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4"/>
  </p:notesMasterIdLst>
  <p:sldIdLst>
    <p:sldId id="256" r:id="rId4"/>
    <p:sldId id="337" r:id="rId5"/>
    <p:sldId id="340" r:id="rId6"/>
    <p:sldId id="338" r:id="rId7"/>
    <p:sldId id="339" r:id="rId8"/>
    <p:sldId id="351" r:id="rId9"/>
    <p:sldId id="352" r:id="rId10"/>
    <p:sldId id="353" r:id="rId11"/>
    <p:sldId id="355" r:id="rId12"/>
    <p:sldId id="341" r:id="rId13"/>
    <p:sldId id="342" r:id="rId14"/>
    <p:sldId id="343" r:id="rId15"/>
    <p:sldId id="344" r:id="rId16"/>
    <p:sldId id="366" r:id="rId17"/>
    <p:sldId id="375" r:id="rId18"/>
    <p:sldId id="389" r:id="rId19"/>
    <p:sldId id="390" r:id="rId20"/>
    <p:sldId id="377" r:id="rId21"/>
    <p:sldId id="378" r:id="rId22"/>
    <p:sldId id="384" r:id="rId23"/>
    <p:sldId id="382" r:id="rId24"/>
    <p:sldId id="383" r:id="rId25"/>
    <p:sldId id="385" r:id="rId26"/>
    <p:sldId id="388" r:id="rId27"/>
    <p:sldId id="380" r:id="rId28"/>
    <p:sldId id="411" r:id="rId29"/>
    <p:sldId id="413" r:id="rId30"/>
    <p:sldId id="412" r:id="rId31"/>
    <p:sldId id="391" r:id="rId32"/>
    <p:sldId id="387" r:id="rId33"/>
    <p:sldId id="392" r:id="rId34"/>
    <p:sldId id="409" r:id="rId35"/>
    <p:sldId id="410" r:id="rId36"/>
    <p:sldId id="397" r:id="rId37"/>
    <p:sldId id="400" r:id="rId38"/>
    <p:sldId id="402" r:id="rId39"/>
    <p:sldId id="417" r:id="rId40"/>
    <p:sldId id="418" r:id="rId41"/>
    <p:sldId id="404" r:id="rId42"/>
    <p:sldId id="403" r:id="rId43"/>
    <p:sldId id="358" r:id="rId44"/>
    <p:sldId id="406" r:id="rId45"/>
    <p:sldId id="405" r:id="rId46"/>
    <p:sldId id="408" r:id="rId47"/>
    <p:sldId id="398" r:id="rId48"/>
    <p:sldId id="399" r:id="rId49"/>
    <p:sldId id="407" r:id="rId50"/>
    <p:sldId id="376" r:id="rId51"/>
    <p:sldId id="359" r:id="rId52"/>
    <p:sldId id="363" r:id="rId5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4E51"/>
    <a:srgbClr val="CEC4BC"/>
    <a:srgbClr val="DAD5CF"/>
    <a:srgbClr val="FBDFDA"/>
    <a:srgbClr val="DFDAFB"/>
    <a:srgbClr val="4A4A4C"/>
    <a:srgbClr val="454447"/>
    <a:srgbClr val="424244"/>
    <a:srgbClr val="E4D6D0"/>
    <a:srgbClr val="AA9C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3411" autoAdjust="0"/>
  </p:normalViewPr>
  <p:slideViewPr>
    <p:cSldViewPr snapToGrid="0">
      <p:cViewPr>
        <p:scale>
          <a:sx n="72" d="100"/>
          <a:sy n="72" d="100"/>
        </p:scale>
        <p:origin x="380" y="64"/>
      </p:cViewPr>
      <p:guideLst>
        <p:guide orient="horz" pos="2160"/>
        <p:guide pos="3840"/>
      </p:guideLst>
    </p:cSldViewPr>
  </p:slideViewPr>
  <p:notesTextViewPr>
    <p:cViewPr>
      <p:scale>
        <a:sx n="1" d="1"/>
        <a:sy n="1" d="1"/>
      </p:scale>
      <p:origin x="0" y="0"/>
    </p:cViewPr>
  </p:notesTextViewPr>
  <p:sorterViewPr>
    <p:cViewPr>
      <p:scale>
        <a:sx n="100" d="100"/>
        <a:sy n="100" d="100"/>
      </p:scale>
      <p:origin x="0" y="-54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817D2-6FFD-4A20-B297-7E51A1C32074}" type="datetimeFigureOut">
              <a:rPr lang="fr-FR" smtClean="0"/>
              <a:t>12/01/2021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48B07F-58C5-4588-B3C4-8177D4B1F1C5}" type="slidenum">
              <a:rPr lang="fr-FR" smtClean="0"/>
              <a:t>‹N°›</a:t>
            </a:fld>
            <a:endParaRPr lang="fr-FR"/>
          </a:p>
        </p:txBody>
      </p:sp>
    </p:spTree>
    <p:extLst>
      <p:ext uri="{BB962C8B-B14F-4D97-AF65-F5344CB8AC3E}">
        <p14:creationId xmlns:p14="http://schemas.microsoft.com/office/powerpoint/2010/main" val="1809929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Bonjour</a:t>
            </a:r>
            <a:r>
              <a:rPr lang="fr-FR" baseline="0" dirty="0" smtClean="0"/>
              <a:t> à toutes et à tous et merci pour votre présence. Je </a:t>
            </a:r>
            <a:r>
              <a:rPr lang="fr-FR" b="0" baseline="0" dirty="0" smtClean="0">
                <a:solidFill>
                  <a:schemeClr val="accent5"/>
                </a:solidFill>
                <a:effectLst>
                  <a:outerShdw blurRad="38100" dist="38100" dir="2700000" algn="tl">
                    <a:srgbClr val="000000">
                      <a:alpha val="43137"/>
                    </a:srgbClr>
                  </a:outerShdw>
                </a:effectLst>
              </a:rPr>
              <a:t>suis XXXX… et suis </a:t>
            </a:r>
            <a:r>
              <a:rPr lang="fr-FR" b="0" baseline="0" dirty="0" smtClean="0"/>
              <a:t>très heureuse de vous accueillir pour cette formation d’une heure qui vise à vous donner toutes les clés pour réaliser un bon diagnostic de peau auprès de vos </a:t>
            </a:r>
            <a:r>
              <a:rPr lang="fr-FR" baseline="0" dirty="0" smtClean="0"/>
              <a:t>clients/clientes. </a:t>
            </a:r>
          </a:p>
          <a:p>
            <a:r>
              <a:rPr lang="fr-FR" baseline="0" dirty="0" smtClean="0"/>
              <a:t>Bien entendu, ces étapes clés du diagnostic sont des étapes indispensables de </a:t>
            </a:r>
            <a:r>
              <a:rPr lang="fr-FR" baseline="0" dirty="0" smtClean="0"/>
              <a:t>vente que vous pourrez mettre en place dans vos instituts mais également à distance.</a:t>
            </a:r>
            <a:endParaRPr lang="fr-FR" b="0" dirty="0">
              <a:solidFill>
                <a:srgbClr val="4F4E51"/>
              </a:solidFill>
            </a:endParaRPr>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1</a:t>
            </a:fld>
            <a:endParaRPr lang="fr-FR"/>
          </a:p>
        </p:txBody>
      </p:sp>
    </p:spTree>
    <p:extLst>
      <p:ext uri="{BB962C8B-B14F-4D97-AF65-F5344CB8AC3E}">
        <p14:creationId xmlns:p14="http://schemas.microsoft.com/office/powerpoint/2010/main" val="1576145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Voici les 3 étapes clés d’un bon diagnostic</a:t>
            </a:r>
            <a:r>
              <a:rPr lang="fr-FR" baseline="0" dirty="0" smtClean="0"/>
              <a:t> de peau </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10</a:t>
            </a:fld>
            <a:endParaRPr lang="fr-FR"/>
          </a:p>
        </p:txBody>
      </p:sp>
    </p:spTree>
    <p:extLst>
      <p:ext uri="{BB962C8B-B14F-4D97-AF65-F5344CB8AC3E}">
        <p14:creationId xmlns:p14="http://schemas.microsoft.com/office/powerpoint/2010/main" val="2388514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Avant : je vais</a:t>
            </a:r>
            <a:r>
              <a:rPr lang="fr-FR" baseline="0" dirty="0" smtClean="0"/>
              <a:t> communiquer sur mon offre de diagnostic de peau. Je vais planifier mes RDV tout en gardant toujours 10 mn de battement entre chaque diagnostic pour éviter tout retard. </a:t>
            </a:r>
          </a:p>
          <a:p>
            <a:r>
              <a:rPr lang="fr-FR" baseline="0" dirty="0" smtClean="0"/>
              <a:t>Pendant : je vais accueillir ma cliente comme « une princesse », de façon </a:t>
            </a:r>
            <a:r>
              <a:rPr lang="fr-FR" baseline="0" dirty="0" smtClean="0"/>
              <a:t>personnalisée et </a:t>
            </a:r>
            <a:r>
              <a:rPr lang="fr-FR" baseline="0" dirty="0" smtClean="0"/>
              <a:t>unique en citant son nom (ce n’est pas une cliente lambda!); je vais lui poser des questions sur ses habitudes de soin du matin au soir, je vais prendre des notes sur ce qui m’interpelle, je vais la féliciter et je vais lui faire une recommandation adaptée. </a:t>
            </a:r>
          </a:p>
          <a:p>
            <a:r>
              <a:rPr lang="fr-FR" baseline="0" dirty="0" smtClean="0"/>
              <a:t>Après : je vais détailler l’offre que je </a:t>
            </a:r>
            <a:r>
              <a:rPr lang="fr-FR" b="0" baseline="0" dirty="0" smtClean="0"/>
              <a:t>lui fais, les modalités de livraison des produits, lui proposer de parrainer une amie pour réaliser également un diagnostic, ouvrir la discussion sur les </a:t>
            </a:r>
            <a:r>
              <a:rPr lang="fr-FR" b="0" baseline="0" dirty="0" smtClean="0"/>
              <a:t>opérations du moment.</a:t>
            </a:r>
            <a:endParaRPr lang="fr-FR" b="0"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11</a:t>
            </a:fld>
            <a:endParaRPr lang="fr-FR"/>
          </a:p>
        </p:txBody>
      </p:sp>
    </p:spTree>
    <p:extLst>
      <p:ext uri="{BB962C8B-B14F-4D97-AF65-F5344CB8AC3E}">
        <p14:creationId xmlns:p14="http://schemas.microsoft.com/office/powerpoint/2010/main" val="2810483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5288" y="1250950"/>
            <a:ext cx="6003925" cy="3378200"/>
          </a:xfrm>
        </p:spPr>
      </p:sp>
      <p:sp>
        <p:nvSpPr>
          <p:cNvPr id="3" name="Espace réservé des commentaires 2"/>
          <p:cNvSpPr>
            <a:spLocks noGrp="1"/>
          </p:cNvSpPr>
          <p:nvPr>
            <p:ph type="body" idx="1"/>
          </p:nvPr>
        </p:nvSpPr>
        <p:spPr>
          <a:xfrm>
            <a:off x="182880" y="4816157"/>
            <a:ext cx="6400800" cy="3940493"/>
          </a:xfrm>
        </p:spPr>
        <p:txBody>
          <a:bodyPr>
            <a:normAutofit/>
          </a:bodyPr>
          <a:lstStyle/>
          <a:p>
            <a:r>
              <a:rPr lang="fr-FR" dirty="0" smtClean="0">
                <a:solidFill>
                  <a:schemeClr val="tx1">
                    <a:lumMod val="65000"/>
                    <a:lumOff val="35000"/>
                  </a:schemeClr>
                </a:solidFill>
              </a:rPr>
              <a:t>Tout moyen de communication sur ce nouveau service est intéressant.</a:t>
            </a:r>
            <a:r>
              <a:rPr lang="fr-FR" baseline="0" dirty="0" smtClean="0">
                <a:solidFill>
                  <a:schemeClr val="tx1">
                    <a:lumMod val="65000"/>
                    <a:lumOff val="35000"/>
                  </a:schemeClr>
                </a:solidFill>
              </a:rPr>
              <a:t> </a:t>
            </a:r>
          </a:p>
          <a:p>
            <a:r>
              <a:rPr lang="fr-FR" baseline="0" dirty="0" smtClean="0">
                <a:solidFill>
                  <a:schemeClr val="tx1">
                    <a:lumMod val="65000"/>
                    <a:lumOff val="35000"/>
                  </a:schemeClr>
                </a:solidFill>
              </a:rPr>
              <a:t>Cela peut </a:t>
            </a:r>
            <a:r>
              <a:rPr lang="fr-FR" b="0" baseline="0" dirty="0" smtClean="0">
                <a:solidFill>
                  <a:schemeClr val="tx1">
                    <a:lumMod val="65000"/>
                    <a:lumOff val="35000"/>
                  </a:schemeClr>
                </a:solidFill>
              </a:rPr>
              <a:t>être par téléphone. Vous avez certainement des relations privilégiées avec certaines de vos clientes. N’hésitez pas à décrocher votre téléphone juste pour prendre de leurs nouvelles et leur proposer ce service. Vous pouvez aussi envoyer un SMS à vos clientes avec un lien pour la prise de RDV.</a:t>
            </a:r>
          </a:p>
          <a:p>
            <a:r>
              <a:rPr lang="fr-FR" b="0" baseline="0" dirty="0" smtClean="0">
                <a:solidFill>
                  <a:schemeClr val="tx1">
                    <a:lumMod val="65000"/>
                    <a:lumOff val="35000"/>
                  </a:schemeClr>
                </a:solidFill>
              </a:rPr>
              <a:t>Entretenir de bonnes relations avec les commerçants  de votre quartier constitue un vrai atout</a:t>
            </a:r>
            <a:r>
              <a:rPr lang="fr-FR" b="0" baseline="0" dirty="0" smtClean="0">
                <a:solidFill>
                  <a:schemeClr val="tx1">
                    <a:lumMod val="65000"/>
                    <a:lumOff val="35000"/>
                  </a:schemeClr>
                </a:solidFill>
              </a:rPr>
              <a:t>. </a:t>
            </a:r>
            <a:r>
              <a:rPr lang="fr-FR" b="0" baseline="0" dirty="0" smtClean="0">
                <a:solidFill>
                  <a:schemeClr val="tx1">
                    <a:lumMod val="65000"/>
                    <a:lumOff val="35000"/>
                  </a:schemeClr>
                </a:solidFill>
              </a:rPr>
              <a:t>Renseignez-vous également auprès de votre </a:t>
            </a:r>
            <a:r>
              <a:rPr lang="fr-FR" b="0" baseline="0" dirty="0" smtClean="0">
                <a:solidFill>
                  <a:schemeClr val="tx1">
                    <a:lumMod val="65000"/>
                    <a:lumOff val="35000"/>
                  </a:schemeClr>
                </a:solidFill>
              </a:rPr>
              <a:t>mairie sur les actions mises en place par les </a:t>
            </a:r>
            <a:r>
              <a:rPr lang="fr-FR" b="0" baseline="0" dirty="0" err="1" smtClean="0">
                <a:solidFill>
                  <a:schemeClr val="tx1">
                    <a:lumMod val="65000"/>
                    <a:lumOff val="35000"/>
                  </a:schemeClr>
                </a:solidFill>
              </a:rPr>
              <a:t>commercants</a:t>
            </a:r>
            <a:r>
              <a:rPr lang="fr-FR" b="0" baseline="0" dirty="0" smtClean="0">
                <a:solidFill>
                  <a:schemeClr val="tx1">
                    <a:lumMod val="65000"/>
                    <a:lumOff val="35000"/>
                  </a:schemeClr>
                </a:solidFill>
              </a:rPr>
              <a:t>.</a:t>
            </a:r>
            <a:endParaRPr lang="fr-FR" b="0" baseline="0" dirty="0" smtClean="0">
              <a:solidFill>
                <a:schemeClr val="tx1">
                  <a:lumMod val="65000"/>
                  <a:lumOff val="35000"/>
                </a:schemeClr>
              </a:solidFill>
            </a:endParaRPr>
          </a:p>
          <a:p>
            <a:r>
              <a:rPr lang="fr-FR" b="0" baseline="0" dirty="0" smtClean="0">
                <a:solidFill>
                  <a:schemeClr val="tx1">
                    <a:lumMod val="65000"/>
                    <a:lumOff val="35000"/>
                  </a:schemeClr>
                </a:solidFill>
              </a:rPr>
              <a:t>Publiez cette nouvelle offre sur votre site internet, sur vos pages Facebook et Instagram. Nous vous déconseillons de facturer ce service mais vous pouvez le valoriser à hauteur de 20€ par exemple sur votre carte de soins et l’offrir.</a:t>
            </a:r>
          </a:p>
          <a:p>
            <a:endParaRPr lang="fr-FR" b="0" dirty="0">
              <a:solidFill>
                <a:schemeClr val="tx1">
                  <a:lumMod val="65000"/>
                  <a:lumOff val="35000"/>
                </a:schemeClr>
              </a:solidFill>
            </a:endParaRPr>
          </a:p>
        </p:txBody>
      </p:sp>
      <p:sp>
        <p:nvSpPr>
          <p:cNvPr id="4" name="Espace réservé du numéro de diapositive 3"/>
          <p:cNvSpPr>
            <a:spLocks noGrp="1"/>
          </p:cNvSpPr>
          <p:nvPr>
            <p:ph type="sldNum" sz="quarter" idx="10"/>
          </p:nvPr>
        </p:nvSpPr>
        <p:spPr/>
        <p:txBody>
          <a:bodyPr/>
          <a:lstStyle/>
          <a:p>
            <a:fld id="{9E7EC437-7B06-44B8-B6D8-D70273EE7839}" type="slidenum">
              <a:rPr lang="fr-FR" smtClean="0">
                <a:solidFill>
                  <a:prstClr val="black"/>
                </a:solidFill>
              </a:rPr>
              <a:pPr/>
              <a:t>12</a:t>
            </a:fld>
            <a:endParaRPr lang="fr-FR">
              <a:solidFill>
                <a:prstClr val="black"/>
              </a:solidFill>
            </a:endParaRPr>
          </a:p>
        </p:txBody>
      </p:sp>
    </p:spTree>
    <p:extLst>
      <p:ext uri="{BB962C8B-B14F-4D97-AF65-F5344CB8AC3E}">
        <p14:creationId xmlns:p14="http://schemas.microsoft.com/office/powerpoint/2010/main" val="1452959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5288" y="1250950"/>
            <a:ext cx="6003925" cy="3378200"/>
          </a:xfrm>
        </p:spPr>
      </p:sp>
      <p:sp>
        <p:nvSpPr>
          <p:cNvPr id="3" name="Espace réservé des commentaires 2"/>
          <p:cNvSpPr>
            <a:spLocks noGrp="1"/>
          </p:cNvSpPr>
          <p:nvPr>
            <p:ph type="body" idx="1"/>
          </p:nvPr>
        </p:nvSpPr>
        <p:spPr>
          <a:xfrm>
            <a:off x="182880" y="4816157"/>
            <a:ext cx="6400800" cy="3940493"/>
          </a:xfrm>
        </p:spPr>
        <p:txBody>
          <a:bodyPr>
            <a:normAutofit/>
          </a:bodyPr>
          <a:lstStyle/>
          <a:p>
            <a:r>
              <a:rPr lang="fr-FR" dirty="0" smtClean="0">
                <a:solidFill>
                  <a:schemeClr val="tx1">
                    <a:lumMod val="65000"/>
                    <a:lumOff val="35000"/>
                  </a:schemeClr>
                </a:solidFill>
              </a:rPr>
              <a:t>Voici un exemple d’invitation pour</a:t>
            </a:r>
            <a:r>
              <a:rPr lang="fr-FR" baseline="0" dirty="0" smtClean="0">
                <a:solidFill>
                  <a:schemeClr val="tx1">
                    <a:lumMod val="65000"/>
                    <a:lumOff val="35000"/>
                  </a:schemeClr>
                </a:solidFill>
              </a:rPr>
              <a:t> un diagnostic personnalisé que vous pourriez publier. Il doit impérativement contenir :</a:t>
            </a:r>
          </a:p>
          <a:p>
            <a:pPr marL="171450" indent="-171450">
              <a:buFontTx/>
              <a:buChar char="-"/>
            </a:pPr>
            <a:r>
              <a:rPr lang="fr-FR" baseline="0" dirty="0" smtClean="0">
                <a:solidFill>
                  <a:schemeClr val="tx1">
                    <a:lumMod val="65000"/>
                    <a:lumOff val="35000"/>
                  </a:schemeClr>
                </a:solidFill>
              </a:rPr>
              <a:t>La phrase d’accroche (ici, « Diagnostic personnalisé en 20 mn top chrono »)</a:t>
            </a:r>
          </a:p>
          <a:p>
            <a:pPr marL="171450" indent="-171450">
              <a:buFontTx/>
              <a:buChar char="-"/>
            </a:pPr>
            <a:r>
              <a:rPr lang="fr-FR" baseline="0" dirty="0" smtClean="0">
                <a:solidFill>
                  <a:schemeClr val="tx1">
                    <a:lumMod val="65000"/>
                    <a:lumOff val="35000"/>
                  </a:schemeClr>
                </a:solidFill>
              </a:rPr>
              <a:t>L’explication de la prestation (« Retrouvez votre Skin experte pour un diagnostic holistique sur mesure par téléphone ou par visio); </a:t>
            </a:r>
            <a:endParaRPr lang="fr-FR" b="1" baseline="0" dirty="0" smtClean="0">
              <a:solidFill>
                <a:schemeClr val="tx1">
                  <a:lumMod val="65000"/>
                  <a:lumOff val="35000"/>
                </a:schemeClr>
              </a:solidFill>
            </a:endParaRPr>
          </a:p>
          <a:p>
            <a:pPr marL="171450" indent="-171450">
              <a:buFontTx/>
              <a:buChar char="-"/>
            </a:pPr>
            <a:r>
              <a:rPr lang="fr-FR" baseline="0" dirty="0" smtClean="0">
                <a:solidFill>
                  <a:schemeClr val="tx1">
                    <a:lumMod val="65000"/>
                    <a:lumOff val="35000"/>
                  </a:schemeClr>
                </a:solidFill>
              </a:rPr>
              <a:t>Les modalités d’accès (RDV sur notre site internet ou par téléphone…)</a:t>
            </a:r>
          </a:p>
          <a:p>
            <a:pPr marL="171450" indent="-171450">
              <a:buFontTx/>
              <a:buChar char="-"/>
            </a:pPr>
            <a:endParaRPr lang="fr-FR" baseline="0" dirty="0" smtClean="0">
              <a:solidFill>
                <a:schemeClr val="tx1">
                  <a:lumMod val="65000"/>
                  <a:lumOff val="35000"/>
                </a:schemeClr>
              </a:solidFill>
            </a:endParaRPr>
          </a:p>
          <a:p>
            <a:pPr marL="0" indent="0">
              <a:buFontTx/>
              <a:buNone/>
            </a:pPr>
            <a:r>
              <a:rPr lang="fr-FR" baseline="0" dirty="0" smtClean="0">
                <a:solidFill>
                  <a:schemeClr val="tx1">
                    <a:lumMod val="65000"/>
                    <a:lumOff val="35000"/>
                  </a:schemeClr>
                </a:solidFill>
              </a:rPr>
              <a:t>Pensez aux différents plateformes qui vous permettent de réaliser sans frais de jolies mises en page (CANVA, CRELLO, UNFOLD…)</a:t>
            </a:r>
            <a:endParaRPr lang="fr-FR" dirty="0">
              <a:solidFill>
                <a:schemeClr val="tx1">
                  <a:lumMod val="65000"/>
                  <a:lumOff val="35000"/>
                </a:schemeClr>
              </a:solidFill>
            </a:endParaRPr>
          </a:p>
        </p:txBody>
      </p:sp>
      <p:sp>
        <p:nvSpPr>
          <p:cNvPr id="4" name="Espace réservé du numéro de diapositive 3"/>
          <p:cNvSpPr>
            <a:spLocks noGrp="1"/>
          </p:cNvSpPr>
          <p:nvPr>
            <p:ph type="sldNum" sz="quarter" idx="10"/>
          </p:nvPr>
        </p:nvSpPr>
        <p:spPr/>
        <p:txBody>
          <a:bodyPr/>
          <a:lstStyle/>
          <a:p>
            <a:fld id="{9E7EC437-7B06-44B8-B6D8-D70273EE7839}" type="slidenum">
              <a:rPr lang="fr-FR" smtClean="0">
                <a:solidFill>
                  <a:prstClr val="black"/>
                </a:solidFill>
              </a:rPr>
              <a:pPr/>
              <a:t>13</a:t>
            </a:fld>
            <a:endParaRPr lang="fr-FR">
              <a:solidFill>
                <a:prstClr val="black"/>
              </a:solidFill>
            </a:endParaRPr>
          </a:p>
        </p:txBody>
      </p:sp>
    </p:spTree>
    <p:extLst>
      <p:ext uri="{BB962C8B-B14F-4D97-AF65-F5344CB8AC3E}">
        <p14:creationId xmlns:p14="http://schemas.microsoft.com/office/powerpoint/2010/main" val="2853752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Pour</a:t>
            </a:r>
            <a:r>
              <a:rPr lang="fr-FR" baseline="0" dirty="0" smtClean="0"/>
              <a:t> résumer cette première partie, pensez bien à :</a:t>
            </a:r>
          </a:p>
          <a:p>
            <a:pPr marL="171450" indent="-171450">
              <a:buFontTx/>
              <a:buChar char="-"/>
            </a:pPr>
            <a:r>
              <a:rPr lang="fr-FR" baseline="0" dirty="0" smtClean="0"/>
              <a:t>Soigner le contenu de votre message pour donner envie</a:t>
            </a:r>
          </a:p>
          <a:p>
            <a:pPr marL="171450" indent="-171450">
              <a:buFontTx/>
              <a:buChar char="-"/>
            </a:pPr>
            <a:r>
              <a:rPr lang="fr-FR" baseline="0" dirty="0" smtClean="0"/>
              <a:t>Véhiculer l’ADN de votre institut, il a une identité propre, un ton.</a:t>
            </a:r>
          </a:p>
          <a:p>
            <a:pPr marL="171450" indent="-171450">
              <a:buFontTx/>
              <a:buChar char="-"/>
            </a:pPr>
            <a:r>
              <a:rPr lang="fr-FR" baseline="0" dirty="0" smtClean="0"/>
              <a:t>Communiquer sur tous les réseaux; ne vous limitez </a:t>
            </a:r>
            <a:r>
              <a:rPr lang="fr-FR" baseline="0" dirty="0" smtClean="0"/>
              <a:t>pas</a:t>
            </a:r>
          </a:p>
          <a:p>
            <a:pPr marL="171450" indent="-171450">
              <a:buFontTx/>
              <a:buChar char="-"/>
            </a:pPr>
            <a:r>
              <a:rPr lang="fr-FR" baseline="0" dirty="0" smtClean="0"/>
              <a:t>Prévoyez </a:t>
            </a:r>
            <a:r>
              <a:rPr lang="fr-FR" baseline="0" dirty="0" smtClean="0"/>
              <a:t>des plages horaires spécifiques et stratégiques (jamais plus de 2h </a:t>
            </a:r>
            <a:r>
              <a:rPr lang="fr-FR" b="0" baseline="0" dirty="0" smtClean="0"/>
              <a:t>d’affilée pour vous permettre d’envoyer les recommandations le jour même, prévoir 10 mn de battement entre 2 diagnostics, élargir si besoin les appels en soirée et </a:t>
            </a:r>
            <a:r>
              <a:rPr lang="fr-FR" b="0" baseline="0" dirty="0" smtClean="0"/>
              <a:t>les dimanches).</a:t>
            </a:r>
            <a:endParaRPr lang="fr-FR" b="0"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14</a:t>
            </a:fld>
            <a:endParaRPr lang="fr-FR"/>
          </a:p>
        </p:txBody>
      </p:sp>
    </p:spTree>
    <p:extLst>
      <p:ext uri="{BB962C8B-B14F-4D97-AF65-F5344CB8AC3E}">
        <p14:creationId xmlns:p14="http://schemas.microsoft.com/office/powerpoint/2010/main" val="1021383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Regardons en </a:t>
            </a:r>
            <a:r>
              <a:rPr lang="fr-FR" b="0" dirty="0" smtClean="0">
                <a:solidFill>
                  <a:schemeClr val="accent2"/>
                </a:solidFill>
              </a:rPr>
              <a:t>détail</a:t>
            </a:r>
            <a:r>
              <a:rPr lang="fr-FR" b="0" dirty="0" smtClean="0"/>
              <a:t> </a:t>
            </a:r>
            <a:r>
              <a:rPr lang="fr-FR" dirty="0" smtClean="0"/>
              <a:t>les 4</a:t>
            </a:r>
            <a:r>
              <a:rPr lang="fr-FR" baseline="0" dirty="0" smtClean="0"/>
              <a:t> étapes clés du déroulé de l’appel : l’accueil, le diagnostic, la recommandation et la prise de congé.</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15</a:t>
            </a:fld>
            <a:endParaRPr lang="fr-FR"/>
          </a:p>
        </p:txBody>
      </p:sp>
    </p:spTree>
    <p:extLst>
      <p:ext uri="{BB962C8B-B14F-4D97-AF65-F5344CB8AC3E}">
        <p14:creationId xmlns:p14="http://schemas.microsoft.com/office/powerpoint/2010/main" val="2915084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J’accueille mon/ma client(e) de </a:t>
            </a:r>
            <a:r>
              <a:rPr lang="fr-FR" sz="1200" b="1" kern="1200" dirty="0" smtClean="0">
                <a:solidFill>
                  <a:schemeClr val="tx1"/>
                </a:solidFill>
                <a:effectLst/>
                <a:latin typeface="+mn-lt"/>
                <a:ea typeface="+mn-ea"/>
                <a:cs typeface="+mn-cs"/>
              </a:rPr>
              <a:t>manière personnalisée  en fonction de :</a:t>
            </a:r>
          </a:p>
          <a:p>
            <a:r>
              <a:rPr lang="fr-FR" sz="1200" b="1" kern="1200" dirty="0" smtClean="0">
                <a:solidFill>
                  <a:schemeClr val="tx1"/>
                </a:solidFill>
                <a:effectLst/>
                <a:latin typeface="+mn-lt"/>
                <a:ea typeface="+mn-ea"/>
                <a:cs typeface="+mn-cs"/>
              </a:rPr>
              <a:t> </a:t>
            </a:r>
          </a:p>
          <a:p>
            <a:pPr lvl="0"/>
            <a:r>
              <a:rPr lang="fr-FR" sz="1200" b="1" kern="1200" dirty="0" smtClean="0">
                <a:solidFill>
                  <a:schemeClr val="tx1"/>
                </a:solidFill>
                <a:effectLst/>
                <a:latin typeface="+mn-lt"/>
                <a:ea typeface="+mn-ea"/>
                <a:cs typeface="+mn-cs"/>
              </a:rPr>
              <a:t>Si c’est un(e) nouveau (elle) client(e)</a:t>
            </a:r>
          </a:p>
          <a:p>
            <a:pPr lvl="0"/>
            <a:r>
              <a:rPr lang="fr-FR" sz="1200" kern="1200" dirty="0" smtClean="0">
                <a:solidFill>
                  <a:schemeClr val="tx1"/>
                </a:solidFill>
                <a:effectLst/>
                <a:latin typeface="+mn-lt"/>
                <a:ea typeface="+mn-ea"/>
                <a:cs typeface="+mn-cs"/>
              </a:rPr>
              <a:t>Si c’est un/une client(e) déjà existant(e)</a:t>
            </a:r>
          </a:p>
          <a:p>
            <a:r>
              <a:rPr lang="fr-FR" sz="1200" kern="1200" dirty="0" smtClean="0">
                <a:solidFill>
                  <a:schemeClr val="tx1"/>
                </a:solidFill>
                <a:effectLst/>
                <a:latin typeface="+mn-lt"/>
                <a:ea typeface="+mn-ea"/>
                <a:cs typeface="+mn-cs"/>
              </a:rPr>
              <a:t> </a:t>
            </a:r>
          </a:p>
          <a:p>
            <a:pPr lvl="0"/>
            <a:r>
              <a:rPr lang="fr-FR" sz="1200" kern="1200" dirty="0" smtClean="0">
                <a:solidFill>
                  <a:schemeClr val="tx1"/>
                </a:solidFill>
                <a:effectLst/>
                <a:latin typeface="+mn-lt"/>
                <a:ea typeface="+mn-ea"/>
                <a:cs typeface="+mn-cs"/>
              </a:rPr>
              <a:t> Je </a:t>
            </a:r>
            <a:r>
              <a:rPr lang="fr-FR" sz="1200" b="1" kern="1200" dirty="0" smtClean="0">
                <a:solidFill>
                  <a:schemeClr val="tx1"/>
                </a:solidFill>
                <a:effectLst/>
                <a:latin typeface="+mn-lt"/>
                <a:ea typeface="+mn-ea"/>
                <a:cs typeface="+mn-cs"/>
              </a:rPr>
              <a:t>me présente</a:t>
            </a:r>
            <a:endParaRPr lang="fr-F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 Je </a:t>
            </a:r>
            <a:r>
              <a:rPr lang="fr-FR" sz="1200" b="1" kern="1200" dirty="0" smtClean="0">
                <a:solidFill>
                  <a:schemeClr val="tx1"/>
                </a:solidFill>
                <a:effectLst/>
                <a:latin typeface="+mn-lt"/>
                <a:ea typeface="+mn-ea"/>
                <a:cs typeface="+mn-cs"/>
              </a:rPr>
              <a:t>présente la marque</a:t>
            </a:r>
            <a:r>
              <a:rPr lang="fr-FR" sz="1200" i="1" kern="1200" dirty="0" smtClean="0">
                <a:solidFill>
                  <a:schemeClr val="tx1"/>
                </a:solidFill>
                <a:effectLst/>
                <a:latin typeface="+mn-lt"/>
                <a:ea typeface="+mn-ea"/>
                <a:cs typeface="+mn-cs"/>
              </a:rPr>
              <a:t>- si il/elle ne connait pas </a:t>
            </a:r>
            <a:endParaRPr lang="fr-F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 Je lui explique le </a:t>
            </a:r>
            <a:r>
              <a:rPr lang="fr-FR" sz="1200" b="1" kern="1200" dirty="0" smtClean="0">
                <a:solidFill>
                  <a:schemeClr val="tx1"/>
                </a:solidFill>
                <a:effectLst/>
                <a:latin typeface="+mn-lt"/>
                <a:ea typeface="+mn-ea"/>
                <a:cs typeface="+mn-cs"/>
              </a:rPr>
              <a:t>déroulement et le but du RDV.</a:t>
            </a:r>
            <a:endParaRPr lang="fr-F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 Je finis en lui demandant </a:t>
            </a:r>
            <a:r>
              <a:rPr lang="fr-FR" sz="1200" b="1" kern="1200" dirty="0" smtClean="0">
                <a:solidFill>
                  <a:schemeClr val="tx1"/>
                </a:solidFill>
                <a:effectLst/>
                <a:latin typeface="+mn-lt"/>
                <a:ea typeface="+mn-ea"/>
                <a:cs typeface="+mn-cs"/>
              </a:rPr>
              <a:t>pourquoi</a:t>
            </a:r>
            <a:r>
              <a:rPr lang="fr-FR" sz="1200" kern="1200" dirty="0" smtClean="0">
                <a:solidFill>
                  <a:schemeClr val="tx1"/>
                </a:solidFill>
                <a:effectLst/>
                <a:latin typeface="+mn-lt"/>
                <a:ea typeface="+mn-ea"/>
                <a:cs typeface="+mn-cs"/>
              </a:rPr>
              <a:t> il/elle a souhaité </a:t>
            </a:r>
            <a:r>
              <a:rPr lang="fr-FR" sz="1200" b="1" kern="1200" dirty="0" smtClean="0">
                <a:solidFill>
                  <a:schemeClr val="tx1"/>
                </a:solidFill>
                <a:effectLst/>
                <a:latin typeface="+mn-lt"/>
                <a:ea typeface="+mn-ea"/>
                <a:cs typeface="+mn-cs"/>
              </a:rPr>
              <a:t>prendre RDV</a:t>
            </a:r>
            <a:r>
              <a:rPr lang="fr-FR" sz="1200" kern="1200" dirty="0" smtClean="0">
                <a:solidFill>
                  <a:schemeClr val="tx1"/>
                </a:solidFill>
                <a:effectLst/>
                <a:latin typeface="+mn-lt"/>
                <a:ea typeface="+mn-ea"/>
                <a:cs typeface="+mn-cs"/>
              </a:rPr>
              <a:t> aujourd’hui pour ce coaching et ce qu’il/elle en attend.</a:t>
            </a:r>
          </a:p>
          <a:p>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16</a:t>
            </a:fld>
            <a:endParaRPr lang="fr-FR"/>
          </a:p>
        </p:txBody>
      </p:sp>
    </p:spTree>
    <p:extLst>
      <p:ext uri="{BB962C8B-B14F-4D97-AF65-F5344CB8AC3E}">
        <p14:creationId xmlns:p14="http://schemas.microsoft.com/office/powerpoint/2010/main" val="2353642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Nous</a:t>
            </a:r>
            <a:r>
              <a:rPr lang="fr-FR" sz="1200" b="1" kern="1200" baseline="0" dirty="0" smtClean="0">
                <a:solidFill>
                  <a:schemeClr val="tx1"/>
                </a:solidFill>
                <a:effectLst/>
                <a:latin typeface="+mn-lt"/>
                <a:ea typeface="+mn-ea"/>
                <a:cs typeface="+mn-cs"/>
              </a:rPr>
              <a:t> allons voir en détail les questions à poser par la suite.</a:t>
            </a:r>
          </a:p>
          <a:p>
            <a:r>
              <a:rPr lang="fr-FR" sz="1200" b="1" kern="1200" dirty="0" smtClean="0">
                <a:solidFill>
                  <a:schemeClr val="tx1"/>
                </a:solidFill>
                <a:effectLst/>
                <a:latin typeface="+mn-lt"/>
                <a:ea typeface="+mn-ea"/>
                <a:cs typeface="+mn-cs"/>
              </a:rPr>
              <a:t>Le plus important</a:t>
            </a:r>
            <a:r>
              <a:rPr lang="fr-FR" sz="1200" kern="1200" dirty="0" smtClean="0">
                <a:solidFill>
                  <a:schemeClr val="tx1"/>
                </a:solidFill>
                <a:effectLst/>
                <a:latin typeface="+mn-lt"/>
                <a:ea typeface="+mn-ea"/>
                <a:cs typeface="+mn-cs"/>
              </a:rPr>
              <a:t>  est</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a:t>
            </a:r>
          </a:p>
          <a:p>
            <a:r>
              <a:rPr lang="fr-FR" sz="1200" kern="1200" dirty="0" smtClean="0">
                <a:solidFill>
                  <a:schemeClr val="tx1"/>
                </a:solidFill>
                <a:effectLst/>
                <a:latin typeface="+mn-lt"/>
                <a:ea typeface="+mn-ea"/>
                <a:cs typeface="+mn-cs"/>
              </a:rPr>
              <a:t> </a:t>
            </a:r>
          </a:p>
          <a:p>
            <a:pPr lvl="0"/>
            <a:r>
              <a:rPr lang="fr-FR" sz="1200" u="sng" kern="1200" dirty="0" smtClean="0">
                <a:solidFill>
                  <a:schemeClr val="tx1"/>
                </a:solidFill>
                <a:effectLst/>
                <a:latin typeface="+mn-lt"/>
                <a:ea typeface="+mn-ea"/>
                <a:cs typeface="+mn-cs"/>
              </a:rPr>
              <a:t>D’écouter attentivement</a:t>
            </a:r>
            <a:r>
              <a:rPr lang="fr-FR" sz="1200" kern="1200" dirty="0" smtClean="0">
                <a:solidFill>
                  <a:schemeClr val="tx1"/>
                </a:solidFill>
                <a:effectLst/>
                <a:latin typeface="+mn-lt"/>
                <a:ea typeface="+mn-ea"/>
                <a:cs typeface="+mn-cs"/>
              </a:rPr>
              <a:t> les réponses de mon/ma client(e)</a:t>
            </a:r>
            <a:r>
              <a:rPr lang="fr-FR" sz="1200" kern="1200" baseline="0" dirty="0" smtClean="0">
                <a:solidFill>
                  <a:schemeClr val="tx1"/>
                </a:solidFill>
                <a:effectLst/>
                <a:latin typeface="+mn-lt"/>
                <a:ea typeface="+mn-ea"/>
                <a:cs typeface="+mn-cs"/>
              </a:rPr>
              <a:t> – ne pas hésiter à prendre des notes</a:t>
            </a:r>
            <a:endParaRPr lang="fr-FR" sz="1200" kern="1200" dirty="0" smtClean="0">
              <a:solidFill>
                <a:schemeClr val="tx1"/>
              </a:solidFill>
              <a:effectLst/>
              <a:latin typeface="+mn-lt"/>
              <a:ea typeface="+mn-ea"/>
              <a:cs typeface="+mn-cs"/>
            </a:endParaRPr>
          </a:p>
          <a:p>
            <a:pPr lvl="0"/>
            <a:r>
              <a:rPr lang="fr-FR" sz="1200" u="sng" kern="1200" dirty="0" smtClean="0">
                <a:solidFill>
                  <a:schemeClr val="tx1"/>
                </a:solidFill>
                <a:effectLst/>
                <a:latin typeface="+mn-lt"/>
                <a:ea typeface="+mn-ea"/>
                <a:cs typeface="+mn-cs"/>
              </a:rPr>
              <a:t>M’intéresser </a:t>
            </a:r>
            <a:r>
              <a:rPr lang="fr-FR" sz="1200" kern="1200" dirty="0" smtClean="0">
                <a:solidFill>
                  <a:schemeClr val="tx1"/>
                </a:solidFill>
                <a:effectLst/>
                <a:latin typeface="+mn-lt"/>
                <a:ea typeface="+mn-ea"/>
                <a:cs typeface="+mn-cs"/>
              </a:rPr>
              <a:t>à tout qu’il/elle me dit.</a:t>
            </a:r>
          </a:p>
          <a:p>
            <a:pPr lvl="0"/>
            <a:r>
              <a:rPr lang="fr-FR" sz="1200" kern="1200" dirty="0" smtClean="0">
                <a:solidFill>
                  <a:schemeClr val="tx1"/>
                </a:solidFill>
                <a:effectLst/>
                <a:latin typeface="+mn-lt"/>
                <a:ea typeface="+mn-ea"/>
                <a:cs typeface="+mn-cs"/>
              </a:rPr>
              <a:t>Lui </a:t>
            </a:r>
            <a:r>
              <a:rPr lang="fr-FR" sz="1200" u="sng" kern="1200" dirty="0" smtClean="0">
                <a:solidFill>
                  <a:schemeClr val="tx1"/>
                </a:solidFill>
                <a:effectLst/>
                <a:latin typeface="+mn-lt"/>
                <a:ea typeface="+mn-ea"/>
                <a:cs typeface="+mn-cs"/>
              </a:rPr>
              <a:t>poser des questions</a:t>
            </a:r>
            <a:r>
              <a:rPr lang="fr-FR" sz="1200" kern="1200" dirty="0" smtClean="0">
                <a:solidFill>
                  <a:schemeClr val="tx1"/>
                </a:solidFill>
                <a:effectLst/>
                <a:latin typeface="+mn-lt"/>
                <a:ea typeface="+mn-ea"/>
                <a:cs typeface="+mn-cs"/>
              </a:rPr>
              <a:t> pour approfondir ses réponses.</a:t>
            </a:r>
          </a:p>
          <a:p>
            <a:r>
              <a:rPr lang="fr-FR" sz="1200" kern="1200" dirty="0" smtClean="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17</a:t>
            </a:fld>
            <a:endParaRPr lang="fr-FR"/>
          </a:p>
        </p:txBody>
      </p:sp>
    </p:spTree>
    <p:extLst>
      <p:ext uri="{BB962C8B-B14F-4D97-AF65-F5344CB8AC3E}">
        <p14:creationId xmlns:p14="http://schemas.microsoft.com/office/powerpoint/2010/main" val="2791736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Il y a 2 grandes phases dans</a:t>
            </a:r>
            <a:r>
              <a:rPr lang="fr-FR" baseline="0" dirty="0" smtClean="0"/>
              <a:t> le diagnostic de peau, la phase de découverte et la phase d’approfondissement.</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18</a:t>
            </a:fld>
            <a:endParaRPr lang="fr-FR"/>
          </a:p>
        </p:txBody>
      </p:sp>
    </p:spTree>
    <p:extLst>
      <p:ext uri="{BB962C8B-B14F-4D97-AF65-F5344CB8AC3E}">
        <p14:creationId xmlns:p14="http://schemas.microsoft.com/office/powerpoint/2010/main" val="1927617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Penda</a:t>
            </a:r>
            <a:r>
              <a:rPr lang="fr-FR" baseline="0" dirty="0" smtClean="0"/>
              <a:t>nt la phase de découverte, je vais poser un maximum de questions ouvertes afin de créer un climat d’échange, de partage.</a:t>
            </a:r>
          </a:p>
          <a:p>
            <a:r>
              <a:rPr lang="fr-FR" baseline="0" dirty="0" smtClean="0"/>
              <a:t>L’objectif étant de glaner un maximum d’informations sans que la cliente ait le sentiment de vivre un interrogatoire.</a:t>
            </a:r>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19</a:t>
            </a:fld>
            <a:endParaRPr lang="fr-FR"/>
          </a:p>
        </p:txBody>
      </p:sp>
    </p:spTree>
    <p:extLst>
      <p:ext uri="{BB962C8B-B14F-4D97-AF65-F5344CB8AC3E}">
        <p14:creationId xmlns:p14="http://schemas.microsoft.com/office/powerpoint/2010/main" val="1506515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Sans plus attendre, voici le programme de ce</a:t>
            </a:r>
            <a:r>
              <a:rPr lang="fr-FR" baseline="0" dirty="0" smtClean="0"/>
              <a:t>tte formation…</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2</a:t>
            </a:fld>
            <a:endParaRPr lang="fr-FR"/>
          </a:p>
        </p:txBody>
      </p:sp>
    </p:spTree>
    <p:extLst>
      <p:ext uri="{BB962C8B-B14F-4D97-AF65-F5344CB8AC3E}">
        <p14:creationId xmlns:p14="http://schemas.microsoft.com/office/powerpoint/2010/main" val="3716561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Cette phase va me permettre de connaitre</a:t>
            </a:r>
            <a:r>
              <a:rPr lang="fr-FR" baseline="0" dirty="0" smtClean="0"/>
              <a:t> la routine beauté de mon/ma client(e) le matin et le soir, ses préférences cosmétiques en termes de texture, de parfum, son mode de vie, si elle vit en ville, si elle est fumeuse, si elle dort bien, son type de peau en fonction de ce qu’elle ressent et ses priorités beauté.</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 l’issue de cette étape, je dois avoir l’impression d’être entrée dans la salle de bain de mon/ma client(e) et de connaitre toute sa routine.</a:t>
            </a:r>
          </a:p>
          <a:p>
            <a:r>
              <a:rPr lang="fr-FR" sz="1200" kern="1200" dirty="0" smtClean="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20</a:t>
            </a:fld>
            <a:endParaRPr lang="fr-FR"/>
          </a:p>
        </p:txBody>
      </p:sp>
    </p:spTree>
    <p:extLst>
      <p:ext uri="{BB962C8B-B14F-4D97-AF65-F5344CB8AC3E}">
        <p14:creationId xmlns:p14="http://schemas.microsoft.com/office/powerpoint/2010/main" val="1319368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Voici les questions à poser pour la phase de découverte sur la peau</a:t>
            </a:r>
            <a:r>
              <a:rPr lang="fr-FR" baseline="0" dirty="0" smtClean="0"/>
              <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dirty="0" smtClean="0">
                <a:solidFill>
                  <a:schemeClr val="tx1">
                    <a:lumMod val="65000"/>
                    <a:lumOff val="35000"/>
                  </a:schemeClr>
                </a:solidFill>
              </a:rPr>
              <a:t>1. Comment ressentez-vous votre peau aujourd’hui ?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dirty="0" smtClean="0">
                <a:solidFill>
                  <a:schemeClr val="tx1">
                    <a:lumMod val="65000"/>
                    <a:lumOff val="35000"/>
                  </a:schemeClr>
                </a:solidFill>
              </a:rPr>
              <a:t>2. Si vous deviez définir votre peau, que diriez-vous ?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dirty="0" smtClean="0">
                <a:solidFill>
                  <a:schemeClr val="tx1">
                    <a:lumMod val="65000"/>
                    <a:lumOff val="35000"/>
                  </a:schemeClr>
                </a:solidFill>
              </a:rPr>
              <a:t>3. Quel</a:t>
            </a:r>
            <a:r>
              <a:rPr lang="fr-FR" baseline="0" dirty="0" smtClean="0">
                <a:solidFill>
                  <a:schemeClr val="tx1">
                    <a:lumMod val="65000"/>
                    <a:lumOff val="35000"/>
                  </a:schemeClr>
                </a:solidFill>
              </a:rPr>
              <a:t> type de peau pensez-vous avoir? </a:t>
            </a:r>
            <a:r>
              <a:rPr lang="fr-FR" dirty="0" smtClean="0">
                <a:solidFill>
                  <a:schemeClr val="tx1">
                    <a:lumMod val="65000"/>
                    <a:lumOff val="35000"/>
                  </a:schemeClr>
                </a:solidFill>
              </a:rPr>
              <a:t> </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dirty="0" smtClean="0">
              <a:solidFill>
                <a:schemeClr val="tx1">
                  <a:lumMod val="65000"/>
                  <a:lumOff val="35000"/>
                </a:schemeClr>
              </a:solidFill>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dirty="0" smtClean="0">
              <a:solidFill>
                <a:schemeClr val="tx1">
                  <a:lumMod val="65000"/>
                  <a:lumOff val="35000"/>
                </a:schemeClr>
              </a:solidFill>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dirty="0" smtClean="0">
              <a:solidFill>
                <a:schemeClr val="tx1">
                  <a:lumMod val="65000"/>
                  <a:lumOff val="35000"/>
                </a:schemeClr>
              </a:solidFill>
            </a:endParaRP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21</a:t>
            </a:fld>
            <a:endParaRPr lang="fr-FR"/>
          </a:p>
        </p:txBody>
      </p:sp>
    </p:spTree>
    <p:extLst>
      <p:ext uri="{BB962C8B-B14F-4D97-AF65-F5344CB8AC3E}">
        <p14:creationId xmlns:p14="http://schemas.microsoft.com/office/powerpoint/2010/main" val="3622711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Puis on s’intéresse</a:t>
            </a:r>
            <a:r>
              <a:rPr lang="fr-FR" baseline="0" dirty="0" smtClean="0"/>
              <a:t> à ses habitudes de soin du matin au soir, aux produits qu’elles utilisent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solidFill>
                  <a:schemeClr val="tx1">
                    <a:lumMod val="65000"/>
                    <a:lumOff val="35000"/>
                  </a:schemeClr>
                </a:solidFill>
              </a:rPr>
              <a:t>4. Quelle est votre routine</a:t>
            </a:r>
            <a:r>
              <a:rPr lang="fr-FR" baseline="0" dirty="0" smtClean="0">
                <a:solidFill>
                  <a:schemeClr val="tx1">
                    <a:lumMod val="65000"/>
                    <a:lumOff val="35000"/>
                  </a:schemeClr>
                </a:solidFill>
              </a:rPr>
              <a:t> de soin</a:t>
            </a:r>
            <a:r>
              <a:rPr lang="fr-FR" dirty="0" smtClean="0">
                <a:solidFill>
                  <a:schemeClr val="tx1">
                    <a:lumMod val="65000"/>
                    <a:lumOff val="35000"/>
                  </a:schemeClr>
                </a:solidFill>
              </a:rPr>
              <a:t> le matin ? (Nettoyants, lotion, contour, sérum, crème)</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solidFill>
                  <a:schemeClr val="tx1">
                    <a:lumMod val="65000"/>
                    <a:lumOff val="35000"/>
                  </a:schemeClr>
                </a:solidFill>
              </a:rPr>
              <a:t>5. Quelle est votre routine de soin le soir ? </a:t>
            </a:r>
          </a:p>
          <a:p>
            <a:r>
              <a:rPr lang="fr-FR" dirty="0" smtClean="0">
                <a:solidFill>
                  <a:schemeClr val="tx1">
                    <a:lumMod val="65000"/>
                    <a:lumOff val="35000"/>
                  </a:schemeClr>
                </a:solidFill>
              </a:rPr>
              <a:t>6. Quelle est votre routine de soin hebdomadaire ? </a:t>
            </a:r>
          </a:p>
          <a:p>
            <a:r>
              <a:rPr lang="fr-FR" dirty="0" smtClean="0">
                <a:solidFill>
                  <a:schemeClr val="tx1">
                    <a:lumMod val="65000"/>
                    <a:lumOff val="35000"/>
                  </a:schemeClr>
                </a:solidFill>
              </a:rPr>
              <a:t>A quelle fréquence réalisez-vous des gommages et masques ? </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solidFill>
                <a:schemeClr val="tx1">
                  <a:lumMod val="65000"/>
                  <a:lumOff val="3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solidFill>
                <a:schemeClr val="tx1">
                  <a:lumMod val="65000"/>
                  <a:lumOff val="3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solidFill>
                <a:schemeClr val="tx1">
                  <a:lumMod val="65000"/>
                  <a:lumOff val="35000"/>
                </a:schemeClr>
              </a:solidFill>
            </a:endParaRP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22</a:t>
            </a:fld>
            <a:endParaRPr lang="fr-FR"/>
          </a:p>
        </p:txBody>
      </p:sp>
    </p:spTree>
    <p:extLst>
      <p:ext uri="{BB962C8B-B14F-4D97-AF65-F5344CB8AC3E}">
        <p14:creationId xmlns:p14="http://schemas.microsoft.com/office/powerpoint/2010/main" val="1604743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dirty="0" smtClean="0"/>
              <a:t>Ces questions</a:t>
            </a:r>
            <a:r>
              <a:rPr lang="fr-FR" b="0" baseline="0" dirty="0" smtClean="0"/>
              <a:t> affinent encore un peu plus les préférences de la cliente : </a:t>
            </a:r>
          </a:p>
          <a:p>
            <a:pPr marL="0" marR="0" indent="0" algn="l" defTabSz="914400" rtl="0" eaLnBrk="1" fontAlgn="auto" latinLnBrk="0" hangingPunct="1">
              <a:lnSpc>
                <a:spcPct val="100000"/>
              </a:lnSpc>
              <a:spcBef>
                <a:spcPts val="0"/>
              </a:spcBef>
              <a:spcAft>
                <a:spcPts val="0"/>
              </a:spcAft>
              <a:buClrTx/>
              <a:buSzTx/>
              <a:buFontTx/>
              <a:buNone/>
              <a:tabLst/>
              <a:defRPr/>
            </a:pPr>
            <a:r>
              <a:rPr lang="fr-FR" b="0" dirty="0" smtClean="0">
                <a:solidFill>
                  <a:schemeClr val="tx1">
                    <a:lumMod val="65000"/>
                    <a:lumOff val="35000"/>
                  </a:schemeClr>
                </a:solidFill>
              </a:rPr>
              <a:t>7. Combien de temps vous accordez-vous au quotidien ? </a:t>
            </a:r>
          </a:p>
          <a:p>
            <a:r>
              <a:rPr lang="fr-FR" b="0" dirty="0" smtClean="0">
                <a:solidFill>
                  <a:schemeClr val="tx1">
                    <a:lumMod val="65000"/>
                    <a:lumOff val="35000"/>
                  </a:schemeClr>
                </a:solidFill>
              </a:rPr>
              <a:t>8. Depuis combien de temps utilisez-vous vos produits ? </a:t>
            </a:r>
          </a:p>
          <a:p>
            <a:r>
              <a:rPr lang="fr-FR" b="0" dirty="0" smtClean="0">
                <a:solidFill>
                  <a:schemeClr val="tx1">
                    <a:lumMod val="65000"/>
                    <a:lumOff val="35000"/>
                  </a:schemeClr>
                </a:solidFill>
              </a:rPr>
              <a:t>Qu’est-ce qui vous satisfait dans ces produits et qu’est-ce qui pourrait être amélioré ?</a:t>
            </a:r>
          </a:p>
          <a:p>
            <a:pPr marL="0" marR="0" indent="0" algn="l" defTabSz="914400" rtl="0" eaLnBrk="1" fontAlgn="auto" latinLnBrk="0" hangingPunct="1">
              <a:lnSpc>
                <a:spcPct val="100000"/>
              </a:lnSpc>
              <a:spcBef>
                <a:spcPts val="0"/>
              </a:spcBef>
              <a:spcAft>
                <a:spcPts val="0"/>
              </a:spcAft>
              <a:buClrTx/>
              <a:buSzTx/>
              <a:buFontTx/>
              <a:buNone/>
              <a:tabLst/>
              <a:defRPr/>
            </a:pPr>
            <a:r>
              <a:rPr lang="fr-FR" b="0" dirty="0" smtClean="0">
                <a:solidFill>
                  <a:schemeClr val="tx1">
                    <a:lumMod val="65000"/>
                    <a:lumOff val="35000"/>
                  </a:schemeClr>
                </a:solidFill>
              </a:rPr>
              <a:t>9. Quel type de texture ou packaging aimez-vous ?</a:t>
            </a:r>
          </a:p>
          <a:p>
            <a:endParaRPr lang="fr-FR" dirty="0" smtClean="0">
              <a:solidFill>
                <a:schemeClr val="tx1">
                  <a:lumMod val="65000"/>
                  <a:lumOff val="3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solidFill>
                <a:schemeClr val="tx1">
                  <a:lumMod val="65000"/>
                  <a:lumOff val="35000"/>
                </a:schemeClr>
              </a:solidFill>
            </a:endParaRP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23</a:t>
            </a:fld>
            <a:endParaRPr lang="fr-FR"/>
          </a:p>
        </p:txBody>
      </p:sp>
    </p:spTree>
    <p:extLst>
      <p:ext uri="{BB962C8B-B14F-4D97-AF65-F5344CB8AC3E}">
        <p14:creationId xmlns:p14="http://schemas.microsoft.com/office/powerpoint/2010/main" val="1626477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Pour résumer,</a:t>
            </a:r>
            <a:r>
              <a:rPr lang="fr-FR" baseline="0" dirty="0" smtClean="0"/>
              <a:t> à l’issue de </a:t>
            </a:r>
            <a:r>
              <a:rPr lang="fr-FR" dirty="0" smtClean="0"/>
              <a:t>cette étape</a:t>
            </a:r>
            <a:r>
              <a:rPr lang="fr-FR" baseline="0" dirty="0" smtClean="0"/>
              <a:t> de découverte, vous devez : </a:t>
            </a:r>
          </a:p>
          <a:p>
            <a:r>
              <a:rPr lang="fr-FR" baseline="0" dirty="0" smtClean="0"/>
              <a:t>Avoir l’impression d’être entré dans sa salle de bains et visualiser tous les produits qu’elle utilise, savoir ce qu’elle aime, ce qu’elle n’aime pas, le temps dont elle dispose pour sa routine de soin, son mode de vie, ses attentes pour le diagnostic et pour sa peau.</a:t>
            </a:r>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24</a:t>
            </a:fld>
            <a:endParaRPr lang="fr-FR"/>
          </a:p>
        </p:txBody>
      </p:sp>
    </p:spTree>
    <p:extLst>
      <p:ext uri="{BB962C8B-B14F-4D97-AF65-F5344CB8AC3E}">
        <p14:creationId xmlns:p14="http://schemas.microsoft.com/office/powerpoint/2010/main" val="516317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dirty="0" smtClean="0"/>
              <a:t>Au</a:t>
            </a:r>
            <a:r>
              <a:rPr lang="fr-FR" b="0" baseline="0" dirty="0" smtClean="0"/>
              <a:t> cours de cette</a:t>
            </a:r>
            <a:r>
              <a:rPr lang="fr-FR" b="0" dirty="0" smtClean="0"/>
              <a:t> phase d’approfondissement  vous allez poser des questions liées au style de vie de votre cliente ce qui vous permettra ensuite de lui communiquer</a:t>
            </a:r>
            <a:r>
              <a:rPr lang="fr-FR" b="0" baseline="0" dirty="0" smtClean="0"/>
              <a:t> des astuces beauté et bien-être personnalisées.</a:t>
            </a:r>
            <a:endParaRPr lang="fr-FR" b="0"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25</a:t>
            </a:fld>
            <a:endParaRPr lang="fr-FR"/>
          </a:p>
        </p:txBody>
      </p:sp>
    </p:spTree>
    <p:extLst>
      <p:ext uri="{BB962C8B-B14F-4D97-AF65-F5344CB8AC3E}">
        <p14:creationId xmlns:p14="http://schemas.microsoft.com/office/powerpoint/2010/main" val="3489552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smtClean="0"/>
              <a:t>Voici</a:t>
            </a:r>
            <a:r>
              <a:rPr lang="fr-FR" b="0" i="0" baseline="0" dirty="0" smtClean="0"/>
              <a:t> le type de questions non exhaustives que vous pouvez poser :</a:t>
            </a:r>
          </a:p>
          <a:p>
            <a:r>
              <a:rPr lang="fr-FR" sz="1200" b="0" i="0" kern="1200" dirty="0" smtClean="0">
                <a:solidFill>
                  <a:schemeClr val="tx1"/>
                </a:solidFill>
                <a:effectLst/>
                <a:latin typeface="+mn-lt"/>
                <a:ea typeface="+mn-ea"/>
                <a:cs typeface="+mn-cs"/>
              </a:rPr>
              <a:t>« Comment définiriez-vous votre alimentation ? » </a:t>
            </a:r>
          </a:p>
          <a:p>
            <a:r>
              <a:rPr lang="fr-FR" sz="1200" b="0" i="0" kern="1200" dirty="0" smtClean="0">
                <a:solidFill>
                  <a:schemeClr val="tx1"/>
                </a:solidFill>
                <a:effectLst/>
                <a:latin typeface="+mn-lt"/>
                <a:ea typeface="+mn-ea"/>
                <a:cs typeface="+mn-cs"/>
              </a:rPr>
              <a:t>« Et votre sommeil ? » « Vivez-vous une période particulièrement stressante ? » </a:t>
            </a:r>
          </a:p>
          <a:p>
            <a:endParaRPr lang="fr-FR" b="1"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26</a:t>
            </a:fld>
            <a:endParaRPr lang="fr-FR"/>
          </a:p>
        </p:txBody>
      </p:sp>
    </p:spTree>
    <p:extLst>
      <p:ext uri="{BB962C8B-B14F-4D97-AF65-F5344CB8AC3E}">
        <p14:creationId xmlns:p14="http://schemas.microsoft.com/office/powerpoint/2010/main" val="2161949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kern="1200" dirty="0" smtClean="0">
                <a:solidFill>
                  <a:schemeClr val="tx1"/>
                </a:solidFill>
                <a:effectLst/>
                <a:latin typeface="+mn-lt"/>
                <a:ea typeface="+mn-ea"/>
                <a:cs typeface="+mn-cs"/>
              </a:rPr>
              <a:t>  Mais</a:t>
            </a:r>
            <a:r>
              <a:rPr lang="fr-FR" sz="1200" i="0" kern="1200" baseline="0" dirty="0" smtClean="0">
                <a:solidFill>
                  <a:schemeClr val="tx1"/>
                </a:solidFill>
                <a:effectLst/>
                <a:latin typeface="+mn-lt"/>
                <a:ea typeface="+mn-ea"/>
                <a:cs typeface="+mn-cs"/>
              </a:rPr>
              <a:t> encore si elle ne vous en pas déjà parlé avant :</a:t>
            </a:r>
          </a:p>
          <a:p>
            <a:r>
              <a:rPr lang="fr-FR" sz="1200" i="0" kern="1200" baseline="0" dirty="0" smtClean="0">
                <a:solidFill>
                  <a:schemeClr val="tx1"/>
                </a:solidFill>
                <a:effectLst/>
                <a:latin typeface="+mn-lt"/>
                <a:ea typeface="+mn-ea"/>
                <a:cs typeface="+mn-cs"/>
              </a:rPr>
              <a:t>« </a:t>
            </a:r>
            <a:r>
              <a:rPr lang="fr-FR" sz="1200" i="0" kern="1200" dirty="0" smtClean="0">
                <a:solidFill>
                  <a:schemeClr val="tx1"/>
                </a:solidFill>
                <a:effectLst/>
                <a:latin typeface="+mn-lt"/>
                <a:ea typeface="+mn-ea"/>
                <a:cs typeface="+mn-cs"/>
              </a:rPr>
              <a:t>Pratiquez-vous une activité sportive ? » </a:t>
            </a:r>
          </a:p>
          <a:p>
            <a:r>
              <a:rPr lang="fr-FR" sz="1200" i="0" kern="1200" dirty="0" smtClean="0">
                <a:solidFill>
                  <a:schemeClr val="tx1"/>
                </a:solidFill>
                <a:effectLst/>
                <a:latin typeface="+mn-lt"/>
                <a:ea typeface="+mn-ea"/>
                <a:cs typeface="+mn-cs"/>
              </a:rPr>
              <a:t>« Fumez-vous ? »</a:t>
            </a:r>
          </a:p>
          <a:p>
            <a:r>
              <a:rPr lang="fr-FR" sz="1200" i="0" kern="1200" dirty="0" smtClean="0">
                <a:solidFill>
                  <a:schemeClr val="tx1"/>
                </a:solidFill>
                <a:effectLst/>
                <a:latin typeface="+mn-lt"/>
                <a:ea typeface="+mn-ea"/>
                <a:cs typeface="+mn-cs"/>
              </a:rPr>
              <a:t>« Souhaitez-vous me faire part d’autres éléments à prendre en compte dans ce coaching personnalisé ? » </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27</a:t>
            </a:fld>
            <a:endParaRPr lang="fr-FR"/>
          </a:p>
        </p:txBody>
      </p:sp>
    </p:spTree>
    <p:extLst>
      <p:ext uri="{BB962C8B-B14F-4D97-AF65-F5344CB8AC3E}">
        <p14:creationId xmlns:p14="http://schemas.microsoft.com/office/powerpoint/2010/main" val="389676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Pour conclure mon diagnostic</a:t>
            </a:r>
            <a:r>
              <a:rPr lang="fr-FR" sz="1200" b="1" kern="1200" dirty="0" smtClean="0">
                <a:solidFill>
                  <a:schemeClr val="tx1"/>
                </a:solidFill>
                <a:effectLst/>
                <a:latin typeface="+mn-lt"/>
                <a:ea typeface="+mn-ea"/>
                <a:cs typeface="+mn-cs"/>
              </a:rPr>
              <a:t>, je valide ses priorités avec ma question magique :</a:t>
            </a:r>
            <a:endParaRPr lang="fr-F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 Merci pour toutes ces précieuses informations. J’ai bien pris note de tout ce que vous m’avez dit. Je constate que vous avez déjà de très bonnes habitudes de soin.</a:t>
            </a:r>
            <a:r>
              <a:rPr lang="fr-FR" sz="1200" i="1" kern="1200" baseline="0" dirty="0" smtClean="0">
                <a:solidFill>
                  <a:schemeClr val="tx1"/>
                </a:solidFill>
                <a:effectLst/>
                <a:latin typeface="+mn-lt"/>
                <a:ea typeface="+mn-ea"/>
                <a:cs typeface="+mn-cs"/>
              </a:rPr>
              <a:t> </a:t>
            </a:r>
            <a:r>
              <a:rPr lang="fr-FR" sz="1200" i="1" kern="1200" dirty="0" smtClean="0">
                <a:solidFill>
                  <a:schemeClr val="tx1"/>
                </a:solidFill>
                <a:effectLst/>
                <a:latin typeface="+mn-lt"/>
                <a:ea typeface="+mn-ea"/>
                <a:cs typeface="+mn-cs"/>
              </a:rPr>
              <a:t>A présent, j’ai une dernière question à vous poser avant d’échanger à propos de votre recommandation personnalisée : </a:t>
            </a:r>
            <a:r>
              <a:rPr lang="fr-FR" sz="1200" b="1" i="1" kern="1200" dirty="0" smtClean="0">
                <a:solidFill>
                  <a:schemeClr val="tx1"/>
                </a:solidFill>
                <a:effectLst/>
                <a:latin typeface="+mn-lt"/>
                <a:ea typeface="+mn-ea"/>
                <a:cs typeface="+mn-cs"/>
              </a:rPr>
              <a:t>Si j’avais une baguette magique, que souhaiteriez-vous améliorer en priorité ? »</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28</a:t>
            </a:fld>
            <a:endParaRPr lang="fr-FR"/>
          </a:p>
        </p:txBody>
      </p:sp>
    </p:spTree>
    <p:extLst>
      <p:ext uri="{BB962C8B-B14F-4D97-AF65-F5344CB8AC3E}">
        <p14:creationId xmlns:p14="http://schemas.microsoft.com/office/powerpoint/2010/main" val="3538197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Dans</a:t>
            </a:r>
            <a:r>
              <a:rPr lang="fr-FR" sz="1200" kern="1200" baseline="0" dirty="0" smtClean="0">
                <a:solidFill>
                  <a:schemeClr val="tx1"/>
                </a:solidFill>
                <a:effectLst/>
                <a:latin typeface="+mn-lt"/>
                <a:ea typeface="+mn-ea"/>
                <a:cs typeface="+mn-cs"/>
              </a:rPr>
              <a:t> cette 3</a:t>
            </a:r>
            <a:r>
              <a:rPr lang="fr-FR" sz="1200" kern="1200" baseline="30000" dirty="0" smtClean="0">
                <a:solidFill>
                  <a:schemeClr val="tx1"/>
                </a:solidFill>
                <a:effectLst/>
                <a:latin typeface="+mn-lt"/>
                <a:ea typeface="+mn-ea"/>
                <a:cs typeface="+mn-cs"/>
              </a:rPr>
              <a:t>ème</a:t>
            </a:r>
            <a:r>
              <a:rPr lang="fr-FR" sz="1200" kern="1200" baseline="0" dirty="0" smtClean="0">
                <a:solidFill>
                  <a:schemeClr val="tx1"/>
                </a:solidFill>
                <a:effectLst/>
                <a:latin typeface="+mn-lt"/>
                <a:ea typeface="+mn-ea"/>
                <a:cs typeface="+mn-cs"/>
              </a:rPr>
              <a:t> étape, j</a:t>
            </a:r>
            <a:r>
              <a:rPr lang="fr-FR" sz="1200" kern="1200" dirty="0" smtClean="0">
                <a:solidFill>
                  <a:schemeClr val="tx1"/>
                </a:solidFill>
                <a:effectLst/>
                <a:latin typeface="+mn-lt"/>
                <a:ea typeface="+mn-ea"/>
                <a:cs typeface="+mn-cs"/>
              </a:rPr>
              <a:t>e reformule sa priorité et je lui présente </a:t>
            </a:r>
            <a:r>
              <a:rPr lang="fr-FR" sz="1200" b="1" kern="1200" dirty="0" smtClean="0">
                <a:solidFill>
                  <a:schemeClr val="tx1"/>
                </a:solidFill>
                <a:effectLst/>
                <a:latin typeface="+mn-lt"/>
                <a:ea typeface="+mn-ea"/>
                <a:cs typeface="+mn-cs"/>
              </a:rPr>
              <a:t>ma recommandation </a:t>
            </a:r>
            <a:r>
              <a:rPr lang="fr-FR" sz="1200" kern="1200" dirty="0" smtClean="0">
                <a:solidFill>
                  <a:schemeClr val="tx1"/>
                </a:solidFill>
                <a:effectLst/>
                <a:latin typeface="+mn-lt"/>
                <a:ea typeface="+mn-ea"/>
                <a:cs typeface="+mn-cs"/>
              </a:rPr>
              <a:t>pour </a:t>
            </a:r>
            <a:r>
              <a:rPr lang="fr-FR" sz="1200" b="1" kern="1200" dirty="0" smtClean="0">
                <a:solidFill>
                  <a:schemeClr val="tx1"/>
                </a:solidFill>
                <a:effectLst/>
                <a:latin typeface="+mn-lt"/>
                <a:ea typeface="+mn-ea"/>
                <a:cs typeface="+mn-cs"/>
              </a:rPr>
              <a:t>une routine idéale</a:t>
            </a:r>
            <a:r>
              <a:rPr lang="fr-FR" sz="1200" kern="1200" dirty="0" smtClean="0">
                <a:solidFill>
                  <a:schemeClr val="tx1"/>
                </a:solidFill>
                <a:effectLst/>
                <a:latin typeface="+mn-lt"/>
                <a:ea typeface="+mn-ea"/>
                <a:cs typeface="+mn-cs"/>
              </a:rPr>
              <a:t> qui lui permettra d’atteindre ses objectifs.</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Le but est d’</a:t>
            </a:r>
            <a:r>
              <a:rPr lang="fr-FR" sz="1200" b="1" kern="1200" dirty="0" smtClean="0">
                <a:solidFill>
                  <a:schemeClr val="tx1"/>
                </a:solidFill>
                <a:effectLst/>
                <a:latin typeface="+mn-lt"/>
                <a:ea typeface="+mn-ea"/>
                <a:cs typeface="+mn-cs"/>
              </a:rPr>
              <a:t>améliorer sa routine</a:t>
            </a:r>
            <a:r>
              <a:rPr lang="fr-FR" sz="1200" kern="1200" dirty="0" smtClean="0">
                <a:solidFill>
                  <a:schemeClr val="tx1"/>
                </a:solidFill>
                <a:effectLst/>
                <a:latin typeface="+mn-lt"/>
                <a:ea typeface="+mn-ea"/>
                <a:cs typeface="+mn-cs"/>
              </a:rPr>
              <a:t> déjà existante avec les </a:t>
            </a:r>
            <a:r>
              <a:rPr lang="fr-FR" sz="1200" b="1" kern="1200" dirty="0" smtClean="0">
                <a:solidFill>
                  <a:schemeClr val="tx1"/>
                </a:solidFill>
                <a:effectLst/>
                <a:latin typeface="+mn-lt"/>
                <a:ea typeface="+mn-ea"/>
                <a:cs typeface="+mn-cs"/>
              </a:rPr>
              <a:t>produits </a:t>
            </a:r>
            <a:r>
              <a:rPr lang="fr-FR" sz="1200" kern="1200" dirty="0" smtClean="0">
                <a:solidFill>
                  <a:schemeClr val="tx1"/>
                </a:solidFill>
                <a:effectLst/>
                <a:latin typeface="+mn-lt"/>
                <a:ea typeface="+mn-ea"/>
                <a:cs typeface="+mn-cs"/>
              </a:rPr>
              <a:t>et </a:t>
            </a:r>
            <a:r>
              <a:rPr lang="fr-FR" sz="1200" i="0" kern="1200" dirty="0" smtClean="0">
                <a:solidFill>
                  <a:srgbClr val="FF0000"/>
                </a:solidFill>
                <a:effectLst/>
                <a:latin typeface="+mn-lt"/>
                <a:ea typeface="+mn-ea"/>
                <a:cs typeface="+mn-cs"/>
              </a:rPr>
              <a:t>de lui donner </a:t>
            </a:r>
            <a:r>
              <a:rPr lang="fr-FR" sz="1200" kern="1200" dirty="0" smtClean="0">
                <a:solidFill>
                  <a:schemeClr val="tx1"/>
                </a:solidFill>
                <a:effectLst/>
                <a:latin typeface="+mn-lt"/>
                <a:ea typeface="+mn-ea"/>
                <a:cs typeface="+mn-cs"/>
              </a:rPr>
              <a:t>les </a:t>
            </a:r>
            <a:r>
              <a:rPr lang="fr-FR" sz="1200" b="1" kern="1200" dirty="0" smtClean="0">
                <a:solidFill>
                  <a:schemeClr val="tx1"/>
                </a:solidFill>
                <a:effectLst/>
                <a:latin typeface="+mn-lt"/>
                <a:ea typeface="+mn-ea"/>
                <a:cs typeface="+mn-cs"/>
              </a:rPr>
              <a:t>astuces beauté &amp; bien-être</a:t>
            </a:r>
            <a:r>
              <a:rPr lang="fr-FR" sz="1200" kern="1200" dirty="0" smtClean="0">
                <a:solidFill>
                  <a:schemeClr val="tx1"/>
                </a:solidFill>
                <a:effectLst/>
                <a:latin typeface="+mn-lt"/>
                <a:ea typeface="+mn-ea"/>
                <a:cs typeface="+mn-cs"/>
              </a:rPr>
              <a:t> liées à ses attentes.</a:t>
            </a:r>
          </a:p>
          <a:p>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29</a:t>
            </a:fld>
            <a:endParaRPr lang="fr-FR"/>
          </a:p>
        </p:txBody>
      </p:sp>
    </p:spTree>
    <p:extLst>
      <p:ext uri="{BB962C8B-B14F-4D97-AF65-F5344CB8AC3E}">
        <p14:creationId xmlns:p14="http://schemas.microsoft.com/office/powerpoint/2010/main" val="2454694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Dans</a:t>
            </a:r>
            <a:r>
              <a:rPr lang="fr-FR" baseline="0" dirty="0" smtClean="0"/>
              <a:t> un premier temps, nous insisterons sur les 3 objectifs de ce webinaire. Puis, vous comprendrez </a:t>
            </a:r>
            <a:r>
              <a:rPr lang="fr-FR" baseline="0" dirty="0" smtClean="0"/>
              <a:t>3 </a:t>
            </a:r>
            <a:r>
              <a:rPr lang="fr-FR" baseline="0" dirty="0" smtClean="0"/>
              <a:t>grandes étapes du diagnostic. Enfin, je vous présenterai le kit diagnostic que l’équipe formation </a:t>
            </a:r>
            <a:r>
              <a:rPr lang="fr-FR" b="0" baseline="0" dirty="0" smtClean="0"/>
              <a:t>met à votre </a:t>
            </a:r>
            <a:r>
              <a:rPr lang="fr-FR" b="0" baseline="0" dirty="0" smtClean="0"/>
              <a:t>disposition.</a:t>
            </a:r>
            <a:endParaRPr lang="fr-FR" b="0"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3</a:t>
            </a:fld>
            <a:endParaRPr lang="fr-FR"/>
          </a:p>
        </p:txBody>
      </p:sp>
    </p:spTree>
    <p:extLst>
      <p:ext uri="{BB962C8B-B14F-4D97-AF65-F5344CB8AC3E}">
        <p14:creationId xmlns:p14="http://schemas.microsoft.com/office/powerpoint/2010/main" val="14188073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Tout</a:t>
            </a:r>
            <a:r>
              <a:rPr lang="fr-FR" baseline="0" dirty="0" smtClean="0"/>
              <a:t> d’abord, il est important de toujours féliciter la cliente sur ses bonnes habitudes. </a:t>
            </a:r>
          </a:p>
          <a:p>
            <a:r>
              <a:rPr lang="fr-FR" baseline="0" dirty="0" smtClean="0"/>
              <a:t>Puis</a:t>
            </a:r>
            <a:r>
              <a:rPr lang="fr-FR" sz="1200" kern="1200" baseline="0" dirty="0" smtClean="0">
                <a:solidFill>
                  <a:schemeClr val="tx1"/>
                </a:solidFill>
                <a:effectLst/>
                <a:latin typeface="+mn-lt"/>
                <a:ea typeface="+mn-ea"/>
                <a:cs typeface="+mn-cs"/>
              </a:rPr>
              <a:t> lui </a:t>
            </a:r>
            <a:r>
              <a:rPr lang="fr-FR" sz="1200" kern="1200" dirty="0" smtClean="0">
                <a:solidFill>
                  <a:schemeClr val="tx1"/>
                </a:solidFill>
                <a:effectLst/>
                <a:latin typeface="+mn-lt"/>
                <a:ea typeface="+mn-ea"/>
                <a:cs typeface="+mn-cs"/>
              </a:rPr>
              <a:t>expliquer le bienfait de chaque produit conseillé en précisant son utilisation dans sa routine.</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Je lui parle également des soins en institut.</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A l’issue de ma recommandation, je n’oublie pas de vérifier que j’ai bien répondu aux attentes et aux questions de ma cliente.</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Voici un exemple de recommandation</a:t>
            </a:r>
            <a:r>
              <a:rPr lang="fr-FR" sz="1200" kern="1200" baseline="0" dirty="0" smtClean="0">
                <a:solidFill>
                  <a:schemeClr val="tx1"/>
                </a:solidFill>
                <a:effectLst/>
                <a:latin typeface="+mn-lt"/>
                <a:ea typeface="+mn-ea"/>
                <a:cs typeface="+mn-cs"/>
              </a:rPr>
              <a:t> : </a:t>
            </a:r>
            <a:r>
              <a:rPr lang="fr-FR" sz="1200" i="1" kern="1200" dirty="0" smtClean="0">
                <a:solidFill>
                  <a:schemeClr val="tx1"/>
                </a:solidFill>
                <a:effectLst/>
                <a:latin typeface="+mn-lt"/>
                <a:ea typeface="+mn-ea"/>
                <a:cs typeface="+mn-cs"/>
              </a:rPr>
              <a:t>« Comme je vous le disais vous avez déjà de très bonnes habitudes. </a:t>
            </a:r>
            <a:endParaRPr lang="fr-F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En fonction de vos priorités / besoins du moment qui sont </a:t>
            </a:r>
            <a:r>
              <a:rPr lang="fr-FR" sz="1200" i="1" u="sng" kern="1200" dirty="0" smtClean="0">
                <a:solidFill>
                  <a:schemeClr val="tx1"/>
                </a:solidFill>
                <a:effectLst/>
                <a:latin typeface="+mn-lt"/>
                <a:ea typeface="+mn-ea"/>
                <a:cs typeface="+mn-cs"/>
              </a:rPr>
              <a:t>[citer ses priorités]</a:t>
            </a:r>
            <a:r>
              <a:rPr lang="fr-FR" sz="1200" i="1" kern="1200" dirty="0" smtClean="0">
                <a:solidFill>
                  <a:schemeClr val="tx1"/>
                </a:solidFill>
                <a:effectLst/>
                <a:latin typeface="+mn-lt"/>
                <a:ea typeface="+mn-ea"/>
                <a:cs typeface="+mn-cs"/>
              </a:rPr>
              <a:t> vous pouvez optimiser vos résultats en ajoutant : </a:t>
            </a:r>
            <a:endParaRPr lang="fr-F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pPr lvl="0"/>
            <a:r>
              <a:rPr lang="fr-FR" sz="1200" i="1" kern="1200" dirty="0" smtClean="0">
                <a:solidFill>
                  <a:schemeClr val="tx1"/>
                </a:solidFill>
                <a:effectLst/>
                <a:latin typeface="+mn-lt"/>
                <a:ea typeface="+mn-ea"/>
                <a:cs typeface="+mn-cs"/>
              </a:rPr>
              <a:t>[NomProduit1] pour apporter [citer les bénéfices du produit] grâce à [citer un ingrédient bénéfique] </a:t>
            </a:r>
            <a:endParaRPr lang="fr-FR" sz="1200" kern="1200" dirty="0" smtClean="0">
              <a:solidFill>
                <a:schemeClr val="tx1"/>
              </a:solidFill>
              <a:effectLst/>
              <a:latin typeface="+mn-lt"/>
              <a:ea typeface="+mn-ea"/>
              <a:cs typeface="+mn-cs"/>
            </a:endParaRPr>
          </a:p>
          <a:p>
            <a:pPr lvl="0"/>
            <a:r>
              <a:rPr lang="fr-FR" sz="1200" i="1" kern="1200" dirty="0" smtClean="0">
                <a:solidFill>
                  <a:schemeClr val="tx1"/>
                </a:solidFill>
                <a:effectLst/>
                <a:latin typeface="+mn-lt"/>
                <a:ea typeface="+mn-ea"/>
                <a:cs typeface="+mn-cs"/>
              </a:rPr>
              <a:t>[NomProduit2] pour booster [citer une attente de la cliente] grâce à [citer les bénéfices du produit]</a:t>
            </a:r>
            <a:endParaRPr lang="fr-FR" sz="1200" kern="1200" dirty="0" smtClean="0">
              <a:solidFill>
                <a:schemeClr val="tx1"/>
              </a:solidFill>
              <a:effectLst/>
              <a:latin typeface="+mn-lt"/>
              <a:ea typeface="+mn-ea"/>
              <a:cs typeface="+mn-cs"/>
            </a:endParaRPr>
          </a:p>
          <a:p>
            <a:pPr lvl="0"/>
            <a:r>
              <a:rPr lang="fr-FR" sz="1200" i="1" kern="1200" dirty="0" smtClean="0">
                <a:solidFill>
                  <a:schemeClr val="tx1"/>
                </a:solidFill>
                <a:effectLst/>
                <a:latin typeface="+mn-lt"/>
                <a:ea typeface="+mn-ea"/>
                <a:cs typeface="+mn-cs"/>
              </a:rPr>
              <a:t>[Nom Produit 3] pour améliorer [citer une attente de la cliente] grâce à [citer les bénéfices du produit] </a:t>
            </a:r>
            <a:endParaRPr lang="fr-F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Si je récapitule votre routine dans l’ordre : </a:t>
            </a:r>
            <a:endParaRPr lang="fr-F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Tous les matins, comme vous le faites déjà très bien, continuez votre routine [Nom de son nettoyant, lotion, contour, sérum/booster, crème] en ajoutant [</a:t>
            </a:r>
            <a:r>
              <a:rPr lang="fr-FR" sz="1200" i="1" u="sng" kern="1200" dirty="0" smtClean="0">
                <a:solidFill>
                  <a:schemeClr val="tx1"/>
                </a:solidFill>
                <a:effectLst/>
                <a:latin typeface="+mn-lt"/>
                <a:ea typeface="+mn-ea"/>
                <a:cs typeface="+mn-cs"/>
              </a:rPr>
              <a:t>Produits cités ci-dessus</a:t>
            </a:r>
            <a:r>
              <a:rPr lang="fr-FR" sz="1200" i="1" kern="1200" dirty="0" smtClean="0">
                <a:solidFill>
                  <a:schemeClr val="tx1"/>
                </a:solidFill>
                <a:effectLst/>
                <a:latin typeface="+mn-lt"/>
                <a:ea typeface="+mn-ea"/>
                <a:cs typeface="+mn-cs"/>
              </a:rPr>
              <a:t>]</a:t>
            </a:r>
            <a:endParaRPr lang="fr-F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Tous les soirs, commencez bien par [</a:t>
            </a:r>
            <a:r>
              <a:rPr lang="fr-FR" sz="1200" i="1" u="sng" kern="1200" dirty="0" smtClean="0">
                <a:solidFill>
                  <a:schemeClr val="tx1"/>
                </a:solidFill>
                <a:effectLst/>
                <a:latin typeface="+mn-lt"/>
                <a:ea typeface="+mn-ea"/>
                <a:cs typeface="+mn-cs"/>
              </a:rPr>
              <a:t>nom de son nettoyant, lotion, ainsi que les soins adaptés recommandés]</a:t>
            </a:r>
            <a:endParaRPr lang="fr-F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Une à deux fois par semaine, réalisez votre gommage et votre masque qui permettront de renforcer les résultats et l’efficacité de votre routine. </a:t>
            </a:r>
            <a:endParaRPr lang="fr-F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Je vous conseille [</a:t>
            </a:r>
            <a:r>
              <a:rPr lang="fr-FR" sz="1200" i="1" u="sng" kern="1200" dirty="0" smtClean="0">
                <a:solidFill>
                  <a:schemeClr val="tx1"/>
                </a:solidFill>
                <a:effectLst/>
                <a:latin typeface="+mn-lt"/>
                <a:ea typeface="+mn-ea"/>
                <a:cs typeface="+mn-cs"/>
              </a:rPr>
              <a:t>Nom du Gommage et du Masque recommandé</a:t>
            </a:r>
            <a:r>
              <a:rPr lang="fr-FR" sz="1200" i="1" kern="1200" dirty="0" smtClean="0">
                <a:solidFill>
                  <a:schemeClr val="tx1"/>
                </a:solidFill>
                <a:effectLst/>
                <a:latin typeface="+mn-lt"/>
                <a:ea typeface="+mn-ea"/>
                <a:cs typeface="+mn-cs"/>
              </a:rPr>
              <a:t>] à utiliser de telle manière. </a:t>
            </a:r>
            <a:endParaRPr lang="fr-F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Grâce à cette routine quotidienne, vous obtiendrez plus de </a:t>
            </a:r>
            <a:r>
              <a:rPr lang="fr-FR" sz="1200" i="1" u="sng" kern="1200" dirty="0" smtClean="0">
                <a:solidFill>
                  <a:schemeClr val="tx1"/>
                </a:solidFill>
                <a:effectLst/>
                <a:latin typeface="+mn-lt"/>
                <a:ea typeface="+mn-ea"/>
                <a:cs typeface="+mn-cs"/>
              </a:rPr>
              <a:t>[citer les priorités de la cliente</a:t>
            </a:r>
            <a:r>
              <a:rPr lang="fr-FR" sz="1200" i="1" kern="1200" dirty="0" smtClean="0">
                <a:solidFill>
                  <a:schemeClr val="tx1"/>
                </a:solidFill>
                <a:effectLst/>
                <a:latin typeface="+mn-lt"/>
                <a:ea typeface="+mn-ea"/>
                <a:cs typeface="+mn-cs"/>
              </a:rPr>
              <a:t>] ; Résultats que vous pourrez renforcer en réalisant [</a:t>
            </a:r>
            <a:r>
              <a:rPr lang="fr-FR" sz="1200" i="1" u="sng" kern="1200" dirty="0" smtClean="0">
                <a:solidFill>
                  <a:schemeClr val="tx1"/>
                </a:solidFill>
                <a:effectLst/>
                <a:latin typeface="+mn-lt"/>
                <a:ea typeface="+mn-ea"/>
                <a:cs typeface="+mn-cs"/>
              </a:rPr>
              <a:t>tel soin</a:t>
            </a:r>
            <a:r>
              <a:rPr lang="fr-FR" sz="1200" i="1" kern="1200" dirty="0" smtClean="0">
                <a:solidFill>
                  <a:schemeClr val="tx1"/>
                </a:solidFill>
                <a:effectLst/>
                <a:latin typeface="+mn-lt"/>
                <a:ea typeface="+mn-ea"/>
                <a:cs typeface="+mn-cs"/>
              </a:rPr>
              <a:t>] en institut. </a:t>
            </a:r>
            <a:endParaRPr lang="fr-F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Avez-vous des questions concernant cette routine de soins ? </a:t>
            </a:r>
            <a:endParaRPr lang="fr-F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Concernant les astuces beauté et bien-être à appliquer au quotidien, je vous recommande d’essayer dès ce soir [citer les astuces correspondantes aux besoins de la cliente] »</a:t>
            </a:r>
            <a:endParaRPr lang="fr-F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30</a:t>
            </a:fld>
            <a:endParaRPr lang="fr-FR"/>
          </a:p>
        </p:txBody>
      </p:sp>
    </p:spTree>
    <p:extLst>
      <p:ext uri="{BB962C8B-B14F-4D97-AF65-F5344CB8AC3E}">
        <p14:creationId xmlns:p14="http://schemas.microsoft.com/office/powerpoint/2010/main" val="5139231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Nous arrivons déjà à la dernière étape, la prise de congé. Il</a:t>
            </a:r>
            <a:r>
              <a:rPr lang="fr-FR" baseline="0" dirty="0" smtClean="0"/>
              <a:t> est primordial de soigner ces dernières secondes car c’est la dernière impression que vous allez laisser à votre cliente.</a:t>
            </a:r>
          </a:p>
          <a:p>
            <a:r>
              <a:rPr lang="fr-FR" baseline="0" dirty="0" smtClean="0"/>
              <a:t>Voici les points à retenir.</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31</a:t>
            </a:fld>
            <a:endParaRPr lang="fr-FR"/>
          </a:p>
        </p:txBody>
      </p:sp>
    </p:spTree>
    <p:extLst>
      <p:ext uri="{BB962C8B-B14F-4D97-AF65-F5344CB8AC3E}">
        <p14:creationId xmlns:p14="http://schemas.microsoft.com/office/powerpoint/2010/main" val="37343339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Je remercie ma cliente pour notre échange et je lui explique qu’elle va recevoir un mail avec sa recommandation personnalisée.</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Si besoin je valide l’adresse mail de mon fichier client et j’en profite </a:t>
            </a:r>
            <a:r>
              <a:rPr lang="fr-FR" sz="1200" b="0" kern="1200" dirty="0" smtClean="0">
                <a:solidFill>
                  <a:schemeClr val="tx1"/>
                </a:solidFill>
                <a:effectLst/>
                <a:latin typeface="+mn-lt"/>
                <a:ea typeface="+mn-ea"/>
                <a:cs typeface="+mn-cs"/>
              </a:rPr>
              <a:t>pour la </a:t>
            </a:r>
            <a:r>
              <a:rPr lang="fr-FR" sz="1200" kern="1200" dirty="0" smtClean="0">
                <a:solidFill>
                  <a:schemeClr val="tx1"/>
                </a:solidFill>
                <a:effectLst/>
                <a:latin typeface="+mn-lt"/>
                <a:ea typeface="+mn-ea"/>
                <a:cs typeface="+mn-cs"/>
              </a:rPr>
              <a:t>mettre à jour.</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Je lui explique comment acheter les produits </a:t>
            </a:r>
            <a:r>
              <a:rPr lang="fr-FR" sz="1200" kern="1200" dirty="0" smtClean="0">
                <a:solidFill>
                  <a:schemeClr val="tx1"/>
                </a:solidFill>
                <a:effectLst/>
                <a:latin typeface="+mn-lt"/>
                <a:ea typeface="+mn-ea"/>
                <a:cs typeface="+mn-cs"/>
              </a:rPr>
              <a:t>et</a:t>
            </a:r>
            <a:r>
              <a:rPr lang="fr-FR" sz="1200" kern="1200" baseline="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ui</a:t>
            </a:r>
            <a:r>
              <a:rPr lang="fr-FR" sz="1200"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présente son offre </a:t>
            </a:r>
            <a:r>
              <a:rPr lang="fr-FR" sz="1200" kern="1200" dirty="0" err="1" smtClean="0">
                <a:solidFill>
                  <a:schemeClr val="tx1"/>
                </a:solidFill>
                <a:effectLst/>
                <a:latin typeface="+mn-lt"/>
                <a:ea typeface="+mn-ea"/>
                <a:cs typeface="+mn-cs"/>
              </a:rPr>
              <a:t>personalisée</a:t>
            </a:r>
            <a:r>
              <a:rPr lang="fr-FR" sz="1200" kern="1200" dirty="0" smtClean="0">
                <a:solidFill>
                  <a:schemeClr val="tx1"/>
                </a:solidFill>
                <a:effectLst/>
                <a:latin typeface="+mn-lt"/>
                <a:ea typeface="+mn-ea"/>
                <a:cs typeface="+mn-cs"/>
              </a:rPr>
              <a:t>.</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(-20</a:t>
            </a:r>
            <a:r>
              <a:rPr lang="fr-FR" sz="1200" kern="1200" dirty="0" smtClean="0">
                <a:solidFill>
                  <a:schemeClr val="tx1"/>
                </a:solidFill>
                <a:effectLst/>
                <a:latin typeface="+mn-lt"/>
                <a:ea typeface="+mn-ea"/>
                <a:cs typeface="+mn-cs"/>
              </a:rPr>
              <a:t>% observés en moyenne chez les concurrents)</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32</a:t>
            </a:fld>
            <a:endParaRPr lang="fr-FR"/>
          </a:p>
        </p:txBody>
      </p:sp>
    </p:spTree>
    <p:extLst>
      <p:ext uri="{BB962C8B-B14F-4D97-AF65-F5344CB8AC3E}">
        <p14:creationId xmlns:p14="http://schemas.microsoft.com/office/powerpoint/2010/main" val="33530842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Je lui propose d’anticiper un </a:t>
            </a:r>
            <a:r>
              <a:rPr lang="fr-FR" sz="1200" b="0" kern="1200" dirty="0" smtClean="0">
                <a:solidFill>
                  <a:schemeClr val="tx1"/>
                </a:solidFill>
                <a:effectLst/>
                <a:latin typeface="+mn-lt"/>
                <a:ea typeface="+mn-ea"/>
                <a:cs typeface="+mn-cs"/>
              </a:rPr>
              <a:t>RDV </a:t>
            </a:r>
            <a:r>
              <a:rPr lang="fr-FR" sz="1200" b="0" kern="1200" dirty="0" smtClean="0">
                <a:solidFill>
                  <a:schemeClr val="tx1"/>
                </a:solidFill>
                <a:effectLst/>
                <a:latin typeface="+mn-lt"/>
                <a:ea typeface="+mn-ea"/>
                <a:cs typeface="+mn-cs"/>
              </a:rPr>
              <a:t>en</a:t>
            </a:r>
            <a:r>
              <a:rPr lang="fr-FR" sz="1200" b="0" kern="1200" baseline="0" dirty="0" smtClean="0">
                <a:solidFill>
                  <a:schemeClr val="tx1"/>
                </a:solidFill>
                <a:effectLst/>
                <a:latin typeface="+mn-lt"/>
                <a:ea typeface="+mn-ea"/>
                <a:cs typeface="+mn-cs"/>
              </a:rPr>
              <a:t> institut et lui fait découvrir les opérations commerciales du moment.</a:t>
            </a:r>
            <a:endParaRPr lang="fr-FR"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baseline="0" dirty="0" smtClean="0">
                <a:solidFill>
                  <a:schemeClr val="tx1"/>
                </a:solidFill>
                <a:effectLst/>
                <a:latin typeface="+mn-lt"/>
                <a:ea typeface="+mn-ea"/>
                <a:cs typeface="+mn-cs"/>
              </a:rPr>
              <a:t>Je l’invite à suivre les prochaines offres sur les réseaux sociaux.</a:t>
            </a:r>
            <a:endParaRPr lang="fr-FR" b="0" dirty="0" smtClean="0"/>
          </a:p>
          <a:p>
            <a:endParaRPr lang="fr-FR" b="0"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33</a:t>
            </a:fld>
            <a:endParaRPr lang="fr-FR"/>
          </a:p>
        </p:txBody>
      </p:sp>
    </p:spTree>
    <p:extLst>
      <p:ext uri="{BB962C8B-B14F-4D97-AF65-F5344CB8AC3E}">
        <p14:creationId xmlns:p14="http://schemas.microsoft.com/office/powerpoint/2010/main" val="2317655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Pour</a:t>
            </a:r>
            <a:r>
              <a:rPr lang="fr-FR" baseline="0" dirty="0" smtClean="0"/>
              <a:t> terminer, voici les 10 règles d’or à retenir pour réussir mon diagnostic :</a:t>
            </a:r>
          </a:p>
          <a:p>
            <a:pPr marL="171450" indent="-171450">
              <a:buFontTx/>
              <a:buChar char="-"/>
            </a:pPr>
            <a:r>
              <a:rPr lang="fr-FR" baseline="0" dirty="0" smtClean="0"/>
              <a:t>1. Connaissance : je connais mes produits sur le bout des doigts pour proposer le ou les produits les plus adapté(s) à ma cliente. La connaissance est un élément fondamental car elle véhicule l’expertise de la praticienne et lui permet d’être plus confiante et plus pointue dans sa recommandation</a:t>
            </a:r>
          </a:p>
          <a:p>
            <a:pPr marL="171450" indent="-171450">
              <a:buFontTx/>
              <a:buChar char="-"/>
            </a:pPr>
            <a:r>
              <a:rPr lang="fr-FR" baseline="0" dirty="0" smtClean="0"/>
              <a:t>2. Ecoute active : je retiens, je rebondis et je reformule tout ce que ma cliente me dit (télétravail, port du masque, manque de temps, fatigue…) – je n’hésite pas à prendre des notes </a:t>
            </a:r>
          </a:p>
          <a:p>
            <a:pPr marL="171450" indent="-171450">
              <a:buFontTx/>
              <a:buChar char="-"/>
            </a:pPr>
            <a:r>
              <a:rPr lang="fr-FR" baseline="0" dirty="0" smtClean="0"/>
              <a:t>3. Empathie bienveillance : je me mets à sa place, je lui fait sentir que je la comprends, je fais preuve d’indulgence, je ne suis pas dans le jugement – elle doit avoir le sentiment d’être reconnu</a:t>
            </a:r>
          </a:p>
          <a:p>
            <a:pPr marL="171450" indent="-171450">
              <a:buFontTx/>
              <a:buChar char="-"/>
            </a:pPr>
            <a:r>
              <a:rPr lang="fr-FR" baseline="0" dirty="0" smtClean="0"/>
              <a:t>4. Valoriser :  je la félicite sur toutes ses bonnes habitudes</a:t>
            </a:r>
          </a:p>
          <a:p>
            <a:pPr marL="171450" indent="-171450">
              <a:buFontTx/>
              <a:buChar char="-"/>
            </a:pPr>
            <a:r>
              <a:rPr lang="fr-FR" baseline="0" dirty="0" smtClean="0"/>
              <a:t>5. Discours adapté : je ne complexifie pas mon discours, j’explique les termes trop scientifiques qu’elle ne comprendrait pas. J’adapte mon discours en fonction du profil de ma cliente (averti ou débutant, sensible au nouveauté, sensible à la sécurité, au prix, l’efficacité….)</a:t>
            </a:r>
            <a:r>
              <a:rPr lang="fr-FR" b="0" baseline="0" dirty="0" smtClean="0"/>
              <a:t> </a:t>
            </a:r>
          </a:p>
          <a:p>
            <a:pPr marL="171450" indent="-171450">
              <a:buFontTx/>
              <a:buChar char="-"/>
            </a:pPr>
            <a:r>
              <a:rPr lang="fr-FR" baseline="0" dirty="0" smtClean="0"/>
              <a:t>6. Personnalisation : la recommandation doit réellement être sur mesure et adaptée aux besoins de ma clientèle. Elle est toujours différente car les préoccupations et modes de vie ne sont pas identiques d’une cliente à l’autre</a:t>
            </a:r>
          </a:p>
          <a:p>
            <a:pPr marL="171450" indent="-171450">
              <a:buFontTx/>
              <a:buChar char="-"/>
            </a:pPr>
            <a:r>
              <a:rPr lang="fr-FR" baseline="0" dirty="0" smtClean="0"/>
              <a:t>7. Routine optimisée : même si je décline la routine Yon-ka idéale (du démaquillage aux produits complémentaires), je met en exergue les 2/3 produits indispensables pour une amélioration rapide. Je ne change pas une crème si elle convient à la cliente mais je peux lui recommander un booster si sa peau tire davantage.</a:t>
            </a:r>
          </a:p>
          <a:p>
            <a:pPr marL="171450" indent="-171450">
              <a:buFontTx/>
              <a:buChar char="-"/>
            </a:pPr>
            <a:r>
              <a:rPr lang="fr-FR" baseline="0" dirty="0" smtClean="0"/>
              <a:t>8. Proposition globale : j’offre des conseils sur les produits de beauté mais aussi des astuces liées à son mode de vie (alimentation recommandée par rapport à son type de peau par exemple).</a:t>
            </a:r>
          </a:p>
          <a:p>
            <a:pPr marL="171450" indent="-171450">
              <a:buFontTx/>
              <a:buChar char="-"/>
            </a:pPr>
            <a:r>
              <a:rPr lang="fr-FR" baseline="0" dirty="0" smtClean="0"/>
              <a:t>9. Impartialité : je ne dénigre pas les produits concurrents qui sont utilisés et je ne me laisse pas influencer par l’impression et l’image que la cliente véhicule</a:t>
            </a:r>
          </a:p>
          <a:p>
            <a:pPr marL="171450" indent="-171450">
              <a:buFontTx/>
              <a:buChar char="-"/>
            </a:pPr>
            <a:r>
              <a:rPr lang="fr-FR" baseline="0" dirty="0" smtClean="0"/>
              <a:t>10. S’affranchir de ses propres freins : ne pas voir le conseil comme un acte de vente forcé. La cliente recherche un résultat et des conseils pour l’atteindre. Je suis donc la pour l’accompagner et lui donner toutes les clés pour l’atteindre.</a:t>
            </a:r>
          </a:p>
          <a:p>
            <a:pPr marL="0" indent="0">
              <a:buFontTx/>
              <a:buNone/>
            </a:pPr>
            <a:r>
              <a:rPr lang="fr-FR" baseline="0" dirty="0" smtClean="0"/>
              <a:t>Je ne me mets pas à la place du porte-monnaie de ma cliente, je m’affranchis donc du frein « prix ». Si elle n’achète pas les produits conseillés alors qu’elle en a besoin, elle ira se les procurer ailleurs. </a:t>
            </a:r>
          </a:p>
          <a:p>
            <a:pPr marL="0" indent="0">
              <a:buFontTx/>
              <a:buNone/>
            </a:pPr>
            <a:r>
              <a:rPr lang="fr-FR" baseline="0" dirty="0" smtClean="0"/>
              <a:t>Je m’affranchis également du frein temps. Je prends confiance et je n’ai pas peur de mettre en avant mon expertise et les produits avec lesquels je travaille. </a:t>
            </a:r>
          </a:p>
          <a:p>
            <a:pPr marL="0" indent="0">
              <a:buFontTx/>
              <a:buNone/>
            </a:pPr>
            <a:r>
              <a:rPr lang="fr-FR" baseline="0" dirty="0" smtClean="0"/>
              <a:t>Etre praticienne c’est réaliser des soins mais surtout être capable de proposer une prise en charge globale à 360° qui comprend des soins, des produits, des conseils.. Et ceux peut importe si  la cliente achète ou non. L’objectif étant de montrer son professionnalisme et de fidéliser la cliente.</a:t>
            </a:r>
          </a:p>
          <a:p>
            <a:pPr marL="0" indent="0">
              <a:buFontTx/>
              <a:buNone/>
            </a:pPr>
            <a:r>
              <a:rPr lang="fr-FR" baseline="0" dirty="0" smtClean="0"/>
              <a:t>(Se sentir belle contribue à son mieux-être au quotidien. </a:t>
            </a:r>
            <a:r>
              <a:rPr lang="fr-FR" baseline="0" dirty="0" smtClean="0"/>
              <a:t>Tout </a:t>
            </a:r>
            <a:r>
              <a:rPr lang="fr-FR" baseline="0" dirty="0" smtClean="0"/>
              <a:t>le monde a envie de faire plaisir et de se faire plaisir)</a:t>
            </a:r>
            <a:endParaRPr lang="fr-FR" b="1"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34</a:t>
            </a:fld>
            <a:endParaRPr lang="fr-FR"/>
          </a:p>
        </p:txBody>
      </p:sp>
    </p:spTree>
    <p:extLst>
      <p:ext uri="{BB962C8B-B14F-4D97-AF65-F5344CB8AC3E}">
        <p14:creationId xmlns:p14="http://schemas.microsoft.com/office/powerpoint/2010/main" val="1391415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Voici</a:t>
            </a:r>
            <a:r>
              <a:rPr lang="fr-FR" baseline="0" dirty="0" smtClean="0"/>
              <a:t> quelques produits sur lesquels nous vous conseillons de mettre l’accent. </a:t>
            </a:r>
            <a:r>
              <a:rPr lang="fr-FR" baseline="0" dirty="0" smtClean="0"/>
              <a:t>La peau du contour des yeux est plus fine, celle du contour des lèvres plus fragiles, ces zones méritent une attention particulière. Ces </a:t>
            </a:r>
            <a:r>
              <a:rPr lang="fr-FR" baseline="0" dirty="0" smtClean="0"/>
              <a:t>produits peuvent être proposés à toutes celles qui dans leur routine n’utilisent pas de contour des yeux et déplorent des ridules, des cernes, des poches. Il ne faut pas hésiter à donner également des astuces d’application.</a:t>
            </a:r>
          </a:p>
          <a:p>
            <a:r>
              <a:rPr lang="fr-FR" baseline="0" dirty="0" smtClean="0"/>
              <a:t>La peau du contour des yeux est plus fine, celle du contour des lèvres plus fragiles, ces zones méritent une attention particulière.</a:t>
            </a:r>
            <a:endParaRPr lang="fr-FR" baseline="0" dirty="0" smtClean="0"/>
          </a:p>
          <a:p>
            <a:r>
              <a:rPr lang="fr-FR" baseline="0" dirty="0" smtClean="0"/>
              <a:t>Anti-rides avec ALPHA-CONTOUR</a:t>
            </a:r>
          </a:p>
          <a:p>
            <a:r>
              <a:rPr lang="fr-FR" baseline="0" dirty="0" smtClean="0"/>
              <a:t>Nourrissant et </a:t>
            </a:r>
            <a:r>
              <a:rPr lang="fr-FR" b="0" baseline="0" dirty="0" smtClean="0"/>
              <a:t>réconfortant en plein hiver avec NUTRI-CONTOUR</a:t>
            </a:r>
          </a:p>
          <a:p>
            <a:r>
              <a:rPr lang="fr-FR" b="0" baseline="0" dirty="0" smtClean="0"/>
              <a:t>Anti-poches anti-cernes avec PHYTO-CONTOUR</a:t>
            </a:r>
          </a:p>
          <a:p>
            <a:r>
              <a:rPr lang="fr-FR" b="0" baseline="0" dirty="0" smtClean="0"/>
              <a:t>Et une action anti-âge global </a:t>
            </a:r>
            <a:r>
              <a:rPr lang="fr-FR" baseline="0" dirty="0" smtClean="0"/>
              <a:t>avec EXCELLENCE CODE-CONTOURS.</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35</a:t>
            </a:fld>
            <a:endParaRPr lang="fr-FR"/>
          </a:p>
        </p:txBody>
      </p:sp>
    </p:spTree>
    <p:extLst>
      <p:ext uri="{BB962C8B-B14F-4D97-AF65-F5344CB8AC3E}">
        <p14:creationId xmlns:p14="http://schemas.microsoft.com/office/powerpoint/2010/main" val="12919841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Nous passons de plus de plus de temps sur les écrans, sommes très souvent en ville cernés de pollution, c’est </a:t>
            </a:r>
            <a:r>
              <a:rPr lang="fr-FR" baseline="0" dirty="0" smtClean="0"/>
              <a:t>le moment où jamais de leur recommander le nouveau NUDE PERFECT pour son action anti-lumière bleue..</a:t>
            </a:r>
          </a:p>
          <a:p>
            <a:r>
              <a:rPr lang="fr-FR" baseline="0" dirty="0" smtClean="0"/>
              <a:t>Idéal avec son effet peau parfaite </a:t>
            </a:r>
            <a:r>
              <a:rPr lang="fr-FR" baseline="0" dirty="0" smtClean="0"/>
              <a:t>.</a:t>
            </a:r>
            <a:endParaRPr lang="fr-FR" b="0"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36</a:t>
            </a:fld>
            <a:endParaRPr lang="fr-FR"/>
          </a:p>
        </p:txBody>
      </p:sp>
    </p:spTree>
    <p:extLst>
      <p:ext uri="{BB962C8B-B14F-4D97-AF65-F5344CB8AC3E}">
        <p14:creationId xmlns:p14="http://schemas.microsoft.com/office/powerpoint/2010/main" val="381977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Nous passons de plus de plus de temps sur les écrans, sommes très souvent en ville cernés de pollution, c’est </a:t>
            </a:r>
            <a:r>
              <a:rPr lang="fr-FR" baseline="0" dirty="0" smtClean="0"/>
              <a:t>le moment où jamais de leur recommander le nouveau NUDE PERFECT pour son action anti-lumière bleue..</a:t>
            </a:r>
          </a:p>
          <a:p>
            <a:r>
              <a:rPr lang="fr-FR" baseline="0" dirty="0" smtClean="0"/>
              <a:t>Idéal avec son effet peau parfaite </a:t>
            </a:r>
            <a:r>
              <a:rPr lang="fr-FR" baseline="0" dirty="0" smtClean="0"/>
              <a:t>.</a:t>
            </a:r>
            <a:endParaRPr lang="fr-FR" b="0"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37</a:t>
            </a:fld>
            <a:endParaRPr lang="fr-FR"/>
          </a:p>
        </p:txBody>
      </p:sp>
    </p:spTree>
    <p:extLst>
      <p:ext uri="{BB962C8B-B14F-4D97-AF65-F5344CB8AC3E}">
        <p14:creationId xmlns:p14="http://schemas.microsoft.com/office/powerpoint/2010/main" val="40146861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baseline="0" dirty="0" smtClean="0"/>
              <a:t>Ce gommage a la particularité de s’appliquer sur les zones fragiles du contour des lèvres et des yeux. Doux, sans particules et enrichi en gomme de caroube, il retire toutes les cellules mortes à la surface de la peau pour renforcer l’efficacité de sa routine quotidienne.</a:t>
            </a:r>
            <a:endParaRPr lang="fr-FR" b="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48B07F-58C5-4588-B3C4-8177D4B1F1C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0962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De plus en plus de clientes se plaignent d’avoir la peau sensible: </a:t>
            </a:r>
            <a:r>
              <a:rPr lang="fr-FR" baseline="0" dirty="0" smtClean="0"/>
              <a:t>la gamme SENSITIVE est une superbe alliée apaisante si elles se plaignent des rougeurs, d’inconfort, de démangeaisons.</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39</a:t>
            </a:fld>
            <a:endParaRPr lang="fr-FR"/>
          </a:p>
        </p:txBody>
      </p:sp>
    </p:spTree>
    <p:extLst>
      <p:ext uri="{BB962C8B-B14F-4D97-AF65-F5344CB8AC3E}">
        <p14:creationId xmlns:p14="http://schemas.microsoft.com/office/powerpoint/2010/main" val="1817845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Quels</a:t>
            </a:r>
            <a:r>
              <a:rPr lang="fr-FR" baseline="0" dirty="0" smtClean="0"/>
              <a:t> sont les 3 objectifs de ce </a:t>
            </a:r>
            <a:r>
              <a:rPr lang="fr-FR" b="1" baseline="0" dirty="0" err="1" smtClean="0"/>
              <a:t>webinaire</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4</a:t>
            </a:fld>
            <a:endParaRPr lang="fr-FR"/>
          </a:p>
        </p:txBody>
      </p:sp>
    </p:spTree>
    <p:extLst>
      <p:ext uri="{BB962C8B-B14F-4D97-AF65-F5344CB8AC3E}">
        <p14:creationId xmlns:p14="http://schemas.microsoft.com/office/powerpoint/2010/main" val="3719520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Quelque</a:t>
            </a:r>
            <a:r>
              <a:rPr lang="fr-FR" baseline="0" dirty="0" smtClean="0"/>
              <a:t> soit notre âge et notre type de peau, nous sommes tous confrontés à des </a:t>
            </a:r>
            <a:r>
              <a:rPr lang="fr-FR" baseline="0" dirty="0" smtClean="0"/>
              <a:t>petits et gros </a:t>
            </a:r>
            <a:r>
              <a:rPr lang="fr-FR" baseline="0" dirty="0" smtClean="0"/>
              <a:t>boutons. Parce </a:t>
            </a:r>
            <a:r>
              <a:rPr lang="fr-FR" baseline="0" dirty="0" smtClean="0"/>
              <a:t>que la peau est asphyxiée, proposer un nettoyage en profondeur et nos produits spécifiques pour retrouver une peau saine et purifiée.</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40</a:t>
            </a:fld>
            <a:endParaRPr lang="fr-FR"/>
          </a:p>
        </p:txBody>
      </p:sp>
    </p:spTree>
    <p:extLst>
      <p:ext uri="{BB962C8B-B14F-4D97-AF65-F5344CB8AC3E}">
        <p14:creationId xmlns:p14="http://schemas.microsoft.com/office/powerpoint/2010/main" val="17023157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Pour terminer, vous trouverez</a:t>
            </a:r>
            <a:r>
              <a:rPr lang="fr-FR" baseline="0" dirty="0" smtClean="0"/>
              <a:t> le kit de formation que nous mettons à votre disposition à l’issue de cette formation.</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41</a:t>
            </a:fld>
            <a:endParaRPr lang="fr-FR"/>
          </a:p>
        </p:txBody>
      </p:sp>
    </p:spTree>
    <p:extLst>
      <p:ext uri="{BB962C8B-B14F-4D97-AF65-F5344CB8AC3E}">
        <p14:creationId xmlns:p14="http://schemas.microsoft.com/office/powerpoint/2010/main" val="18963652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Un</a:t>
            </a:r>
            <a:r>
              <a:rPr lang="fr-FR" baseline="0" dirty="0" smtClean="0"/>
              <a:t> modèle </a:t>
            </a:r>
            <a:r>
              <a:rPr lang="fr-FR" b="0" baseline="0" dirty="0" smtClean="0"/>
              <a:t>personnalisé de communication réalisé sur le site CANVA.</a:t>
            </a:r>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42</a:t>
            </a:fld>
            <a:endParaRPr lang="fr-FR"/>
          </a:p>
        </p:txBody>
      </p:sp>
    </p:spTree>
    <p:extLst>
      <p:ext uri="{BB962C8B-B14F-4D97-AF65-F5344CB8AC3E}">
        <p14:creationId xmlns:p14="http://schemas.microsoft.com/office/powerpoint/2010/main" val="9940023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Nous vous </a:t>
            </a:r>
            <a:r>
              <a:rPr lang="fr-FR" b="0" dirty="0" smtClean="0"/>
              <a:t>recommandons d’utiliser cet </a:t>
            </a:r>
            <a:r>
              <a:rPr lang="fr-FR" dirty="0" smtClean="0"/>
              <a:t>outil déjà existant qui vous permet de balayer</a:t>
            </a:r>
            <a:r>
              <a:rPr lang="fr-FR" baseline="0" dirty="0" smtClean="0"/>
              <a:t> pendant votre diagnostic toute l’offre produit. </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43</a:t>
            </a:fld>
            <a:endParaRPr lang="fr-FR"/>
          </a:p>
        </p:txBody>
      </p:sp>
    </p:spTree>
    <p:extLst>
      <p:ext uri="{BB962C8B-B14F-4D97-AF65-F5344CB8AC3E}">
        <p14:creationId xmlns:p14="http://schemas.microsoft.com/office/powerpoint/2010/main" val="10948320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Vous retrouverez également le</a:t>
            </a:r>
            <a:r>
              <a:rPr lang="fr-FR" baseline="0" dirty="0" smtClean="0"/>
              <a:t> script que nous vous proposons comme support de vos appels avec les différentes étapes du diagnostic et les questions à poser.</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44</a:t>
            </a:fld>
            <a:endParaRPr lang="fr-FR"/>
          </a:p>
        </p:txBody>
      </p:sp>
    </p:spTree>
    <p:extLst>
      <p:ext uri="{BB962C8B-B14F-4D97-AF65-F5344CB8AC3E}">
        <p14:creationId xmlns:p14="http://schemas.microsoft.com/office/powerpoint/2010/main" val="29210941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Vous trouverez les astuces beauté</a:t>
            </a:r>
            <a:r>
              <a:rPr lang="fr-FR" baseline="0" dirty="0" smtClean="0"/>
              <a:t> et bien-être IN (ce qui rentre à l’intérieur du corps, ce que nous devons manger par exemple) et OUT (ce que nous pouvons faire à l’extérieur) pour compléter votre diagnostic. </a:t>
            </a:r>
            <a:endParaRPr lang="fr-FR" b="1"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48B07F-58C5-4588-B3C4-8177D4B1F1C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3496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48B07F-58C5-4588-B3C4-8177D4B1F1C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750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Enfin, vous trouverez cet</a:t>
            </a:r>
            <a:r>
              <a:rPr lang="fr-FR" baseline="0" dirty="0" smtClean="0"/>
              <a:t> exemple de mail de remerciement et de recommandation à envoyer à votre cliente dans les quelques heures qui suivent votre échange.</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47</a:t>
            </a:fld>
            <a:endParaRPr lang="fr-FR"/>
          </a:p>
        </p:txBody>
      </p:sp>
    </p:spTree>
    <p:extLst>
      <p:ext uri="{BB962C8B-B14F-4D97-AF65-F5344CB8AC3E}">
        <p14:creationId xmlns:p14="http://schemas.microsoft.com/office/powerpoint/2010/main" val="6827866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Vous avez désormais toutes les clés en main pour réaliser un diagnostic</a:t>
            </a:r>
            <a:r>
              <a:rPr lang="fr-FR" baseline="0" dirty="0" smtClean="0"/>
              <a:t> de peau expert et personnalisé, au téléphone, par visio conférence ou même en </a:t>
            </a:r>
            <a:r>
              <a:rPr lang="fr-FR" baseline="0" dirty="0" smtClean="0"/>
              <a:t>tête-à-tête</a:t>
            </a:r>
            <a:r>
              <a:rPr lang="fr-FR" b="0" baseline="0" dirty="0" smtClean="0"/>
              <a:t>. Nous sommes à vos côtés si besoin de tout complément d’information ou d’accompagnement.</a:t>
            </a:r>
            <a:endParaRPr lang="fr-FR" b="0"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48</a:t>
            </a:fld>
            <a:endParaRPr lang="fr-FR"/>
          </a:p>
        </p:txBody>
      </p:sp>
    </p:spTree>
    <p:extLst>
      <p:ext uri="{BB962C8B-B14F-4D97-AF65-F5344CB8AC3E}">
        <p14:creationId xmlns:p14="http://schemas.microsoft.com/office/powerpoint/2010/main" val="3505205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Cette formation se termine</a:t>
            </a:r>
            <a:r>
              <a:rPr lang="fr-FR" baseline="0" dirty="0" smtClean="0"/>
              <a:t> sur cette petite citation que nous aimons associer à l’idée d’un MANTRA YONKA et qui </a:t>
            </a:r>
            <a:r>
              <a:rPr lang="fr-FR" b="0" baseline="0" dirty="0" smtClean="0"/>
              <a:t>signifie en français : « Prenez soin de votre peau car vous la porterez jusqu’à la fin de votre vie </a:t>
            </a:r>
            <a:r>
              <a:rPr lang="fr-FR" b="0" baseline="0" dirty="0" smtClean="0">
                <a:sym typeface="Wingdings" panose="05000000000000000000" pitchFamily="2" charset="2"/>
              </a:rPr>
              <a:t> »</a:t>
            </a:r>
            <a:endParaRPr lang="fr-FR" b="0"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49</a:t>
            </a:fld>
            <a:endParaRPr lang="fr-FR"/>
          </a:p>
        </p:txBody>
      </p:sp>
    </p:spTree>
    <p:extLst>
      <p:ext uri="{BB962C8B-B14F-4D97-AF65-F5344CB8AC3E}">
        <p14:creationId xmlns:p14="http://schemas.microsoft.com/office/powerpoint/2010/main" val="3853334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Tout d’abord, garder le contact</a:t>
            </a:r>
            <a:r>
              <a:rPr lang="fr-FR" baseline="0" dirty="0" smtClean="0"/>
              <a:t> et renforcer le lien avec vos clients. </a:t>
            </a:r>
            <a:r>
              <a:rPr lang="fr-FR" b="0" baseline="0" dirty="0" smtClean="0"/>
              <a:t>Le </a:t>
            </a:r>
            <a:r>
              <a:rPr lang="fr-FR" b="0" baseline="0" dirty="0" smtClean="0"/>
              <a:t>2</a:t>
            </a:r>
            <a:r>
              <a:rPr lang="fr-FR" b="0" baseline="30000" dirty="0" smtClean="0"/>
              <a:t>ème</a:t>
            </a:r>
            <a:r>
              <a:rPr lang="fr-FR" b="0" baseline="0" dirty="0" smtClean="0"/>
              <a:t> objectif est la prospection de nouveaux clients. En postant sur votre page Facebook </a:t>
            </a:r>
            <a:r>
              <a:rPr lang="fr-FR" baseline="0" dirty="0" smtClean="0"/>
              <a:t>par exemple ce nouveau service, vos clientes peuvent transférer si elles sont satisfaites l’invitation à leurs amies. Enfin, et bien sûr, ce diagnostic personnalisé vise à booster votre chiffre d’affaires, en </a:t>
            </a:r>
            <a:r>
              <a:rPr lang="fr-FR" baseline="0" dirty="0" smtClean="0">
                <a:solidFill>
                  <a:srgbClr val="FF0000"/>
                </a:solidFill>
              </a:rPr>
              <a:t>optimisant</a:t>
            </a:r>
            <a:r>
              <a:rPr lang="fr-FR" baseline="0" dirty="0" smtClean="0"/>
              <a:t> la routine beauté </a:t>
            </a:r>
            <a:r>
              <a:rPr lang="fr-FR" b="0" baseline="0" dirty="0" smtClean="0"/>
              <a:t>de vos clientes, en leur présentant des produits méconnus voire à anticiper vos prises de RDV pour des soins institut adaptés à leurs besoins</a:t>
            </a:r>
            <a:r>
              <a:rPr lang="fr-FR" b="0" baseline="0" dirty="0" smtClean="0"/>
              <a:t>. Profiter des moments où vous sentez une baisse de votre activité pour offrir ce service.</a:t>
            </a:r>
            <a:endParaRPr lang="fr-FR" b="0"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5</a:t>
            </a:fld>
            <a:endParaRPr lang="fr-FR"/>
          </a:p>
        </p:txBody>
      </p:sp>
    </p:spTree>
    <p:extLst>
      <p:ext uri="{BB962C8B-B14F-4D97-AF65-F5344CB8AC3E}">
        <p14:creationId xmlns:p14="http://schemas.microsoft.com/office/powerpoint/2010/main" val="4039534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Un</a:t>
            </a:r>
            <a:r>
              <a:rPr lang="fr-FR" baseline="0" dirty="0" smtClean="0"/>
              <a:t> grand merci pour votre attention et votre participation. N’hésitez pas à poser vos questions et à nous faire part de </a:t>
            </a:r>
            <a:r>
              <a:rPr lang="fr-FR" baseline="0" smtClean="0"/>
              <a:t>vos </a:t>
            </a:r>
            <a:r>
              <a:rPr lang="fr-FR" baseline="0" smtClean="0"/>
              <a:t>retour. </a:t>
            </a:r>
            <a:r>
              <a:rPr lang="fr-FR" baseline="0" dirty="0" smtClean="0"/>
              <a:t>Nous vous souhaitons beaucoup de réussite. A très bientôt</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50</a:t>
            </a:fld>
            <a:endParaRPr lang="fr-FR"/>
          </a:p>
        </p:txBody>
      </p:sp>
    </p:spTree>
    <p:extLst>
      <p:ext uri="{BB962C8B-B14F-4D97-AF65-F5344CB8AC3E}">
        <p14:creationId xmlns:p14="http://schemas.microsoft.com/office/powerpoint/2010/main" val="3490439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Pour quelles raisons avons-nous décidé de mettre l’accent sur</a:t>
            </a:r>
            <a:r>
              <a:rPr lang="fr-FR" baseline="0" dirty="0" smtClean="0"/>
              <a:t> le diagnostic de peau </a:t>
            </a:r>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6</a:t>
            </a:fld>
            <a:endParaRPr lang="fr-FR"/>
          </a:p>
        </p:txBody>
      </p:sp>
    </p:spTree>
    <p:extLst>
      <p:ext uri="{BB962C8B-B14F-4D97-AF65-F5344CB8AC3E}">
        <p14:creationId xmlns:p14="http://schemas.microsoft.com/office/powerpoint/2010/main" val="746003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trike="noStrike" baseline="0" dirty="0" smtClean="0"/>
              <a:t>V</a:t>
            </a:r>
            <a:r>
              <a:rPr lang="fr-FR" baseline="0" dirty="0" smtClean="0"/>
              <a:t>ous l’avez sans doute remarqué chez vous, vos proches… Avec le port du masque, la peau change. Elle respire moins bien, brille plus chez certains ou est plus sensible et inconfortable chez d’autres. Des imperfections apparaissent, des rougeurs… c’est l’occasion ou jamais d’insister sur l’importance d’un bon nettoyage de peau et de présenter plus en détails certains produits Yon-Ka adaptés.</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7</a:t>
            </a:fld>
            <a:endParaRPr lang="fr-FR"/>
          </a:p>
        </p:txBody>
      </p:sp>
    </p:spTree>
    <p:extLst>
      <p:ext uri="{BB962C8B-B14F-4D97-AF65-F5344CB8AC3E}">
        <p14:creationId xmlns:p14="http://schemas.microsoft.com/office/powerpoint/2010/main" val="1063126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La deuxième</a:t>
            </a:r>
            <a:r>
              <a:rPr lang="fr-FR" baseline="0" dirty="0" smtClean="0"/>
              <a:t> raison est qu’il n’est pas toujours évident de faire son choix parmi tous les produits. Il est intéressant d’analyser les habitudes de la cliente afin de les aider à adopter les gestes adaptés à leur peau (nettoyage du visage au savon sous la douche par exemple </a:t>
            </a:r>
            <a:r>
              <a:rPr lang="fr-FR" baseline="0" dirty="0" smtClean="0">
                <a:sym typeface="Wingdings" panose="05000000000000000000" pitchFamily="2" charset="2"/>
              </a:rPr>
              <a:t>) </a:t>
            </a:r>
            <a:r>
              <a:rPr lang="fr-FR" b="0" baseline="0" dirty="0" smtClean="0">
                <a:sym typeface="Wingdings" panose="05000000000000000000" pitchFamily="2" charset="2"/>
              </a:rPr>
              <a:t>afin de sélectionner pour elle la crème ou le contour des yeux qui lui convient le mieux.</a:t>
            </a:r>
            <a:endParaRPr lang="fr-FR" b="0" dirty="0" smtClean="0"/>
          </a:p>
          <a:p>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8</a:t>
            </a:fld>
            <a:endParaRPr lang="fr-FR"/>
          </a:p>
        </p:txBody>
      </p:sp>
    </p:spTree>
    <p:extLst>
      <p:ext uri="{BB962C8B-B14F-4D97-AF65-F5344CB8AC3E}">
        <p14:creationId xmlns:p14="http://schemas.microsoft.com/office/powerpoint/2010/main" val="2004101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Ces quelques</a:t>
            </a:r>
            <a:r>
              <a:rPr lang="fr-FR" baseline="0" dirty="0" smtClean="0"/>
              <a:t> chiffres </a:t>
            </a:r>
            <a:r>
              <a:rPr lang="fr-FR" sz="1200" b="0" i="0" kern="1200" dirty="0" smtClean="0">
                <a:solidFill>
                  <a:schemeClr val="tx1"/>
                </a:solidFill>
                <a:effectLst/>
                <a:latin typeface="+mn-lt"/>
                <a:ea typeface="+mn-ea"/>
                <a:cs typeface="+mn-cs"/>
              </a:rPr>
              <a:t>sont les résultats d’une étude menée par IPSOS Beauty Track France. L’enquête a été réalisée auprès de 3213 femmes françaises âgées de 15 à 75 ans</a:t>
            </a:r>
            <a:r>
              <a:rPr lang="fr-FR" sz="1200" b="0" i="0" kern="1200" baseline="0" dirty="0" smtClean="0">
                <a:solidFill>
                  <a:schemeClr val="tx1"/>
                </a:solidFill>
                <a:effectLst/>
                <a:latin typeface="+mn-lt"/>
                <a:ea typeface="+mn-ea"/>
                <a:cs typeface="+mn-cs"/>
              </a:rPr>
              <a:t> en 2018  et nous prouve à quel point votre expertise et vos conseils peuvent contribuer à améliorer les problématiques de peau de vos clientes. </a:t>
            </a:r>
          </a:p>
          <a:p>
            <a:r>
              <a:rPr lang="fr-FR" sz="1200" b="0" i="0" kern="1200" baseline="0" dirty="0" smtClean="0">
                <a:solidFill>
                  <a:schemeClr val="tx1"/>
                </a:solidFill>
                <a:effectLst/>
                <a:latin typeface="+mn-lt"/>
                <a:ea typeface="+mn-ea"/>
                <a:cs typeface="+mn-cs"/>
              </a:rPr>
              <a:t>Ces chiffres illustrent bien que les clientes n’ont pas toutes les connaissances en matière de cosmétique, les gestes essentiels ne sont pas pour toutes acquis par manque de temps ou de connaissance. Votre  conseil est donc primordial pour les accompagner, les guider à adopter les bons gestes et les bonnes routines.</a:t>
            </a:r>
            <a:endParaRPr lang="fr-FR" dirty="0"/>
          </a:p>
        </p:txBody>
      </p:sp>
      <p:sp>
        <p:nvSpPr>
          <p:cNvPr id="4" name="Espace réservé du numéro de diapositive 3"/>
          <p:cNvSpPr>
            <a:spLocks noGrp="1"/>
          </p:cNvSpPr>
          <p:nvPr>
            <p:ph type="sldNum" sz="quarter" idx="10"/>
          </p:nvPr>
        </p:nvSpPr>
        <p:spPr/>
        <p:txBody>
          <a:bodyPr/>
          <a:lstStyle/>
          <a:p>
            <a:fld id="{6B48B07F-58C5-4588-B3C4-8177D4B1F1C5}" type="slidenum">
              <a:rPr lang="fr-FR" smtClean="0"/>
              <a:t>9</a:t>
            </a:fld>
            <a:endParaRPr lang="fr-FR"/>
          </a:p>
        </p:txBody>
      </p:sp>
    </p:spTree>
    <p:extLst>
      <p:ext uri="{BB962C8B-B14F-4D97-AF65-F5344CB8AC3E}">
        <p14:creationId xmlns:p14="http://schemas.microsoft.com/office/powerpoint/2010/main" val="3691377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CB0885C1-B749-400D-97E2-9E79C8E59452}" type="datetimeFigureOut">
              <a:rPr lang="fr-FR" smtClean="0"/>
              <a:t>12/01/2021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3098770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B0885C1-B749-400D-97E2-9E79C8E59452}" type="datetimeFigureOut">
              <a:rPr lang="fr-FR" smtClean="0"/>
              <a:t>12/01/2021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3829996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B0885C1-B749-400D-97E2-9E79C8E59452}" type="datetimeFigureOut">
              <a:rPr lang="fr-FR" smtClean="0"/>
              <a:t>12/01/2021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2747775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CB0885C1-B749-400D-97E2-9E79C8E59452}" type="datetimeFigureOut">
              <a:rPr lang="fr-FR" smtClean="0"/>
              <a:t>12/01/2021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3282630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B0885C1-B749-400D-97E2-9E79C8E59452}" type="datetimeFigureOut">
              <a:rPr lang="fr-FR" smtClean="0"/>
              <a:t>12/01/2021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718761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CB0885C1-B749-400D-97E2-9E79C8E59452}" type="datetimeFigureOut">
              <a:rPr lang="fr-FR" smtClean="0"/>
              <a:t>12/01/2021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1538932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B0885C1-B749-400D-97E2-9E79C8E59452}" type="datetimeFigureOut">
              <a:rPr lang="fr-FR" smtClean="0"/>
              <a:t>12/01/2021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25124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B0885C1-B749-400D-97E2-9E79C8E59452}" type="datetimeFigureOut">
              <a:rPr lang="fr-FR" smtClean="0"/>
              <a:t>12/01/2021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2233129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CB0885C1-B749-400D-97E2-9E79C8E59452}" type="datetimeFigureOut">
              <a:rPr lang="fr-FR" smtClean="0"/>
              <a:t>12/01/2021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64496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B0885C1-B749-400D-97E2-9E79C8E59452}" type="datetimeFigureOut">
              <a:rPr lang="fr-FR" smtClean="0"/>
              <a:t>12/01/2021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3198520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CB0885C1-B749-400D-97E2-9E79C8E59452}" type="datetimeFigureOut">
              <a:rPr lang="fr-FR" smtClean="0"/>
              <a:t>12/01/2021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958778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B0885C1-B749-400D-97E2-9E79C8E59452}" type="datetimeFigureOut">
              <a:rPr lang="fr-FR" smtClean="0"/>
              <a:t>12/01/2021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720927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CB0885C1-B749-400D-97E2-9E79C8E59452}" type="datetimeFigureOut">
              <a:rPr lang="fr-FR" smtClean="0"/>
              <a:t>12/01/2021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1965223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B0885C1-B749-400D-97E2-9E79C8E59452}" type="datetimeFigureOut">
              <a:rPr lang="fr-FR" smtClean="0"/>
              <a:t>12/01/2021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1543585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B0885C1-B749-400D-97E2-9E79C8E59452}" type="datetimeFigureOut">
              <a:rPr lang="fr-FR" smtClean="0"/>
              <a:t>12/01/2021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2173031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286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CB0885C1-B749-400D-97E2-9E79C8E59452}" type="datetimeFigureOut">
              <a:rPr lang="fr-FR" smtClean="0"/>
              <a:t>12/01/2021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1291681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B0885C1-B749-400D-97E2-9E79C8E59452}" type="datetimeFigureOut">
              <a:rPr lang="fr-FR" smtClean="0"/>
              <a:t>12/01/2021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1341933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CB0885C1-B749-400D-97E2-9E79C8E59452}" type="datetimeFigureOut">
              <a:rPr lang="fr-FR" smtClean="0"/>
              <a:t>12/01/2021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28382780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B0885C1-B749-400D-97E2-9E79C8E59452}" type="datetimeFigureOut">
              <a:rPr lang="fr-FR" smtClean="0"/>
              <a:t>12/01/2021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890479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B0885C1-B749-400D-97E2-9E79C8E59452}" type="datetimeFigureOut">
              <a:rPr lang="fr-FR" smtClean="0"/>
              <a:t>12/01/2021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17993413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CB0885C1-B749-400D-97E2-9E79C8E59452}" type="datetimeFigureOut">
              <a:rPr lang="fr-FR" smtClean="0"/>
              <a:t>12/01/2021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1100118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CB0885C1-B749-400D-97E2-9E79C8E59452}" type="datetimeFigureOut">
              <a:rPr lang="fr-FR" smtClean="0"/>
              <a:t>12/01/2021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1624878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B0885C1-B749-400D-97E2-9E79C8E59452}" type="datetimeFigureOut">
              <a:rPr lang="fr-FR" smtClean="0"/>
              <a:t>12/01/2021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41955305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CB0885C1-B749-400D-97E2-9E79C8E59452}" type="datetimeFigureOut">
              <a:rPr lang="fr-FR" smtClean="0"/>
              <a:t>12/01/2021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627771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CB0885C1-B749-400D-97E2-9E79C8E59452}" type="datetimeFigureOut">
              <a:rPr lang="fr-FR" smtClean="0"/>
              <a:t>12/01/2021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8961413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B0885C1-B749-400D-97E2-9E79C8E59452}" type="datetimeFigureOut">
              <a:rPr lang="fr-FR" smtClean="0"/>
              <a:t>12/01/2021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22701169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B0885C1-B749-400D-97E2-9E79C8E59452}" type="datetimeFigureOut">
              <a:rPr lang="fr-FR" smtClean="0"/>
              <a:t>12/01/2021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2738575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B0885C1-B749-400D-97E2-9E79C8E59452}" type="datetimeFigureOut">
              <a:rPr lang="fr-FR" smtClean="0"/>
              <a:t>12/01/2021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3960567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B0885C1-B749-400D-97E2-9E79C8E59452}" type="datetimeFigureOut">
              <a:rPr lang="fr-FR" smtClean="0"/>
              <a:t>12/01/2021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2933327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CB0885C1-B749-400D-97E2-9E79C8E59452}" type="datetimeFigureOut">
              <a:rPr lang="fr-FR" smtClean="0"/>
              <a:t>12/01/2021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1144780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B0885C1-B749-400D-97E2-9E79C8E59452}" type="datetimeFigureOut">
              <a:rPr lang="fr-FR" smtClean="0"/>
              <a:t>12/01/2021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2732291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CB0885C1-B749-400D-97E2-9E79C8E59452}" type="datetimeFigureOut">
              <a:rPr lang="fr-FR" smtClean="0"/>
              <a:t>12/01/2021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168226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CB0885C1-B749-400D-97E2-9E79C8E59452}" type="datetimeFigureOut">
              <a:rPr lang="fr-FR" smtClean="0"/>
              <a:t>12/01/2021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FD94827-43AC-42EA-9627-2ED22D646184}" type="slidenum">
              <a:rPr lang="fr-FR" smtClean="0"/>
              <a:t>‹N°›</a:t>
            </a:fld>
            <a:endParaRPr lang="fr-FR"/>
          </a:p>
        </p:txBody>
      </p:sp>
    </p:spTree>
    <p:extLst>
      <p:ext uri="{BB962C8B-B14F-4D97-AF65-F5344CB8AC3E}">
        <p14:creationId xmlns:p14="http://schemas.microsoft.com/office/powerpoint/2010/main" val="3118883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0885C1-B749-400D-97E2-9E79C8E59452}" type="datetimeFigureOut">
              <a:rPr lang="fr-FR" smtClean="0"/>
              <a:t>12/01/2021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D94827-43AC-42EA-9627-2ED22D646184}" type="slidenum">
              <a:rPr lang="fr-FR" smtClean="0"/>
              <a:t>‹N°›</a:t>
            </a:fld>
            <a:endParaRPr lang="fr-FR"/>
          </a:p>
        </p:txBody>
      </p:sp>
      <p:pic>
        <p:nvPicPr>
          <p:cNvPr id="7" name="Imag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82078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0885C1-B749-400D-97E2-9E79C8E59452}" type="datetimeFigureOut">
              <a:rPr lang="fr-FR" smtClean="0"/>
              <a:t>12/01/2021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D94827-43AC-42EA-9627-2ED22D646184}" type="slidenum">
              <a:rPr lang="fr-FR" smtClean="0"/>
              <a:t>‹N°›</a:t>
            </a:fld>
            <a:endParaRPr lang="fr-FR"/>
          </a:p>
        </p:txBody>
      </p:sp>
      <p:pic>
        <p:nvPicPr>
          <p:cNvPr id="8" name="Imag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6903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0885C1-B749-400D-97E2-9E79C8E59452}" type="datetimeFigureOut">
              <a:rPr lang="fr-FR" smtClean="0"/>
              <a:t>12/01/2021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D94827-43AC-42EA-9627-2ED22D646184}" type="slidenum">
              <a:rPr lang="fr-FR" smtClean="0"/>
              <a:t>‹N°›</a:t>
            </a:fld>
            <a:endParaRPr lang="fr-FR"/>
          </a:p>
        </p:txBody>
      </p:sp>
      <p:pic>
        <p:nvPicPr>
          <p:cNvPr id="7" name="Imag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75842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gif"/></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s>
</file>

<file path=ppt/slides/_rels/slide3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7.jpeg"/><Relationship Id="rId7" Type="http://schemas.openxmlformats.org/officeDocument/2006/relationships/image" Target="../media/image40.jpeg"/><Relationship Id="rId12" Type="http://schemas.microsoft.com/office/2007/relationships/hdphoto" Target="../media/hdphoto2.wdp"/><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39.jpeg"/><Relationship Id="rId11" Type="http://schemas.openxmlformats.org/officeDocument/2006/relationships/image" Target="../media/image44.png"/><Relationship Id="rId5" Type="http://schemas.microsoft.com/office/2007/relationships/hdphoto" Target="../media/hdphoto1.wdp"/><Relationship Id="rId10" Type="http://schemas.openxmlformats.org/officeDocument/2006/relationships/image" Target="../media/image43.jpeg"/><Relationship Id="rId4" Type="http://schemas.openxmlformats.org/officeDocument/2006/relationships/image" Target="../media/image38.png"/><Relationship Id="rId9"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23.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54.png"/><Relationship Id="rId3" Type="http://schemas.openxmlformats.org/officeDocument/2006/relationships/image" Target="../media/image47.jpeg"/><Relationship Id="rId7" Type="http://schemas.openxmlformats.org/officeDocument/2006/relationships/image" Target="../media/image50.png"/><Relationship Id="rId12"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3.xml"/><Relationship Id="rId6" Type="http://schemas.openxmlformats.org/officeDocument/2006/relationships/image" Target="../media/image49.jpeg"/><Relationship Id="rId11" Type="http://schemas.openxmlformats.org/officeDocument/2006/relationships/image" Target="../media/image52.jpe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48.png"/><Relationship Id="rId9"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5.jpeg"/><Relationship Id="rId7" Type="http://schemas.microsoft.com/office/2007/relationships/hdphoto" Target="../media/hdphoto6.wdp"/><Relationship Id="rId2" Type="http://schemas.openxmlformats.org/officeDocument/2006/relationships/notesSlide" Target="../notesSlides/notesSlide40.xml"/><Relationship Id="rId1" Type="http://schemas.openxmlformats.org/officeDocument/2006/relationships/slideLayout" Target="../slideLayouts/slideLayout23.xml"/><Relationship Id="rId6" Type="http://schemas.openxmlformats.org/officeDocument/2006/relationships/image" Target="../media/image58.png"/><Relationship Id="rId5" Type="http://schemas.openxmlformats.org/officeDocument/2006/relationships/image" Target="../media/image57.jpeg"/><Relationship Id="rId10" Type="http://schemas.openxmlformats.org/officeDocument/2006/relationships/image" Target="../media/image61.tiff"/><Relationship Id="rId4" Type="http://schemas.openxmlformats.org/officeDocument/2006/relationships/image" Target="../media/image56.jpeg"/><Relationship Id="rId9" Type="http://schemas.openxmlformats.org/officeDocument/2006/relationships/image" Target="../media/image60.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23.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3.xml"/><Relationship Id="rId5" Type="http://schemas.openxmlformats.org/officeDocument/2006/relationships/image" Target="../media/image66.png"/><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23.xml"/><Relationship Id="rId5" Type="http://schemas.openxmlformats.org/officeDocument/2006/relationships/image" Target="../media/image70.pn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13789"/>
            <a:ext cx="12192000" cy="1938992"/>
          </a:xfrm>
          <a:prstGeom prst="rect">
            <a:avLst/>
          </a:prstGeom>
        </p:spPr>
        <p:txBody>
          <a:bodyPr wrap="square">
            <a:spAutoFit/>
          </a:bodyPr>
          <a:lstStyle/>
          <a:p>
            <a:pPr algn="ctr">
              <a:lnSpc>
                <a:spcPct val="150000"/>
              </a:lnSpc>
            </a:pPr>
            <a:r>
              <a:rPr lang="fr-FR" sz="4000" cap="small" spc="300" dirty="0" smtClean="0">
                <a:solidFill>
                  <a:schemeClr val="tx1">
                    <a:lumMod val="65000"/>
                    <a:lumOff val="35000"/>
                  </a:schemeClr>
                </a:solidFill>
                <a:latin typeface="Calibri" panose="020F0502020204030204" pitchFamily="34" charset="0"/>
                <a:cs typeface="Calibri" panose="020F0502020204030204" pitchFamily="34" charset="0"/>
              </a:rPr>
              <a:t>DIAGNOSTIC PERS</a:t>
            </a:r>
            <a:r>
              <a:rPr lang="fr-FR" sz="4000" cap="small" spc="300" dirty="0" smtClean="0">
                <a:solidFill>
                  <a:srgbClr val="4F4E51"/>
                </a:solidFill>
                <a:latin typeface="Calibri" panose="020F0502020204030204" pitchFamily="34" charset="0"/>
                <a:cs typeface="Calibri" panose="020F0502020204030204" pitchFamily="34" charset="0"/>
              </a:rPr>
              <a:t>ON</a:t>
            </a:r>
            <a:r>
              <a:rPr lang="fr-FR" sz="4000" cap="small" spc="300" dirty="0" smtClean="0">
                <a:solidFill>
                  <a:schemeClr val="tx1">
                    <a:lumMod val="65000"/>
                    <a:lumOff val="35000"/>
                  </a:schemeClr>
                </a:solidFill>
                <a:latin typeface="Calibri" panose="020F0502020204030204" pitchFamily="34" charset="0"/>
                <a:cs typeface="Calibri" panose="020F0502020204030204" pitchFamily="34" charset="0"/>
              </a:rPr>
              <a:t>NALISE EN 20’ TOP CHRONO</a:t>
            </a:r>
          </a:p>
          <a:p>
            <a:pPr algn="ctr">
              <a:lnSpc>
                <a:spcPct val="150000"/>
              </a:lnSpc>
            </a:pPr>
            <a:endParaRPr lang="fr-FR" sz="4000" spc="300" dirty="0" smtClean="0">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3" name="Connecteur droit 2"/>
          <p:cNvCxnSpPr/>
          <p:nvPr/>
        </p:nvCxnSpPr>
        <p:spPr>
          <a:xfrm>
            <a:off x="5453043" y="3418047"/>
            <a:ext cx="1275350" cy="0"/>
          </a:xfrm>
          <a:prstGeom prst="line">
            <a:avLst/>
          </a:prstGeom>
          <a:ln>
            <a:solidFill>
              <a:srgbClr val="7D6A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82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13789"/>
            <a:ext cx="12192000" cy="1938992"/>
          </a:xfrm>
          <a:prstGeom prst="rect">
            <a:avLst/>
          </a:prstGeom>
        </p:spPr>
        <p:txBody>
          <a:bodyPr wrap="square">
            <a:spAutoFit/>
          </a:bodyPr>
          <a:lstStyle/>
          <a:p>
            <a:pPr algn="ctr">
              <a:lnSpc>
                <a:spcPct val="150000"/>
              </a:lnSpc>
            </a:pPr>
            <a:r>
              <a:rPr lang="fr-FR" sz="4000" cap="small" spc="300" dirty="0" smtClean="0">
                <a:solidFill>
                  <a:schemeClr val="tx1">
                    <a:lumMod val="65000"/>
                    <a:lumOff val="35000"/>
                  </a:schemeClr>
                </a:solidFill>
                <a:latin typeface="Calibri" panose="020F0502020204030204" pitchFamily="34" charset="0"/>
                <a:cs typeface="Calibri" panose="020F0502020204030204" pitchFamily="34" charset="0"/>
              </a:rPr>
              <a:t>LES 3 ETAPES CLES</a:t>
            </a:r>
          </a:p>
          <a:p>
            <a:pPr algn="ctr">
              <a:lnSpc>
                <a:spcPct val="150000"/>
              </a:lnSpc>
            </a:pPr>
            <a:endParaRPr lang="fr-FR" sz="4000" spc="300" dirty="0" smtClean="0">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3" name="Connecteur droit 2"/>
          <p:cNvCxnSpPr/>
          <p:nvPr/>
        </p:nvCxnSpPr>
        <p:spPr>
          <a:xfrm>
            <a:off x="5453043" y="3418047"/>
            <a:ext cx="1275350" cy="0"/>
          </a:xfrm>
          <a:prstGeom prst="line">
            <a:avLst/>
          </a:prstGeom>
          <a:ln>
            <a:solidFill>
              <a:srgbClr val="7D6A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007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268942" y="2532491"/>
            <a:ext cx="11042723" cy="899198"/>
            <a:chOff x="268942" y="2532491"/>
            <a:chExt cx="11042723" cy="899198"/>
          </a:xfrm>
        </p:grpSpPr>
        <p:cxnSp>
          <p:nvCxnSpPr>
            <p:cNvPr id="14" name="Connecteur droit 13"/>
            <p:cNvCxnSpPr/>
            <p:nvPr/>
          </p:nvCxnSpPr>
          <p:spPr>
            <a:xfrm flipV="1">
              <a:off x="688489" y="3334870"/>
              <a:ext cx="10477948" cy="1"/>
            </a:xfrm>
            <a:prstGeom prst="line">
              <a:avLst/>
            </a:prstGeom>
            <a:ln w="12700"/>
          </p:spPr>
          <p:style>
            <a:lnRef idx="1">
              <a:schemeClr val="dk1"/>
            </a:lnRef>
            <a:fillRef idx="0">
              <a:schemeClr val="dk1"/>
            </a:fillRef>
            <a:effectRef idx="0">
              <a:schemeClr val="dk1"/>
            </a:effectRef>
            <a:fontRef idx="minor">
              <a:schemeClr val="tx1"/>
            </a:fontRef>
          </p:style>
        </p:cxnSp>
        <p:sp>
          <p:nvSpPr>
            <p:cNvPr id="15" name="Rectangle 14"/>
            <p:cNvSpPr/>
            <p:nvPr/>
          </p:nvSpPr>
          <p:spPr>
            <a:xfrm>
              <a:off x="1366221" y="3238050"/>
              <a:ext cx="1387736" cy="193637"/>
            </a:xfrm>
            <a:prstGeom prst="rect">
              <a:avLst/>
            </a:prstGeom>
            <a:solidFill>
              <a:srgbClr val="DFDAFB"/>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5036371" y="3238051"/>
              <a:ext cx="1387736" cy="193637"/>
            </a:xfrm>
            <a:prstGeom prst="rect">
              <a:avLst/>
            </a:prstGeom>
            <a:solidFill>
              <a:srgbClr val="DFDAFB"/>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8857129" y="3238052"/>
              <a:ext cx="1387736" cy="193637"/>
            </a:xfrm>
            <a:prstGeom prst="rect">
              <a:avLst/>
            </a:prstGeom>
            <a:solidFill>
              <a:srgbClr val="DFDAFB"/>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268942" y="2577350"/>
              <a:ext cx="3569069"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AVANT</a:t>
              </a:r>
              <a:endParaRPr lang="fr-FR" sz="3600" cap="small" dirty="0">
                <a:solidFill>
                  <a:schemeClr val="tx1">
                    <a:lumMod val="65000"/>
                    <a:lumOff val="35000"/>
                  </a:schemeClr>
                </a:solidFill>
              </a:endParaRPr>
            </a:p>
          </p:txBody>
        </p:sp>
        <p:sp>
          <p:nvSpPr>
            <p:cNvPr id="19" name="ZoneTexte 18"/>
            <p:cNvSpPr txBox="1"/>
            <p:nvPr/>
          </p:nvSpPr>
          <p:spPr>
            <a:xfrm>
              <a:off x="3896061" y="2532492"/>
              <a:ext cx="3668356"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PENDANT</a:t>
              </a:r>
              <a:endParaRPr lang="fr-FR" sz="3600" cap="small" dirty="0">
                <a:solidFill>
                  <a:schemeClr val="tx1">
                    <a:lumMod val="65000"/>
                    <a:lumOff val="35000"/>
                  </a:schemeClr>
                </a:solidFill>
              </a:endParaRPr>
            </a:p>
          </p:txBody>
        </p:sp>
        <p:sp>
          <p:nvSpPr>
            <p:cNvPr id="20" name="ZoneTexte 19"/>
            <p:cNvSpPr txBox="1"/>
            <p:nvPr/>
          </p:nvSpPr>
          <p:spPr>
            <a:xfrm>
              <a:off x="7643309" y="2532491"/>
              <a:ext cx="3668356"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APRES</a:t>
              </a:r>
              <a:endParaRPr lang="fr-FR" sz="3600" cap="small" dirty="0">
                <a:solidFill>
                  <a:schemeClr val="tx1">
                    <a:lumMod val="65000"/>
                    <a:lumOff val="35000"/>
                  </a:schemeClr>
                </a:solidFill>
              </a:endParaRPr>
            </a:p>
          </p:txBody>
        </p:sp>
      </p:grpSp>
      <p:sp>
        <p:nvSpPr>
          <p:cNvPr id="21" name="ZoneTexte 20"/>
          <p:cNvSpPr txBox="1"/>
          <p:nvPr/>
        </p:nvSpPr>
        <p:spPr>
          <a:xfrm>
            <a:off x="268942" y="3682225"/>
            <a:ext cx="3668356" cy="461665"/>
          </a:xfrm>
          <a:prstGeom prst="rect">
            <a:avLst/>
          </a:prstGeom>
          <a:noFill/>
        </p:spPr>
        <p:txBody>
          <a:bodyPr wrap="square" rtlCol="0">
            <a:spAutoFit/>
          </a:bodyPr>
          <a:lstStyle/>
          <a:p>
            <a:pPr algn="ctr"/>
            <a:r>
              <a:rPr lang="fr-FR" sz="2400" cap="small" dirty="0" smtClean="0">
                <a:solidFill>
                  <a:schemeClr val="tx1">
                    <a:lumMod val="65000"/>
                    <a:lumOff val="35000"/>
                  </a:schemeClr>
                </a:solidFill>
              </a:rPr>
              <a:t>Communiquer </a:t>
            </a:r>
          </a:p>
        </p:txBody>
      </p:sp>
      <p:sp>
        <p:nvSpPr>
          <p:cNvPr id="22" name="ZoneTexte 21"/>
          <p:cNvSpPr txBox="1"/>
          <p:nvPr/>
        </p:nvSpPr>
        <p:spPr>
          <a:xfrm>
            <a:off x="3974953" y="3682225"/>
            <a:ext cx="3668356" cy="461665"/>
          </a:xfrm>
          <a:prstGeom prst="rect">
            <a:avLst/>
          </a:prstGeom>
          <a:noFill/>
        </p:spPr>
        <p:txBody>
          <a:bodyPr wrap="square" rtlCol="0">
            <a:spAutoFit/>
          </a:bodyPr>
          <a:lstStyle/>
          <a:p>
            <a:pPr algn="ctr"/>
            <a:r>
              <a:rPr lang="fr-FR" sz="2400" cap="small" dirty="0" smtClean="0">
                <a:solidFill>
                  <a:schemeClr val="tx1">
                    <a:lumMod val="65000"/>
                    <a:lumOff val="35000"/>
                  </a:schemeClr>
                </a:solidFill>
              </a:rPr>
              <a:t>Ecouter &amp; échanger</a:t>
            </a:r>
            <a:endParaRPr lang="fr-FR" sz="2400" cap="small" dirty="0">
              <a:solidFill>
                <a:schemeClr val="tx1">
                  <a:lumMod val="65000"/>
                  <a:lumOff val="35000"/>
                </a:schemeClr>
              </a:solidFill>
            </a:endParaRPr>
          </a:p>
        </p:txBody>
      </p:sp>
      <p:sp>
        <p:nvSpPr>
          <p:cNvPr id="23" name="ZoneTexte 22"/>
          <p:cNvSpPr txBox="1"/>
          <p:nvPr/>
        </p:nvSpPr>
        <p:spPr>
          <a:xfrm>
            <a:off x="7792125" y="3682225"/>
            <a:ext cx="3668356" cy="461665"/>
          </a:xfrm>
          <a:prstGeom prst="rect">
            <a:avLst/>
          </a:prstGeom>
          <a:noFill/>
        </p:spPr>
        <p:txBody>
          <a:bodyPr wrap="square" rtlCol="0">
            <a:spAutoFit/>
          </a:bodyPr>
          <a:lstStyle/>
          <a:p>
            <a:pPr algn="ctr"/>
            <a:r>
              <a:rPr lang="fr-FR" sz="2400" cap="small" dirty="0" smtClean="0">
                <a:solidFill>
                  <a:schemeClr val="tx1">
                    <a:lumMod val="65000"/>
                    <a:lumOff val="35000"/>
                  </a:schemeClr>
                </a:solidFill>
              </a:rPr>
              <a:t>Fidéliser et transformer</a:t>
            </a:r>
            <a:endParaRPr lang="fr-FR" sz="2400" cap="small" dirty="0">
              <a:solidFill>
                <a:schemeClr val="tx1">
                  <a:lumMod val="65000"/>
                  <a:lumOff val="35000"/>
                </a:schemeClr>
              </a:solidFill>
            </a:endParaRPr>
          </a:p>
        </p:txBody>
      </p:sp>
    </p:spTree>
    <p:extLst>
      <p:ext uri="{BB962C8B-B14F-4D97-AF65-F5344CB8AC3E}">
        <p14:creationId xmlns:p14="http://schemas.microsoft.com/office/powerpoint/2010/main" val="282882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p:nvPr/>
        </p:nvGrpSpPr>
        <p:grpSpPr>
          <a:xfrm>
            <a:off x="98612" y="2362836"/>
            <a:ext cx="12192000" cy="2464875"/>
            <a:chOff x="98612" y="2362836"/>
            <a:chExt cx="12192000" cy="2464875"/>
          </a:xfrm>
        </p:grpSpPr>
        <p:sp>
          <p:nvSpPr>
            <p:cNvPr id="2" name="Rectangle 1"/>
            <p:cNvSpPr/>
            <p:nvPr/>
          </p:nvSpPr>
          <p:spPr>
            <a:xfrm>
              <a:off x="741405" y="2362836"/>
              <a:ext cx="10738022" cy="2464875"/>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98612" y="2393766"/>
              <a:ext cx="12192000" cy="830997"/>
            </a:xfrm>
            <a:prstGeom prst="rect">
              <a:avLst/>
            </a:prstGeom>
          </p:spPr>
          <p:txBody>
            <a:bodyPr wrap="square">
              <a:spAutoFit/>
            </a:bodyPr>
            <a:lstStyle/>
            <a:p>
              <a:pPr algn="ctr">
                <a:lnSpc>
                  <a:spcPct val="150000"/>
                </a:lnSpc>
              </a:pPr>
              <a:r>
                <a:rPr lang="fr-FR" sz="3200" spc="300" dirty="0" smtClean="0">
                  <a:solidFill>
                    <a:srgbClr val="4F4E51"/>
                  </a:solidFill>
                  <a:latin typeface="Calibri" panose="020F0502020204030204" pitchFamily="34" charset="0"/>
                  <a:cs typeface="Calibri" panose="020F0502020204030204" pitchFamily="34" charset="0"/>
                </a:rPr>
                <a:t>PAR QUELS MOYENS </a:t>
              </a: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COMMUNIQUER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pic>
        <p:nvPicPr>
          <p:cNvPr id="4" name="Image 3"/>
          <p:cNvPicPr>
            <a:picLocks noChangeAspect="1"/>
          </p:cNvPicPr>
          <p:nvPr/>
        </p:nvPicPr>
        <p:blipFill rotWithShape="1">
          <a:blip r:embed="rId3"/>
          <a:srcRect l="53038" t="26667" r="22083" b="25185"/>
          <a:stretch/>
        </p:blipFill>
        <p:spPr>
          <a:xfrm>
            <a:off x="8185471" y="3944290"/>
            <a:ext cx="1375172" cy="1497040"/>
          </a:xfrm>
          <a:prstGeom prst="rect">
            <a:avLst/>
          </a:prstGeom>
        </p:spPr>
      </p:pic>
      <p:pic>
        <p:nvPicPr>
          <p:cNvPr id="9" name="Image 8"/>
          <p:cNvPicPr>
            <a:picLocks noChangeAspect="1"/>
          </p:cNvPicPr>
          <p:nvPr/>
        </p:nvPicPr>
        <p:blipFill rotWithShape="1">
          <a:blip r:embed="rId3"/>
          <a:srcRect l="21562" t="26667" r="53660" b="25185"/>
          <a:stretch/>
        </p:blipFill>
        <p:spPr>
          <a:xfrm>
            <a:off x="9953683" y="4045316"/>
            <a:ext cx="1287558" cy="1407399"/>
          </a:xfrm>
          <a:prstGeom prst="rect">
            <a:avLst/>
          </a:prstGeom>
        </p:spPr>
      </p:pic>
      <p:pic>
        <p:nvPicPr>
          <p:cNvPr id="1026" name="Picture 2" descr="Save online shopping logo Royalty Free Vector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67" t="20401" r="27234" b="30525"/>
          <a:stretch/>
        </p:blipFill>
        <p:spPr bwMode="auto">
          <a:xfrm>
            <a:off x="6436032" y="3959138"/>
            <a:ext cx="1317589" cy="153140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p:cNvPicPr>
            <a:picLocks noChangeAspect="1"/>
          </p:cNvPicPr>
          <p:nvPr/>
        </p:nvPicPr>
        <p:blipFill rotWithShape="1">
          <a:blip r:embed="rId5"/>
          <a:srcRect l="76547" t="36349" r="13899" b="48516"/>
          <a:stretch/>
        </p:blipFill>
        <p:spPr>
          <a:xfrm>
            <a:off x="972400" y="3959138"/>
            <a:ext cx="1663228" cy="1482192"/>
          </a:xfrm>
          <a:prstGeom prst="ellipse">
            <a:avLst/>
          </a:prstGeom>
          <a:ln>
            <a:noFill/>
          </a:ln>
          <a:effectLst>
            <a:softEdge rad="112500"/>
          </a:effectLst>
        </p:spPr>
      </p:pic>
      <p:pic>
        <p:nvPicPr>
          <p:cNvPr id="7" name="Picture 2" descr="Nos artisans, commerçants et producteurs ont du talent ! - Communauté de  Commune de Saint Pourçain Sioule Limagn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2644" b="24122"/>
          <a:stretch/>
        </p:blipFill>
        <p:spPr bwMode="auto">
          <a:xfrm>
            <a:off x="2922695" y="4301064"/>
            <a:ext cx="3081487" cy="1053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80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 calcmode="lin" valueType="num">
                                      <p:cBhvr>
                                        <p:cTn id="26" dur="500" fill="hold"/>
                                        <p:tgtEl>
                                          <p:spTgt spid="1026"/>
                                        </p:tgtEl>
                                        <p:attrNameLst>
                                          <p:attrName>ppt_w</p:attrName>
                                        </p:attrNameLst>
                                      </p:cBhvr>
                                      <p:tavLst>
                                        <p:tav tm="0">
                                          <p:val>
                                            <p:fltVal val="0"/>
                                          </p:val>
                                        </p:tav>
                                        <p:tav tm="100000">
                                          <p:val>
                                            <p:strVal val="#ppt_w"/>
                                          </p:val>
                                        </p:tav>
                                      </p:tavLst>
                                    </p:anim>
                                    <p:anim calcmode="lin" valueType="num">
                                      <p:cBhvr>
                                        <p:cTn id="27" dur="500" fill="hold"/>
                                        <p:tgtEl>
                                          <p:spTgt spid="1026"/>
                                        </p:tgtEl>
                                        <p:attrNameLst>
                                          <p:attrName>ppt_h</p:attrName>
                                        </p:attrNameLst>
                                      </p:cBhvr>
                                      <p:tavLst>
                                        <p:tav tm="0">
                                          <p:val>
                                            <p:fltVal val="0"/>
                                          </p:val>
                                        </p:tav>
                                        <p:tav tm="100000">
                                          <p:val>
                                            <p:strVal val="#ppt_h"/>
                                          </p:val>
                                        </p:tav>
                                      </p:tavLst>
                                    </p:anim>
                                    <p:animEffect transition="in" filter="fade">
                                      <p:cBhvr>
                                        <p:cTn id="28" dur="5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94532"/>
            <a:ext cx="12192000" cy="1138773"/>
          </a:xfrm>
          <a:prstGeom prst="rect">
            <a:avLst/>
          </a:prstGeom>
        </p:spPr>
        <p:txBody>
          <a:bodyPr wrap="square">
            <a:spAutoFit/>
          </a:bodyPr>
          <a:lstStyle/>
          <a:p>
            <a:pPr algn="ctr">
              <a:lnSpc>
                <a:spcPct val="150000"/>
              </a:lnSpc>
            </a:pP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5" name="Image 4"/>
          <p:cNvPicPr>
            <a:picLocks noChangeAspect="1"/>
          </p:cNvPicPr>
          <p:nvPr/>
        </p:nvPicPr>
        <p:blipFill rotWithShape="1">
          <a:blip r:embed="rId3"/>
          <a:srcRect l="23897" t="8350" r="23893" b="9710"/>
          <a:stretch/>
        </p:blipFill>
        <p:spPr>
          <a:xfrm>
            <a:off x="724999" y="1433305"/>
            <a:ext cx="5653498" cy="4990918"/>
          </a:xfrm>
          <a:prstGeom prst="rect">
            <a:avLst/>
          </a:prstGeom>
        </p:spPr>
      </p:pic>
      <p:sp>
        <p:nvSpPr>
          <p:cNvPr id="2" name="ZoneTexte 1"/>
          <p:cNvSpPr txBox="1"/>
          <p:nvPr/>
        </p:nvSpPr>
        <p:spPr>
          <a:xfrm>
            <a:off x="7786983" y="2733178"/>
            <a:ext cx="3493476" cy="1015663"/>
          </a:xfrm>
          <a:prstGeom prst="rect">
            <a:avLst/>
          </a:prstGeom>
          <a:noFill/>
        </p:spPr>
        <p:txBody>
          <a:bodyPr wrap="square" rtlCol="0">
            <a:spAutoFit/>
          </a:bodyPr>
          <a:lstStyle/>
          <a:p>
            <a:r>
              <a:rPr lang="fr-FR" sz="2000" dirty="0" smtClean="0">
                <a:solidFill>
                  <a:schemeClr val="tx1">
                    <a:lumMod val="65000"/>
                    <a:lumOff val="35000"/>
                  </a:schemeClr>
                </a:solidFill>
              </a:rPr>
              <a:t>*Phrase d’accroche</a:t>
            </a:r>
          </a:p>
          <a:p>
            <a:r>
              <a:rPr lang="fr-FR" sz="2000" dirty="0" smtClean="0">
                <a:solidFill>
                  <a:schemeClr val="tx1">
                    <a:lumMod val="65000"/>
                    <a:lumOff val="35000"/>
                  </a:schemeClr>
                </a:solidFill>
              </a:rPr>
              <a:t>*Explication de la prestation</a:t>
            </a:r>
          </a:p>
          <a:p>
            <a:r>
              <a:rPr lang="fr-FR" sz="2000" dirty="0" smtClean="0">
                <a:solidFill>
                  <a:schemeClr val="tx1">
                    <a:lumMod val="65000"/>
                    <a:lumOff val="35000"/>
                  </a:schemeClr>
                </a:solidFill>
              </a:rPr>
              <a:t>*Modalités d’accès</a:t>
            </a:r>
            <a:endParaRPr lang="fr-FR" sz="2000" dirty="0">
              <a:solidFill>
                <a:schemeClr val="tx1">
                  <a:lumMod val="65000"/>
                  <a:lumOff val="35000"/>
                </a:schemeClr>
              </a:solidFill>
            </a:endParaRPr>
          </a:p>
        </p:txBody>
      </p:sp>
      <p:grpSp>
        <p:nvGrpSpPr>
          <p:cNvPr id="7" name="Groupe 6"/>
          <p:cNvGrpSpPr/>
          <p:nvPr/>
        </p:nvGrpSpPr>
        <p:grpSpPr>
          <a:xfrm>
            <a:off x="7786983" y="2209958"/>
            <a:ext cx="3709923" cy="1718805"/>
            <a:chOff x="7842739" y="2864345"/>
            <a:chExt cx="3709923" cy="1718805"/>
          </a:xfrm>
        </p:grpSpPr>
        <p:sp>
          <p:nvSpPr>
            <p:cNvPr id="6" name="Rectangle à coins arrondis 5"/>
            <p:cNvSpPr/>
            <p:nvPr/>
          </p:nvSpPr>
          <p:spPr>
            <a:xfrm>
              <a:off x="7842739" y="3115887"/>
              <a:ext cx="3709923" cy="14672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8106936" y="2864345"/>
              <a:ext cx="1884557" cy="523220"/>
            </a:xfrm>
            <a:prstGeom prst="rect">
              <a:avLst/>
            </a:prstGeom>
            <a:solidFill>
              <a:schemeClr val="bg1"/>
            </a:solidFill>
          </p:spPr>
          <p:txBody>
            <a:bodyPr wrap="square" rtlCol="0">
              <a:spAutoFit/>
            </a:bodyPr>
            <a:lstStyle/>
            <a:p>
              <a:pPr algn="ctr"/>
              <a:r>
                <a:rPr lang="fr-FR" sz="2800" cap="small" dirty="0" smtClean="0">
                  <a:solidFill>
                    <a:schemeClr val="tx1">
                      <a:lumMod val="65000"/>
                      <a:lumOff val="35000"/>
                    </a:schemeClr>
                  </a:solidFill>
                </a:rPr>
                <a:t>Contenu</a:t>
              </a:r>
            </a:p>
          </p:txBody>
        </p:sp>
      </p:grpSp>
      <p:sp>
        <p:nvSpPr>
          <p:cNvPr id="9" name="ZoneTexte 8"/>
          <p:cNvSpPr txBox="1"/>
          <p:nvPr/>
        </p:nvSpPr>
        <p:spPr>
          <a:xfrm>
            <a:off x="8065668" y="5152604"/>
            <a:ext cx="1035095" cy="430887"/>
          </a:xfrm>
          <a:prstGeom prst="rect">
            <a:avLst/>
          </a:prstGeom>
          <a:noFill/>
        </p:spPr>
        <p:txBody>
          <a:bodyPr wrap="square" rtlCol="0">
            <a:spAutoFit/>
          </a:bodyPr>
          <a:lstStyle/>
          <a:p>
            <a:r>
              <a:rPr lang="fr-FR" sz="2200" cap="small" dirty="0" smtClean="0">
                <a:solidFill>
                  <a:schemeClr val="tx1">
                    <a:lumMod val="65000"/>
                    <a:lumOff val="35000"/>
                  </a:schemeClr>
                </a:solidFill>
              </a:rPr>
              <a:t>Canva</a:t>
            </a:r>
          </a:p>
        </p:txBody>
      </p:sp>
      <p:sp>
        <p:nvSpPr>
          <p:cNvPr id="10" name="ZoneTexte 9"/>
          <p:cNvSpPr txBox="1"/>
          <p:nvPr/>
        </p:nvSpPr>
        <p:spPr>
          <a:xfrm>
            <a:off x="9241044" y="4429989"/>
            <a:ext cx="1650667" cy="430887"/>
          </a:xfrm>
          <a:prstGeom prst="rect">
            <a:avLst/>
          </a:prstGeom>
          <a:noFill/>
        </p:spPr>
        <p:txBody>
          <a:bodyPr wrap="square" rtlCol="0">
            <a:spAutoFit/>
          </a:bodyPr>
          <a:lstStyle/>
          <a:p>
            <a:r>
              <a:rPr lang="fr-FR" sz="2200" cap="small" dirty="0" err="1" smtClean="0">
                <a:solidFill>
                  <a:schemeClr val="tx1">
                    <a:lumMod val="65000"/>
                    <a:lumOff val="35000"/>
                  </a:schemeClr>
                </a:solidFill>
              </a:rPr>
              <a:t>Crello</a:t>
            </a:r>
            <a:endParaRPr lang="fr-FR" sz="2200" cap="small" dirty="0" smtClean="0">
              <a:solidFill>
                <a:schemeClr val="tx1">
                  <a:lumMod val="65000"/>
                  <a:lumOff val="35000"/>
                </a:schemeClr>
              </a:solidFill>
            </a:endParaRPr>
          </a:p>
        </p:txBody>
      </p:sp>
      <p:sp>
        <p:nvSpPr>
          <p:cNvPr id="11" name="ZoneTexte 10"/>
          <p:cNvSpPr txBox="1"/>
          <p:nvPr/>
        </p:nvSpPr>
        <p:spPr>
          <a:xfrm>
            <a:off x="10332372" y="5146658"/>
            <a:ext cx="1650667" cy="430887"/>
          </a:xfrm>
          <a:prstGeom prst="rect">
            <a:avLst/>
          </a:prstGeom>
          <a:noFill/>
        </p:spPr>
        <p:txBody>
          <a:bodyPr wrap="square" rtlCol="0">
            <a:spAutoFit/>
          </a:bodyPr>
          <a:lstStyle/>
          <a:p>
            <a:r>
              <a:rPr lang="fr-FR" sz="2200" cap="small" dirty="0" err="1" smtClean="0">
                <a:solidFill>
                  <a:schemeClr val="tx1">
                    <a:lumMod val="65000"/>
                    <a:lumOff val="35000"/>
                  </a:schemeClr>
                </a:solidFill>
              </a:rPr>
              <a:t>Unfold</a:t>
            </a:r>
            <a:endParaRPr lang="fr-FR" sz="2200" cap="small" dirty="0">
              <a:solidFill>
                <a:schemeClr val="tx1">
                  <a:lumMod val="65000"/>
                  <a:lumOff val="35000"/>
                </a:schemeClr>
              </a:solidFill>
            </a:endParaRPr>
          </a:p>
        </p:txBody>
      </p:sp>
      <p:grpSp>
        <p:nvGrpSpPr>
          <p:cNvPr id="13" name="Groupe 12"/>
          <p:cNvGrpSpPr/>
          <p:nvPr/>
        </p:nvGrpSpPr>
        <p:grpSpPr>
          <a:xfrm>
            <a:off x="8636943" y="4981697"/>
            <a:ext cx="2145048" cy="1813743"/>
            <a:chOff x="8636943" y="4981697"/>
            <a:chExt cx="2145048" cy="1813743"/>
          </a:xfrm>
        </p:grpSpPr>
        <p:pic>
          <p:nvPicPr>
            <p:cNvPr id="8" name="Image 7"/>
            <p:cNvPicPr>
              <a:picLocks noChangeAspect="1"/>
            </p:cNvPicPr>
            <p:nvPr/>
          </p:nvPicPr>
          <p:blipFill rotWithShape="1">
            <a:blip r:embed="rId4"/>
            <a:srcRect l="25180" t="15946" r="41306" b="28318"/>
            <a:stretch/>
          </p:blipFill>
          <p:spPr>
            <a:xfrm>
              <a:off x="8993458" y="4981697"/>
              <a:ext cx="1432019" cy="1339630"/>
            </a:xfrm>
            <a:prstGeom prst="rect">
              <a:avLst/>
            </a:prstGeom>
          </p:spPr>
        </p:pic>
        <p:sp>
          <p:nvSpPr>
            <p:cNvPr id="12" name="ZoneTexte 11"/>
            <p:cNvSpPr txBox="1"/>
            <p:nvPr/>
          </p:nvSpPr>
          <p:spPr>
            <a:xfrm>
              <a:off x="8636943" y="6149109"/>
              <a:ext cx="2145048"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Pensez a</a:t>
              </a:r>
              <a:endParaRPr lang="fr-FR" sz="3600" cap="small" dirty="0">
                <a:solidFill>
                  <a:schemeClr val="tx1">
                    <a:lumMod val="65000"/>
                    <a:lumOff val="35000"/>
                  </a:schemeClr>
                </a:solidFill>
              </a:endParaRPr>
            </a:p>
          </p:txBody>
        </p:sp>
      </p:grpSp>
    </p:spTree>
    <p:extLst>
      <p:ext uri="{BB962C8B-B14F-4D97-AF65-F5344CB8AC3E}">
        <p14:creationId xmlns:p14="http://schemas.microsoft.com/office/powerpoint/2010/main" val="33003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435">
                                          <p:stCondLst>
                                            <p:cond delay="0"/>
                                          </p:stCondLst>
                                        </p:cTn>
                                        <p:tgtEl>
                                          <p:spTgt spid="5"/>
                                        </p:tgtEl>
                                      </p:cBhvr>
                                    </p:animEffect>
                                    <p:anim calcmode="lin" valueType="num">
                                      <p:cBhvr>
                                        <p:cTn id="15" dur="136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18"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19"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20" dur="20">
                                          <p:stCondLst>
                                            <p:cond delay="487"/>
                                          </p:stCondLst>
                                        </p:cTn>
                                        <p:tgtEl>
                                          <p:spTgt spid="5"/>
                                        </p:tgtEl>
                                      </p:cBhvr>
                                      <p:to x="100000" y="60000"/>
                                    </p:animScale>
                                    <p:animScale>
                                      <p:cBhvr>
                                        <p:cTn id="21" dur="124" decel="50000">
                                          <p:stCondLst>
                                            <p:cond delay="507"/>
                                          </p:stCondLst>
                                        </p:cTn>
                                        <p:tgtEl>
                                          <p:spTgt spid="5"/>
                                        </p:tgtEl>
                                      </p:cBhvr>
                                      <p:to x="100000" y="100000"/>
                                    </p:animScale>
                                    <p:animScale>
                                      <p:cBhvr>
                                        <p:cTn id="22" dur="20">
                                          <p:stCondLst>
                                            <p:cond delay="984"/>
                                          </p:stCondLst>
                                        </p:cTn>
                                        <p:tgtEl>
                                          <p:spTgt spid="5"/>
                                        </p:tgtEl>
                                      </p:cBhvr>
                                      <p:to x="100000" y="80000"/>
                                    </p:animScale>
                                    <p:animScale>
                                      <p:cBhvr>
                                        <p:cTn id="23" dur="124" decel="50000">
                                          <p:stCondLst>
                                            <p:cond delay="1004"/>
                                          </p:stCondLst>
                                        </p:cTn>
                                        <p:tgtEl>
                                          <p:spTgt spid="5"/>
                                        </p:tgtEl>
                                      </p:cBhvr>
                                      <p:to x="100000" y="100000"/>
                                    </p:animScale>
                                    <p:animScale>
                                      <p:cBhvr>
                                        <p:cTn id="24" dur="20">
                                          <p:stCondLst>
                                            <p:cond delay="1231"/>
                                          </p:stCondLst>
                                        </p:cTn>
                                        <p:tgtEl>
                                          <p:spTgt spid="5"/>
                                        </p:tgtEl>
                                      </p:cBhvr>
                                      <p:to x="100000" y="90000"/>
                                    </p:animScale>
                                    <p:animScale>
                                      <p:cBhvr>
                                        <p:cTn id="25" dur="124" decel="50000">
                                          <p:stCondLst>
                                            <p:cond delay="1251"/>
                                          </p:stCondLst>
                                        </p:cTn>
                                        <p:tgtEl>
                                          <p:spTgt spid="5"/>
                                        </p:tgtEl>
                                      </p:cBhvr>
                                      <p:to x="100000" y="100000"/>
                                    </p:animScale>
                                    <p:animScale>
                                      <p:cBhvr>
                                        <p:cTn id="26" dur="20">
                                          <p:stCondLst>
                                            <p:cond delay="1356"/>
                                          </p:stCondLst>
                                        </p:cTn>
                                        <p:tgtEl>
                                          <p:spTgt spid="5"/>
                                        </p:tgtEl>
                                      </p:cBhvr>
                                      <p:to x="100000" y="95000"/>
                                    </p:animScale>
                                    <p:animScale>
                                      <p:cBhvr>
                                        <p:cTn id="27" dur="124" decel="50000">
                                          <p:stCondLst>
                                            <p:cond delay="1376"/>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Effect transition="in" filter="fade">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801845" y="3561641"/>
            <a:ext cx="2747268" cy="2466635"/>
            <a:chOff x="1159901" y="3545038"/>
            <a:chExt cx="2747268" cy="2466635"/>
          </a:xfrm>
        </p:grpSpPr>
        <p:pic>
          <p:nvPicPr>
            <p:cNvPr id="13" name="Picture 2" descr="Collection d'illustrations de notes autocollantes Vecteur gratuit"/>
            <p:cNvPicPr>
              <a:picLocks noChangeAspect="1" noChangeArrowheads="1"/>
            </p:cNvPicPr>
            <p:nvPr/>
          </p:nvPicPr>
          <p:blipFill rotWithShape="1">
            <a:blip r:embed="rId3">
              <a:extLst>
                <a:ext uri="{28A0092B-C50C-407E-A947-70E740481C1C}">
                  <a14:useLocalDpi xmlns:a14="http://schemas.microsoft.com/office/drawing/2010/main" val="0"/>
                </a:ext>
              </a:extLst>
            </a:blip>
            <a:srcRect l="5403" t="4629" r="72534" b="66799"/>
            <a:stretch/>
          </p:blipFill>
          <p:spPr bwMode="auto">
            <a:xfrm>
              <a:off x="1159901" y="3545038"/>
              <a:ext cx="2747268" cy="246663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421470" y="4293564"/>
              <a:ext cx="2284403" cy="369332"/>
            </a:xfrm>
            <a:prstGeom prst="rect">
              <a:avLst/>
            </a:prstGeom>
          </p:spPr>
          <p:txBody>
            <a:bodyPr wrap="square">
              <a:spAutoFit/>
            </a:bodyPr>
            <a:lstStyle/>
            <a:p>
              <a:r>
                <a:rPr lang="fr-FR" dirty="0" smtClean="0">
                  <a:latin typeface="Calibri" panose="020F0502020204030204" pitchFamily="34" charset="0"/>
                  <a:ea typeface="Calibri" panose="020F0502020204030204" pitchFamily="34" charset="0"/>
                  <a:cs typeface="Times New Roman" panose="02020603050405020304" pitchFamily="18" charset="0"/>
                </a:rPr>
                <a:t>#1 Soigner le contenu</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8" name="ZoneTexte 7"/>
          <p:cNvSpPr txBox="1"/>
          <p:nvPr/>
        </p:nvSpPr>
        <p:spPr>
          <a:xfrm>
            <a:off x="3907169" y="2182615"/>
            <a:ext cx="2743200" cy="646331"/>
          </a:xfrm>
          <a:prstGeom prst="rect">
            <a:avLst/>
          </a:prstGeom>
          <a:noFill/>
        </p:spPr>
        <p:txBody>
          <a:bodyPr wrap="square" rtlCol="0">
            <a:spAutoFit/>
          </a:bodyPr>
          <a:lstStyle/>
          <a:p>
            <a:pPr algn="ctr"/>
            <a:r>
              <a:rPr lang="fr-FR" sz="3600" cap="small" dirty="0">
                <a:solidFill>
                  <a:schemeClr val="tx1">
                    <a:lumMod val="65000"/>
                    <a:lumOff val="35000"/>
                  </a:schemeClr>
                </a:solidFill>
              </a:rPr>
              <a:t>A RETENIR</a:t>
            </a:r>
          </a:p>
        </p:txBody>
      </p:sp>
      <p:pic>
        <p:nvPicPr>
          <p:cNvPr id="9" name="Image 8"/>
          <p:cNvPicPr>
            <a:picLocks noChangeAspect="1"/>
          </p:cNvPicPr>
          <p:nvPr/>
        </p:nvPicPr>
        <p:blipFill rotWithShape="1">
          <a:blip r:embed="rId4"/>
          <a:srcRect l="55570" t="21500" r="35570" b="63061"/>
          <a:stretch/>
        </p:blipFill>
        <p:spPr>
          <a:xfrm>
            <a:off x="6289527" y="1714715"/>
            <a:ext cx="1349504" cy="1322782"/>
          </a:xfrm>
          <a:prstGeom prst="ellipse">
            <a:avLst/>
          </a:prstGeom>
          <a:ln>
            <a:noFill/>
          </a:ln>
          <a:effectLst>
            <a:softEdge rad="112500"/>
          </a:effectLst>
        </p:spPr>
      </p:pic>
      <p:grpSp>
        <p:nvGrpSpPr>
          <p:cNvPr id="21" name="Groupe 20"/>
          <p:cNvGrpSpPr/>
          <p:nvPr/>
        </p:nvGrpSpPr>
        <p:grpSpPr>
          <a:xfrm>
            <a:off x="6213881" y="3449762"/>
            <a:ext cx="2496176" cy="2690391"/>
            <a:chOff x="5873498" y="3455973"/>
            <a:chExt cx="2496176" cy="2690391"/>
          </a:xfrm>
        </p:grpSpPr>
        <p:pic>
          <p:nvPicPr>
            <p:cNvPr id="15" name="Picture 2" descr="Collection d'illustrations de notes autocollantes Vecteur gratuit"/>
            <p:cNvPicPr>
              <a:picLocks noChangeAspect="1" noChangeArrowheads="1"/>
            </p:cNvPicPr>
            <p:nvPr/>
          </p:nvPicPr>
          <p:blipFill rotWithShape="1">
            <a:blip r:embed="rId3">
              <a:extLst>
                <a:ext uri="{28A0092B-C50C-407E-A947-70E740481C1C}">
                  <a14:useLocalDpi xmlns:a14="http://schemas.microsoft.com/office/drawing/2010/main" val="0"/>
                </a:ext>
              </a:extLst>
            </a:blip>
            <a:srcRect l="52138" t="3088" r="27816" b="65748"/>
            <a:stretch/>
          </p:blipFill>
          <p:spPr bwMode="auto">
            <a:xfrm>
              <a:off x="5873498" y="3455973"/>
              <a:ext cx="2496176" cy="269039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091993" y="4224141"/>
              <a:ext cx="2122869" cy="685059"/>
            </a:xfrm>
            <a:prstGeom prst="rect">
              <a:avLst/>
            </a:prstGeom>
          </p:spPr>
          <p:txBody>
            <a:bodyPr wrap="square">
              <a:spAutoFit/>
            </a:bodyPr>
            <a:lstStyle/>
            <a:p>
              <a:pPr algn="ctr">
                <a:lnSpc>
                  <a:spcPct val="107000"/>
                </a:lnSpc>
                <a:spcAft>
                  <a:spcPts val="800"/>
                </a:spcAft>
              </a:pPr>
              <a:r>
                <a:rPr lang="fr-FR" dirty="0" smtClean="0">
                  <a:latin typeface="Calibri" panose="020F0502020204030204" pitchFamily="34" charset="0"/>
                  <a:ea typeface="Calibri" panose="020F0502020204030204" pitchFamily="34" charset="0"/>
                  <a:cs typeface="Times New Roman" panose="02020603050405020304" pitchFamily="18" charset="0"/>
                </a:rPr>
                <a:t>#3 Communiquer sur tous les réseaux</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e 21"/>
          <p:cNvGrpSpPr/>
          <p:nvPr/>
        </p:nvGrpSpPr>
        <p:grpSpPr>
          <a:xfrm>
            <a:off x="8835182" y="3449762"/>
            <a:ext cx="2451865" cy="2690391"/>
            <a:chOff x="8256381" y="3417873"/>
            <a:chExt cx="2451865" cy="2690391"/>
          </a:xfrm>
        </p:grpSpPr>
        <p:pic>
          <p:nvPicPr>
            <p:cNvPr id="11" name="Picture 2" descr="Collection d'illustrations de notes autocollantes Vecteur gratuit"/>
            <p:cNvPicPr>
              <a:picLocks noChangeAspect="1" noChangeArrowheads="1"/>
            </p:cNvPicPr>
            <p:nvPr/>
          </p:nvPicPr>
          <p:blipFill rotWithShape="1">
            <a:blip r:embed="rId3">
              <a:extLst>
                <a:ext uri="{28A0092B-C50C-407E-A947-70E740481C1C}">
                  <a14:useLocalDpi xmlns:a14="http://schemas.microsoft.com/office/drawing/2010/main" val="0"/>
                </a:ext>
              </a:extLst>
            </a:blip>
            <a:srcRect l="75268" t="3088" r="5042" b="65748"/>
            <a:stretch/>
          </p:blipFill>
          <p:spPr bwMode="auto">
            <a:xfrm>
              <a:off x="8256381" y="3417873"/>
              <a:ext cx="2451865" cy="269039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8390140" y="4296712"/>
              <a:ext cx="2122869" cy="1277786"/>
            </a:xfrm>
            <a:prstGeom prst="rect">
              <a:avLst/>
            </a:prstGeom>
          </p:spPr>
          <p:txBody>
            <a:bodyPr wrap="square">
              <a:spAutoFit/>
            </a:bodyPr>
            <a:lstStyle/>
            <a:p>
              <a:pPr algn="ctr">
                <a:lnSpc>
                  <a:spcPct val="107000"/>
                </a:lnSpc>
                <a:spcAft>
                  <a:spcPts val="800"/>
                </a:spcAft>
              </a:pPr>
              <a:r>
                <a:rPr lang="fr-FR" dirty="0" smtClean="0">
                  <a:latin typeface="Calibri" panose="020F0502020204030204" pitchFamily="34" charset="0"/>
                  <a:ea typeface="Calibri" panose="020F0502020204030204" pitchFamily="34" charset="0"/>
                  <a:cs typeface="Times New Roman" panose="02020603050405020304" pitchFamily="18" charset="0"/>
                </a:rPr>
                <a:t>#4 Prévoir des plages horaires spécifiques et stratégiques</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Groupe 5"/>
          <p:cNvGrpSpPr/>
          <p:nvPr/>
        </p:nvGrpSpPr>
        <p:grpSpPr>
          <a:xfrm>
            <a:off x="3548270" y="3494074"/>
            <a:ext cx="2540487" cy="2601770"/>
            <a:chOff x="3548270" y="3494074"/>
            <a:chExt cx="2540487" cy="2601770"/>
          </a:xfrm>
        </p:grpSpPr>
        <p:pic>
          <p:nvPicPr>
            <p:cNvPr id="14" name="Picture 2" descr="Collection d'illustrations de notes autocollantes Vecteur gratuit"/>
            <p:cNvPicPr>
              <a:picLocks noChangeAspect="1" noChangeArrowheads="1"/>
            </p:cNvPicPr>
            <p:nvPr/>
          </p:nvPicPr>
          <p:blipFill rotWithShape="1">
            <a:blip r:embed="rId3">
              <a:extLst>
                <a:ext uri="{28A0092B-C50C-407E-A947-70E740481C1C}">
                  <a14:useLocalDpi xmlns:a14="http://schemas.microsoft.com/office/drawing/2010/main" val="0"/>
                </a:ext>
              </a:extLst>
            </a:blip>
            <a:srcRect l="29008" t="4115" r="50590" b="65747"/>
            <a:stretch/>
          </p:blipFill>
          <p:spPr bwMode="auto">
            <a:xfrm>
              <a:off x="3548270" y="3494074"/>
              <a:ext cx="2540487" cy="260177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907169" y="4263843"/>
              <a:ext cx="1947221" cy="923330"/>
            </a:xfrm>
            <a:prstGeom prst="rect">
              <a:avLst/>
            </a:prstGeom>
          </p:spPr>
          <p:txBody>
            <a:bodyPr wrap="square">
              <a:spAutoFit/>
            </a:bodyPr>
            <a:lstStyle/>
            <a:p>
              <a:pPr algn="ctr"/>
              <a:r>
                <a:rPr lang="fr-FR" dirty="0" smtClean="0">
                  <a:latin typeface="Calibri" panose="020F0502020204030204" pitchFamily="34" charset="0"/>
                  <a:ea typeface="Calibri" panose="020F0502020204030204" pitchFamily="34" charset="0"/>
                  <a:cs typeface="Times New Roman" panose="02020603050405020304" pitchFamily="18" charset="0"/>
                </a:rPr>
                <a:t>#2 Véhiculer </a:t>
              </a:r>
            </a:p>
            <a:p>
              <a:pPr algn="ctr"/>
              <a:r>
                <a:rPr lang="fr-FR" dirty="0" smtClean="0">
                  <a:latin typeface="Calibri" panose="020F0502020204030204" pitchFamily="34" charset="0"/>
                  <a:ea typeface="Calibri" panose="020F0502020204030204" pitchFamily="34" charset="0"/>
                  <a:cs typeface="Times New Roman" panose="02020603050405020304" pitchFamily="18" charset="0"/>
                </a:rPr>
                <a:t>votre ADN </a:t>
              </a:r>
            </a:p>
            <a:p>
              <a:pPr algn="ctr"/>
              <a:r>
                <a:rPr lang="fr-FR" dirty="0" smtClean="0">
                  <a:latin typeface="Calibri" panose="020F0502020204030204" pitchFamily="34" charset="0"/>
                  <a:ea typeface="Calibri" panose="020F0502020204030204" pitchFamily="34" charset="0"/>
                  <a:cs typeface="Times New Roman" panose="02020603050405020304" pitchFamily="18" charset="0"/>
                </a:rPr>
                <a:t>dans le message</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60710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374633" y="3045766"/>
            <a:ext cx="2602431" cy="3170386"/>
            <a:chOff x="374633" y="3045766"/>
            <a:chExt cx="2602431" cy="3170386"/>
          </a:xfrm>
        </p:grpSpPr>
        <p:sp>
          <p:nvSpPr>
            <p:cNvPr id="4" name="Hexagone 3"/>
            <p:cNvSpPr/>
            <p:nvPr/>
          </p:nvSpPr>
          <p:spPr>
            <a:xfrm rot="5400000">
              <a:off x="90656" y="3450384"/>
              <a:ext cx="3170386" cy="2361149"/>
            </a:xfrm>
            <a:prstGeom prst="hexagon">
              <a:avLst/>
            </a:prstGeom>
            <a:noFill/>
            <a:ln>
              <a:solidFill>
                <a:srgbClr val="FBDFDA"/>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ZoneTexte 55"/>
            <p:cNvSpPr txBox="1"/>
            <p:nvPr/>
          </p:nvSpPr>
          <p:spPr>
            <a:xfrm>
              <a:off x="1156800" y="4892477"/>
              <a:ext cx="1038096" cy="1015663"/>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6000" dirty="0" smtClean="0">
                  <a:ln w="18415" cmpd="sng">
                    <a:solidFill>
                      <a:srgbClr val="FFFFFF"/>
                    </a:solidFill>
                    <a:prstDash val="solid"/>
                  </a:ln>
                  <a:solidFill>
                    <a:srgbClr val="AA9CFB"/>
                  </a:solidFill>
                  <a:effectLst>
                    <a:outerShdw blurRad="63500" dir="3600000" algn="tl" rotWithShape="0">
                      <a:srgbClr val="000000">
                        <a:alpha val="70000"/>
                      </a:srgbClr>
                    </a:outerShdw>
                  </a:effectLst>
                  <a:latin typeface="Century Gothic" pitchFamily="34" charset="0"/>
                </a:rPr>
                <a:t>1</a:t>
              </a:r>
              <a:endParaRPr lang="fr-FR" sz="6000" dirty="0">
                <a:ln w="18415" cmpd="sng">
                  <a:solidFill>
                    <a:srgbClr val="FFFFFF"/>
                  </a:solidFill>
                  <a:prstDash val="solid"/>
                </a:ln>
                <a:solidFill>
                  <a:srgbClr val="AA9CFB"/>
                </a:solidFill>
                <a:effectLst>
                  <a:outerShdw blurRad="63500" dir="3600000" algn="tl" rotWithShape="0">
                    <a:srgbClr val="000000">
                      <a:alpha val="70000"/>
                    </a:srgbClr>
                  </a:outerShdw>
                </a:effectLst>
                <a:latin typeface="Century Gothic" pitchFamily="34" charset="0"/>
              </a:endParaRPr>
            </a:p>
          </p:txBody>
        </p:sp>
        <p:sp>
          <p:nvSpPr>
            <p:cNvPr id="21" name="ZoneTexte 20"/>
            <p:cNvSpPr txBox="1"/>
            <p:nvPr/>
          </p:nvSpPr>
          <p:spPr>
            <a:xfrm>
              <a:off x="374633" y="3944465"/>
              <a:ext cx="2602431" cy="461665"/>
            </a:xfrm>
            <a:prstGeom prst="rect">
              <a:avLst/>
            </a:prstGeom>
            <a:noFill/>
          </p:spPr>
          <p:txBody>
            <a:bodyPr wrap="square" rtlCol="0">
              <a:spAutoFit/>
            </a:bodyPr>
            <a:lstStyle/>
            <a:p>
              <a:pPr algn="ctr"/>
              <a:r>
                <a:rPr lang="fr-FR" sz="2400" cap="small" dirty="0" smtClean="0">
                  <a:solidFill>
                    <a:schemeClr val="tx1">
                      <a:lumMod val="65000"/>
                      <a:lumOff val="35000"/>
                    </a:schemeClr>
                  </a:solidFill>
                </a:rPr>
                <a:t>Accueil </a:t>
              </a:r>
            </a:p>
          </p:txBody>
        </p:sp>
      </p:grpSp>
      <p:sp>
        <p:nvSpPr>
          <p:cNvPr id="24" name="Rectangle 23"/>
          <p:cNvSpPr/>
          <p:nvPr/>
        </p:nvSpPr>
        <p:spPr>
          <a:xfrm>
            <a:off x="0" y="294532"/>
            <a:ext cx="12192000" cy="1569660"/>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DEROULE DE L’APPEL</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4 ETAPES CLES</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3" name="Groupe 2"/>
          <p:cNvGrpSpPr/>
          <p:nvPr/>
        </p:nvGrpSpPr>
        <p:grpSpPr>
          <a:xfrm>
            <a:off x="3411707" y="3039283"/>
            <a:ext cx="2361150" cy="3170386"/>
            <a:chOff x="3411707" y="3039283"/>
            <a:chExt cx="2361150" cy="3170386"/>
          </a:xfrm>
        </p:grpSpPr>
        <p:sp>
          <p:nvSpPr>
            <p:cNvPr id="25" name="Hexagone 24"/>
            <p:cNvSpPr/>
            <p:nvPr/>
          </p:nvSpPr>
          <p:spPr>
            <a:xfrm rot="5400000">
              <a:off x="3007089" y="3443901"/>
              <a:ext cx="3170386" cy="2361149"/>
            </a:xfrm>
            <a:prstGeom prst="hexagon">
              <a:avLst/>
            </a:prstGeom>
            <a:noFill/>
            <a:ln>
              <a:solidFill>
                <a:srgbClr val="FBDFDA"/>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ZoneTexte 55"/>
            <p:cNvSpPr txBox="1"/>
            <p:nvPr/>
          </p:nvSpPr>
          <p:spPr>
            <a:xfrm>
              <a:off x="4073233" y="4885994"/>
              <a:ext cx="1038096" cy="1015663"/>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6000" dirty="0">
                  <a:ln w="18415" cmpd="sng">
                    <a:solidFill>
                      <a:srgbClr val="FFFFFF"/>
                    </a:solidFill>
                    <a:prstDash val="solid"/>
                  </a:ln>
                  <a:solidFill>
                    <a:srgbClr val="AA9CFB"/>
                  </a:solidFill>
                  <a:effectLst>
                    <a:outerShdw blurRad="63500" dir="3600000" algn="tl" rotWithShape="0">
                      <a:srgbClr val="000000">
                        <a:alpha val="70000"/>
                      </a:srgbClr>
                    </a:outerShdw>
                  </a:effectLst>
                  <a:latin typeface="Century Gothic" pitchFamily="34" charset="0"/>
                </a:rPr>
                <a:t>2</a:t>
              </a:r>
            </a:p>
          </p:txBody>
        </p:sp>
        <p:sp>
          <p:nvSpPr>
            <p:cNvPr id="34" name="ZoneTexte 33"/>
            <p:cNvSpPr txBox="1"/>
            <p:nvPr/>
          </p:nvSpPr>
          <p:spPr>
            <a:xfrm>
              <a:off x="3411707" y="3937982"/>
              <a:ext cx="2361150" cy="461665"/>
            </a:xfrm>
            <a:prstGeom prst="rect">
              <a:avLst/>
            </a:prstGeom>
            <a:noFill/>
          </p:spPr>
          <p:txBody>
            <a:bodyPr wrap="square" rtlCol="0">
              <a:spAutoFit/>
            </a:bodyPr>
            <a:lstStyle/>
            <a:p>
              <a:pPr algn="ctr"/>
              <a:r>
                <a:rPr lang="fr-FR" sz="2400" cap="small" dirty="0">
                  <a:solidFill>
                    <a:schemeClr val="tx1">
                      <a:lumMod val="65000"/>
                      <a:lumOff val="35000"/>
                    </a:schemeClr>
                  </a:solidFill>
                </a:rPr>
                <a:t>D</a:t>
              </a:r>
              <a:r>
                <a:rPr lang="fr-FR" sz="2400" cap="small" dirty="0" smtClean="0">
                  <a:solidFill>
                    <a:schemeClr val="tx1">
                      <a:lumMod val="65000"/>
                      <a:lumOff val="35000"/>
                    </a:schemeClr>
                  </a:solidFill>
                </a:rPr>
                <a:t>iagnostic</a:t>
              </a:r>
              <a:endParaRPr lang="fr-FR" sz="2400" cap="small" dirty="0">
                <a:solidFill>
                  <a:schemeClr val="tx1">
                    <a:lumMod val="65000"/>
                    <a:lumOff val="35000"/>
                  </a:schemeClr>
                </a:solidFill>
              </a:endParaRPr>
            </a:p>
          </p:txBody>
        </p:sp>
      </p:grpSp>
      <p:pic>
        <p:nvPicPr>
          <p:cNvPr id="45" name="Image 44"/>
          <p:cNvPicPr>
            <a:picLocks noChangeAspect="1"/>
          </p:cNvPicPr>
          <p:nvPr/>
        </p:nvPicPr>
        <p:blipFill rotWithShape="1">
          <a:blip r:embed="rId3"/>
          <a:srcRect l="24791" t="52223" r="63804" b="34444"/>
          <a:stretch/>
        </p:blipFill>
        <p:spPr>
          <a:xfrm>
            <a:off x="3384623" y="2134407"/>
            <a:ext cx="2443709" cy="1563978"/>
          </a:xfrm>
          <a:prstGeom prst="rect">
            <a:avLst/>
          </a:prstGeom>
        </p:spPr>
      </p:pic>
      <p:grpSp>
        <p:nvGrpSpPr>
          <p:cNvPr id="5" name="Groupe 4"/>
          <p:cNvGrpSpPr/>
          <p:nvPr/>
        </p:nvGrpSpPr>
        <p:grpSpPr>
          <a:xfrm>
            <a:off x="6402199" y="3072890"/>
            <a:ext cx="2361150" cy="3170386"/>
            <a:chOff x="6402199" y="3072890"/>
            <a:chExt cx="2361150" cy="3170386"/>
          </a:xfrm>
        </p:grpSpPr>
        <p:sp>
          <p:nvSpPr>
            <p:cNvPr id="35" name="Hexagone 34"/>
            <p:cNvSpPr/>
            <p:nvPr/>
          </p:nvSpPr>
          <p:spPr>
            <a:xfrm rot="5400000">
              <a:off x="5997581" y="3477508"/>
              <a:ext cx="3170386" cy="2361149"/>
            </a:xfrm>
            <a:prstGeom prst="hexagon">
              <a:avLst/>
            </a:prstGeom>
            <a:noFill/>
            <a:ln>
              <a:solidFill>
                <a:srgbClr val="FBDFDA"/>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ZoneTexte 55"/>
            <p:cNvSpPr txBox="1"/>
            <p:nvPr/>
          </p:nvSpPr>
          <p:spPr>
            <a:xfrm>
              <a:off x="7063725" y="4919601"/>
              <a:ext cx="1038096" cy="1015663"/>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6000" dirty="0" smtClean="0">
                  <a:ln w="18415" cmpd="sng">
                    <a:solidFill>
                      <a:srgbClr val="FFFFFF"/>
                    </a:solidFill>
                    <a:prstDash val="solid"/>
                  </a:ln>
                  <a:solidFill>
                    <a:srgbClr val="AA9CFB"/>
                  </a:solidFill>
                  <a:effectLst>
                    <a:outerShdw blurRad="63500" dir="3600000" algn="tl" rotWithShape="0">
                      <a:srgbClr val="000000">
                        <a:alpha val="70000"/>
                      </a:srgbClr>
                    </a:outerShdw>
                  </a:effectLst>
                  <a:latin typeface="Century Gothic" pitchFamily="34" charset="0"/>
                </a:rPr>
                <a:t>3</a:t>
              </a:r>
              <a:endParaRPr lang="fr-FR" sz="6000" dirty="0">
                <a:ln w="18415" cmpd="sng">
                  <a:solidFill>
                    <a:srgbClr val="FFFFFF"/>
                  </a:solidFill>
                  <a:prstDash val="solid"/>
                </a:ln>
                <a:solidFill>
                  <a:srgbClr val="AA9CFB"/>
                </a:solidFill>
                <a:effectLst>
                  <a:outerShdw blurRad="63500" dir="3600000" algn="tl" rotWithShape="0">
                    <a:srgbClr val="000000">
                      <a:alpha val="70000"/>
                    </a:srgbClr>
                  </a:outerShdw>
                </a:effectLst>
                <a:latin typeface="Century Gothic" pitchFamily="34" charset="0"/>
              </a:endParaRPr>
            </a:p>
          </p:txBody>
        </p:sp>
        <p:sp>
          <p:nvSpPr>
            <p:cNvPr id="38" name="ZoneTexte 37"/>
            <p:cNvSpPr txBox="1"/>
            <p:nvPr/>
          </p:nvSpPr>
          <p:spPr>
            <a:xfrm>
              <a:off x="6402199" y="3971589"/>
              <a:ext cx="2361150" cy="461665"/>
            </a:xfrm>
            <a:prstGeom prst="rect">
              <a:avLst/>
            </a:prstGeom>
            <a:noFill/>
          </p:spPr>
          <p:txBody>
            <a:bodyPr wrap="square" rtlCol="0">
              <a:spAutoFit/>
            </a:bodyPr>
            <a:lstStyle/>
            <a:p>
              <a:pPr algn="ctr"/>
              <a:r>
                <a:rPr lang="fr-FR" sz="2400" cap="small" dirty="0" smtClean="0">
                  <a:solidFill>
                    <a:schemeClr val="tx1">
                      <a:lumMod val="65000"/>
                      <a:lumOff val="35000"/>
                    </a:schemeClr>
                  </a:solidFill>
                </a:rPr>
                <a:t>Recommandation</a:t>
              </a:r>
              <a:endParaRPr lang="fr-FR" sz="2400" cap="small" dirty="0">
                <a:solidFill>
                  <a:schemeClr val="tx1">
                    <a:lumMod val="65000"/>
                    <a:lumOff val="35000"/>
                  </a:schemeClr>
                </a:solidFill>
              </a:endParaRPr>
            </a:p>
          </p:txBody>
        </p:sp>
      </p:grpSp>
      <p:pic>
        <p:nvPicPr>
          <p:cNvPr id="48" name="Picture 8" descr="Validation des Acquis de l'Expérience - CBC Compéten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2198" y="2006964"/>
            <a:ext cx="2361151" cy="163483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e 5"/>
          <p:cNvGrpSpPr/>
          <p:nvPr/>
        </p:nvGrpSpPr>
        <p:grpSpPr>
          <a:xfrm>
            <a:off x="9374108" y="3072526"/>
            <a:ext cx="2361150" cy="3170386"/>
            <a:chOff x="9374108" y="3072526"/>
            <a:chExt cx="2361150" cy="3170386"/>
          </a:xfrm>
        </p:grpSpPr>
        <p:sp>
          <p:nvSpPr>
            <p:cNvPr id="46" name="Hexagone 45"/>
            <p:cNvSpPr/>
            <p:nvPr/>
          </p:nvSpPr>
          <p:spPr>
            <a:xfrm rot="5400000">
              <a:off x="8969490" y="3477144"/>
              <a:ext cx="3170386" cy="2361149"/>
            </a:xfrm>
            <a:prstGeom prst="hexagon">
              <a:avLst/>
            </a:prstGeom>
            <a:noFill/>
            <a:ln>
              <a:solidFill>
                <a:srgbClr val="FBDFDA"/>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ZoneTexte 55"/>
            <p:cNvSpPr txBox="1"/>
            <p:nvPr/>
          </p:nvSpPr>
          <p:spPr>
            <a:xfrm>
              <a:off x="10035634" y="4919237"/>
              <a:ext cx="1038096" cy="1015663"/>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6000" dirty="0">
                  <a:ln w="18415" cmpd="sng">
                    <a:solidFill>
                      <a:srgbClr val="FFFFFF"/>
                    </a:solidFill>
                    <a:prstDash val="solid"/>
                  </a:ln>
                  <a:solidFill>
                    <a:srgbClr val="AA9CFB"/>
                  </a:solidFill>
                  <a:effectLst>
                    <a:outerShdw blurRad="63500" dir="3600000" algn="tl" rotWithShape="0">
                      <a:srgbClr val="000000">
                        <a:alpha val="70000"/>
                      </a:srgbClr>
                    </a:outerShdw>
                  </a:effectLst>
                  <a:latin typeface="Century Gothic" pitchFamily="34" charset="0"/>
                </a:rPr>
                <a:t>4</a:t>
              </a:r>
            </a:p>
          </p:txBody>
        </p:sp>
        <p:sp>
          <p:nvSpPr>
            <p:cNvPr id="51" name="ZoneTexte 50"/>
            <p:cNvSpPr txBox="1"/>
            <p:nvPr/>
          </p:nvSpPr>
          <p:spPr>
            <a:xfrm>
              <a:off x="9374108" y="3971225"/>
              <a:ext cx="2361150" cy="461665"/>
            </a:xfrm>
            <a:prstGeom prst="rect">
              <a:avLst/>
            </a:prstGeom>
            <a:noFill/>
          </p:spPr>
          <p:txBody>
            <a:bodyPr wrap="square" rtlCol="0">
              <a:spAutoFit/>
            </a:bodyPr>
            <a:lstStyle/>
            <a:p>
              <a:pPr algn="ctr"/>
              <a:r>
                <a:rPr lang="fr-FR" sz="2400" cap="small" dirty="0">
                  <a:solidFill>
                    <a:schemeClr val="tx1">
                      <a:lumMod val="65000"/>
                      <a:lumOff val="35000"/>
                    </a:schemeClr>
                  </a:solidFill>
                </a:rPr>
                <a:t>Prise de </a:t>
              </a:r>
              <a:r>
                <a:rPr lang="fr-FR" sz="2400" cap="small" dirty="0" smtClean="0">
                  <a:solidFill>
                    <a:schemeClr val="tx1">
                      <a:lumMod val="65000"/>
                      <a:lumOff val="35000"/>
                    </a:schemeClr>
                  </a:solidFill>
                </a:rPr>
                <a:t>conge</a:t>
              </a:r>
              <a:endParaRPr lang="fr-FR" sz="2400" cap="small" dirty="0">
                <a:solidFill>
                  <a:schemeClr val="tx1">
                    <a:lumMod val="65000"/>
                    <a:lumOff val="35000"/>
                  </a:schemeClr>
                </a:solidFill>
              </a:endParaRPr>
            </a:p>
          </p:txBody>
        </p:sp>
      </p:grpSp>
      <p:pic>
        <p:nvPicPr>
          <p:cNvPr id="53" name="Picture 4" descr="the-end – Turfogalop"/>
          <p:cNvPicPr>
            <a:picLocks noChangeAspect="1" noChangeArrowheads="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17933" t="20613" r="18067" b="18920"/>
          <a:stretch/>
        </p:blipFill>
        <p:spPr bwMode="auto">
          <a:xfrm>
            <a:off x="9408048" y="2154501"/>
            <a:ext cx="2288440" cy="15945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3 Prise de contact | La TECHNOLOGIE"/>
          <p:cNvPicPr>
            <a:picLocks noChangeAspect="1" noChangeArrowheads="1"/>
          </p:cNvPicPr>
          <p:nvPr/>
        </p:nvPicPr>
        <p:blipFill rotWithShape="1">
          <a:blip r:embed="rId6">
            <a:extLst>
              <a:ext uri="{28A0092B-C50C-407E-A947-70E740481C1C}">
                <a14:useLocalDpi xmlns:a14="http://schemas.microsoft.com/office/drawing/2010/main" val="0"/>
              </a:ext>
            </a:extLst>
          </a:blip>
          <a:srcRect l="3442" b="22330"/>
          <a:stretch/>
        </p:blipFill>
        <p:spPr bwMode="auto">
          <a:xfrm>
            <a:off x="12700" y="2025151"/>
            <a:ext cx="3142300" cy="172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95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4457702" y="2025151"/>
            <a:ext cx="3142300" cy="4191001"/>
            <a:chOff x="4457702" y="2025151"/>
            <a:chExt cx="3142300" cy="4191001"/>
          </a:xfrm>
        </p:grpSpPr>
        <p:sp>
          <p:nvSpPr>
            <p:cNvPr id="4" name="Hexagone 3"/>
            <p:cNvSpPr/>
            <p:nvPr/>
          </p:nvSpPr>
          <p:spPr>
            <a:xfrm rot="5400000">
              <a:off x="4535658" y="3450384"/>
              <a:ext cx="3170386" cy="2361149"/>
            </a:xfrm>
            <a:prstGeom prst="hexagon">
              <a:avLst/>
            </a:prstGeom>
            <a:noFill/>
            <a:ln>
              <a:solidFill>
                <a:srgbClr val="FBDFDA"/>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2" descr="3 Prise de contact | La TECHNOLOGIE"/>
            <p:cNvPicPr>
              <a:picLocks noChangeAspect="1" noChangeArrowheads="1"/>
            </p:cNvPicPr>
            <p:nvPr/>
          </p:nvPicPr>
          <p:blipFill rotWithShape="1">
            <a:blip r:embed="rId3">
              <a:extLst>
                <a:ext uri="{28A0092B-C50C-407E-A947-70E740481C1C}">
                  <a14:useLocalDpi xmlns:a14="http://schemas.microsoft.com/office/drawing/2010/main" val="0"/>
                </a:ext>
              </a:extLst>
            </a:blip>
            <a:srcRect l="3442" b="22330"/>
            <a:stretch/>
          </p:blipFill>
          <p:spPr bwMode="auto">
            <a:xfrm>
              <a:off x="4457702" y="2025151"/>
              <a:ext cx="3142300" cy="1727201"/>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55"/>
            <p:cNvSpPr txBox="1"/>
            <p:nvPr/>
          </p:nvSpPr>
          <p:spPr>
            <a:xfrm>
              <a:off x="5601802" y="4892477"/>
              <a:ext cx="1038096" cy="1015663"/>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6000" dirty="0" smtClean="0">
                  <a:ln w="18415" cmpd="sng">
                    <a:solidFill>
                      <a:srgbClr val="FFFFFF"/>
                    </a:solidFill>
                    <a:prstDash val="solid"/>
                  </a:ln>
                  <a:solidFill>
                    <a:srgbClr val="AA9CFB"/>
                  </a:solidFill>
                  <a:effectLst>
                    <a:outerShdw blurRad="63500" dir="3600000" algn="tl" rotWithShape="0">
                      <a:srgbClr val="000000">
                        <a:alpha val="70000"/>
                      </a:srgbClr>
                    </a:outerShdw>
                  </a:effectLst>
                  <a:latin typeface="Century Gothic" pitchFamily="34" charset="0"/>
                </a:rPr>
                <a:t>1</a:t>
              </a:r>
              <a:endParaRPr lang="fr-FR" sz="6000" dirty="0">
                <a:ln w="18415" cmpd="sng">
                  <a:solidFill>
                    <a:srgbClr val="FFFFFF"/>
                  </a:solidFill>
                  <a:prstDash val="solid"/>
                </a:ln>
                <a:solidFill>
                  <a:srgbClr val="AA9CFB"/>
                </a:solidFill>
                <a:effectLst>
                  <a:outerShdw blurRad="63500" dir="3600000" algn="tl" rotWithShape="0">
                    <a:srgbClr val="000000">
                      <a:alpha val="70000"/>
                    </a:srgbClr>
                  </a:outerShdw>
                </a:effectLst>
                <a:latin typeface="Century Gothic" pitchFamily="34" charset="0"/>
              </a:endParaRPr>
            </a:p>
          </p:txBody>
        </p:sp>
        <p:sp>
          <p:nvSpPr>
            <p:cNvPr id="21" name="ZoneTexte 20"/>
            <p:cNvSpPr txBox="1"/>
            <p:nvPr/>
          </p:nvSpPr>
          <p:spPr>
            <a:xfrm>
              <a:off x="4819635" y="3944465"/>
              <a:ext cx="2602431" cy="461665"/>
            </a:xfrm>
            <a:prstGeom prst="rect">
              <a:avLst/>
            </a:prstGeom>
            <a:noFill/>
          </p:spPr>
          <p:txBody>
            <a:bodyPr wrap="square" rtlCol="0">
              <a:spAutoFit/>
            </a:bodyPr>
            <a:lstStyle/>
            <a:p>
              <a:pPr algn="ctr"/>
              <a:r>
                <a:rPr lang="fr-FR" sz="2400" cap="small" dirty="0" smtClean="0">
                  <a:solidFill>
                    <a:schemeClr val="tx1">
                      <a:lumMod val="65000"/>
                      <a:lumOff val="35000"/>
                    </a:schemeClr>
                  </a:solidFill>
                </a:rPr>
                <a:t>Accueil </a:t>
              </a:r>
            </a:p>
          </p:txBody>
        </p:sp>
      </p:grpSp>
      <p:sp>
        <p:nvSpPr>
          <p:cNvPr id="24" name="Rectangle 23"/>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L’ACCUEIL</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314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LE DIAGNOSTIC</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2" name="Groupe 1"/>
          <p:cNvGrpSpPr/>
          <p:nvPr/>
        </p:nvGrpSpPr>
        <p:grpSpPr>
          <a:xfrm>
            <a:off x="4997525" y="2072813"/>
            <a:ext cx="2443709" cy="4075262"/>
            <a:chOff x="4997525" y="2072813"/>
            <a:chExt cx="2443709" cy="4075262"/>
          </a:xfrm>
        </p:grpSpPr>
        <p:sp>
          <p:nvSpPr>
            <p:cNvPr id="25" name="Hexagone 24"/>
            <p:cNvSpPr/>
            <p:nvPr/>
          </p:nvSpPr>
          <p:spPr>
            <a:xfrm rot="5400000">
              <a:off x="4619991" y="3382307"/>
              <a:ext cx="3170386" cy="2361149"/>
            </a:xfrm>
            <a:prstGeom prst="hexagon">
              <a:avLst/>
            </a:prstGeom>
            <a:noFill/>
            <a:ln>
              <a:solidFill>
                <a:srgbClr val="FBDFDA"/>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ZoneTexte 55"/>
            <p:cNvSpPr txBox="1"/>
            <p:nvPr/>
          </p:nvSpPr>
          <p:spPr>
            <a:xfrm>
              <a:off x="5686135" y="4824400"/>
              <a:ext cx="1038096" cy="1015663"/>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6000" dirty="0">
                  <a:ln w="18415" cmpd="sng">
                    <a:solidFill>
                      <a:srgbClr val="FFFFFF"/>
                    </a:solidFill>
                    <a:prstDash val="solid"/>
                  </a:ln>
                  <a:solidFill>
                    <a:srgbClr val="AA9CFB"/>
                  </a:solidFill>
                  <a:effectLst>
                    <a:outerShdw blurRad="63500" dir="3600000" algn="tl" rotWithShape="0">
                      <a:srgbClr val="000000">
                        <a:alpha val="70000"/>
                      </a:srgbClr>
                    </a:outerShdw>
                  </a:effectLst>
                  <a:latin typeface="Century Gothic" pitchFamily="34" charset="0"/>
                </a:rPr>
                <a:t>2</a:t>
              </a:r>
            </a:p>
          </p:txBody>
        </p:sp>
        <p:sp>
          <p:nvSpPr>
            <p:cNvPr id="34" name="ZoneTexte 33"/>
            <p:cNvSpPr txBox="1"/>
            <p:nvPr/>
          </p:nvSpPr>
          <p:spPr>
            <a:xfrm>
              <a:off x="5024609" y="3876388"/>
              <a:ext cx="2361150" cy="461665"/>
            </a:xfrm>
            <a:prstGeom prst="rect">
              <a:avLst/>
            </a:prstGeom>
            <a:noFill/>
          </p:spPr>
          <p:txBody>
            <a:bodyPr wrap="square" rtlCol="0">
              <a:spAutoFit/>
            </a:bodyPr>
            <a:lstStyle/>
            <a:p>
              <a:pPr algn="ctr"/>
              <a:r>
                <a:rPr lang="fr-FR" sz="2400" cap="small" dirty="0">
                  <a:solidFill>
                    <a:schemeClr val="tx1">
                      <a:lumMod val="65000"/>
                      <a:lumOff val="35000"/>
                    </a:schemeClr>
                  </a:solidFill>
                </a:rPr>
                <a:t>D</a:t>
              </a:r>
              <a:r>
                <a:rPr lang="fr-FR" sz="2400" cap="small" dirty="0" smtClean="0">
                  <a:solidFill>
                    <a:schemeClr val="tx1">
                      <a:lumMod val="65000"/>
                      <a:lumOff val="35000"/>
                    </a:schemeClr>
                  </a:solidFill>
                </a:rPr>
                <a:t>iagnostic</a:t>
              </a:r>
              <a:endParaRPr lang="fr-FR" sz="2400" cap="small" dirty="0">
                <a:solidFill>
                  <a:schemeClr val="tx1">
                    <a:lumMod val="65000"/>
                    <a:lumOff val="35000"/>
                  </a:schemeClr>
                </a:solidFill>
              </a:endParaRPr>
            </a:p>
          </p:txBody>
        </p:sp>
        <p:pic>
          <p:nvPicPr>
            <p:cNvPr id="45" name="Image 44"/>
            <p:cNvPicPr>
              <a:picLocks noChangeAspect="1"/>
            </p:cNvPicPr>
            <p:nvPr/>
          </p:nvPicPr>
          <p:blipFill rotWithShape="1">
            <a:blip r:embed="rId3"/>
            <a:srcRect l="24791" t="52223" r="63804" b="34444"/>
            <a:stretch/>
          </p:blipFill>
          <p:spPr>
            <a:xfrm>
              <a:off x="4997525" y="2072813"/>
              <a:ext cx="2443709" cy="1563978"/>
            </a:xfrm>
            <a:prstGeom prst="rect">
              <a:avLst/>
            </a:prstGeom>
          </p:spPr>
        </p:pic>
      </p:grpSp>
    </p:spTree>
    <p:extLst>
      <p:ext uri="{BB962C8B-B14F-4D97-AF65-F5344CB8AC3E}">
        <p14:creationId xmlns:p14="http://schemas.microsoft.com/office/powerpoint/2010/main" val="100792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3316614" y="2208988"/>
            <a:ext cx="5133061" cy="3135451"/>
            <a:chOff x="3316614" y="2208988"/>
            <a:chExt cx="5133061" cy="3135451"/>
          </a:xfrm>
        </p:grpSpPr>
        <p:pic>
          <p:nvPicPr>
            <p:cNvPr id="4" name="Image 3"/>
            <p:cNvPicPr>
              <a:picLocks noChangeAspect="1"/>
            </p:cNvPicPr>
            <p:nvPr/>
          </p:nvPicPr>
          <p:blipFill rotWithShape="1">
            <a:blip r:embed="rId3">
              <a:duotone>
                <a:schemeClr val="accent3">
                  <a:shade val="45000"/>
                  <a:satMod val="135000"/>
                </a:schemeClr>
                <a:prstClr val="white"/>
              </a:duotone>
            </a:blip>
            <a:srcRect l="15595" t="40641" r="71129" b="43560"/>
            <a:stretch/>
          </p:blipFill>
          <p:spPr>
            <a:xfrm>
              <a:off x="3316614" y="2208988"/>
              <a:ext cx="4683931" cy="3135451"/>
            </a:xfrm>
            <a:prstGeom prst="rect">
              <a:avLst/>
            </a:prstGeom>
          </p:spPr>
        </p:pic>
        <p:pic>
          <p:nvPicPr>
            <p:cNvPr id="16" name="Image 15"/>
            <p:cNvPicPr>
              <a:picLocks noChangeAspect="1"/>
            </p:cNvPicPr>
            <p:nvPr/>
          </p:nvPicPr>
          <p:blipFill rotWithShape="1">
            <a:blip r:embed="rId3">
              <a:duotone>
                <a:schemeClr val="accent3">
                  <a:shade val="45000"/>
                  <a:satMod val="135000"/>
                </a:schemeClr>
                <a:prstClr val="white"/>
              </a:duotone>
            </a:blip>
            <a:srcRect l="18953" t="55848" r="78898" b="43560"/>
            <a:stretch/>
          </p:blipFill>
          <p:spPr>
            <a:xfrm>
              <a:off x="7660604" y="4061831"/>
              <a:ext cx="789071" cy="138511"/>
            </a:xfrm>
            <a:prstGeom prst="rect">
              <a:avLst/>
            </a:prstGeom>
          </p:spPr>
        </p:pic>
      </p:grpSp>
      <p:sp>
        <p:nvSpPr>
          <p:cNvPr id="3" name="Rectangle 2"/>
          <p:cNvSpPr/>
          <p:nvPr/>
        </p:nvSpPr>
        <p:spPr>
          <a:xfrm>
            <a:off x="0" y="294532"/>
            <a:ext cx="12192000" cy="1323439"/>
          </a:xfrm>
          <a:prstGeom prst="rect">
            <a:avLst/>
          </a:prstGeom>
        </p:spPr>
        <p:txBody>
          <a:bodyPr wrap="square">
            <a:spAutoFit/>
          </a:bodyPr>
          <a:lstStyle/>
          <a:p>
            <a:pPr algn="ctr">
              <a:lnSpc>
                <a:spcPct val="150000"/>
              </a:lnSpc>
            </a:pP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LE DIAGNOSTIC – STEP BY STEP</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5" name="Rectangle 4"/>
          <p:cNvSpPr/>
          <p:nvPr/>
        </p:nvSpPr>
        <p:spPr>
          <a:xfrm>
            <a:off x="3099730" y="5400402"/>
            <a:ext cx="2019200" cy="774700"/>
          </a:xfrm>
          <a:prstGeom prst="rect">
            <a:avLst/>
          </a:prstGeom>
          <a:solidFill>
            <a:srgbClr val="E4D6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lumMod val="50000"/>
                    <a:lumOff val="50000"/>
                  </a:schemeClr>
                </a:solidFill>
              </a:rPr>
              <a:t>PHASE </a:t>
            </a:r>
          </a:p>
          <a:p>
            <a:pPr algn="ctr"/>
            <a:r>
              <a:rPr lang="fr-FR" b="1" dirty="0" smtClean="0">
                <a:solidFill>
                  <a:schemeClr val="tx1">
                    <a:lumMod val="50000"/>
                    <a:lumOff val="50000"/>
                  </a:schemeClr>
                </a:solidFill>
              </a:rPr>
              <a:t>DE </a:t>
            </a:r>
          </a:p>
          <a:p>
            <a:pPr algn="ctr"/>
            <a:r>
              <a:rPr lang="fr-FR" b="1" dirty="0" smtClean="0">
                <a:solidFill>
                  <a:schemeClr val="tx1">
                    <a:lumMod val="50000"/>
                    <a:lumOff val="50000"/>
                  </a:schemeClr>
                </a:solidFill>
              </a:rPr>
              <a:t>DECOUVERTE</a:t>
            </a:r>
            <a:endParaRPr lang="fr-FR" b="1" dirty="0">
              <a:solidFill>
                <a:schemeClr val="tx1">
                  <a:lumMod val="50000"/>
                  <a:lumOff val="50000"/>
                </a:schemeClr>
              </a:solidFill>
            </a:endParaRPr>
          </a:p>
        </p:txBody>
      </p:sp>
      <p:sp>
        <p:nvSpPr>
          <p:cNvPr id="12" name="Ellipse 11"/>
          <p:cNvSpPr/>
          <p:nvPr/>
        </p:nvSpPr>
        <p:spPr>
          <a:xfrm>
            <a:off x="3640963" y="3880651"/>
            <a:ext cx="508000" cy="487852"/>
          </a:xfrm>
          <a:prstGeom prst="ellipse">
            <a:avLst/>
          </a:prstGeom>
          <a:solidFill>
            <a:srgbClr val="E4D6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3586368" y="3739856"/>
            <a:ext cx="617189" cy="769441"/>
          </a:xfrm>
          <a:prstGeom prst="rect">
            <a:avLst/>
          </a:prstGeom>
          <a:noFill/>
        </p:spPr>
        <p:txBody>
          <a:bodyPr wrap="square" rtlCol="0">
            <a:spAutoFit/>
          </a:bodyPr>
          <a:lstStyle/>
          <a:p>
            <a:pPr algn="ctr"/>
            <a:r>
              <a:rPr lang="fr-FR"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rPr>
              <a:t>1</a:t>
            </a:r>
            <a:endPar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13" name="Ellipse 12"/>
          <p:cNvSpPr/>
          <p:nvPr/>
        </p:nvSpPr>
        <p:spPr>
          <a:xfrm>
            <a:off x="7164102" y="2486187"/>
            <a:ext cx="573224" cy="578179"/>
          </a:xfrm>
          <a:prstGeom prst="ellipse">
            <a:avLst/>
          </a:prstGeom>
          <a:solidFill>
            <a:srgbClr val="DAD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7120137" y="2362770"/>
            <a:ext cx="617189" cy="800219"/>
          </a:xfrm>
          <a:prstGeom prst="rect">
            <a:avLst/>
          </a:prstGeom>
          <a:noFill/>
        </p:spPr>
        <p:txBody>
          <a:bodyPr wrap="square" rtlCol="0">
            <a:spAutoFit/>
          </a:bodyPr>
          <a:lstStyle/>
          <a:p>
            <a:pPr algn="ctr"/>
            <a:r>
              <a:rPr lang="fr-FR" sz="4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rPr>
              <a:t>2</a:t>
            </a:r>
          </a:p>
        </p:txBody>
      </p:sp>
      <p:sp>
        <p:nvSpPr>
          <p:cNvPr id="6" name="Rectangle 5"/>
          <p:cNvSpPr/>
          <p:nvPr/>
        </p:nvSpPr>
        <p:spPr>
          <a:xfrm>
            <a:off x="6320957" y="4282866"/>
            <a:ext cx="2543343" cy="774700"/>
          </a:xfrm>
          <a:prstGeom prst="rect">
            <a:avLst/>
          </a:prstGeom>
          <a:solidFill>
            <a:srgbClr val="DAD5C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lumMod val="50000"/>
                    <a:lumOff val="50000"/>
                  </a:schemeClr>
                </a:solidFill>
              </a:rPr>
              <a:t>PHASE D’APPROFONDISSEMENT</a:t>
            </a:r>
            <a:endParaRPr lang="fr-FR" b="1" dirty="0">
              <a:solidFill>
                <a:schemeClr val="tx1">
                  <a:lumMod val="50000"/>
                  <a:lumOff val="50000"/>
                </a:schemeClr>
              </a:solidFill>
            </a:endParaRPr>
          </a:p>
        </p:txBody>
      </p:sp>
    </p:spTree>
    <p:extLst>
      <p:ext uri="{BB962C8B-B14F-4D97-AF65-F5344CB8AC3E}">
        <p14:creationId xmlns:p14="http://schemas.microsoft.com/office/powerpoint/2010/main" val="59253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pprendre à poser des questions à ses clients sans donner l'impression d'un  interrogatoire"/>
          <p:cNvPicPr>
            <a:picLocks noChangeAspect="1" noChangeArrowheads="1"/>
          </p:cNvPicPr>
          <p:nvPr/>
        </p:nvPicPr>
        <p:blipFill rotWithShape="1">
          <a:blip r:embed="rId3">
            <a:extLst>
              <a:ext uri="{28A0092B-C50C-407E-A947-70E740481C1C}">
                <a14:useLocalDpi xmlns:a14="http://schemas.microsoft.com/office/drawing/2010/main" val="0"/>
              </a:ext>
            </a:extLst>
          </a:blip>
          <a:srcRect b="7554"/>
          <a:stretch/>
        </p:blipFill>
        <p:spPr bwMode="auto">
          <a:xfrm>
            <a:off x="4011706" y="2046109"/>
            <a:ext cx="5168900" cy="47784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294532"/>
            <a:ext cx="12192000" cy="1323439"/>
          </a:xfrm>
          <a:prstGeom prst="rect">
            <a:avLst/>
          </a:prstGeom>
        </p:spPr>
        <p:txBody>
          <a:bodyPr wrap="square">
            <a:spAutoFit/>
          </a:bodyPr>
          <a:lstStyle/>
          <a:p>
            <a:pPr algn="ctr">
              <a:lnSpc>
                <a:spcPct val="150000"/>
              </a:lnSpc>
            </a:pP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STEP 1</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2" name="Groupe 1"/>
          <p:cNvGrpSpPr/>
          <p:nvPr/>
        </p:nvGrpSpPr>
        <p:grpSpPr>
          <a:xfrm>
            <a:off x="317500" y="2768599"/>
            <a:ext cx="4130840" cy="1569660"/>
            <a:chOff x="317500" y="2768599"/>
            <a:chExt cx="4130840" cy="1569660"/>
          </a:xfrm>
        </p:grpSpPr>
        <p:sp>
          <p:nvSpPr>
            <p:cNvPr id="8" name="ZoneTexte 7"/>
            <p:cNvSpPr txBox="1"/>
            <p:nvPr/>
          </p:nvSpPr>
          <p:spPr>
            <a:xfrm>
              <a:off x="1784679" y="3342862"/>
              <a:ext cx="2663661" cy="400110"/>
            </a:xfrm>
            <a:prstGeom prst="rect">
              <a:avLst/>
            </a:prstGeom>
            <a:noFill/>
          </p:spPr>
          <p:txBody>
            <a:bodyPr wrap="square" rtlCol="0">
              <a:spAutoFit/>
            </a:bodyPr>
            <a:lstStyle/>
            <a:p>
              <a:r>
                <a:rPr lang="fr-FR" sz="2000" cap="small" dirty="0">
                  <a:solidFill>
                    <a:schemeClr val="tx1">
                      <a:lumMod val="65000"/>
                      <a:lumOff val="35000"/>
                    </a:schemeClr>
                  </a:solidFill>
                </a:rPr>
                <a:t>Phase de </a:t>
              </a:r>
              <a:r>
                <a:rPr lang="fr-FR" sz="2000" cap="small" dirty="0" smtClean="0">
                  <a:solidFill>
                    <a:schemeClr val="tx1">
                      <a:lumMod val="65000"/>
                      <a:lumOff val="35000"/>
                    </a:schemeClr>
                  </a:solidFill>
                </a:rPr>
                <a:t>découverte</a:t>
              </a:r>
              <a:endParaRPr lang="fr-FR" sz="2000" cap="small" dirty="0">
                <a:solidFill>
                  <a:schemeClr val="tx1">
                    <a:lumMod val="65000"/>
                    <a:lumOff val="35000"/>
                  </a:schemeClr>
                </a:solidFill>
              </a:endParaRPr>
            </a:p>
          </p:txBody>
        </p:sp>
        <p:grpSp>
          <p:nvGrpSpPr>
            <p:cNvPr id="9" name="Groupe 8"/>
            <p:cNvGrpSpPr/>
            <p:nvPr/>
          </p:nvGrpSpPr>
          <p:grpSpPr>
            <a:xfrm>
              <a:off x="317500" y="2768599"/>
              <a:ext cx="4130840" cy="1569660"/>
              <a:chOff x="1855694" y="5244353"/>
              <a:chExt cx="3375212" cy="1216093"/>
            </a:xfrm>
          </p:grpSpPr>
          <p:sp>
            <p:nvSpPr>
              <p:cNvPr id="10" name="Organigramme : Alternative 9"/>
              <p:cNvSpPr/>
              <p:nvPr/>
            </p:nvSpPr>
            <p:spPr>
              <a:xfrm>
                <a:off x="1855694" y="5244353"/>
                <a:ext cx="3375212" cy="1210235"/>
              </a:xfrm>
              <a:prstGeom prst="flowChartAlternateProcess">
                <a:avLst/>
              </a:prstGeom>
              <a:noFill/>
              <a:ln>
                <a:solidFill>
                  <a:srgbClr val="D2C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Organigramme : Délai 10"/>
              <p:cNvSpPr/>
              <p:nvPr/>
            </p:nvSpPr>
            <p:spPr>
              <a:xfrm>
                <a:off x="2353236" y="5338481"/>
                <a:ext cx="672352" cy="968189"/>
              </a:xfrm>
              <a:prstGeom prst="flowChartDelay">
                <a:avLst/>
              </a:prstGeom>
              <a:solidFill>
                <a:srgbClr val="E4D6D0"/>
              </a:solidFill>
              <a:ln>
                <a:solidFill>
                  <a:srgbClr val="D2C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2398060" y="5558116"/>
                <a:ext cx="510988" cy="548434"/>
              </a:xfrm>
              <a:prstGeom prst="rect">
                <a:avLst/>
              </a:prstGeom>
              <a:noFill/>
            </p:spPr>
            <p:txBody>
              <a:bodyPr wrap="square" rtlCol="0">
                <a:spAutoFit/>
              </a:bodyPr>
              <a:lstStyle/>
              <a:p>
                <a:pPr algn="ctr"/>
                <a:r>
                  <a:rPr lang="fr-F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rPr>
                  <a:t>1</a:t>
                </a:r>
                <a:endParaRPr lang="fr-F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13" name="ZoneTexte 12"/>
              <p:cNvSpPr txBox="1"/>
              <p:nvPr/>
            </p:nvSpPr>
            <p:spPr>
              <a:xfrm>
                <a:off x="2003613" y="5244353"/>
                <a:ext cx="233084" cy="1216093"/>
              </a:xfrm>
              <a:prstGeom prst="rect">
                <a:avLst/>
              </a:prstGeom>
              <a:noFill/>
            </p:spPr>
            <p:txBody>
              <a:bodyPr wrap="square" rtlCol="0">
                <a:spAutoFit/>
              </a:bodyPr>
              <a:lstStyle/>
              <a:p>
                <a:r>
                  <a:rPr lang="fr-FR" sz="2400" dirty="0" smtClean="0">
                    <a:solidFill>
                      <a:schemeClr val="tx1">
                        <a:lumMod val="65000"/>
                        <a:lumOff val="35000"/>
                      </a:schemeClr>
                    </a:solidFill>
                    <a:latin typeface="Century Gothic" pitchFamily="34" charset="0"/>
                  </a:rPr>
                  <a:t>STEP</a:t>
                </a:r>
                <a:endParaRPr lang="fr-FR" sz="2400" dirty="0">
                  <a:solidFill>
                    <a:schemeClr val="tx1">
                      <a:lumMod val="65000"/>
                      <a:lumOff val="35000"/>
                    </a:schemeClr>
                  </a:solidFill>
                  <a:latin typeface="Century Gothic" pitchFamily="34" charset="0"/>
                </a:endParaRPr>
              </a:p>
            </p:txBody>
          </p:sp>
        </p:grpSp>
      </p:grpSp>
    </p:spTree>
    <p:extLst>
      <p:ext uri="{BB962C8B-B14F-4D97-AF65-F5344CB8AC3E}">
        <p14:creationId xmlns:p14="http://schemas.microsoft.com/office/powerpoint/2010/main" val="122153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13789"/>
            <a:ext cx="12192000" cy="1938992"/>
          </a:xfrm>
          <a:prstGeom prst="rect">
            <a:avLst/>
          </a:prstGeom>
        </p:spPr>
        <p:txBody>
          <a:bodyPr wrap="square">
            <a:spAutoFit/>
          </a:bodyPr>
          <a:lstStyle/>
          <a:p>
            <a:pPr algn="ctr">
              <a:lnSpc>
                <a:spcPct val="150000"/>
              </a:lnSpc>
            </a:pPr>
            <a:r>
              <a:rPr lang="fr-FR" sz="4000" cap="small" spc="300" dirty="0" smtClean="0">
                <a:solidFill>
                  <a:schemeClr val="tx1">
                    <a:lumMod val="65000"/>
                    <a:lumOff val="35000"/>
                  </a:schemeClr>
                </a:solidFill>
                <a:latin typeface="Calibri" panose="020F0502020204030204" pitchFamily="34" charset="0"/>
                <a:cs typeface="Calibri" panose="020F0502020204030204" pitchFamily="34" charset="0"/>
              </a:rPr>
              <a:t>AU PROGRAMME</a:t>
            </a:r>
          </a:p>
          <a:p>
            <a:pPr algn="ctr">
              <a:lnSpc>
                <a:spcPct val="150000"/>
              </a:lnSpc>
            </a:pPr>
            <a:endParaRPr lang="fr-FR" sz="4000" spc="300" dirty="0" smtClean="0">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3" name="Connecteur droit 2"/>
          <p:cNvCxnSpPr/>
          <p:nvPr/>
        </p:nvCxnSpPr>
        <p:spPr>
          <a:xfrm>
            <a:off x="5453043" y="3418047"/>
            <a:ext cx="1275350" cy="0"/>
          </a:xfrm>
          <a:prstGeom prst="line">
            <a:avLst/>
          </a:prstGeom>
          <a:ln>
            <a:solidFill>
              <a:srgbClr val="7D6A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250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532"/>
            <a:ext cx="12192000" cy="1569660"/>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STEP 1</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PHASE DE DECOUVERTE</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3" name="Groupe 2"/>
          <p:cNvGrpSpPr/>
          <p:nvPr/>
        </p:nvGrpSpPr>
        <p:grpSpPr>
          <a:xfrm>
            <a:off x="3936935" y="2727639"/>
            <a:ext cx="3225379" cy="3045694"/>
            <a:chOff x="3936935" y="2727639"/>
            <a:chExt cx="3225379" cy="3045694"/>
          </a:xfrm>
        </p:grpSpPr>
        <p:pic>
          <p:nvPicPr>
            <p:cNvPr id="12" name="Image 11"/>
            <p:cNvPicPr>
              <a:picLocks noChangeAspect="1"/>
            </p:cNvPicPr>
            <p:nvPr/>
          </p:nvPicPr>
          <p:blipFill rotWithShape="1">
            <a:blip r:embed="rId3"/>
            <a:srcRect l="8333" t="28249" r="64470" b="26095"/>
            <a:stretch/>
          </p:blipFill>
          <p:spPr>
            <a:xfrm rot="9642260">
              <a:off x="3936935" y="2727639"/>
              <a:ext cx="3225379" cy="3045694"/>
            </a:xfrm>
            <a:prstGeom prst="rect">
              <a:avLst/>
            </a:prstGeom>
          </p:spPr>
        </p:pic>
        <p:sp>
          <p:nvSpPr>
            <p:cNvPr id="13" name="ZoneTexte 12"/>
            <p:cNvSpPr txBox="1"/>
            <p:nvPr/>
          </p:nvSpPr>
          <p:spPr>
            <a:xfrm>
              <a:off x="4541907" y="3589221"/>
              <a:ext cx="2307417" cy="1107996"/>
            </a:xfrm>
            <a:prstGeom prst="rect">
              <a:avLst/>
            </a:prstGeom>
            <a:noFill/>
          </p:spPr>
          <p:txBody>
            <a:bodyPr wrap="square" rtlCol="0">
              <a:spAutoFit/>
            </a:bodyPr>
            <a:lstStyle/>
            <a:p>
              <a:pPr algn="ctr"/>
              <a:r>
                <a:rPr lang="fr-FR" sz="6600" dirty="0" smtClean="0">
                  <a:ln w="18415" cmpd="sng">
                    <a:solidFill>
                      <a:srgbClr val="FFFFFF"/>
                    </a:solidFill>
                    <a:prstDash val="solid"/>
                  </a:ln>
                  <a:solidFill>
                    <a:srgbClr val="FBDFDA"/>
                  </a:solidFill>
                  <a:effectLst>
                    <a:outerShdw blurRad="63500" dir="3600000" algn="tl" rotWithShape="0">
                      <a:srgbClr val="000000">
                        <a:alpha val="70000"/>
                      </a:srgbClr>
                    </a:outerShdw>
                  </a:effectLst>
                  <a:latin typeface="Century Gothic" pitchFamily="34" charset="0"/>
                </a:rPr>
                <a:t>360°</a:t>
              </a:r>
              <a:endParaRPr lang="fr-FR" sz="6600" dirty="0">
                <a:ln w="18415" cmpd="sng">
                  <a:solidFill>
                    <a:srgbClr val="FFFFFF"/>
                  </a:solidFill>
                  <a:prstDash val="solid"/>
                </a:ln>
                <a:solidFill>
                  <a:srgbClr val="FBDFDA"/>
                </a:solidFill>
                <a:effectLst>
                  <a:outerShdw blurRad="63500" dir="3600000" algn="tl" rotWithShape="0">
                    <a:srgbClr val="000000">
                      <a:alpha val="70000"/>
                    </a:srgbClr>
                  </a:outerShdw>
                </a:effectLst>
                <a:latin typeface="Century Gothic" pitchFamily="34" charset="0"/>
              </a:endParaRPr>
            </a:p>
          </p:txBody>
        </p:sp>
      </p:grpSp>
      <p:sp>
        <p:nvSpPr>
          <p:cNvPr id="14" name="ZoneTexte 13"/>
          <p:cNvSpPr txBox="1"/>
          <p:nvPr/>
        </p:nvSpPr>
        <p:spPr>
          <a:xfrm>
            <a:off x="4759154" y="6150114"/>
            <a:ext cx="1872921" cy="707886"/>
          </a:xfrm>
          <a:prstGeom prst="rect">
            <a:avLst/>
          </a:prstGeom>
          <a:noFill/>
        </p:spPr>
        <p:txBody>
          <a:bodyPr wrap="square" rtlCol="0">
            <a:spAutoFit/>
          </a:bodyPr>
          <a:lstStyle/>
          <a:p>
            <a:r>
              <a:rPr lang="fr-FR" sz="4000" b="1" cap="small" dirty="0">
                <a:solidFill>
                  <a:srgbClr val="FBDFDA"/>
                </a:solidFill>
                <a:effectLst>
                  <a:innerShdw blurRad="114300">
                    <a:prstClr val="black"/>
                  </a:innerShdw>
                </a:effectLst>
              </a:rPr>
              <a:t>S</a:t>
            </a:r>
            <a:r>
              <a:rPr lang="fr-FR" sz="4000" b="1" cap="small" dirty="0" smtClean="0">
                <a:solidFill>
                  <a:srgbClr val="FBDFDA"/>
                </a:solidFill>
                <a:effectLst>
                  <a:innerShdw blurRad="114300">
                    <a:prstClr val="black"/>
                  </a:innerShdw>
                </a:effectLst>
              </a:rPr>
              <a:t>a peau </a:t>
            </a:r>
            <a:endParaRPr lang="fr-FR" sz="4000" b="1" cap="small" dirty="0">
              <a:solidFill>
                <a:srgbClr val="FBDFDA"/>
              </a:solidFill>
              <a:effectLst>
                <a:innerShdw blurRad="114300">
                  <a:prstClr val="black"/>
                </a:innerShdw>
              </a:effectLst>
            </a:endParaRPr>
          </a:p>
        </p:txBody>
      </p:sp>
      <p:sp>
        <p:nvSpPr>
          <p:cNvPr id="15" name="ZoneTexte 14"/>
          <p:cNvSpPr txBox="1"/>
          <p:nvPr/>
        </p:nvSpPr>
        <p:spPr>
          <a:xfrm>
            <a:off x="316821" y="2490046"/>
            <a:ext cx="3991546" cy="707886"/>
          </a:xfrm>
          <a:prstGeom prst="rect">
            <a:avLst/>
          </a:prstGeom>
          <a:noFill/>
        </p:spPr>
        <p:txBody>
          <a:bodyPr wrap="square" rtlCol="0">
            <a:spAutoFit/>
          </a:bodyPr>
          <a:lstStyle/>
          <a:p>
            <a:r>
              <a:rPr lang="fr-FR" sz="4000" b="1" cap="small" dirty="0">
                <a:solidFill>
                  <a:srgbClr val="FBDFDA"/>
                </a:solidFill>
                <a:effectLst>
                  <a:innerShdw blurRad="114300">
                    <a:prstClr val="black"/>
                  </a:innerShdw>
                </a:effectLst>
              </a:rPr>
              <a:t>Sa routine beauté</a:t>
            </a:r>
          </a:p>
        </p:txBody>
      </p:sp>
      <p:sp>
        <p:nvSpPr>
          <p:cNvPr id="16" name="ZoneTexte 15"/>
          <p:cNvSpPr txBox="1"/>
          <p:nvPr/>
        </p:nvSpPr>
        <p:spPr>
          <a:xfrm>
            <a:off x="1100875" y="4531673"/>
            <a:ext cx="2715419" cy="707886"/>
          </a:xfrm>
          <a:prstGeom prst="rect">
            <a:avLst/>
          </a:prstGeom>
          <a:noFill/>
        </p:spPr>
        <p:txBody>
          <a:bodyPr wrap="square" rtlCol="0">
            <a:spAutoFit/>
          </a:bodyPr>
          <a:lstStyle/>
          <a:p>
            <a:r>
              <a:rPr lang="fr-FR" sz="4000" b="1" cap="small" dirty="0">
                <a:solidFill>
                  <a:srgbClr val="FBDFDA"/>
                </a:solidFill>
                <a:effectLst>
                  <a:innerShdw blurRad="114300">
                    <a:prstClr val="black"/>
                  </a:innerShdw>
                </a:effectLst>
              </a:rPr>
              <a:t>Ses priorités</a:t>
            </a:r>
          </a:p>
        </p:txBody>
      </p:sp>
      <p:sp>
        <p:nvSpPr>
          <p:cNvPr id="17" name="ZoneTexte 16"/>
          <p:cNvSpPr txBox="1"/>
          <p:nvPr/>
        </p:nvSpPr>
        <p:spPr>
          <a:xfrm>
            <a:off x="5549624" y="2065747"/>
            <a:ext cx="6112317" cy="707886"/>
          </a:xfrm>
          <a:prstGeom prst="rect">
            <a:avLst/>
          </a:prstGeom>
          <a:noFill/>
        </p:spPr>
        <p:txBody>
          <a:bodyPr wrap="square" rtlCol="0">
            <a:spAutoFit/>
          </a:bodyPr>
          <a:lstStyle/>
          <a:p>
            <a:r>
              <a:rPr lang="fr-FR" sz="4000" b="1" cap="small" dirty="0">
                <a:solidFill>
                  <a:srgbClr val="FBDFDA"/>
                </a:solidFill>
                <a:effectLst>
                  <a:innerShdw blurRad="114300">
                    <a:prstClr val="black"/>
                  </a:innerShdw>
                </a:effectLst>
              </a:rPr>
              <a:t>Ses préférences cosmétiques</a:t>
            </a:r>
          </a:p>
        </p:txBody>
      </p:sp>
      <p:sp>
        <p:nvSpPr>
          <p:cNvPr id="18" name="ZoneTexte 17"/>
          <p:cNvSpPr txBox="1"/>
          <p:nvPr/>
        </p:nvSpPr>
        <p:spPr>
          <a:xfrm>
            <a:off x="7413941" y="3896543"/>
            <a:ext cx="3576712" cy="707886"/>
          </a:xfrm>
          <a:prstGeom prst="rect">
            <a:avLst/>
          </a:prstGeom>
          <a:noFill/>
        </p:spPr>
        <p:txBody>
          <a:bodyPr wrap="square" rtlCol="0">
            <a:spAutoFit/>
          </a:bodyPr>
          <a:lstStyle/>
          <a:p>
            <a:r>
              <a:rPr lang="fr-FR" sz="4000" b="1" cap="small" dirty="0">
                <a:solidFill>
                  <a:srgbClr val="FBDFDA"/>
                </a:solidFill>
                <a:effectLst>
                  <a:innerShdw blurRad="114300">
                    <a:prstClr val="black"/>
                  </a:innerShdw>
                </a:effectLst>
              </a:rPr>
              <a:t>Son mode de vie</a:t>
            </a:r>
          </a:p>
        </p:txBody>
      </p:sp>
    </p:spTree>
    <p:extLst>
      <p:ext uri="{BB962C8B-B14F-4D97-AF65-F5344CB8AC3E}">
        <p14:creationId xmlns:p14="http://schemas.microsoft.com/office/powerpoint/2010/main" val="120009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532"/>
            <a:ext cx="12192000" cy="1569660"/>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STEP 1</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PHASE DE DECOUVERTE</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11" name="Groupe 10"/>
          <p:cNvGrpSpPr/>
          <p:nvPr/>
        </p:nvGrpSpPr>
        <p:grpSpPr>
          <a:xfrm>
            <a:off x="609600" y="2324100"/>
            <a:ext cx="11010900" cy="876300"/>
            <a:chOff x="609600" y="2324100"/>
            <a:chExt cx="11010900" cy="876300"/>
          </a:xfrm>
        </p:grpSpPr>
        <p:sp>
          <p:nvSpPr>
            <p:cNvPr id="4" name="Organigramme : Processus 3"/>
            <p:cNvSpPr/>
            <p:nvPr/>
          </p:nvSpPr>
          <p:spPr>
            <a:xfrm>
              <a:off x="863600" y="2476500"/>
              <a:ext cx="10756900" cy="723900"/>
            </a:xfrm>
            <a:prstGeom prst="flowChartProcess">
              <a:avLst/>
            </a:prstGeom>
            <a:solidFill>
              <a:srgbClr val="E4D6D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Organigramme : Processus 2"/>
            <p:cNvSpPr/>
            <p:nvPr/>
          </p:nvSpPr>
          <p:spPr>
            <a:xfrm>
              <a:off x="609600" y="2324100"/>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lumMod val="65000"/>
                      <a:lumOff val="35000"/>
                    </a:schemeClr>
                  </a:solidFill>
                </a:rPr>
                <a:t>1. Comment ressentez-vous votre peau aujourd’hui ? </a:t>
              </a:r>
            </a:p>
          </p:txBody>
        </p:sp>
      </p:grpSp>
      <p:grpSp>
        <p:nvGrpSpPr>
          <p:cNvPr id="12" name="Groupe 11"/>
          <p:cNvGrpSpPr/>
          <p:nvPr/>
        </p:nvGrpSpPr>
        <p:grpSpPr>
          <a:xfrm>
            <a:off x="609600" y="3720755"/>
            <a:ext cx="11010900" cy="876300"/>
            <a:chOff x="609600" y="3392179"/>
            <a:chExt cx="11010900" cy="876300"/>
          </a:xfrm>
        </p:grpSpPr>
        <p:sp>
          <p:nvSpPr>
            <p:cNvPr id="5" name="Organigramme : Processus 4"/>
            <p:cNvSpPr/>
            <p:nvPr/>
          </p:nvSpPr>
          <p:spPr>
            <a:xfrm>
              <a:off x="863600" y="3544579"/>
              <a:ext cx="10756900" cy="723900"/>
            </a:xfrm>
            <a:prstGeom prst="flowChartProcess">
              <a:avLst/>
            </a:prstGeom>
            <a:solidFill>
              <a:srgbClr val="E4D6D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Organigramme : Processus 5"/>
            <p:cNvSpPr/>
            <p:nvPr/>
          </p:nvSpPr>
          <p:spPr>
            <a:xfrm>
              <a:off x="609600" y="3392179"/>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2. Si </a:t>
              </a:r>
              <a:r>
                <a:rPr lang="fr-FR" dirty="0">
                  <a:solidFill>
                    <a:schemeClr val="tx1">
                      <a:lumMod val="65000"/>
                      <a:lumOff val="35000"/>
                    </a:schemeClr>
                  </a:solidFill>
                </a:rPr>
                <a:t>vous deviez définir votre peau, que diriez-vous ? </a:t>
              </a:r>
            </a:p>
          </p:txBody>
        </p:sp>
      </p:grpSp>
      <p:grpSp>
        <p:nvGrpSpPr>
          <p:cNvPr id="13" name="Groupe 12"/>
          <p:cNvGrpSpPr/>
          <p:nvPr/>
        </p:nvGrpSpPr>
        <p:grpSpPr>
          <a:xfrm>
            <a:off x="609600" y="5111405"/>
            <a:ext cx="11010900" cy="876300"/>
            <a:chOff x="609600" y="4486937"/>
            <a:chExt cx="11010900" cy="876300"/>
          </a:xfrm>
        </p:grpSpPr>
        <p:sp>
          <p:nvSpPr>
            <p:cNvPr id="7" name="Organigramme : Processus 6"/>
            <p:cNvSpPr/>
            <p:nvPr/>
          </p:nvSpPr>
          <p:spPr>
            <a:xfrm>
              <a:off x="863600" y="4639337"/>
              <a:ext cx="10756900" cy="723900"/>
            </a:xfrm>
            <a:prstGeom prst="flowChartProcess">
              <a:avLst/>
            </a:prstGeom>
            <a:solidFill>
              <a:srgbClr val="E4D6D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rganigramme : Processus 7"/>
            <p:cNvSpPr/>
            <p:nvPr/>
          </p:nvSpPr>
          <p:spPr>
            <a:xfrm>
              <a:off x="609600" y="4486937"/>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3. Quel </a:t>
              </a:r>
              <a:r>
                <a:rPr lang="fr-FR" dirty="0">
                  <a:solidFill>
                    <a:schemeClr val="tx1">
                      <a:lumMod val="65000"/>
                      <a:lumOff val="35000"/>
                    </a:schemeClr>
                  </a:solidFill>
                </a:rPr>
                <a:t>type de peau pensez-vous avoir ? </a:t>
              </a:r>
            </a:p>
          </p:txBody>
        </p:sp>
      </p:grpSp>
    </p:spTree>
    <p:extLst>
      <p:ext uri="{BB962C8B-B14F-4D97-AF65-F5344CB8AC3E}">
        <p14:creationId xmlns:p14="http://schemas.microsoft.com/office/powerpoint/2010/main" val="286817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532"/>
            <a:ext cx="12192000" cy="1569660"/>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STEP 1</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PHASE DE DECOUVERTE</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11" name="Groupe 10"/>
          <p:cNvGrpSpPr/>
          <p:nvPr/>
        </p:nvGrpSpPr>
        <p:grpSpPr>
          <a:xfrm>
            <a:off x="609600" y="3745126"/>
            <a:ext cx="11010900" cy="876300"/>
            <a:chOff x="609600" y="2324100"/>
            <a:chExt cx="11010900" cy="876300"/>
          </a:xfrm>
        </p:grpSpPr>
        <p:sp>
          <p:nvSpPr>
            <p:cNvPr id="4" name="Organigramme : Processus 3"/>
            <p:cNvSpPr/>
            <p:nvPr/>
          </p:nvSpPr>
          <p:spPr>
            <a:xfrm>
              <a:off x="863600" y="2476500"/>
              <a:ext cx="10756900" cy="723900"/>
            </a:xfrm>
            <a:prstGeom prst="flowChartProcess">
              <a:avLst/>
            </a:prstGeom>
            <a:solidFill>
              <a:srgbClr val="E4D6D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Organigramme : Processus 2"/>
            <p:cNvSpPr/>
            <p:nvPr/>
          </p:nvSpPr>
          <p:spPr>
            <a:xfrm>
              <a:off x="609600" y="2324100"/>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5. </a:t>
              </a:r>
              <a:r>
                <a:rPr lang="fr-FR" dirty="0">
                  <a:solidFill>
                    <a:schemeClr val="tx1">
                      <a:lumMod val="65000"/>
                      <a:lumOff val="35000"/>
                    </a:schemeClr>
                  </a:solidFill>
                </a:rPr>
                <a:t>Quelle est votre routine </a:t>
              </a:r>
              <a:r>
                <a:rPr lang="fr-FR" dirty="0" smtClean="0">
                  <a:solidFill>
                    <a:schemeClr val="tx1">
                      <a:lumMod val="65000"/>
                      <a:lumOff val="35000"/>
                    </a:schemeClr>
                  </a:solidFill>
                </a:rPr>
                <a:t>de soin le </a:t>
              </a:r>
              <a:r>
                <a:rPr lang="fr-FR" dirty="0">
                  <a:solidFill>
                    <a:schemeClr val="tx1">
                      <a:lumMod val="65000"/>
                      <a:lumOff val="35000"/>
                    </a:schemeClr>
                  </a:solidFill>
                </a:rPr>
                <a:t>soir ? </a:t>
              </a:r>
            </a:p>
          </p:txBody>
        </p:sp>
      </p:grpSp>
      <p:grpSp>
        <p:nvGrpSpPr>
          <p:cNvPr id="12" name="Groupe 11"/>
          <p:cNvGrpSpPr/>
          <p:nvPr/>
        </p:nvGrpSpPr>
        <p:grpSpPr>
          <a:xfrm>
            <a:off x="609600" y="5161347"/>
            <a:ext cx="11010900" cy="876300"/>
            <a:chOff x="609600" y="3392179"/>
            <a:chExt cx="11010900" cy="876300"/>
          </a:xfrm>
        </p:grpSpPr>
        <p:sp>
          <p:nvSpPr>
            <p:cNvPr id="5" name="Organigramme : Processus 4"/>
            <p:cNvSpPr/>
            <p:nvPr/>
          </p:nvSpPr>
          <p:spPr>
            <a:xfrm>
              <a:off x="863600" y="3544579"/>
              <a:ext cx="10756900" cy="723900"/>
            </a:xfrm>
            <a:prstGeom prst="flowChartProcess">
              <a:avLst/>
            </a:prstGeom>
            <a:solidFill>
              <a:srgbClr val="E4D6D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Organigramme : Processus 5"/>
            <p:cNvSpPr/>
            <p:nvPr/>
          </p:nvSpPr>
          <p:spPr>
            <a:xfrm>
              <a:off x="609600" y="3392179"/>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6. </a:t>
              </a:r>
              <a:r>
                <a:rPr lang="fr-FR" dirty="0">
                  <a:solidFill>
                    <a:schemeClr val="tx1">
                      <a:lumMod val="65000"/>
                      <a:lumOff val="35000"/>
                    </a:schemeClr>
                  </a:solidFill>
                </a:rPr>
                <a:t>Quelle est votre routine de </a:t>
              </a:r>
              <a:r>
                <a:rPr lang="fr-FR" dirty="0" smtClean="0">
                  <a:solidFill>
                    <a:schemeClr val="tx1">
                      <a:lumMod val="65000"/>
                      <a:lumOff val="35000"/>
                    </a:schemeClr>
                  </a:solidFill>
                </a:rPr>
                <a:t>soin </a:t>
              </a:r>
              <a:r>
                <a:rPr lang="fr-FR" dirty="0">
                  <a:solidFill>
                    <a:schemeClr val="tx1">
                      <a:lumMod val="65000"/>
                      <a:lumOff val="35000"/>
                    </a:schemeClr>
                  </a:solidFill>
                </a:rPr>
                <a:t>hebdomadaire ? </a:t>
              </a:r>
            </a:p>
            <a:p>
              <a:r>
                <a:rPr lang="fr-FR" dirty="0" smtClean="0">
                  <a:solidFill>
                    <a:schemeClr val="tx1">
                      <a:lumMod val="65000"/>
                      <a:lumOff val="35000"/>
                    </a:schemeClr>
                  </a:solidFill>
                </a:rPr>
                <a:t>   A </a:t>
              </a:r>
              <a:r>
                <a:rPr lang="fr-FR" dirty="0">
                  <a:solidFill>
                    <a:schemeClr val="tx1">
                      <a:lumMod val="65000"/>
                      <a:lumOff val="35000"/>
                    </a:schemeClr>
                  </a:solidFill>
                </a:rPr>
                <a:t>quelle fréquence réalisez-vous des gommages et masques ? </a:t>
              </a:r>
            </a:p>
          </p:txBody>
        </p:sp>
      </p:grpSp>
      <p:grpSp>
        <p:nvGrpSpPr>
          <p:cNvPr id="15" name="Groupe 14"/>
          <p:cNvGrpSpPr/>
          <p:nvPr/>
        </p:nvGrpSpPr>
        <p:grpSpPr>
          <a:xfrm>
            <a:off x="533400" y="2390972"/>
            <a:ext cx="11010900" cy="876300"/>
            <a:chOff x="609600" y="5610842"/>
            <a:chExt cx="11010900" cy="876300"/>
          </a:xfrm>
        </p:grpSpPr>
        <p:sp>
          <p:nvSpPr>
            <p:cNvPr id="16" name="Organigramme : Processus 15"/>
            <p:cNvSpPr/>
            <p:nvPr/>
          </p:nvSpPr>
          <p:spPr>
            <a:xfrm>
              <a:off x="863600" y="5763242"/>
              <a:ext cx="10756900" cy="723900"/>
            </a:xfrm>
            <a:prstGeom prst="flowChartProcess">
              <a:avLst/>
            </a:prstGeom>
            <a:solidFill>
              <a:srgbClr val="E4D6D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Organigramme : Processus 16"/>
            <p:cNvSpPr/>
            <p:nvPr/>
          </p:nvSpPr>
          <p:spPr>
            <a:xfrm>
              <a:off x="609600" y="5610842"/>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4. Quelle </a:t>
              </a:r>
              <a:r>
                <a:rPr lang="fr-FR" dirty="0">
                  <a:solidFill>
                    <a:schemeClr val="tx1">
                      <a:lumMod val="65000"/>
                      <a:lumOff val="35000"/>
                    </a:schemeClr>
                  </a:solidFill>
                </a:rPr>
                <a:t>est votre routine </a:t>
              </a:r>
              <a:r>
                <a:rPr lang="fr-FR" dirty="0" smtClean="0">
                  <a:solidFill>
                    <a:schemeClr val="tx1">
                      <a:lumMod val="65000"/>
                      <a:lumOff val="35000"/>
                    </a:schemeClr>
                  </a:solidFill>
                </a:rPr>
                <a:t>de soin </a:t>
              </a:r>
              <a:r>
                <a:rPr lang="fr-FR" dirty="0">
                  <a:solidFill>
                    <a:schemeClr val="tx1">
                      <a:lumMod val="65000"/>
                      <a:lumOff val="35000"/>
                    </a:schemeClr>
                  </a:solidFill>
                </a:rPr>
                <a:t>le matin ? (Nettoyants, lotion, contour, sérum, crème)</a:t>
              </a:r>
            </a:p>
          </p:txBody>
        </p:sp>
      </p:grpSp>
    </p:spTree>
    <p:extLst>
      <p:ext uri="{BB962C8B-B14F-4D97-AF65-F5344CB8AC3E}">
        <p14:creationId xmlns:p14="http://schemas.microsoft.com/office/powerpoint/2010/main" val="29081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532"/>
            <a:ext cx="12192000" cy="1569660"/>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STEP 1</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PHASE DE DECOUVERTE</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13" name="Groupe 12"/>
          <p:cNvGrpSpPr/>
          <p:nvPr/>
        </p:nvGrpSpPr>
        <p:grpSpPr>
          <a:xfrm>
            <a:off x="717550" y="5196666"/>
            <a:ext cx="11010900" cy="876300"/>
            <a:chOff x="609600" y="2324100"/>
            <a:chExt cx="11010900" cy="876300"/>
          </a:xfrm>
        </p:grpSpPr>
        <p:sp>
          <p:nvSpPr>
            <p:cNvPr id="4" name="Organigramme : Processus 3"/>
            <p:cNvSpPr/>
            <p:nvPr/>
          </p:nvSpPr>
          <p:spPr>
            <a:xfrm>
              <a:off x="863600" y="2476500"/>
              <a:ext cx="10756900" cy="723900"/>
            </a:xfrm>
            <a:prstGeom prst="flowChartProcess">
              <a:avLst/>
            </a:prstGeom>
            <a:solidFill>
              <a:srgbClr val="E4D6D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Organigramme : Processus 2"/>
            <p:cNvSpPr/>
            <p:nvPr/>
          </p:nvSpPr>
          <p:spPr>
            <a:xfrm>
              <a:off x="609600" y="2324100"/>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9</a:t>
              </a:r>
              <a:r>
                <a:rPr lang="fr-FR" dirty="0">
                  <a:solidFill>
                    <a:schemeClr val="tx1">
                      <a:lumMod val="65000"/>
                      <a:lumOff val="35000"/>
                    </a:schemeClr>
                  </a:solidFill>
                </a:rPr>
                <a:t>. Quel type de texture ou packaging aimez-vous </a:t>
              </a:r>
              <a:r>
                <a:rPr lang="fr-FR" dirty="0" smtClean="0">
                  <a:solidFill>
                    <a:schemeClr val="tx1">
                      <a:lumMod val="65000"/>
                      <a:lumOff val="35000"/>
                    </a:schemeClr>
                  </a:solidFill>
                </a:rPr>
                <a:t>?</a:t>
              </a:r>
              <a:endParaRPr lang="fr-FR" dirty="0">
                <a:solidFill>
                  <a:schemeClr val="tx1">
                    <a:lumMod val="65000"/>
                    <a:lumOff val="35000"/>
                  </a:schemeClr>
                </a:solidFill>
              </a:endParaRPr>
            </a:p>
          </p:txBody>
        </p:sp>
      </p:grpSp>
      <p:grpSp>
        <p:nvGrpSpPr>
          <p:cNvPr id="7" name="Groupe 6"/>
          <p:cNvGrpSpPr/>
          <p:nvPr/>
        </p:nvGrpSpPr>
        <p:grpSpPr>
          <a:xfrm>
            <a:off x="590550" y="2416610"/>
            <a:ext cx="11010900" cy="876300"/>
            <a:chOff x="609600" y="4486937"/>
            <a:chExt cx="11010900" cy="876300"/>
          </a:xfrm>
        </p:grpSpPr>
        <p:sp>
          <p:nvSpPr>
            <p:cNvPr id="8" name="Organigramme : Processus 7"/>
            <p:cNvSpPr/>
            <p:nvPr/>
          </p:nvSpPr>
          <p:spPr>
            <a:xfrm>
              <a:off x="863600" y="4639337"/>
              <a:ext cx="10756900" cy="723900"/>
            </a:xfrm>
            <a:prstGeom prst="flowChartProcess">
              <a:avLst/>
            </a:prstGeom>
            <a:solidFill>
              <a:srgbClr val="E4D6D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Organigramme : Processus 8"/>
            <p:cNvSpPr/>
            <p:nvPr/>
          </p:nvSpPr>
          <p:spPr>
            <a:xfrm>
              <a:off x="609600" y="4486937"/>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7. </a:t>
              </a:r>
              <a:r>
                <a:rPr lang="fr-FR" dirty="0">
                  <a:solidFill>
                    <a:schemeClr val="tx1">
                      <a:lumMod val="65000"/>
                      <a:lumOff val="35000"/>
                    </a:schemeClr>
                  </a:solidFill>
                </a:rPr>
                <a:t>Combien de temps </a:t>
              </a:r>
              <a:r>
                <a:rPr lang="fr-FR" dirty="0" smtClean="0">
                  <a:solidFill>
                    <a:schemeClr val="tx1">
                      <a:lumMod val="65000"/>
                      <a:lumOff val="35000"/>
                    </a:schemeClr>
                  </a:solidFill>
                </a:rPr>
                <a:t>accordez-vous </a:t>
              </a:r>
              <a:r>
                <a:rPr lang="fr-FR" dirty="0">
                  <a:solidFill>
                    <a:schemeClr val="tx1">
                      <a:lumMod val="65000"/>
                      <a:lumOff val="35000"/>
                    </a:schemeClr>
                  </a:solidFill>
                </a:rPr>
                <a:t>à votre routine </a:t>
              </a:r>
              <a:r>
                <a:rPr lang="fr-FR" dirty="0" smtClean="0">
                  <a:solidFill>
                    <a:schemeClr val="tx1">
                      <a:lumMod val="65000"/>
                      <a:lumOff val="35000"/>
                    </a:schemeClr>
                  </a:solidFill>
                </a:rPr>
                <a:t>de soin au </a:t>
              </a:r>
              <a:r>
                <a:rPr lang="fr-FR" dirty="0">
                  <a:solidFill>
                    <a:schemeClr val="tx1">
                      <a:lumMod val="65000"/>
                      <a:lumOff val="35000"/>
                    </a:schemeClr>
                  </a:solidFill>
                </a:rPr>
                <a:t>quotidien ? </a:t>
              </a:r>
            </a:p>
          </p:txBody>
        </p:sp>
      </p:grpSp>
      <p:grpSp>
        <p:nvGrpSpPr>
          <p:cNvPr id="10" name="Groupe 9"/>
          <p:cNvGrpSpPr/>
          <p:nvPr/>
        </p:nvGrpSpPr>
        <p:grpSpPr>
          <a:xfrm>
            <a:off x="641350" y="3845328"/>
            <a:ext cx="11010900" cy="876300"/>
            <a:chOff x="609600" y="5610842"/>
            <a:chExt cx="11010900" cy="876300"/>
          </a:xfrm>
        </p:grpSpPr>
        <p:sp>
          <p:nvSpPr>
            <p:cNvPr id="11" name="Organigramme : Processus 10"/>
            <p:cNvSpPr/>
            <p:nvPr/>
          </p:nvSpPr>
          <p:spPr>
            <a:xfrm>
              <a:off x="863600" y="5763242"/>
              <a:ext cx="10756900" cy="723900"/>
            </a:xfrm>
            <a:prstGeom prst="flowChartProcess">
              <a:avLst/>
            </a:prstGeom>
            <a:solidFill>
              <a:srgbClr val="E4D6D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Organigramme : Processus 11"/>
            <p:cNvSpPr/>
            <p:nvPr/>
          </p:nvSpPr>
          <p:spPr>
            <a:xfrm>
              <a:off x="609600" y="5610842"/>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smtClean="0">
                <a:solidFill>
                  <a:schemeClr val="tx1">
                    <a:lumMod val="65000"/>
                    <a:lumOff val="35000"/>
                  </a:schemeClr>
                </a:solidFill>
              </a:endParaRPr>
            </a:p>
            <a:p>
              <a:r>
                <a:rPr lang="fr-FR" dirty="0" smtClean="0">
                  <a:solidFill>
                    <a:schemeClr val="tx1">
                      <a:lumMod val="65000"/>
                      <a:lumOff val="35000"/>
                    </a:schemeClr>
                  </a:solidFill>
                </a:rPr>
                <a:t>8. </a:t>
              </a:r>
              <a:r>
                <a:rPr lang="fr-FR" dirty="0">
                  <a:solidFill>
                    <a:schemeClr val="tx1">
                      <a:lumMod val="65000"/>
                      <a:lumOff val="35000"/>
                    </a:schemeClr>
                  </a:solidFill>
                </a:rPr>
                <a:t>Depuis combien de temps utilisez-vous vos produits ? </a:t>
              </a:r>
              <a:endParaRPr lang="fr-FR" dirty="0" smtClean="0">
                <a:solidFill>
                  <a:schemeClr val="tx1">
                    <a:lumMod val="65000"/>
                    <a:lumOff val="35000"/>
                  </a:schemeClr>
                </a:solidFill>
              </a:endParaRPr>
            </a:p>
            <a:p>
              <a:r>
                <a:rPr lang="fr-FR" dirty="0" smtClean="0">
                  <a:solidFill>
                    <a:schemeClr val="tx1">
                      <a:lumMod val="65000"/>
                      <a:lumOff val="35000"/>
                    </a:schemeClr>
                  </a:solidFill>
                </a:rPr>
                <a:t>Qu’est-ce </a:t>
              </a:r>
              <a:r>
                <a:rPr lang="fr-FR" dirty="0">
                  <a:solidFill>
                    <a:schemeClr val="tx1">
                      <a:lumMod val="65000"/>
                      <a:lumOff val="35000"/>
                    </a:schemeClr>
                  </a:solidFill>
                </a:rPr>
                <a:t>qui vous satisfait dans </a:t>
              </a:r>
              <a:r>
                <a:rPr lang="fr-FR" dirty="0" smtClean="0">
                  <a:solidFill>
                    <a:schemeClr val="tx1">
                      <a:lumMod val="65000"/>
                      <a:lumOff val="35000"/>
                    </a:schemeClr>
                  </a:solidFill>
                </a:rPr>
                <a:t>ces produits </a:t>
              </a:r>
              <a:r>
                <a:rPr lang="fr-FR" dirty="0">
                  <a:solidFill>
                    <a:schemeClr val="tx1">
                      <a:lumMod val="65000"/>
                      <a:lumOff val="35000"/>
                    </a:schemeClr>
                  </a:solidFill>
                </a:rPr>
                <a:t>et qu’est-ce qui pourrait être amélioré ?</a:t>
              </a:r>
            </a:p>
            <a:p>
              <a:endParaRPr lang="fr-FR" dirty="0">
                <a:solidFill>
                  <a:schemeClr val="tx1">
                    <a:lumMod val="65000"/>
                    <a:lumOff val="35000"/>
                  </a:schemeClr>
                </a:solidFill>
              </a:endParaRPr>
            </a:p>
          </p:txBody>
        </p:sp>
      </p:grpSp>
    </p:spTree>
    <p:extLst>
      <p:ext uri="{BB962C8B-B14F-4D97-AF65-F5344CB8AC3E}">
        <p14:creationId xmlns:p14="http://schemas.microsoft.com/office/powerpoint/2010/main" val="384947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55930" y="3589643"/>
            <a:ext cx="2747268" cy="2466635"/>
            <a:chOff x="55930" y="3589643"/>
            <a:chExt cx="2747268" cy="2466635"/>
          </a:xfrm>
        </p:grpSpPr>
        <p:pic>
          <p:nvPicPr>
            <p:cNvPr id="8" name="Picture 2" descr="Collection d'illustrations de notes autocollantes Vecteur gratuit"/>
            <p:cNvPicPr>
              <a:picLocks noChangeAspect="1" noChangeArrowheads="1"/>
            </p:cNvPicPr>
            <p:nvPr/>
          </p:nvPicPr>
          <p:blipFill rotWithShape="1">
            <a:blip r:embed="rId3">
              <a:extLst>
                <a:ext uri="{28A0092B-C50C-407E-A947-70E740481C1C}">
                  <a14:useLocalDpi xmlns:a14="http://schemas.microsoft.com/office/drawing/2010/main" val="0"/>
                </a:ext>
              </a:extLst>
            </a:blip>
            <a:srcRect l="5403" t="4629" r="72534" b="66799"/>
            <a:stretch/>
          </p:blipFill>
          <p:spPr bwMode="auto">
            <a:xfrm>
              <a:off x="55930" y="3589643"/>
              <a:ext cx="2747268" cy="24666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7499" y="4338169"/>
              <a:ext cx="2284403" cy="1200329"/>
            </a:xfrm>
            <a:prstGeom prst="rect">
              <a:avLst/>
            </a:prstGeom>
          </p:spPr>
          <p:txBody>
            <a:bodyPr wrap="square">
              <a:spAutoFit/>
            </a:bodyPr>
            <a:lstStyle/>
            <a:p>
              <a:r>
                <a:rPr lang="fr-FR" dirty="0" smtClean="0">
                  <a:latin typeface="Calibri" panose="020F0502020204030204" pitchFamily="34" charset="0"/>
                  <a:ea typeface="Calibri" panose="020F0502020204030204" pitchFamily="34" charset="0"/>
                  <a:cs typeface="Times New Roman" panose="02020603050405020304" pitchFamily="18" charset="0"/>
                </a:rPr>
                <a:t>#1 Avoir </a:t>
              </a:r>
              <a:r>
                <a:rPr lang="fr-FR" dirty="0">
                  <a:latin typeface="Calibri" panose="020F0502020204030204" pitchFamily="34" charset="0"/>
                  <a:ea typeface="Calibri" panose="020F0502020204030204" pitchFamily="34" charset="0"/>
                  <a:cs typeface="Times New Roman" panose="02020603050405020304" pitchFamily="18" charset="0"/>
                </a:rPr>
                <a:t>l’impression </a:t>
              </a:r>
              <a:endParaRPr lang="fr-FR" dirty="0" smtClean="0">
                <a:latin typeface="Calibri" panose="020F0502020204030204" pitchFamily="34" charset="0"/>
                <a:ea typeface="Calibri" panose="020F0502020204030204" pitchFamily="34" charset="0"/>
                <a:cs typeface="Times New Roman" panose="02020603050405020304" pitchFamily="18" charset="0"/>
              </a:endParaRPr>
            </a:p>
            <a:p>
              <a:r>
                <a:rPr lang="fr-FR" dirty="0">
                  <a:latin typeface="Calibri" panose="020F0502020204030204" pitchFamily="34" charset="0"/>
                  <a:ea typeface="Calibri" panose="020F0502020204030204" pitchFamily="34" charset="0"/>
                  <a:cs typeface="Times New Roman" panose="02020603050405020304" pitchFamily="18" charset="0"/>
                </a:rPr>
                <a:t>d’être entré dans </a:t>
              </a:r>
            </a:p>
            <a:p>
              <a:r>
                <a:rPr lang="fr-FR" dirty="0" smtClean="0">
                  <a:latin typeface="Calibri" panose="020F0502020204030204" pitchFamily="34" charset="0"/>
                  <a:ea typeface="Calibri" panose="020F0502020204030204" pitchFamily="34" charset="0"/>
                  <a:cs typeface="Times New Roman" panose="02020603050405020304" pitchFamily="18" charset="0"/>
                </a:rPr>
                <a:t>la </a:t>
              </a:r>
              <a:r>
                <a:rPr lang="fr-FR" dirty="0">
                  <a:latin typeface="Calibri" panose="020F0502020204030204" pitchFamily="34" charset="0"/>
                  <a:ea typeface="Calibri" panose="020F0502020204030204" pitchFamily="34" charset="0"/>
                  <a:cs typeface="Times New Roman" panose="02020603050405020304" pitchFamily="18" charset="0"/>
                </a:rPr>
                <a:t>salle de bain </a:t>
              </a:r>
              <a:r>
                <a:rPr lang="fr-FR" dirty="0" smtClean="0">
                  <a:latin typeface="Calibri" panose="020F0502020204030204" pitchFamily="34" charset="0"/>
                  <a:ea typeface="Calibri" panose="020F0502020204030204" pitchFamily="34" charset="0"/>
                  <a:cs typeface="Times New Roman" panose="02020603050405020304" pitchFamily="18" charset="0"/>
                </a:rPr>
                <a:t>de la cliente </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ZoneTexte 3"/>
          <p:cNvSpPr txBox="1"/>
          <p:nvPr/>
        </p:nvSpPr>
        <p:spPr>
          <a:xfrm>
            <a:off x="4375612" y="2591395"/>
            <a:ext cx="2743200" cy="646331"/>
          </a:xfrm>
          <a:prstGeom prst="rect">
            <a:avLst/>
          </a:prstGeom>
          <a:noFill/>
        </p:spPr>
        <p:txBody>
          <a:bodyPr wrap="square" rtlCol="0">
            <a:spAutoFit/>
          </a:bodyPr>
          <a:lstStyle/>
          <a:p>
            <a:pPr algn="ctr"/>
            <a:r>
              <a:rPr lang="fr-FR" sz="3600" cap="small" dirty="0">
                <a:solidFill>
                  <a:schemeClr val="tx1">
                    <a:lumMod val="65000"/>
                    <a:lumOff val="35000"/>
                  </a:schemeClr>
                </a:solidFill>
              </a:rPr>
              <a:t>A RETENIR</a:t>
            </a:r>
          </a:p>
        </p:txBody>
      </p:sp>
      <p:pic>
        <p:nvPicPr>
          <p:cNvPr id="5" name="Image 4"/>
          <p:cNvPicPr>
            <a:picLocks noChangeAspect="1"/>
          </p:cNvPicPr>
          <p:nvPr/>
        </p:nvPicPr>
        <p:blipFill rotWithShape="1">
          <a:blip r:embed="rId4"/>
          <a:srcRect l="55570" t="21500" r="35570" b="63061"/>
          <a:stretch/>
        </p:blipFill>
        <p:spPr>
          <a:xfrm>
            <a:off x="6582490" y="2148342"/>
            <a:ext cx="1349504" cy="1322782"/>
          </a:xfrm>
          <a:prstGeom prst="ellipse">
            <a:avLst/>
          </a:prstGeom>
          <a:ln>
            <a:noFill/>
          </a:ln>
          <a:effectLst>
            <a:softEdge rad="112500"/>
          </a:effectLst>
        </p:spPr>
      </p:pic>
      <p:sp>
        <p:nvSpPr>
          <p:cNvPr id="6" name="Rectangle 5"/>
          <p:cNvSpPr/>
          <p:nvPr/>
        </p:nvSpPr>
        <p:spPr>
          <a:xfrm>
            <a:off x="0" y="294532"/>
            <a:ext cx="12192000" cy="1569660"/>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STEP 1</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PHASE DE DECOUVERTE</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12" name="Groupe 11"/>
          <p:cNvGrpSpPr/>
          <p:nvPr/>
        </p:nvGrpSpPr>
        <p:grpSpPr>
          <a:xfrm>
            <a:off x="2444299" y="3538679"/>
            <a:ext cx="2540487" cy="2601770"/>
            <a:chOff x="2444299" y="3538679"/>
            <a:chExt cx="2540487" cy="2601770"/>
          </a:xfrm>
        </p:grpSpPr>
        <p:pic>
          <p:nvPicPr>
            <p:cNvPr id="9" name="Picture 2" descr="Collection d'illustrations de notes autocollantes Vecteur gratuit"/>
            <p:cNvPicPr>
              <a:picLocks noChangeAspect="1" noChangeArrowheads="1"/>
            </p:cNvPicPr>
            <p:nvPr/>
          </p:nvPicPr>
          <p:blipFill rotWithShape="1">
            <a:blip r:embed="rId3">
              <a:extLst>
                <a:ext uri="{28A0092B-C50C-407E-A947-70E740481C1C}">
                  <a14:useLocalDpi xmlns:a14="http://schemas.microsoft.com/office/drawing/2010/main" val="0"/>
                </a:ext>
              </a:extLst>
            </a:blip>
            <a:srcRect l="29008" t="4115" r="50590" b="65747"/>
            <a:stretch/>
          </p:blipFill>
          <p:spPr bwMode="auto">
            <a:xfrm>
              <a:off x="2444299" y="3538679"/>
              <a:ext cx="2540487" cy="260177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680288" y="4308448"/>
              <a:ext cx="2084587" cy="923330"/>
            </a:xfrm>
            <a:prstGeom prst="rect">
              <a:avLst/>
            </a:prstGeom>
          </p:spPr>
          <p:txBody>
            <a:bodyPr wrap="square">
              <a:spAutoFit/>
            </a:bodyPr>
            <a:lstStyle/>
            <a:p>
              <a:pPr algn="ctr"/>
              <a:r>
                <a:rPr lang="fr-FR" dirty="0" smtClean="0">
                  <a:latin typeface="Calibri" panose="020F0502020204030204" pitchFamily="34" charset="0"/>
                  <a:ea typeface="Calibri" panose="020F0502020204030204" pitchFamily="34" charset="0"/>
                  <a:cs typeface="Times New Roman" panose="02020603050405020304" pitchFamily="18" charset="0"/>
                </a:rPr>
                <a:t>#2 Visualiser </a:t>
              </a:r>
            </a:p>
            <a:p>
              <a:pPr algn="ctr"/>
              <a:r>
                <a:rPr lang="fr-FR" dirty="0" smtClean="0">
                  <a:latin typeface="Calibri" panose="020F0502020204030204" pitchFamily="34" charset="0"/>
                  <a:ea typeface="Calibri" panose="020F0502020204030204" pitchFamily="34" charset="0"/>
                  <a:cs typeface="Times New Roman" panose="02020603050405020304" pitchFamily="18" charset="0"/>
                </a:rPr>
                <a:t>tous </a:t>
              </a:r>
              <a:r>
                <a:rPr lang="fr-FR" dirty="0">
                  <a:latin typeface="Calibri" panose="020F0502020204030204" pitchFamily="34" charset="0"/>
                  <a:ea typeface="Calibri" panose="020F0502020204030204" pitchFamily="34" charset="0"/>
                  <a:cs typeface="Times New Roman" panose="02020603050405020304" pitchFamily="18" charset="0"/>
                </a:rPr>
                <a:t>les produits qu’elle utilise</a:t>
              </a:r>
            </a:p>
          </p:txBody>
        </p:sp>
      </p:grpSp>
      <p:grpSp>
        <p:nvGrpSpPr>
          <p:cNvPr id="16" name="Groupe 15"/>
          <p:cNvGrpSpPr/>
          <p:nvPr/>
        </p:nvGrpSpPr>
        <p:grpSpPr>
          <a:xfrm>
            <a:off x="4847912" y="3371673"/>
            <a:ext cx="2496176" cy="2690391"/>
            <a:chOff x="4847912" y="3371673"/>
            <a:chExt cx="2496176" cy="2690391"/>
          </a:xfrm>
        </p:grpSpPr>
        <p:pic>
          <p:nvPicPr>
            <p:cNvPr id="10" name="Picture 2" descr="Collection d'illustrations de notes autocollantes Vecteur gratuit"/>
            <p:cNvPicPr>
              <a:picLocks noChangeAspect="1" noChangeArrowheads="1"/>
            </p:cNvPicPr>
            <p:nvPr/>
          </p:nvPicPr>
          <p:blipFill rotWithShape="1">
            <a:blip r:embed="rId3">
              <a:extLst>
                <a:ext uri="{28A0092B-C50C-407E-A947-70E740481C1C}">
                  <a14:useLocalDpi xmlns:a14="http://schemas.microsoft.com/office/drawing/2010/main" val="0"/>
                </a:ext>
              </a:extLst>
            </a:blip>
            <a:srcRect l="52138" t="3088" r="27816" b="65748"/>
            <a:stretch/>
          </p:blipFill>
          <p:spPr bwMode="auto">
            <a:xfrm>
              <a:off x="4847912" y="3371673"/>
              <a:ext cx="2496176" cy="269039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4988022" y="4268746"/>
              <a:ext cx="2122869" cy="1264642"/>
            </a:xfrm>
            <a:prstGeom prst="rect">
              <a:avLst/>
            </a:prstGeom>
          </p:spPr>
          <p:txBody>
            <a:bodyPr wrap="square">
              <a:spAutoFit/>
            </a:bodyPr>
            <a:lstStyle/>
            <a:p>
              <a:pPr algn="ctr">
                <a:lnSpc>
                  <a:spcPct val="107000"/>
                </a:lnSpc>
                <a:spcAft>
                  <a:spcPts val="800"/>
                </a:spcAft>
              </a:pPr>
              <a:r>
                <a:rPr lang="fr-FR" dirty="0" smtClean="0">
                  <a:latin typeface="Calibri" panose="020F0502020204030204" pitchFamily="34" charset="0"/>
                  <a:ea typeface="Calibri" panose="020F0502020204030204" pitchFamily="34" charset="0"/>
                  <a:cs typeface="Times New Roman" panose="02020603050405020304" pitchFamily="18" charset="0"/>
                </a:rPr>
                <a:t>#3 Pourquoi</a:t>
              </a:r>
              <a:r>
                <a:rPr lang="fr-FR" dirty="0">
                  <a:latin typeface="Calibri" panose="020F0502020204030204" pitchFamily="34" charset="0"/>
                  <a:ea typeface="Calibri" panose="020F0502020204030204" pitchFamily="34" charset="0"/>
                  <a:cs typeface="Times New Roman" panose="02020603050405020304" pitchFamily="18" charset="0"/>
                </a:rPr>
                <a:t>, depuis combien de temps, ce qu’elle aime, ce qu’elle n’aime pas</a:t>
              </a:r>
            </a:p>
          </p:txBody>
        </p:sp>
      </p:grpSp>
      <p:grpSp>
        <p:nvGrpSpPr>
          <p:cNvPr id="18" name="Groupe 17"/>
          <p:cNvGrpSpPr/>
          <p:nvPr/>
        </p:nvGrpSpPr>
        <p:grpSpPr>
          <a:xfrm>
            <a:off x="9227037" y="3348344"/>
            <a:ext cx="2850663" cy="2747270"/>
            <a:chOff x="9227037" y="3348344"/>
            <a:chExt cx="2850663" cy="2747270"/>
          </a:xfrm>
        </p:grpSpPr>
        <p:pic>
          <p:nvPicPr>
            <p:cNvPr id="7" name="Picture 2" descr="Collection d'illustrations de notes autocollantes Vecteur gratuit"/>
            <p:cNvPicPr>
              <a:picLocks noChangeAspect="1" noChangeArrowheads="1"/>
            </p:cNvPicPr>
            <p:nvPr/>
          </p:nvPicPr>
          <p:blipFill rotWithShape="1">
            <a:blip r:embed="rId3">
              <a:extLst>
                <a:ext uri="{28A0092B-C50C-407E-A947-70E740481C1C}">
                  <a14:useLocalDpi xmlns:a14="http://schemas.microsoft.com/office/drawing/2010/main" val="0"/>
                </a:ext>
              </a:extLst>
            </a:blip>
            <a:srcRect l="3743" t="34082" r="73364" b="34095"/>
            <a:stretch/>
          </p:blipFill>
          <p:spPr bwMode="auto">
            <a:xfrm>
              <a:off x="9227037" y="3348344"/>
              <a:ext cx="2850663" cy="274727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9717798" y="4338169"/>
              <a:ext cx="2122869" cy="375552"/>
            </a:xfrm>
            <a:prstGeom prst="rect">
              <a:avLst/>
            </a:prstGeom>
          </p:spPr>
          <p:txBody>
            <a:bodyPr wrap="square">
              <a:spAutoFit/>
            </a:bodyPr>
            <a:lstStyle/>
            <a:p>
              <a:pPr algn="ctr">
                <a:lnSpc>
                  <a:spcPct val="107000"/>
                </a:lnSpc>
                <a:spcAft>
                  <a:spcPts val="800"/>
                </a:spcAft>
              </a:pPr>
              <a:r>
                <a:rPr lang="fr-FR" dirty="0" smtClean="0">
                  <a:latin typeface="Calibri" panose="020F0502020204030204" pitchFamily="34" charset="0"/>
                  <a:ea typeface="Calibri" panose="020F0502020204030204" pitchFamily="34" charset="0"/>
                  <a:cs typeface="Times New Roman" panose="02020603050405020304" pitchFamily="18" charset="0"/>
                </a:rPr>
                <a:t>#5 Ses </a:t>
              </a:r>
              <a:r>
                <a:rPr lang="fr-FR" dirty="0">
                  <a:latin typeface="Calibri" panose="020F0502020204030204" pitchFamily="34" charset="0"/>
                  <a:ea typeface="Calibri" panose="020F0502020204030204" pitchFamily="34" charset="0"/>
                  <a:cs typeface="Times New Roman" panose="02020603050405020304" pitchFamily="18" charset="0"/>
                </a:rPr>
                <a:t>attentes</a:t>
              </a:r>
            </a:p>
          </p:txBody>
        </p:sp>
      </p:grpSp>
      <p:grpSp>
        <p:nvGrpSpPr>
          <p:cNvPr id="17" name="Groupe 16"/>
          <p:cNvGrpSpPr/>
          <p:nvPr/>
        </p:nvGrpSpPr>
        <p:grpSpPr>
          <a:xfrm>
            <a:off x="7152410" y="3462478"/>
            <a:ext cx="2451865" cy="2690391"/>
            <a:chOff x="7152410" y="3462478"/>
            <a:chExt cx="2451865" cy="2690391"/>
          </a:xfrm>
        </p:grpSpPr>
        <p:pic>
          <p:nvPicPr>
            <p:cNvPr id="1026" name="Picture 2" descr="Collection d'illustrations de notes autocollantes Vecteur gratuit"/>
            <p:cNvPicPr>
              <a:picLocks noChangeAspect="1" noChangeArrowheads="1"/>
            </p:cNvPicPr>
            <p:nvPr/>
          </p:nvPicPr>
          <p:blipFill rotWithShape="1">
            <a:blip r:embed="rId3">
              <a:extLst>
                <a:ext uri="{28A0092B-C50C-407E-A947-70E740481C1C}">
                  <a14:useLocalDpi xmlns:a14="http://schemas.microsoft.com/office/drawing/2010/main" val="0"/>
                </a:ext>
              </a:extLst>
            </a:blip>
            <a:srcRect l="75268" t="3088" r="5042" b="65748"/>
            <a:stretch/>
          </p:blipFill>
          <p:spPr bwMode="auto">
            <a:xfrm>
              <a:off x="7152410" y="3462478"/>
              <a:ext cx="2451865" cy="269039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7265933" y="4341316"/>
              <a:ext cx="2122869" cy="375552"/>
            </a:xfrm>
            <a:prstGeom prst="rect">
              <a:avLst/>
            </a:prstGeom>
          </p:spPr>
          <p:txBody>
            <a:bodyPr wrap="square">
              <a:spAutoFit/>
            </a:bodyPr>
            <a:lstStyle/>
            <a:p>
              <a:pPr algn="ctr">
                <a:lnSpc>
                  <a:spcPct val="107000"/>
                </a:lnSpc>
                <a:spcAft>
                  <a:spcPts val="800"/>
                </a:spcAft>
              </a:pPr>
              <a:r>
                <a:rPr lang="fr-FR" dirty="0" smtClean="0">
                  <a:latin typeface="Calibri" panose="020F0502020204030204" pitchFamily="34" charset="0"/>
                  <a:ea typeface="Calibri" panose="020F0502020204030204" pitchFamily="34" charset="0"/>
                  <a:cs typeface="Times New Roman" panose="02020603050405020304" pitchFamily="18" charset="0"/>
                </a:rPr>
                <a:t>#4 Son </a:t>
              </a:r>
              <a:r>
                <a:rPr lang="fr-FR" dirty="0">
                  <a:latin typeface="Calibri" panose="020F0502020204030204" pitchFamily="34" charset="0"/>
                  <a:ea typeface="Calibri" panose="020F0502020204030204" pitchFamily="34" charset="0"/>
                  <a:cs typeface="Times New Roman" panose="02020603050405020304" pitchFamily="18" charset="0"/>
                </a:rPr>
                <a:t>mode de vie</a:t>
              </a:r>
            </a:p>
          </p:txBody>
        </p:sp>
      </p:grpSp>
    </p:spTree>
    <p:extLst>
      <p:ext uri="{BB962C8B-B14F-4D97-AF65-F5344CB8AC3E}">
        <p14:creationId xmlns:p14="http://schemas.microsoft.com/office/powerpoint/2010/main" val="306967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730538" y="3330268"/>
            <a:ext cx="2842323" cy="400110"/>
          </a:xfrm>
          <a:prstGeom prst="rect">
            <a:avLst/>
          </a:prstGeom>
          <a:noFill/>
        </p:spPr>
        <p:txBody>
          <a:bodyPr wrap="square" rtlCol="0">
            <a:spAutoFit/>
          </a:bodyPr>
          <a:lstStyle/>
          <a:p>
            <a:r>
              <a:rPr lang="fr-FR" sz="2000" cap="small" dirty="0" smtClean="0">
                <a:solidFill>
                  <a:schemeClr val="tx1">
                    <a:lumMod val="65000"/>
                    <a:lumOff val="35000"/>
                  </a:schemeClr>
                </a:solidFill>
              </a:rPr>
              <a:t>approfondissement</a:t>
            </a:r>
            <a:endParaRPr lang="fr-FR" sz="2000" cap="small" dirty="0">
              <a:solidFill>
                <a:schemeClr val="tx1">
                  <a:lumMod val="65000"/>
                  <a:lumOff val="35000"/>
                </a:schemeClr>
              </a:solidFill>
            </a:endParaRPr>
          </a:p>
        </p:txBody>
      </p:sp>
      <p:grpSp>
        <p:nvGrpSpPr>
          <p:cNvPr id="9" name="Groupe 8"/>
          <p:cNvGrpSpPr/>
          <p:nvPr/>
        </p:nvGrpSpPr>
        <p:grpSpPr>
          <a:xfrm>
            <a:off x="317499" y="2768599"/>
            <a:ext cx="4255361" cy="1569660"/>
            <a:chOff x="1855694" y="5244353"/>
            <a:chExt cx="3375212" cy="1216093"/>
          </a:xfrm>
        </p:grpSpPr>
        <p:sp>
          <p:nvSpPr>
            <p:cNvPr id="10" name="Organigramme : Alternative 9"/>
            <p:cNvSpPr/>
            <p:nvPr/>
          </p:nvSpPr>
          <p:spPr>
            <a:xfrm>
              <a:off x="1855694" y="5244353"/>
              <a:ext cx="3375212" cy="1210235"/>
            </a:xfrm>
            <a:prstGeom prst="flowChartAlternateProcess">
              <a:avLst/>
            </a:prstGeom>
            <a:noFill/>
            <a:ln>
              <a:solidFill>
                <a:srgbClr val="D2C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Organigramme : Délai 10"/>
            <p:cNvSpPr/>
            <p:nvPr/>
          </p:nvSpPr>
          <p:spPr>
            <a:xfrm>
              <a:off x="2353236" y="5338481"/>
              <a:ext cx="672352" cy="968189"/>
            </a:xfrm>
            <a:prstGeom prst="flowChartDelay">
              <a:avLst/>
            </a:prstGeom>
            <a:solidFill>
              <a:srgbClr val="CEC4BC"/>
            </a:solidFill>
            <a:ln>
              <a:solidFill>
                <a:srgbClr val="D2C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2398060" y="5558116"/>
              <a:ext cx="510988" cy="548434"/>
            </a:xfrm>
            <a:prstGeom prst="rect">
              <a:avLst/>
            </a:prstGeom>
            <a:noFill/>
          </p:spPr>
          <p:txBody>
            <a:bodyPr wrap="square" rtlCol="0">
              <a:spAutoFit/>
            </a:bodyPr>
            <a:lstStyle/>
            <a:p>
              <a:pPr algn="ctr"/>
              <a:r>
                <a:rPr lang="fr-F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rPr>
                <a:t>2</a:t>
              </a:r>
            </a:p>
          </p:txBody>
        </p:sp>
        <p:sp>
          <p:nvSpPr>
            <p:cNvPr id="13" name="ZoneTexte 12"/>
            <p:cNvSpPr txBox="1"/>
            <p:nvPr/>
          </p:nvSpPr>
          <p:spPr>
            <a:xfrm>
              <a:off x="2003613" y="5244353"/>
              <a:ext cx="233084" cy="1216093"/>
            </a:xfrm>
            <a:prstGeom prst="rect">
              <a:avLst/>
            </a:prstGeom>
            <a:noFill/>
          </p:spPr>
          <p:txBody>
            <a:bodyPr wrap="square" rtlCol="0">
              <a:spAutoFit/>
            </a:bodyPr>
            <a:lstStyle/>
            <a:p>
              <a:r>
                <a:rPr lang="fr-FR" sz="2400" dirty="0" smtClean="0">
                  <a:solidFill>
                    <a:schemeClr val="tx1">
                      <a:lumMod val="65000"/>
                      <a:lumOff val="35000"/>
                    </a:schemeClr>
                  </a:solidFill>
                  <a:latin typeface="Century Gothic" pitchFamily="34" charset="0"/>
                </a:rPr>
                <a:t>STEP</a:t>
              </a:r>
              <a:endParaRPr lang="fr-FR" sz="2400" dirty="0">
                <a:solidFill>
                  <a:schemeClr val="tx1">
                    <a:lumMod val="65000"/>
                    <a:lumOff val="35000"/>
                  </a:schemeClr>
                </a:solidFill>
                <a:latin typeface="Century Gothic" pitchFamily="34" charset="0"/>
              </a:endParaRPr>
            </a:p>
          </p:txBody>
        </p:sp>
      </p:grpSp>
      <p:pic>
        <p:nvPicPr>
          <p:cNvPr id="19458" name="Picture 2" descr="Diagnostic de peau: nouveautés - Site de cosmetohelen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352" y="1873713"/>
            <a:ext cx="5180740" cy="427637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0" y="294532"/>
            <a:ext cx="12192000" cy="1569660"/>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STEP 2</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PHASE D’APPROFONDISSEMENT</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49641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532"/>
            <a:ext cx="12192000" cy="1569660"/>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STEP 2</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PHASE D’APPROFONDISSEMENT</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3" name="Groupe 2"/>
          <p:cNvGrpSpPr/>
          <p:nvPr/>
        </p:nvGrpSpPr>
        <p:grpSpPr>
          <a:xfrm>
            <a:off x="609600" y="2324100"/>
            <a:ext cx="11010900" cy="876300"/>
            <a:chOff x="609600" y="2324100"/>
            <a:chExt cx="11010900" cy="876300"/>
          </a:xfrm>
        </p:grpSpPr>
        <p:sp>
          <p:nvSpPr>
            <p:cNvPr id="4" name="Organigramme : Processus 3"/>
            <p:cNvSpPr/>
            <p:nvPr/>
          </p:nvSpPr>
          <p:spPr>
            <a:xfrm>
              <a:off x="863600" y="2476500"/>
              <a:ext cx="10756900" cy="723900"/>
            </a:xfrm>
            <a:prstGeom prst="flowChartProcess">
              <a:avLst/>
            </a:prstGeom>
            <a:solidFill>
              <a:srgbClr val="DAD5C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Organigramme : Processus 4"/>
            <p:cNvSpPr/>
            <p:nvPr/>
          </p:nvSpPr>
          <p:spPr>
            <a:xfrm>
              <a:off x="609600" y="2324100"/>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lumMod val="65000"/>
                      <a:lumOff val="35000"/>
                    </a:schemeClr>
                  </a:solidFill>
                </a:rPr>
                <a:t>1. </a:t>
              </a:r>
              <a:r>
                <a:rPr lang="fr-FR" dirty="0" smtClean="0">
                  <a:solidFill>
                    <a:schemeClr val="tx1">
                      <a:lumMod val="65000"/>
                      <a:lumOff val="35000"/>
                    </a:schemeClr>
                  </a:solidFill>
                </a:rPr>
                <a:t>Comment définiriez-vous votre alimentation</a:t>
              </a:r>
              <a:r>
                <a:rPr lang="fr-FR" dirty="0">
                  <a:solidFill>
                    <a:schemeClr val="tx1">
                      <a:lumMod val="65000"/>
                      <a:lumOff val="35000"/>
                    </a:schemeClr>
                  </a:solidFill>
                </a:rPr>
                <a:t> ? </a:t>
              </a:r>
            </a:p>
          </p:txBody>
        </p:sp>
      </p:grpSp>
      <p:grpSp>
        <p:nvGrpSpPr>
          <p:cNvPr id="6" name="Groupe 5"/>
          <p:cNvGrpSpPr/>
          <p:nvPr/>
        </p:nvGrpSpPr>
        <p:grpSpPr>
          <a:xfrm>
            <a:off x="609600" y="3720755"/>
            <a:ext cx="11010900" cy="876300"/>
            <a:chOff x="609600" y="3392179"/>
            <a:chExt cx="11010900" cy="876300"/>
          </a:xfrm>
        </p:grpSpPr>
        <p:sp>
          <p:nvSpPr>
            <p:cNvPr id="7" name="Organigramme : Processus 6"/>
            <p:cNvSpPr/>
            <p:nvPr/>
          </p:nvSpPr>
          <p:spPr>
            <a:xfrm>
              <a:off x="863600" y="3544579"/>
              <a:ext cx="10756900" cy="723900"/>
            </a:xfrm>
            <a:prstGeom prst="flowChartProcess">
              <a:avLst/>
            </a:prstGeom>
            <a:solidFill>
              <a:srgbClr val="DAD5C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rganigramme : Processus 7"/>
            <p:cNvSpPr/>
            <p:nvPr/>
          </p:nvSpPr>
          <p:spPr>
            <a:xfrm>
              <a:off x="609600" y="3392179"/>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2. Estimez-vous que votre sommeil est satisfaisant</a:t>
              </a:r>
              <a:r>
                <a:rPr lang="fr-FR" dirty="0">
                  <a:solidFill>
                    <a:schemeClr val="tx1">
                      <a:lumMod val="65000"/>
                      <a:lumOff val="35000"/>
                    </a:schemeClr>
                  </a:solidFill>
                </a:rPr>
                <a:t> ? </a:t>
              </a:r>
            </a:p>
          </p:txBody>
        </p:sp>
      </p:grpSp>
      <p:grpSp>
        <p:nvGrpSpPr>
          <p:cNvPr id="9" name="Groupe 8"/>
          <p:cNvGrpSpPr/>
          <p:nvPr/>
        </p:nvGrpSpPr>
        <p:grpSpPr>
          <a:xfrm>
            <a:off x="609600" y="5111405"/>
            <a:ext cx="11010900" cy="876300"/>
            <a:chOff x="609600" y="4486937"/>
            <a:chExt cx="11010900" cy="876300"/>
          </a:xfrm>
        </p:grpSpPr>
        <p:sp>
          <p:nvSpPr>
            <p:cNvPr id="10" name="Organigramme : Processus 9"/>
            <p:cNvSpPr/>
            <p:nvPr/>
          </p:nvSpPr>
          <p:spPr>
            <a:xfrm>
              <a:off x="863600" y="4639337"/>
              <a:ext cx="10756900" cy="723900"/>
            </a:xfrm>
            <a:prstGeom prst="flowChartProcess">
              <a:avLst/>
            </a:prstGeom>
            <a:solidFill>
              <a:srgbClr val="DAD5C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Organigramme : Processus 10"/>
            <p:cNvSpPr/>
            <p:nvPr/>
          </p:nvSpPr>
          <p:spPr>
            <a:xfrm>
              <a:off x="609600" y="4486937"/>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3. Vivez-vous une période stressante</a:t>
              </a:r>
              <a:r>
                <a:rPr lang="fr-FR" dirty="0">
                  <a:solidFill>
                    <a:schemeClr val="tx1">
                      <a:lumMod val="65000"/>
                      <a:lumOff val="35000"/>
                    </a:schemeClr>
                  </a:solidFill>
                </a:rPr>
                <a:t> ? </a:t>
              </a:r>
            </a:p>
          </p:txBody>
        </p:sp>
      </p:grpSp>
    </p:spTree>
    <p:extLst>
      <p:ext uri="{BB962C8B-B14F-4D97-AF65-F5344CB8AC3E}">
        <p14:creationId xmlns:p14="http://schemas.microsoft.com/office/powerpoint/2010/main" val="353808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532"/>
            <a:ext cx="12192000" cy="1569660"/>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STEP 2</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PHASE D’APPROFONDISSEMENT</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3" name="Groupe 2"/>
          <p:cNvGrpSpPr/>
          <p:nvPr/>
        </p:nvGrpSpPr>
        <p:grpSpPr>
          <a:xfrm>
            <a:off x="609600" y="2324100"/>
            <a:ext cx="11010900" cy="876300"/>
            <a:chOff x="609600" y="2324100"/>
            <a:chExt cx="11010900" cy="876300"/>
          </a:xfrm>
        </p:grpSpPr>
        <p:sp>
          <p:nvSpPr>
            <p:cNvPr id="4" name="Organigramme : Processus 3"/>
            <p:cNvSpPr/>
            <p:nvPr/>
          </p:nvSpPr>
          <p:spPr>
            <a:xfrm>
              <a:off x="863600" y="2476500"/>
              <a:ext cx="10756900" cy="723900"/>
            </a:xfrm>
            <a:prstGeom prst="flowChartProcess">
              <a:avLst/>
            </a:prstGeom>
            <a:solidFill>
              <a:srgbClr val="DAD5C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Organigramme : Processus 4"/>
            <p:cNvSpPr/>
            <p:nvPr/>
          </p:nvSpPr>
          <p:spPr>
            <a:xfrm>
              <a:off x="609600" y="2324100"/>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4. Pratiquez-vous une activité sportive</a:t>
              </a:r>
              <a:r>
                <a:rPr lang="fr-FR" dirty="0">
                  <a:solidFill>
                    <a:schemeClr val="tx1">
                      <a:lumMod val="65000"/>
                      <a:lumOff val="35000"/>
                    </a:schemeClr>
                  </a:solidFill>
                </a:rPr>
                <a:t> ? </a:t>
              </a:r>
            </a:p>
          </p:txBody>
        </p:sp>
      </p:grpSp>
      <p:grpSp>
        <p:nvGrpSpPr>
          <p:cNvPr id="6" name="Groupe 5"/>
          <p:cNvGrpSpPr/>
          <p:nvPr/>
        </p:nvGrpSpPr>
        <p:grpSpPr>
          <a:xfrm>
            <a:off x="609600" y="3720755"/>
            <a:ext cx="11010900" cy="876300"/>
            <a:chOff x="609600" y="3392179"/>
            <a:chExt cx="11010900" cy="876300"/>
          </a:xfrm>
        </p:grpSpPr>
        <p:sp>
          <p:nvSpPr>
            <p:cNvPr id="7" name="Organigramme : Processus 6"/>
            <p:cNvSpPr/>
            <p:nvPr/>
          </p:nvSpPr>
          <p:spPr>
            <a:xfrm>
              <a:off x="863600" y="3544579"/>
              <a:ext cx="10756900" cy="723900"/>
            </a:xfrm>
            <a:prstGeom prst="flowChartProcess">
              <a:avLst/>
            </a:prstGeom>
            <a:solidFill>
              <a:srgbClr val="DAD5C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rganigramme : Processus 7"/>
            <p:cNvSpPr/>
            <p:nvPr/>
          </p:nvSpPr>
          <p:spPr>
            <a:xfrm>
              <a:off x="609600" y="3392179"/>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lumMod val="65000"/>
                      <a:lumOff val="35000"/>
                    </a:schemeClr>
                  </a:solidFill>
                </a:rPr>
                <a:t>5</a:t>
              </a:r>
              <a:r>
                <a:rPr lang="fr-FR" dirty="0" smtClean="0">
                  <a:solidFill>
                    <a:schemeClr val="tx1">
                      <a:lumMod val="65000"/>
                      <a:lumOff val="35000"/>
                    </a:schemeClr>
                  </a:solidFill>
                </a:rPr>
                <a:t>. Fumez-vous</a:t>
              </a:r>
              <a:r>
                <a:rPr lang="fr-FR" dirty="0">
                  <a:solidFill>
                    <a:schemeClr val="tx1">
                      <a:lumMod val="65000"/>
                      <a:lumOff val="35000"/>
                    </a:schemeClr>
                  </a:solidFill>
                </a:rPr>
                <a:t> ? </a:t>
              </a:r>
            </a:p>
          </p:txBody>
        </p:sp>
      </p:grpSp>
      <p:grpSp>
        <p:nvGrpSpPr>
          <p:cNvPr id="9" name="Groupe 8"/>
          <p:cNvGrpSpPr/>
          <p:nvPr/>
        </p:nvGrpSpPr>
        <p:grpSpPr>
          <a:xfrm>
            <a:off x="609600" y="5111405"/>
            <a:ext cx="11010900" cy="876300"/>
            <a:chOff x="609600" y="4486937"/>
            <a:chExt cx="11010900" cy="876300"/>
          </a:xfrm>
        </p:grpSpPr>
        <p:sp>
          <p:nvSpPr>
            <p:cNvPr id="10" name="Organigramme : Processus 9"/>
            <p:cNvSpPr/>
            <p:nvPr/>
          </p:nvSpPr>
          <p:spPr>
            <a:xfrm>
              <a:off x="863600" y="4639337"/>
              <a:ext cx="10756900" cy="723900"/>
            </a:xfrm>
            <a:prstGeom prst="flowChartProcess">
              <a:avLst/>
            </a:prstGeom>
            <a:solidFill>
              <a:srgbClr val="DAD5C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Organigramme : Processus 10"/>
            <p:cNvSpPr/>
            <p:nvPr/>
          </p:nvSpPr>
          <p:spPr>
            <a:xfrm>
              <a:off x="609600" y="4486937"/>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lumMod val="65000"/>
                      <a:lumOff val="35000"/>
                    </a:schemeClr>
                  </a:solidFill>
                </a:rPr>
                <a:t>6</a:t>
              </a:r>
              <a:r>
                <a:rPr lang="fr-FR" dirty="0" smtClean="0">
                  <a:solidFill>
                    <a:schemeClr val="tx1">
                      <a:lumMod val="65000"/>
                      <a:lumOff val="35000"/>
                    </a:schemeClr>
                  </a:solidFill>
                </a:rPr>
                <a:t>. Souhaitez-vous me fait part d’autres éléments</a:t>
              </a:r>
              <a:r>
                <a:rPr lang="fr-FR" dirty="0">
                  <a:solidFill>
                    <a:schemeClr val="tx1">
                      <a:lumMod val="65000"/>
                      <a:lumOff val="35000"/>
                    </a:schemeClr>
                  </a:solidFill>
                </a:rPr>
                <a:t> </a:t>
              </a:r>
              <a:r>
                <a:rPr lang="fr-FR" dirty="0" smtClean="0">
                  <a:solidFill>
                    <a:schemeClr val="tx1">
                      <a:lumMod val="65000"/>
                      <a:lumOff val="35000"/>
                    </a:schemeClr>
                  </a:solidFill>
                </a:rPr>
                <a:t>à prendre en compte dans ce coaching personnalisé ? </a:t>
              </a:r>
              <a:endParaRPr lang="fr-FR" dirty="0">
                <a:solidFill>
                  <a:schemeClr val="tx1">
                    <a:lumMod val="65000"/>
                    <a:lumOff val="35000"/>
                  </a:schemeClr>
                </a:solidFill>
              </a:endParaRPr>
            </a:p>
          </p:txBody>
        </p:sp>
      </p:grpSp>
    </p:spTree>
    <p:extLst>
      <p:ext uri="{BB962C8B-B14F-4D97-AF65-F5344CB8AC3E}">
        <p14:creationId xmlns:p14="http://schemas.microsoft.com/office/powerpoint/2010/main" val="331467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532"/>
            <a:ext cx="12192000" cy="1569660"/>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STEP 2</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PHASE D’APPROFONDISSEMENT</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3" name="Image 2"/>
          <p:cNvPicPr>
            <a:picLocks noChangeAspect="1"/>
          </p:cNvPicPr>
          <p:nvPr/>
        </p:nvPicPr>
        <p:blipFill rotWithShape="1">
          <a:blip r:embed="rId3"/>
          <a:srcRect l="28667" t="17760" r="46333" b="30821"/>
          <a:stretch/>
        </p:blipFill>
        <p:spPr>
          <a:xfrm>
            <a:off x="839374" y="2138858"/>
            <a:ext cx="2700997" cy="3124845"/>
          </a:xfrm>
          <a:prstGeom prst="rect">
            <a:avLst/>
          </a:prstGeom>
        </p:spPr>
      </p:pic>
      <p:sp>
        <p:nvSpPr>
          <p:cNvPr id="6" name="ZoneTexte 5"/>
          <p:cNvSpPr txBox="1"/>
          <p:nvPr/>
        </p:nvSpPr>
        <p:spPr>
          <a:xfrm>
            <a:off x="3834286" y="2986815"/>
            <a:ext cx="7048708" cy="1754326"/>
          </a:xfrm>
          <a:prstGeom prst="rect">
            <a:avLst/>
          </a:prstGeom>
          <a:noFill/>
        </p:spPr>
        <p:txBody>
          <a:bodyPr wrap="square" rtlCol="0">
            <a:spAutoFit/>
          </a:bodyPr>
          <a:lstStyle/>
          <a:p>
            <a:pPr algn="ctr"/>
            <a:r>
              <a:rPr lang="fr-FR" sz="3600" cap="small" dirty="0" smtClean="0">
                <a:solidFill>
                  <a:schemeClr val="tx1">
                    <a:lumMod val="65000"/>
                    <a:lumOff val="35000"/>
                  </a:schemeClr>
                </a:solidFill>
                <a:latin typeface="Jokerman" panose="04090605060D06020702" pitchFamily="82" charset="0"/>
              </a:rPr>
              <a:t>Si vous aviez une baguette magique, que souhaiteriez-vous améliorer ? </a:t>
            </a:r>
            <a:endParaRPr lang="fr-FR" sz="3600" cap="small" dirty="0">
              <a:solidFill>
                <a:schemeClr val="tx1">
                  <a:lumMod val="65000"/>
                  <a:lumOff val="35000"/>
                </a:schemeClr>
              </a:solidFill>
              <a:latin typeface="Jokerman" panose="04090605060D06020702" pitchFamily="82" charset="0"/>
            </a:endParaRPr>
          </a:p>
        </p:txBody>
      </p:sp>
    </p:spTree>
    <p:extLst>
      <p:ext uri="{BB962C8B-B14F-4D97-AF65-F5344CB8AC3E}">
        <p14:creationId xmlns:p14="http://schemas.microsoft.com/office/powerpoint/2010/main" val="111971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500"/>
                                  </p:stCondLst>
                                  <p:childTnLst>
                                    <p:animRot by="120000">
                                      <p:cBhvr>
                                        <p:cTn id="6" dur="200" fill="hold">
                                          <p:stCondLst>
                                            <p:cond delay="0"/>
                                          </p:stCondLst>
                                        </p:cTn>
                                        <p:tgtEl>
                                          <p:spTgt spid="3"/>
                                        </p:tgtEl>
                                        <p:attrNameLst>
                                          <p:attrName>r</p:attrName>
                                        </p:attrNameLst>
                                      </p:cBhvr>
                                    </p:animRot>
                                    <p:animRot by="-240000">
                                      <p:cBhvr>
                                        <p:cTn id="7" dur="400" fill="hold">
                                          <p:stCondLst>
                                            <p:cond delay="400"/>
                                          </p:stCondLst>
                                        </p:cTn>
                                        <p:tgtEl>
                                          <p:spTgt spid="3"/>
                                        </p:tgtEl>
                                        <p:attrNameLst>
                                          <p:attrName>r</p:attrName>
                                        </p:attrNameLst>
                                      </p:cBhvr>
                                    </p:animRot>
                                    <p:animRot by="240000">
                                      <p:cBhvr>
                                        <p:cTn id="8" dur="400" fill="hold">
                                          <p:stCondLst>
                                            <p:cond delay="800"/>
                                          </p:stCondLst>
                                        </p:cTn>
                                        <p:tgtEl>
                                          <p:spTgt spid="3"/>
                                        </p:tgtEl>
                                        <p:attrNameLst>
                                          <p:attrName>r</p:attrName>
                                        </p:attrNameLst>
                                      </p:cBhvr>
                                    </p:animRot>
                                    <p:animRot by="-240000">
                                      <p:cBhvr>
                                        <p:cTn id="9" dur="400" fill="hold">
                                          <p:stCondLst>
                                            <p:cond delay="1200"/>
                                          </p:stCondLst>
                                        </p:cTn>
                                        <p:tgtEl>
                                          <p:spTgt spid="3"/>
                                        </p:tgtEl>
                                        <p:attrNameLst>
                                          <p:attrName>r</p:attrName>
                                        </p:attrNameLst>
                                      </p:cBhvr>
                                    </p:animRot>
                                    <p:animRot by="120000">
                                      <p:cBhvr>
                                        <p:cTn id="10" dur="400" fill="hold">
                                          <p:stCondLst>
                                            <p:cond delay="1600"/>
                                          </p:stCondLst>
                                        </p:cTn>
                                        <p:tgtEl>
                                          <p:spTgt spid="3"/>
                                        </p:tgtEl>
                                        <p:attrNameLst>
                                          <p:attrName>r</p:attrName>
                                        </p:attrNameLst>
                                      </p:cBhvr>
                                    </p:animRot>
                                  </p:childTnLst>
                                </p:cTn>
                              </p:par>
                              <p:par>
                                <p:cTn id="11" presetID="32" presetClass="emph" presetSubtype="0" fill="hold" grpId="0" nodeType="withEffect">
                                  <p:stCondLst>
                                    <p:cond delay="500"/>
                                  </p:stCondLst>
                                  <p:childTnLst>
                                    <p:animRot by="120000">
                                      <p:cBhvr>
                                        <p:cTn id="12" dur="200" fill="hold">
                                          <p:stCondLst>
                                            <p:cond delay="0"/>
                                          </p:stCondLst>
                                        </p:cTn>
                                        <p:tgtEl>
                                          <p:spTgt spid="6"/>
                                        </p:tgtEl>
                                        <p:attrNameLst>
                                          <p:attrName>r</p:attrName>
                                        </p:attrNameLst>
                                      </p:cBhvr>
                                    </p:animRot>
                                    <p:animRot by="-240000">
                                      <p:cBhvr>
                                        <p:cTn id="13" dur="400" fill="hold">
                                          <p:stCondLst>
                                            <p:cond delay="400"/>
                                          </p:stCondLst>
                                        </p:cTn>
                                        <p:tgtEl>
                                          <p:spTgt spid="6"/>
                                        </p:tgtEl>
                                        <p:attrNameLst>
                                          <p:attrName>r</p:attrName>
                                        </p:attrNameLst>
                                      </p:cBhvr>
                                    </p:animRot>
                                    <p:animRot by="240000">
                                      <p:cBhvr>
                                        <p:cTn id="14" dur="400" fill="hold">
                                          <p:stCondLst>
                                            <p:cond delay="800"/>
                                          </p:stCondLst>
                                        </p:cTn>
                                        <p:tgtEl>
                                          <p:spTgt spid="6"/>
                                        </p:tgtEl>
                                        <p:attrNameLst>
                                          <p:attrName>r</p:attrName>
                                        </p:attrNameLst>
                                      </p:cBhvr>
                                    </p:animRot>
                                    <p:animRot by="-240000">
                                      <p:cBhvr>
                                        <p:cTn id="15" dur="400" fill="hold">
                                          <p:stCondLst>
                                            <p:cond delay="1200"/>
                                          </p:stCondLst>
                                        </p:cTn>
                                        <p:tgtEl>
                                          <p:spTgt spid="6"/>
                                        </p:tgtEl>
                                        <p:attrNameLst>
                                          <p:attrName>r</p:attrName>
                                        </p:attrNameLst>
                                      </p:cBhvr>
                                    </p:animRot>
                                    <p:animRot by="120000">
                                      <p:cBhvr>
                                        <p:cTn id="16" dur="400" fill="hold">
                                          <p:stCondLst>
                                            <p:cond delay="16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LA RECOMMANDATION</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2" name="Groupe 1"/>
          <p:cNvGrpSpPr/>
          <p:nvPr/>
        </p:nvGrpSpPr>
        <p:grpSpPr>
          <a:xfrm>
            <a:off x="4725800" y="2121266"/>
            <a:ext cx="2361151" cy="4236312"/>
            <a:chOff x="4725800" y="2121266"/>
            <a:chExt cx="2361151" cy="4236312"/>
          </a:xfrm>
        </p:grpSpPr>
        <p:sp>
          <p:nvSpPr>
            <p:cNvPr id="35" name="Hexagone 34"/>
            <p:cNvSpPr/>
            <p:nvPr/>
          </p:nvSpPr>
          <p:spPr>
            <a:xfrm rot="5400000">
              <a:off x="4321183" y="3591810"/>
              <a:ext cx="3170386" cy="2361149"/>
            </a:xfrm>
            <a:prstGeom prst="hexagon">
              <a:avLst/>
            </a:prstGeom>
            <a:noFill/>
            <a:ln>
              <a:solidFill>
                <a:srgbClr val="FBDFDA"/>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ZoneTexte 55"/>
            <p:cNvSpPr txBox="1"/>
            <p:nvPr/>
          </p:nvSpPr>
          <p:spPr>
            <a:xfrm>
              <a:off x="5387327" y="5033903"/>
              <a:ext cx="1038096" cy="1015663"/>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6000" dirty="0" smtClean="0">
                  <a:ln w="18415" cmpd="sng">
                    <a:solidFill>
                      <a:srgbClr val="FFFFFF"/>
                    </a:solidFill>
                    <a:prstDash val="solid"/>
                  </a:ln>
                  <a:solidFill>
                    <a:srgbClr val="AA9CFB"/>
                  </a:solidFill>
                  <a:effectLst>
                    <a:outerShdw blurRad="63500" dir="3600000" algn="tl" rotWithShape="0">
                      <a:srgbClr val="000000">
                        <a:alpha val="70000"/>
                      </a:srgbClr>
                    </a:outerShdw>
                  </a:effectLst>
                  <a:latin typeface="Century Gothic" pitchFamily="34" charset="0"/>
                </a:rPr>
                <a:t>3</a:t>
              </a:r>
              <a:endParaRPr lang="fr-FR" sz="6000" dirty="0">
                <a:ln w="18415" cmpd="sng">
                  <a:solidFill>
                    <a:srgbClr val="FFFFFF"/>
                  </a:solidFill>
                  <a:prstDash val="solid"/>
                </a:ln>
                <a:solidFill>
                  <a:srgbClr val="AA9CFB"/>
                </a:solidFill>
                <a:effectLst>
                  <a:outerShdw blurRad="63500" dir="3600000" algn="tl" rotWithShape="0">
                    <a:srgbClr val="000000">
                      <a:alpha val="70000"/>
                    </a:srgbClr>
                  </a:outerShdw>
                </a:effectLst>
                <a:latin typeface="Century Gothic" pitchFamily="34" charset="0"/>
              </a:endParaRPr>
            </a:p>
          </p:txBody>
        </p:sp>
        <p:sp>
          <p:nvSpPr>
            <p:cNvPr id="38" name="ZoneTexte 37"/>
            <p:cNvSpPr txBox="1"/>
            <p:nvPr/>
          </p:nvSpPr>
          <p:spPr>
            <a:xfrm>
              <a:off x="4725801" y="4085891"/>
              <a:ext cx="2361150" cy="461665"/>
            </a:xfrm>
            <a:prstGeom prst="rect">
              <a:avLst/>
            </a:prstGeom>
            <a:noFill/>
          </p:spPr>
          <p:txBody>
            <a:bodyPr wrap="square" rtlCol="0">
              <a:spAutoFit/>
            </a:bodyPr>
            <a:lstStyle/>
            <a:p>
              <a:pPr algn="ctr"/>
              <a:r>
                <a:rPr lang="fr-FR" sz="2400" cap="small" dirty="0" smtClean="0">
                  <a:solidFill>
                    <a:schemeClr val="tx1">
                      <a:lumMod val="65000"/>
                      <a:lumOff val="35000"/>
                    </a:schemeClr>
                  </a:solidFill>
                </a:rPr>
                <a:t>Recommandation</a:t>
              </a:r>
              <a:endParaRPr lang="fr-FR" sz="2400" cap="small" dirty="0">
                <a:solidFill>
                  <a:schemeClr val="tx1">
                    <a:lumMod val="65000"/>
                    <a:lumOff val="35000"/>
                  </a:schemeClr>
                </a:solidFill>
              </a:endParaRPr>
            </a:p>
          </p:txBody>
        </p:sp>
        <p:pic>
          <p:nvPicPr>
            <p:cNvPr id="48" name="Picture 8" descr="Validation des Acquis de l'Expérience - CBC Compéten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5800" y="2121266"/>
              <a:ext cx="2361151" cy="16348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3031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124499" y="2745403"/>
            <a:ext cx="2906183" cy="1701691"/>
            <a:chOff x="82296" y="2027951"/>
            <a:chExt cx="2906183" cy="1701691"/>
          </a:xfrm>
        </p:grpSpPr>
        <p:grpSp>
          <p:nvGrpSpPr>
            <p:cNvPr id="9" name="Groupe 8"/>
            <p:cNvGrpSpPr/>
            <p:nvPr/>
          </p:nvGrpSpPr>
          <p:grpSpPr>
            <a:xfrm>
              <a:off x="82296" y="2514631"/>
              <a:ext cx="2906183" cy="1215011"/>
              <a:chOff x="882127" y="2043953"/>
              <a:chExt cx="3151991" cy="1473798"/>
            </a:xfrm>
            <a:solidFill>
              <a:schemeClr val="bg1"/>
            </a:solidFill>
          </p:grpSpPr>
          <p:sp>
            <p:nvSpPr>
              <p:cNvPr id="10" name="Rectangle 9"/>
              <p:cNvSpPr/>
              <p:nvPr/>
            </p:nvSpPr>
            <p:spPr>
              <a:xfrm>
                <a:off x="882127" y="2043953"/>
                <a:ext cx="3151991" cy="1473798"/>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1129552" y="2555430"/>
                <a:ext cx="2657138" cy="485330"/>
              </a:xfrm>
              <a:prstGeom prst="rect">
                <a:avLst/>
              </a:prstGeom>
              <a:grpFill/>
            </p:spPr>
            <p:txBody>
              <a:bodyPr wrap="square" rtlCol="0">
                <a:spAutoFit/>
              </a:bodyPr>
              <a:lstStyle/>
              <a:p>
                <a:pPr algn="ctr"/>
                <a:r>
                  <a:rPr lang="fr-FR" sz="2000" cap="small" dirty="0">
                    <a:solidFill>
                      <a:schemeClr val="tx1">
                        <a:lumMod val="65000"/>
                        <a:lumOff val="35000"/>
                      </a:schemeClr>
                    </a:solidFill>
                  </a:rPr>
                  <a:t>Objectifs du </a:t>
                </a:r>
                <a:r>
                  <a:rPr lang="fr-FR" sz="2000" cap="small" dirty="0" smtClean="0">
                    <a:solidFill>
                      <a:schemeClr val="tx1">
                        <a:lumMod val="65000"/>
                        <a:lumOff val="35000"/>
                      </a:schemeClr>
                    </a:solidFill>
                  </a:rPr>
                  <a:t>webinaire</a:t>
                </a:r>
                <a:endParaRPr lang="fr-FR" sz="2000" cap="small" dirty="0">
                  <a:solidFill>
                    <a:schemeClr val="tx1">
                      <a:lumMod val="65000"/>
                      <a:lumOff val="35000"/>
                    </a:schemeClr>
                  </a:solidFill>
                </a:endParaRPr>
              </a:p>
            </p:txBody>
          </p:sp>
        </p:grpSp>
        <p:grpSp>
          <p:nvGrpSpPr>
            <p:cNvPr id="4" name="Groupe 3"/>
            <p:cNvGrpSpPr/>
            <p:nvPr/>
          </p:nvGrpSpPr>
          <p:grpSpPr>
            <a:xfrm>
              <a:off x="281192" y="2027951"/>
              <a:ext cx="852663" cy="785094"/>
              <a:chOff x="560054" y="5199026"/>
              <a:chExt cx="722376" cy="677104"/>
            </a:xfrm>
          </p:grpSpPr>
          <p:sp>
            <p:nvSpPr>
              <p:cNvPr id="2" name="Ellipse 1"/>
              <p:cNvSpPr/>
              <p:nvPr/>
            </p:nvSpPr>
            <p:spPr>
              <a:xfrm>
                <a:off x="560054" y="5226906"/>
                <a:ext cx="722376" cy="649224"/>
              </a:xfrm>
              <a:prstGeom prst="ellipse">
                <a:avLst/>
              </a:prstGeom>
              <a:solidFill>
                <a:srgbClr val="DFDAF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710606" y="5199026"/>
                <a:ext cx="421272" cy="663604"/>
              </a:xfrm>
              <a:prstGeom prst="rect">
                <a:avLst/>
              </a:prstGeom>
            </p:spPr>
            <p:txBody>
              <a:bodyPr wrap="none">
                <a:spAutoFit/>
              </a:bodyPr>
              <a:lstStyle/>
              <a:p>
                <a:pPr algn="ctr"/>
                <a:r>
                  <a:rPr lang="fr-FR" sz="4400" dirty="0">
                    <a:ln w="18415" cmpd="sng">
                      <a:solidFill>
                        <a:srgbClr val="FFFFFF"/>
                      </a:solidFill>
                      <a:prstDash val="solid"/>
                    </a:ln>
                    <a:solidFill>
                      <a:schemeClr val="tx1">
                        <a:lumMod val="50000"/>
                        <a:lumOff val="50000"/>
                      </a:schemeClr>
                    </a:solidFill>
                    <a:effectLst>
                      <a:outerShdw blurRad="63500" dir="3600000" algn="tl" rotWithShape="0">
                        <a:srgbClr val="000000">
                          <a:alpha val="70000"/>
                        </a:srgbClr>
                      </a:outerShdw>
                    </a:effectLst>
                    <a:latin typeface="Century Gothic" pitchFamily="34" charset="0"/>
                  </a:rPr>
                  <a:t>1</a:t>
                </a:r>
              </a:p>
            </p:txBody>
          </p:sp>
        </p:grpSp>
      </p:grpSp>
      <p:grpSp>
        <p:nvGrpSpPr>
          <p:cNvPr id="6" name="Groupe 5"/>
          <p:cNvGrpSpPr/>
          <p:nvPr/>
        </p:nvGrpSpPr>
        <p:grpSpPr>
          <a:xfrm>
            <a:off x="3181440" y="2803731"/>
            <a:ext cx="2913861" cy="1661115"/>
            <a:chOff x="3139237" y="2086279"/>
            <a:chExt cx="2913861" cy="1661115"/>
          </a:xfrm>
        </p:grpSpPr>
        <p:grpSp>
          <p:nvGrpSpPr>
            <p:cNvPr id="12" name="Groupe 11"/>
            <p:cNvGrpSpPr/>
            <p:nvPr/>
          </p:nvGrpSpPr>
          <p:grpSpPr>
            <a:xfrm>
              <a:off x="3139237" y="2532383"/>
              <a:ext cx="2913861" cy="1215011"/>
              <a:chOff x="6426540" y="2043953"/>
              <a:chExt cx="3160318" cy="1473798"/>
            </a:xfrm>
          </p:grpSpPr>
          <p:sp>
            <p:nvSpPr>
              <p:cNvPr id="13" name="Rectangle 12"/>
              <p:cNvSpPr/>
              <p:nvPr/>
            </p:nvSpPr>
            <p:spPr>
              <a:xfrm>
                <a:off x="6434867" y="2043953"/>
                <a:ext cx="3151991" cy="1473798"/>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6426540" y="2478564"/>
                <a:ext cx="3119430" cy="709327"/>
              </a:xfrm>
              <a:prstGeom prst="rect">
                <a:avLst/>
              </a:prstGeom>
              <a:noFill/>
            </p:spPr>
            <p:txBody>
              <a:bodyPr wrap="square" rtlCol="0">
                <a:spAutoFit/>
              </a:bodyPr>
              <a:lstStyle/>
              <a:p>
                <a:pPr algn="ctr"/>
                <a:r>
                  <a:rPr lang="fr-FR" sz="1600" cap="small" dirty="0" smtClean="0">
                    <a:solidFill>
                      <a:schemeClr val="tx1">
                        <a:lumMod val="65000"/>
                        <a:lumOff val="35000"/>
                      </a:schemeClr>
                    </a:solidFill>
                  </a:rPr>
                  <a:t>POURQUOI PROPOSER </a:t>
                </a:r>
              </a:p>
              <a:p>
                <a:pPr algn="ctr"/>
                <a:r>
                  <a:rPr lang="fr-FR" sz="1600" cap="small" dirty="0" smtClean="0">
                    <a:solidFill>
                      <a:schemeClr val="tx1">
                        <a:lumMod val="65000"/>
                        <a:lumOff val="35000"/>
                      </a:schemeClr>
                    </a:solidFill>
                  </a:rPr>
                  <a:t>CETTE PRESTATION?</a:t>
                </a:r>
                <a:endParaRPr lang="fr-FR" sz="1600" cap="small" dirty="0">
                  <a:solidFill>
                    <a:schemeClr val="tx1">
                      <a:lumMod val="65000"/>
                      <a:lumOff val="35000"/>
                    </a:schemeClr>
                  </a:solidFill>
                </a:endParaRPr>
              </a:p>
            </p:txBody>
          </p:sp>
        </p:grpSp>
        <p:grpSp>
          <p:nvGrpSpPr>
            <p:cNvPr id="25" name="Groupe 24"/>
            <p:cNvGrpSpPr/>
            <p:nvPr/>
          </p:nvGrpSpPr>
          <p:grpSpPr>
            <a:xfrm>
              <a:off x="3321010" y="2086279"/>
              <a:ext cx="852663" cy="785094"/>
              <a:chOff x="560054" y="5199026"/>
              <a:chExt cx="722376" cy="677104"/>
            </a:xfrm>
          </p:grpSpPr>
          <p:sp>
            <p:nvSpPr>
              <p:cNvPr id="26" name="Ellipse 25"/>
              <p:cNvSpPr/>
              <p:nvPr/>
            </p:nvSpPr>
            <p:spPr>
              <a:xfrm>
                <a:off x="560054" y="5226906"/>
                <a:ext cx="722376" cy="649224"/>
              </a:xfrm>
              <a:prstGeom prst="ellipse">
                <a:avLst/>
              </a:prstGeom>
              <a:solidFill>
                <a:srgbClr val="DFDAF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a:off x="710606" y="5199026"/>
                <a:ext cx="421272" cy="663604"/>
              </a:xfrm>
              <a:prstGeom prst="rect">
                <a:avLst/>
              </a:prstGeom>
            </p:spPr>
            <p:txBody>
              <a:bodyPr wrap="none">
                <a:spAutoFit/>
              </a:bodyPr>
              <a:lstStyle/>
              <a:p>
                <a:pPr algn="ctr"/>
                <a:r>
                  <a:rPr lang="fr-FR" sz="4400" dirty="0">
                    <a:ln w="18415" cmpd="sng">
                      <a:solidFill>
                        <a:srgbClr val="FFFFFF"/>
                      </a:solidFill>
                      <a:prstDash val="solid"/>
                    </a:ln>
                    <a:solidFill>
                      <a:schemeClr val="tx1">
                        <a:lumMod val="50000"/>
                        <a:lumOff val="50000"/>
                      </a:schemeClr>
                    </a:solidFill>
                    <a:effectLst>
                      <a:outerShdw blurRad="63500" dir="3600000" algn="tl" rotWithShape="0">
                        <a:srgbClr val="000000">
                          <a:alpha val="70000"/>
                        </a:srgbClr>
                      </a:outerShdw>
                    </a:effectLst>
                    <a:latin typeface="Century Gothic" pitchFamily="34" charset="0"/>
                  </a:rPr>
                  <a:t>2</a:t>
                </a:r>
              </a:p>
            </p:txBody>
          </p:sp>
        </p:grpSp>
      </p:grpSp>
      <p:grpSp>
        <p:nvGrpSpPr>
          <p:cNvPr id="7" name="Groupe 6"/>
          <p:cNvGrpSpPr/>
          <p:nvPr/>
        </p:nvGrpSpPr>
        <p:grpSpPr>
          <a:xfrm>
            <a:off x="6253734" y="2788078"/>
            <a:ext cx="2820117" cy="1673656"/>
            <a:chOff x="6211531" y="2070626"/>
            <a:chExt cx="2820117" cy="1673656"/>
          </a:xfrm>
        </p:grpSpPr>
        <p:grpSp>
          <p:nvGrpSpPr>
            <p:cNvPr id="15" name="Groupe 14"/>
            <p:cNvGrpSpPr/>
            <p:nvPr/>
          </p:nvGrpSpPr>
          <p:grpSpPr>
            <a:xfrm>
              <a:off x="6211531" y="2532383"/>
              <a:ext cx="2820117" cy="1211899"/>
              <a:chOff x="6434866" y="2043953"/>
              <a:chExt cx="3151991" cy="1473798"/>
            </a:xfrm>
            <a:solidFill>
              <a:schemeClr val="bg1"/>
            </a:solidFill>
          </p:grpSpPr>
          <p:sp>
            <p:nvSpPr>
              <p:cNvPr id="16" name="Rectangle 15"/>
              <p:cNvSpPr/>
              <p:nvPr/>
            </p:nvSpPr>
            <p:spPr>
              <a:xfrm>
                <a:off x="6434866" y="2043953"/>
                <a:ext cx="3151991" cy="1473798"/>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6482888" y="2490591"/>
                <a:ext cx="3064283" cy="486576"/>
              </a:xfrm>
              <a:prstGeom prst="rect">
                <a:avLst/>
              </a:prstGeom>
              <a:grpFill/>
            </p:spPr>
            <p:txBody>
              <a:bodyPr wrap="square" rtlCol="0">
                <a:spAutoFit/>
              </a:bodyPr>
              <a:lstStyle/>
              <a:p>
                <a:pPr algn="ctr"/>
                <a:r>
                  <a:rPr lang="fr-FR" sz="2000" cap="small" dirty="0" smtClean="0">
                    <a:solidFill>
                      <a:schemeClr val="tx1">
                        <a:lumMod val="65000"/>
                        <a:lumOff val="35000"/>
                      </a:schemeClr>
                    </a:solidFill>
                  </a:rPr>
                  <a:t>Les 3 étapes clés </a:t>
                </a:r>
              </a:p>
            </p:txBody>
          </p:sp>
        </p:grpSp>
        <p:grpSp>
          <p:nvGrpSpPr>
            <p:cNvPr id="28" name="Groupe 27"/>
            <p:cNvGrpSpPr/>
            <p:nvPr/>
          </p:nvGrpSpPr>
          <p:grpSpPr>
            <a:xfrm>
              <a:off x="6385627" y="2070626"/>
              <a:ext cx="852663" cy="785094"/>
              <a:chOff x="560054" y="5199026"/>
              <a:chExt cx="722376" cy="677104"/>
            </a:xfrm>
          </p:grpSpPr>
          <p:sp>
            <p:nvSpPr>
              <p:cNvPr id="29" name="Ellipse 28"/>
              <p:cNvSpPr/>
              <p:nvPr/>
            </p:nvSpPr>
            <p:spPr>
              <a:xfrm>
                <a:off x="560054" y="5226906"/>
                <a:ext cx="722376" cy="649224"/>
              </a:xfrm>
              <a:prstGeom prst="ellipse">
                <a:avLst/>
              </a:prstGeom>
              <a:solidFill>
                <a:srgbClr val="DFDAF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a:off x="710606" y="5199026"/>
                <a:ext cx="421272" cy="663604"/>
              </a:xfrm>
              <a:prstGeom prst="rect">
                <a:avLst/>
              </a:prstGeom>
            </p:spPr>
            <p:txBody>
              <a:bodyPr wrap="none">
                <a:spAutoFit/>
              </a:bodyPr>
              <a:lstStyle/>
              <a:p>
                <a:pPr algn="ctr"/>
                <a:r>
                  <a:rPr lang="fr-FR" sz="4400" dirty="0">
                    <a:ln w="18415" cmpd="sng">
                      <a:solidFill>
                        <a:srgbClr val="FFFFFF"/>
                      </a:solidFill>
                      <a:prstDash val="solid"/>
                    </a:ln>
                    <a:solidFill>
                      <a:schemeClr val="tx1">
                        <a:lumMod val="50000"/>
                        <a:lumOff val="50000"/>
                      </a:schemeClr>
                    </a:solidFill>
                    <a:effectLst>
                      <a:outerShdw blurRad="63500" dir="3600000" algn="tl" rotWithShape="0">
                        <a:srgbClr val="000000">
                          <a:alpha val="70000"/>
                        </a:srgbClr>
                      </a:outerShdw>
                    </a:effectLst>
                    <a:latin typeface="Century Gothic" pitchFamily="34" charset="0"/>
                  </a:rPr>
                  <a:t>3</a:t>
                </a:r>
              </a:p>
            </p:txBody>
          </p:sp>
        </p:grpSp>
      </p:grpSp>
      <p:grpSp>
        <p:nvGrpSpPr>
          <p:cNvPr id="8" name="Groupe 7"/>
          <p:cNvGrpSpPr/>
          <p:nvPr/>
        </p:nvGrpSpPr>
        <p:grpSpPr>
          <a:xfrm>
            <a:off x="9206688" y="2745403"/>
            <a:ext cx="2906183" cy="1709688"/>
            <a:chOff x="9164485" y="2027951"/>
            <a:chExt cx="2906183" cy="1709688"/>
          </a:xfrm>
        </p:grpSpPr>
        <p:grpSp>
          <p:nvGrpSpPr>
            <p:cNvPr id="18" name="Groupe 17"/>
            <p:cNvGrpSpPr/>
            <p:nvPr/>
          </p:nvGrpSpPr>
          <p:grpSpPr>
            <a:xfrm>
              <a:off x="9164485" y="2525740"/>
              <a:ext cx="2906183" cy="1211899"/>
              <a:chOff x="6434866" y="2043953"/>
              <a:chExt cx="3151991" cy="1473798"/>
            </a:xfrm>
          </p:grpSpPr>
          <p:sp>
            <p:nvSpPr>
              <p:cNvPr id="19" name="Rectangle 18"/>
              <p:cNvSpPr/>
              <p:nvPr/>
            </p:nvSpPr>
            <p:spPr>
              <a:xfrm>
                <a:off x="6434866" y="2043953"/>
                <a:ext cx="3151991" cy="1473798"/>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6434866" y="2455547"/>
                <a:ext cx="3151991" cy="860865"/>
              </a:xfrm>
              <a:prstGeom prst="rect">
                <a:avLst/>
              </a:prstGeom>
              <a:noFill/>
            </p:spPr>
            <p:txBody>
              <a:bodyPr wrap="square" rtlCol="0">
                <a:spAutoFit/>
              </a:bodyPr>
              <a:lstStyle/>
              <a:p>
                <a:pPr algn="ctr"/>
                <a:r>
                  <a:rPr lang="fr-FR" sz="2000" cap="small" dirty="0">
                    <a:solidFill>
                      <a:schemeClr val="tx1">
                        <a:lumMod val="65000"/>
                        <a:lumOff val="35000"/>
                      </a:schemeClr>
                    </a:solidFill>
                  </a:rPr>
                  <a:t>Le kit de formation « diagnostic »</a:t>
                </a:r>
              </a:p>
            </p:txBody>
          </p:sp>
        </p:grpSp>
        <p:grpSp>
          <p:nvGrpSpPr>
            <p:cNvPr id="31" name="Groupe 30"/>
            <p:cNvGrpSpPr/>
            <p:nvPr/>
          </p:nvGrpSpPr>
          <p:grpSpPr>
            <a:xfrm>
              <a:off x="9308946" y="2027951"/>
              <a:ext cx="852663" cy="785094"/>
              <a:chOff x="560054" y="5199026"/>
              <a:chExt cx="722376" cy="677104"/>
            </a:xfrm>
          </p:grpSpPr>
          <p:sp>
            <p:nvSpPr>
              <p:cNvPr id="32" name="Ellipse 31"/>
              <p:cNvSpPr/>
              <p:nvPr/>
            </p:nvSpPr>
            <p:spPr>
              <a:xfrm>
                <a:off x="560054" y="5226906"/>
                <a:ext cx="722376" cy="649224"/>
              </a:xfrm>
              <a:prstGeom prst="ellipse">
                <a:avLst/>
              </a:prstGeom>
              <a:solidFill>
                <a:srgbClr val="DFDAF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p:cNvSpPr/>
              <p:nvPr/>
            </p:nvSpPr>
            <p:spPr>
              <a:xfrm>
                <a:off x="710606" y="5199026"/>
                <a:ext cx="421272" cy="663604"/>
              </a:xfrm>
              <a:prstGeom prst="rect">
                <a:avLst/>
              </a:prstGeom>
            </p:spPr>
            <p:txBody>
              <a:bodyPr wrap="none">
                <a:spAutoFit/>
              </a:bodyPr>
              <a:lstStyle/>
              <a:p>
                <a:pPr algn="ctr"/>
                <a:r>
                  <a:rPr lang="fr-FR" sz="4400" dirty="0">
                    <a:ln w="18415" cmpd="sng">
                      <a:solidFill>
                        <a:srgbClr val="FFFFFF"/>
                      </a:solidFill>
                      <a:prstDash val="solid"/>
                    </a:ln>
                    <a:solidFill>
                      <a:schemeClr val="tx1">
                        <a:lumMod val="50000"/>
                        <a:lumOff val="50000"/>
                      </a:schemeClr>
                    </a:solidFill>
                    <a:effectLst>
                      <a:outerShdw blurRad="63500" dir="3600000" algn="tl" rotWithShape="0">
                        <a:srgbClr val="000000">
                          <a:alpha val="70000"/>
                        </a:srgbClr>
                      </a:outerShdw>
                    </a:effectLst>
                    <a:latin typeface="Century Gothic" pitchFamily="34" charset="0"/>
                  </a:rPr>
                  <a:t>4</a:t>
                </a:r>
              </a:p>
            </p:txBody>
          </p:sp>
        </p:grpSp>
      </p:grpSp>
    </p:spTree>
    <p:extLst>
      <p:ext uri="{BB962C8B-B14F-4D97-AF65-F5344CB8AC3E}">
        <p14:creationId xmlns:p14="http://schemas.microsoft.com/office/powerpoint/2010/main" val="248446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p:cNvGrpSpPr/>
          <p:nvPr/>
        </p:nvGrpSpPr>
        <p:grpSpPr>
          <a:xfrm>
            <a:off x="609600" y="2324100"/>
            <a:ext cx="11010900" cy="876300"/>
            <a:chOff x="609600" y="2324100"/>
            <a:chExt cx="11010900" cy="876300"/>
          </a:xfrm>
        </p:grpSpPr>
        <p:sp>
          <p:nvSpPr>
            <p:cNvPr id="4" name="Organigramme : Processus 3"/>
            <p:cNvSpPr/>
            <p:nvPr/>
          </p:nvSpPr>
          <p:spPr>
            <a:xfrm>
              <a:off x="863600" y="2476500"/>
              <a:ext cx="10756900" cy="723900"/>
            </a:xfrm>
            <a:prstGeom prst="flowChartProcess">
              <a:avLst/>
            </a:prstGeom>
            <a:solidFill>
              <a:srgbClr val="CEC4B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Organigramme : Processus 2"/>
            <p:cNvSpPr/>
            <p:nvPr/>
          </p:nvSpPr>
          <p:spPr>
            <a:xfrm>
              <a:off x="609600" y="2324100"/>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lumMod val="65000"/>
                      <a:lumOff val="35000"/>
                    </a:schemeClr>
                  </a:solidFill>
                </a:rPr>
                <a:t>1.  </a:t>
              </a:r>
              <a:r>
                <a:rPr lang="fr-FR" dirty="0" smtClean="0">
                  <a:solidFill>
                    <a:srgbClr val="4F4E51"/>
                  </a:solidFill>
                </a:rPr>
                <a:t>Décrire</a:t>
              </a:r>
              <a:r>
                <a:rPr lang="fr-FR" dirty="0" smtClean="0">
                  <a:solidFill>
                    <a:schemeClr val="tx1">
                      <a:lumMod val="65000"/>
                      <a:lumOff val="35000"/>
                    </a:schemeClr>
                  </a:solidFill>
                </a:rPr>
                <a:t> l’état de peau de la cliente </a:t>
              </a:r>
              <a:endParaRPr lang="fr-FR" dirty="0">
                <a:solidFill>
                  <a:schemeClr val="tx1">
                    <a:lumMod val="65000"/>
                    <a:lumOff val="35000"/>
                  </a:schemeClr>
                </a:solidFill>
              </a:endParaRPr>
            </a:p>
          </p:txBody>
        </p:sp>
      </p:grpSp>
      <p:grpSp>
        <p:nvGrpSpPr>
          <p:cNvPr id="14" name="Groupe 13"/>
          <p:cNvGrpSpPr/>
          <p:nvPr/>
        </p:nvGrpSpPr>
        <p:grpSpPr>
          <a:xfrm>
            <a:off x="609600" y="3392179"/>
            <a:ext cx="11010900" cy="876300"/>
            <a:chOff x="609600" y="3392179"/>
            <a:chExt cx="11010900" cy="876300"/>
          </a:xfrm>
        </p:grpSpPr>
        <p:sp>
          <p:nvSpPr>
            <p:cNvPr id="5" name="Organigramme : Processus 4"/>
            <p:cNvSpPr/>
            <p:nvPr/>
          </p:nvSpPr>
          <p:spPr>
            <a:xfrm>
              <a:off x="863600" y="3544579"/>
              <a:ext cx="10756900" cy="723900"/>
            </a:xfrm>
            <a:prstGeom prst="flowChartProcess">
              <a:avLst/>
            </a:prstGeom>
            <a:solidFill>
              <a:srgbClr val="CEC4B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Organigramme : Processus 5"/>
            <p:cNvSpPr/>
            <p:nvPr/>
          </p:nvSpPr>
          <p:spPr>
            <a:xfrm>
              <a:off x="609600" y="3392179"/>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2. </a:t>
              </a:r>
              <a:r>
                <a:rPr lang="fr-FR" dirty="0">
                  <a:solidFill>
                    <a:schemeClr val="tx1">
                      <a:lumMod val="65000"/>
                      <a:lumOff val="35000"/>
                    </a:schemeClr>
                  </a:solidFill>
                </a:rPr>
                <a:t> </a:t>
              </a:r>
              <a:r>
                <a:rPr lang="fr-FR" dirty="0" smtClean="0">
                  <a:solidFill>
                    <a:schemeClr val="tx1">
                      <a:lumMod val="65000"/>
                      <a:lumOff val="35000"/>
                    </a:schemeClr>
                  </a:solidFill>
                </a:rPr>
                <a:t>Rebondir sur ses priorités et faire la recommandation en intégrant les produits à sa routine existante </a:t>
              </a:r>
              <a:endParaRPr lang="fr-FR" dirty="0">
                <a:solidFill>
                  <a:schemeClr val="tx1">
                    <a:lumMod val="65000"/>
                    <a:lumOff val="35000"/>
                  </a:schemeClr>
                </a:solidFill>
              </a:endParaRPr>
            </a:p>
          </p:txBody>
        </p:sp>
      </p:grpSp>
      <p:grpSp>
        <p:nvGrpSpPr>
          <p:cNvPr id="15" name="Groupe 14"/>
          <p:cNvGrpSpPr/>
          <p:nvPr/>
        </p:nvGrpSpPr>
        <p:grpSpPr>
          <a:xfrm>
            <a:off x="609600" y="4486937"/>
            <a:ext cx="11010900" cy="876300"/>
            <a:chOff x="609600" y="4486937"/>
            <a:chExt cx="11010900" cy="876300"/>
          </a:xfrm>
        </p:grpSpPr>
        <p:sp>
          <p:nvSpPr>
            <p:cNvPr id="7" name="Organigramme : Processus 6"/>
            <p:cNvSpPr/>
            <p:nvPr/>
          </p:nvSpPr>
          <p:spPr>
            <a:xfrm>
              <a:off x="863600" y="4639337"/>
              <a:ext cx="10756900" cy="723900"/>
            </a:xfrm>
            <a:prstGeom prst="flowChartProcess">
              <a:avLst/>
            </a:prstGeom>
            <a:solidFill>
              <a:srgbClr val="CEC4B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rganigramme : Processus 7"/>
            <p:cNvSpPr/>
            <p:nvPr/>
          </p:nvSpPr>
          <p:spPr>
            <a:xfrm>
              <a:off x="609600" y="4486937"/>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3. </a:t>
              </a:r>
              <a:r>
                <a:rPr lang="fr-FR" dirty="0">
                  <a:solidFill>
                    <a:schemeClr val="tx1">
                      <a:lumMod val="65000"/>
                      <a:lumOff val="35000"/>
                    </a:schemeClr>
                  </a:solidFill>
                </a:rPr>
                <a:t> </a:t>
              </a:r>
              <a:r>
                <a:rPr lang="fr-FR" dirty="0" smtClean="0">
                  <a:solidFill>
                    <a:schemeClr val="tx1">
                      <a:lumMod val="65000"/>
                      <a:lumOff val="35000"/>
                    </a:schemeClr>
                  </a:solidFill>
                </a:rPr>
                <a:t>Compléter sa routine par des soins en institut </a:t>
              </a:r>
              <a:endParaRPr lang="fr-FR" dirty="0">
                <a:solidFill>
                  <a:schemeClr val="tx1">
                    <a:lumMod val="65000"/>
                    <a:lumOff val="35000"/>
                  </a:schemeClr>
                </a:solidFill>
              </a:endParaRPr>
            </a:p>
          </p:txBody>
        </p:sp>
      </p:grpSp>
      <p:grpSp>
        <p:nvGrpSpPr>
          <p:cNvPr id="16" name="Groupe 15"/>
          <p:cNvGrpSpPr/>
          <p:nvPr/>
        </p:nvGrpSpPr>
        <p:grpSpPr>
          <a:xfrm>
            <a:off x="609600" y="5610842"/>
            <a:ext cx="11010900" cy="876300"/>
            <a:chOff x="609600" y="5610842"/>
            <a:chExt cx="11010900" cy="876300"/>
          </a:xfrm>
        </p:grpSpPr>
        <p:sp>
          <p:nvSpPr>
            <p:cNvPr id="9" name="Organigramme : Processus 8"/>
            <p:cNvSpPr/>
            <p:nvPr/>
          </p:nvSpPr>
          <p:spPr>
            <a:xfrm>
              <a:off x="863600" y="5763242"/>
              <a:ext cx="10756900" cy="723900"/>
            </a:xfrm>
            <a:prstGeom prst="flowChartProcess">
              <a:avLst/>
            </a:prstGeom>
            <a:solidFill>
              <a:srgbClr val="CEC4B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Organigramme : Processus 9"/>
            <p:cNvSpPr/>
            <p:nvPr/>
          </p:nvSpPr>
          <p:spPr>
            <a:xfrm>
              <a:off x="609600" y="5610842"/>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4. </a:t>
              </a:r>
              <a:r>
                <a:rPr lang="fr-FR" dirty="0">
                  <a:solidFill>
                    <a:schemeClr val="tx1">
                      <a:lumMod val="65000"/>
                      <a:lumOff val="35000"/>
                    </a:schemeClr>
                  </a:solidFill>
                </a:rPr>
                <a:t> </a:t>
              </a:r>
              <a:r>
                <a:rPr lang="fr-FR" dirty="0" smtClean="0">
                  <a:solidFill>
                    <a:schemeClr val="tx1">
                      <a:lumMod val="65000"/>
                      <a:lumOff val="35000"/>
                    </a:schemeClr>
                  </a:solidFill>
                </a:rPr>
                <a:t>Compléter sa routine par des astuces beautés &amp; bien-être </a:t>
              </a:r>
              <a:endParaRPr lang="fr-FR" dirty="0">
                <a:solidFill>
                  <a:schemeClr val="tx1">
                    <a:lumMod val="65000"/>
                    <a:lumOff val="35000"/>
                  </a:schemeClr>
                </a:solidFill>
              </a:endParaRPr>
            </a:p>
          </p:txBody>
        </p:sp>
      </p:grpSp>
      <p:sp>
        <p:nvSpPr>
          <p:cNvPr id="17" name="Rectangle 16"/>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LA RECOMMANDATION</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425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4954510" y="2129102"/>
            <a:ext cx="2361150" cy="4088411"/>
            <a:chOff x="4954510" y="2129102"/>
            <a:chExt cx="2361150" cy="4088411"/>
          </a:xfrm>
        </p:grpSpPr>
        <p:sp>
          <p:nvSpPr>
            <p:cNvPr id="46" name="Hexagone 45"/>
            <p:cNvSpPr/>
            <p:nvPr/>
          </p:nvSpPr>
          <p:spPr>
            <a:xfrm rot="5400000">
              <a:off x="4549892" y="3451745"/>
              <a:ext cx="3170386" cy="2361149"/>
            </a:xfrm>
            <a:prstGeom prst="hexagon">
              <a:avLst/>
            </a:prstGeom>
            <a:noFill/>
            <a:ln>
              <a:solidFill>
                <a:srgbClr val="FBDFDA"/>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ZoneTexte 55"/>
            <p:cNvSpPr txBox="1"/>
            <p:nvPr/>
          </p:nvSpPr>
          <p:spPr>
            <a:xfrm>
              <a:off x="5616036" y="4893838"/>
              <a:ext cx="1038096" cy="1015663"/>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6000" dirty="0">
                  <a:ln w="18415" cmpd="sng">
                    <a:solidFill>
                      <a:srgbClr val="FFFFFF"/>
                    </a:solidFill>
                    <a:prstDash val="solid"/>
                  </a:ln>
                  <a:solidFill>
                    <a:srgbClr val="AA9CFB"/>
                  </a:solidFill>
                  <a:effectLst>
                    <a:outerShdw blurRad="63500" dir="3600000" algn="tl" rotWithShape="0">
                      <a:srgbClr val="000000">
                        <a:alpha val="70000"/>
                      </a:srgbClr>
                    </a:outerShdw>
                  </a:effectLst>
                  <a:latin typeface="Century Gothic" pitchFamily="34" charset="0"/>
                </a:rPr>
                <a:t>4</a:t>
              </a:r>
            </a:p>
          </p:txBody>
        </p:sp>
        <p:sp>
          <p:nvSpPr>
            <p:cNvPr id="51" name="ZoneTexte 50"/>
            <p:cNvSpPr txBox="1"/>
            <p:nvPr/>
          </p:nvSpPr>
          <p:spPr>
            <a:xfrm>
              <a:off x="4954510" y="3945826"/>
              <a:ext cx="2361150" cy="461665"/>
            </a:xfrm>
            <a:prstGeom prst="rect">
              <a:avLst/>
            </a:prstGeom>
            <a:noFill/>
          </p:spPr>
          <p:txBody>
            <a:bodyPr wrap="square" rtlCol="0">
              <a:spAutoFit/>
            </a:bodyPr>
            <a:lstStyle/>
            <a:p>
              <a:pPr algn="ctr"/>
              <a:r>
                <a:rPr lang="fr-FR" sz="2400" cap="small" dirty="0">
                  <a:solidFill>
                    <a:schemeClr val="tx1">
                      <a:lumMod val="65000"/>
                      <a:lumOff val="35000"/>
                    </a:schemeClr>
                  </a:solidFill>
                </a:rPr>
                <a:t>Prise de </a:t>
              </a:r>
              <a:r>
                <a:rPr lang="fr-FR" sz="2400" cap="small" dirty="0" smtClean="0">
                  <a:solidFill>
                    <a:schemeClr val="tx1">
                      <a:lumMod val="65000"/>
                      <a:lumOff val="35000"/>
                    </a:schemeClr>
                  </a:solidFill>
                </a:rPr>
                <a:t>conge</a:t>
              </a:r>
              <a:endParaRPr lang="fr-FR" sz="2400" cap="small" dirty="0">
                <a:solidFill>
                  <a:schemeClr val="tx1">
                    <a:lumMod val="65000"/>
                    <a:lumOff val="35000"/>
                  </a:schemeClr>
                </a:solidFill>
              </a:endParaRPr>
            </a:p>
          </p:txBody>
        </p:sp>
        <p:pic>
          <p:nvPicPr>
            <p:cNvPr id="53" name="Picture 4" descr="the-end – Turfogalop"/>
            <p:cNvPicPr>
              <a:picLocks noChangeAspect="1" noChangeArrowheads="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17933" t="20613" r="18067" b="18920"/>
            <a:stretch/>
          </p:blipFill>
          <p:spPr bwMode="auto">
            <a:xfrm>
              <a:off x="4988450" y="2129102"/>
              <a:ext cx="2288440" cy="159452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LA PRISE DE CONGE</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103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LA PRISE DE CONGE</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9" name="Groupe 8"/>
          <p:cNvGrpSpPr/>
          <p:nvPr/>
        </p:nvGrpSpPr>
        <p:grpSpPr>
          <a:xfrm>
            <a:off x="609600" y="2324100"/>
            <a:ext cx="11010900" cy="876300"/>
            <a:chOff x="609600" y="2324100"/>
            <a:chExt cx="11010900" cy="876300"/>
          </a:xfrm>
        </p:grpSpPr>
        <p:sp>
          <p:nvSpPr>
            <p:cNvPr id="10" name="Organigramme : Processus 9"/>
            <p:cNvSpPr/>
            <p:nvPr/>
          </p:nvSpPr>
          <p:spPr>
            <a:xfrm>
              <a:off x="863600" y="2476500"/>
              <a:ext cx="10756900" cy="723900"/>
            </a:xfrm>
            <a:prstGeom prst="flowChartProcess">
              <a:avLst/>
            </a:prstGeom>
            <a:solidFill>
              <a:srgbClr val="FBDFD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Organigramme : Processus 10"/>
            <p:cNvSpPr/>
            <p:nvPr/>
          </p:nvSpPr>
          <p:spPr>
            <a:xfrm>
              <a:off x="609600" y="2324100"/>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lumMod val="65000"/>
                      <a:lumOff val="35000"/>
                    </a:schemeClr>
                  </a:solidFill>
                </a:rPr>
                <a:t>1.  </a:t>
              </a:r>
              <a:r>
                <a:rPr lang="fr-FR" dirty="0" smtClean="0">
                  <a:solidFill>
                    <a:schemeClr val="tx1">
                      <a:lumMod val="65000"/>
                      <a:lumOff val="35000"/>
                    </a:schemeClr>
                  </a:solidFill>
                </a:rPr>
                <a:t>Remercier pour l’échange</a:t>
              </a:r>
              <a:endParaRPr lang="fr-FR" dirty="0">
                <a:solidFill>
                  <a:schemeClr val="tx1">
                    <a:lumMod val="65000"/>
                    <a:lumOff val="35000"/>
                  </a:schemeClr>
                </a:solidFill>
              </a:endParaRPr>
            </a:p>
          </p:txBody>
        </p:sp>
      </p:grpSp>
      <p:grpSp>
        <p:nvGrpSpPr>
          <p:cNvPr id="12" name="Groupe 11"/>
          <p:cNvGrpSpPr/>
          <p:nvPr/>
        </p:nvGrpSpPr>
        <p:grpSpPr>
          <a:xfrm>
            <a:off x="609600" y="3392179"/>
            <a:ext cx="11010900" cy="876300"/>
            <a:chOff x="609600" y="3392179"/>
            <a:chExt cx="11010900" cy="876300"/>
          </a:xfrm>
        </p:grpSpPr>
        <p:sp>
          <p:nvSpPr>
            <p:cNvPr id="13" name="Organigramme : Processus 12"/>
            <p:cNvSpPr/>
            <p:nvPr/>
          </p:nvSpPr>
          <p:spPr>
            <a:xfrm>
              <a:off x="863600" y="3544579"/>
              <a:ext cx="10756900" cy="723900"/>
            </a:xfrm>
            <a:prstGeom prst="flowChartProcess">
              <a:avLst/>
            </a:prstGeom>
            <a:solidFill>
              <a:srgbClr val="FBDFD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rganigramme : Processus 13"/>
            <p:cNvSpPr/>
            <p:nvPr/>
          </p:nvSpPr>
          <p:spPr>
            <a:xfrm>
              <a:off x="609600" y="3392179"/>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2. </a:t>
              </a:r>
              <a:r>
                <a:rPr lang="fr-FR" dirty="0">
                  <a:solidFill>
                    <a:schemeClr val="tx1">
                      <a:lumMod val="65000"/>
                      <a:lumOff val="35000"/>
                    </a:schemeClr>
                  </a:solidFill>
                </a:rPr>
                <a:t> </a:t>
              </a:r>
              <a:r>
                <a:rPr lang="fr-FR" dirty="0" smtClean="0">
                  <a:solidFill>
                    <a:schemeClr val="tx1">
                      <a:lumMod val="65000"/>
                      <a:lumOff val="35000"/>
                    </a:schemeClr>
                  </a:solidFill>
                </a:rPr>
                <a:t>Expliquer l’envoi du mail </a:t>
              </a:r>
              <a:r>
                <a:rPr lang="fr-FR" dirty="0">
                  <a:solidFill>
                    <a:schemeClr val="tx1">
                      <a:lumMod val="65000"/>
                      <a:lumOff val="35000"/>
                    </a:schemeClr>
                  </a:solidFill>
                </a:rPr>
                <a:t>et contenu – revalider adresse mail </a:t>
              </a:r>
            </a:p>
          </p:txBody>
        </p:sp>
      </p:grpSp>
      <p:grpSp>
        <p:nvGrpSpPr>
          <p:cNvPr id="15" name="Groupe 14"/>
          <p:cNvGrpSpPr/>
          <p:nvPr/>
        </p:nvGrpSpPr>
        <p:grpSpPr>
          <a:xfrm>
            <a:off x="609600" y="4486937"/>
            <a:ext cx="11010900" cy="876300"/>
            <a:chOff x="609600" y="4486937"/>
            <a:chExt cx="11010900" cy="876300"/>
          </a:xfrm>
        </p:grpSpPr>
        <p:sp>
          <p:nvSpPr>
            <p:cNvPr id="16" name="Organigramme : Processus 15"/>
            <p:cNvSpPr/>
            <p:nvPr/>
          </p:nvSpPr>
          <p:spPr>
            <a:xfrm>
              <a:off x="863600" y="4639337"/>
              <a:ext cx="10756900" cy="723900"/>
            </a:xfrm>
            <a:prstGeom prst="flowChartProcess">
              <a:avLst/>
            </a:prstGeom>
            <a:solidFill>
              <a:srgbClr val="FBDFD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Organigramme : Processus 16"/>
            <p:cNvSpPr/>
            <p:nvPr/>
          </p:nvSpPr>
          <p:spPr>
            <a:xfrm>
              <a:off x="609600" y="4486937"/>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3. </a:t>
              </a:r>
              <a:r>
                <a:rPr lang="fr-FR" dirty="0">
                  <a:solidFill>
                    <a:schemeClr val="tx1">
                      <a:lumMod val="65000"/>
                      <a:lumOff val="35000"/>
                    </a:schemeClr>
                  </a:solidFill>
                </a:rPr>
                <a:t> </a:t>
              </a:r>
              <a:r>
                <a:rPr lang="fr-FR" dirty="0" smtClean="0">
                  <a:solidFill>
                    <a:schemeClr val="tx1">
                      <a:lumMod val="65000"/>
                      <a:lumOff val="35000"/>
                    </a:schemeClr>
                  </a:solidFill>
                </a:rPr>
                <a:t>Expliquer l’offre et</a:t>
              </a:r>
              <a:r>
                <a:rPr lang="fr-FR" dirty="0" smtClean="0">
                  <a:solidFill>
                    <a:srgbClr val="FF0000"/>
                  </a:solidFill>
                </a:rPr>
                <a:t> </a:t>
              </a:r>
              <a:r>
                <a:rPr lang="fr-FR" dirty="0" smtClean="0">
                  <a:solidFill>
                    <a:srgbClr val="4F4E51"/>
                  </a:solidFill>
                </a:rPr>
                <a:t>les modalités </a:t>
              </a:r>
              <a:r>
                <a:rPr lang="fr-FR" dirty="0" smtClean="0">
                  <a:solidFill>
                    <a:schemeClr val="tx1">
                      <a:lumMod val="65000"/>
                      <a:lumOff val="35000"/>
                    </a:schemeClr>
                  </a:solidFill>
                </a:rPr>
                <a:t>pour récupérer les produits</a:t>
              </a:r>
              <a:endParaRPr lang="fr-FR" dirty="0">
                <a:solidFill>
                  <a:schemeClr val="tx1">
                    <a:lumMod val="65000"/>
                    <a:lumOff val="35000"/>
                  </a:schemeClr>
                </a:solidFill>
              </a:endParaRPr>
            </a:p>
          </p:txBody>
        </p:sp>
      </p:grpSp>
    </p:spTree>
    <p:extLst>
      <p:ext uri="{BB962C8B-B14F-4D97-AF65-F5344CB8AC3E}">
        <p14:creationId xmlns:p14="http://schemas.microsoft.com/office/powerpoint/2010/main" val="176807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LA PRISE DE CONGE</a:t>
            </a:r>
            <a:endParaRPr lang="fr-FR" sz="2400" spc="300" dirty="0" smtClean="0">
              <a:solidFill>
                <a:schemeClr val="tx1">
                  <a:lumMod val="65000"/>
                  <a:lumOff val="35000"/>
                </a:schemeClr>
              </a:solidFill>
              <a:latin typeface="Calibri" panose="020F0502020204030204" pitchFamily="34" charset="0"/>
              <a:cs typeface="Calibri" panose="020F0502020204030204" pitchFamily="34" charset="0"/>
            </a:endParaRP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9" name="Groupe 8"/>
          <p:cNvGrpSpPr/>
          <p:nvPr/>
        </p:nvGrpSpPr>
        <p:grpSpPr>
          <a:xfrm>
            <a:off x="609600" y="3494374"/>
            <a:ext cx="11010900" cy="876300"/>
            <a:chOff x="609600" y="2324100"/>
            <a:chExt cx="11010900" cy="876300"/>
          </a:xfrm>
        </p:grpSpPr>
        <p:sp>
          <p:nvSpPr>
            <p:cNvPr id="10" name="Organigramme : Processus 9"/>
            <p:cNvSpPr/>
            <p:nvPr/>
          </p:nvSpPr>
          <p:spPr>
            <a:xfrm>
              <a:off x="863600" y="2476500"/>
              <a:ext cx="10756900" cy="723900"/>
            </a:xfrm>
            <a:prstGeom prst="flowChartProcess">
              <a:avLst/>
            </a:prstGeom>
            <a:solidFill>
              <a:srgbClr val="FBDFD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Organigramme : Processus 10"/>
            <p:cNvSpPr/>
            <p:nvPr/>
          </p:nvSpPr>
          <p:spPr>
            <a:xfrm>
              <a:off x="609600" y="2324100"/>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lumMod val="65000"/>
                      <a:lumOff val="35000"/>
                    </a:schemeClr>
                  </a:solidFill>
                </a:rPr>
                <a:t>5</a:t>
              </a:r>
              <a:r>
                <a:rPr lang="fr-FR" dirty="0" smtClean="0">
                  <a:solidFill>
                    <a:schemeClr val="tx1">
                      <a:lumMod val="65000"/>
                      <a:lumOff val="35000"/>
                    </a:schemeClr>
                  </a:solidFill>
                </a:rPr>
                <a:t>. </a:t>
              </a:r>
              <a:r>
                <a:rPr lang="fr-FR" dirty="0">
                  <a:solidFill>
                    <a:schemeClr val="tx1">
                      <a:lumMod val="65000"/>
                      <a:lumOff val="35000"/>
                    </a:schemeClr>
                  </a:solidFill>
                </a:rPr>
                <a:t> </a:t>
              </a:r>
              <a:r>
                <a:rPr lang="fr-FR" dirty="0" smtClean="0">
                  <a:solidFill>
                    <a:schemeClr val="tx1">
                      <a:lumMod val="65000"/>
                      <a:lumOff val="35000"/>
                    </a:schemeClr>
                  </a:solidFill>
                </a:rPr>
                <a:t>Proposer la prise de rendez-vous</a:t>
              </a:r>
              <a:endParaRPr lang="fr-FR" dirty="0">
                <a:solidFill>
                  <a:schemeClr val="tx1">
                    <a:lumMod val="65000"/>
                    <a:lumOff val="35000"/>
                  </a:schemeClr>
                </a:solidFill>
              </a:endParaRPr>
            </a:p>
          </p:txBody>
        </p:sp>
      </p:grpSp>
      <p:grpSp>
        <p:nvGrpSpPr>
          <p:cNvPr id="12" name="Groupe 11"/>
          <p:cNvGrpSpPr/>
          <p:nvPr/>
        </p:nvGrpSpPr>
        <p:grpSpPr>
          <a:xfrm>
            <a:off x="609600" y="4714853"/>
            <a:ext cx="11010900" cy="876300"/>
            <a:chOff x="609600" y="3392179"/>
            <a:chExt cx="11010900" cy="876300"/>
          </a:xfrm>
        </p:grpSpPr>
        <p:sp>
          <p:nvSpPr>
            <p:cNvPr id="13" name="Organigramme : Processus 12"/>
            <p:cNvSpPr/>
            <p:nvPr/>
          </p:nvSpPr>
          <p:spPr>
            <a:xfrm>
              <a:off x="863600" y="3544579"/>
              <a:ext cx="10756900" cy="723900"/>
            </a:xfrm>
            <a:prstGeom prst="flowChartProcess">
              <a:avLst/>
            </a:prstGeom>
            <a:solidFill>
              <a:srgbClr val="FBDFD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rganigramme : Processus 13"/>
            <p:cNvSpPr/>
            <p:nvPr/>
          </p:nvSpPr>
          <p:spPr>
            <a:xfrm>
              <a:off x="609600" y="3392179"/>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lumMod val="65000"/>
                      <a:lumOff val="35000"/>
                    </a:schemeClr>
                  </a:solidFill>
                </a:rPr>
                <a:t>6</a:t>
              </a:r>
              <a:r>
                <a:rPr lang="fr-FR" dirty="0" smtClean="0">
                  <a:solidFill>
                    <a:schemeClr val="tx1">
                      <a:lumMod val="65000"/>
                      <a:lumOff val="35000"/>
                    </a:schemeClr>
                  </a:solidFill>
                </a:rPr>
                <a:t>. </a:t>
              </a:r>
              <a:r>
                <a:rPr lang="fr-FR" dirty="0">
                  <a:solidFill>
                    <a:schemeClr val="tx1">
                      <a:lumMod val="65000"/>
                      <a:lumOff val="35000"/>
                    </a:schemeClr>
                  </a:solidFill>
                </a:rPr>
                <a:t> </a:t>
              </a:r>
              <a:r>
                <a:rPr lang="fr-FR" dirty="0" smtClean="0">
                  <a:solidFill>
                    <a:schemeClr val="tx1">
                      <a:lumMod val="65000"/>
                      <a:lumOff val="35000"/>
                    </a:schemeClr>
                  </a:solidFill>
                </a:rPr>
                <a:t>L’inviter à vous suivre sur les réseaux</a:t>
              </a:r>
              <a:endParaRPr lang="fr-FR" dirty="0">
                <a:solidFill>
                  <a:schemeClr val="tx1">
                    <a:lumMod val="65000"/>
                    <a:lumOff val="35000"/>
                  </a:schemeClr>
                </a:solidFill>
              </a:endParaRPr>
            </a:p>
          </p:txBody>
        </p:sp>
      </p:grpSp>
      <p:grpSp>
        <p:nvGrpSpPr>
          <p:cNvPr id="21" name="Groupe 20"/>
          <p:cNvGrpSpPr/>
          <p:nvPr/>
        </p:nvGrpSpPr>
        <p:grpSpPr>
          <a:xfrm>
            <a:off x="609600" y="2273895"/>
            <a:ext cx="11010900" cy="876300"/>
            <a:chOff x="609600" y="5610842"/>
            <a:chExt cx="11010900" cy="876300"/>
          </a:xfrm>
        </p:grpSpPr>
        <p:sp>
          <p:nvSpPr>
            <p:cNvPr id="22" name="Organigramme : Processus 21"/>
            <p:cNvSpPr/>
            <p:nvPr/>
          </p:nvSpPr>
          <p:spPr>
            <a:xfrm>
              <a:off x="863600" y="5763242"/>
              <a:ext cx="10756900" cy="723900"/>
            </a:xfrm>
            <a:prstGeom prst="flowChartProcess">
              <a:avLst/>
            </a:prstGeom>
            <a:solidFill>
              <a:srgbClr val="FBDFD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Organigramme : Processus 22"/>
            <p:cNvSpPr/>
            <p:nvPr/>
          </p:nvSpPr>
          <p:spPr>
            <a:xfrm>
              <a:off x="609600" y="5610842"/>
              <a:ext cx="10858500" cy="723900"/>
            </a:xfrm>
            <a:prstGeom prst="flowChartProcess">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lumMod val="65000"/>
                      <a:lumOff val="35000"/>
                    </a:schemeClr>
                  </a:solidFill>
                </a:rPr>
                <a:t>4. </a:t>
              </a:r>
              <a:r>
                <a:rPr lang="fr-FR" dirty="0">
                  <a:solidFill>
                    <a:schemeClr val="tx1">
                      <a:lumMod val="65000"/>
                      <a:lumOff val="35000"/>
                    </a:schemeClr>
                  </a:solidFill>
                </a:rPr>
                <a:t> </a:t>
              </a:r>
              <a:r>
                <a:rPr lang="fr-FR" dirty="0" smtClean="0">
                  <a:solidFill>
                    <a:schemeClr val="tx1">
                      <a:lumMod val="65000"/>
                      <a:lumOff val="35000"/>
                    </a:schemeClr>
                  </a:solidFill>
                </a:rPr>
                <a:t>Expliquer que l’on reste à sa disposition pour tout compléments d’informations</a:t>
              </a:r>
              <a:endParaRPr lang="fr-FR" dirty="0">
                <a:solidFill>
                  <a:schemeClr val="tx1">
                    <a:lumMod val="65000"/>
                    <a:lumOff val="35000"/>
                  </a:schemeClr>
                </a:solidFill>
              </a:endParaRPr>
            </a:p>
          </p:txBody>
        </p:sp>
      </p:grpSp>
    </p:spTree>
    <p:extLst>
      <p:ext uri="{BB962C8B-B14F-4D97-AF65-F5344CB8AC3E}">
        <p14:creationId xmlns:p14="http://schemas.microsoft.com/office/powerpoint/2010/main" val="124105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532"/>
            <a:ext cx="12192000" cy="1569660"/>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LES 10 REGLES D’OR </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D’UN DIAGNOSTIC EXPERT</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3" name="Groupe 2"/>
          <p:cNvGrpSpPr/>
          <p:nvPr/>
        </p:nvGrpSpPr>
        <p:grpSpPr>
          <a:xfrm>
            <a:off x="328617" y="1722506"/>
            <a:ext cx="1565124" cy="2038160"/>
            <a:chOff x="328617" y="1722506"/>
            <a:chExt cx="1565124" cy="2038160"/>
          </a:xfrm>
        </p:grpSpPr>
        <p:pic>
          <p:nvPicPr>
            <p:cNvPr id="5" name="Image 4"/>
            <p:cNvPicPr>
              <a:picLocks noChangeAspect="1"/>
            </p:cNvPicPr>
            <p:nvPr/>
          </p:nvPicPr>
          <p:blipFill rotWithShape="1">
            <a:blip r:embed="rId3"/>
            <a:srcRect l="7501" t="27845" r="75378" b="35522"/>
            <a:stretch/>
          </p:blipFill>
          <p:spPr>
            <a:xfrm>
              <a:off x="708731" y="2298645"/>
              <a:ext cx="882323" cy="1061911"/>
            </a:xfrm>
            <a:prstGeom prst="rect">
              <a:avLst/>
            </a:prstGeom>
          </p:spPr>
        </p:pic>
        <p:sp>
          <p:nvSpPr>
            <p:cNvPr id="8" name="ZoneTexte 7"/>
            <p:cNvSpPr txBox="1"/>
            <p:nvPr/>
          </p:nvSpPr>
          <p:spPr>
            <a:xfrm>
              <a:off x="393578" y="3360556"/>
              <a:ext cx="1500163" cy="400110"/>
            </a:xfrm>
            <a:prstGeom prst="rect">
              <a:avLst/>
            </a:prstGeom>
            <a:noFill/>
          </p:spPr>
          <p:txBody>
            <a:bodyPr wrap="square" rtlCol="0">
              <a:spAutoFit/>
            </a:bodyPr>
            <a:lstStyle/>
            <a:p>
              <a:pPr algn="ctr"/>
              <a:r>
                <a:rPr lang="fr-FR" sz="2000" cap="small" dirty="0" smtClean="0">
                  <a:solidFill>
                    <a:schemeClr val="tx1">
                      <a:lumMod val="65000"/>
                      <a:lumOff val="35000"/>
                    </a:schemeClr>
                  </a:solidFill>
                </a:rPr>
                <a:t>connaissance</a:t>
              </a:r>
            </a:p>
          </p:txBody>
        </p:sp>
        <p:sp>
          <p:nvSpPr>
            <p:cNvPr id="9" name="ZoneTexte 8"/>
            <p:cNvSpPr txBox="1"/>
            <p:nvPr/>
          </p:nvSpPr>
          <p:spPr>
            <a:xfrm>
              <a:off x="328617" y="1722506"/>
              <a:ext cx="1500163"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1</a:t>
              </a:r>
            </a:p>
          </p:txBody>
        </p:sp>
      </p:grpSp>
      <p:grpSp>
        <p:nvGrpSpPr>
          <p:cNvPr id="4" name="Groupe 3"/>
          <p:cNvGrpSpPr/>
          <p:nvPr/>
        </p:nvGrpSpPr>
        <p:grpSpPr>
          <a:xfrm>
            <a:off x="2502407" y="1722506"/>
            <a:ext cx="1995055" cy="2038160"/>
            <a:chOff x="2502407" y="1722506"/>
            <a:chExt cx="1995055" cy="2038160"/>
          </a:xfrm>
        </p:grpSpPr>
        <p:sp>
          <p:nvSpPr>
            <p:cNvPr id="12" name="ZoneTexte 11"/>
            <p:cNvSpPr txBox="1"/>
            <p:nvPr/>
          </p:nvSpPr>
          <p:spPr>
            <a:xfrm>
              <a:off x="2715768" y="3360556"/>
              <a:ext cx="1634662" cy="400110"/>
            </a:xfrm>
            <a:prstGeom prst="rect">
              <a:avLst/>
            </a:prstGeom>
            <a:noFill/>
          </p:spPr>
          <p:txBody>
            <a:bodyPr wrap="square" rtlCol="0">
              <a:spAutoFit/>
            </a:bodyPr>
            <a:lstStyle/>
            <a:p>
              <a:pPr algn="ctr"/>
              <a:r>
                <a:rPr lang="fr-FR" sz="2000" cap="small" dirty="0" smtClean="0">
                  <a:solidFill>
                    <a:schemeClr val="tx1">
                      <a:lumMod val="65000"/>
                      <a:lumOff val="35000"/>
                    </a:schemeClr>
                  </a:solidFill>
                </a:rPr>
                <a:t>Ecoute active</a:t>
              </a:r>
            </a:p>
          </p:txBody>
        </p:sp>
        <p:sp>
          <p:nvSpPr>
            <p:cNvPr id="13" name="ZoneTexte 12"/>
            <p:cNvSpPr txBox="1"/>
            <p:nvPr/>
          </p:nvSpPr>
          <p:spPr>
            <a:xfrm>
              <a:off x="2785305" y="1722506"/>
              <a:ext cx="1500163" cy="646331"/>
            </a:xfrm>
            <a:prstGeom prst="rect">
              <a:avLst/>
            </a:prstGeom>
            <a:noFill/>
          </p:spPr>
          <p:txBody>
            <a:bodyPr wrap="square" rtlCol="0">
              <a:spAutoFit/>
            </a:bodyPr>
            <a:lstStyle/>
            <a:p>
              <a:pPr algn="ctr"/>
              <a:r>
                <a:rPr lang="fr-FR" sz="3600" cap="small" dirty="0">
                  <a:solidFill>
                    <a:schemeClr val="tx1">
                      <a:lumMod val="65000"/>
                      <a:lumOff val="35000"/>
                    </a:schemeClr>
                  </a:solidFill>
                </a:rPr>
                <a:t>2</a:t>
              </a:r>
              <a:endParaRPr lang="fr-FR" sz="3600" cap="small" dirty="0" smtClean="0">
                <a:solidFill>
                  <a:schemeClr val="tx1">
                    <a:lumMod val="65000"/>
                    <a:lumOff val="35000"/>
                  </a:schemeClr>
                </a:solidFill>
              </a:endParaRPr>
            </a:p>
          </p:txBody>
        </p:sp>
        <p:pic>
          <p:nvPicPr>
            <p:cNvPr id="14" name="Image 13"/>
            <p:cNvPicPr>
              <a:picLocks noChangeAspect="1"/>
            </p:cNvPicPr>
            <p:nvPr/>
          </p:nvPicPr>
          <p:blipFill rotWithShape="1">
            <a:blip r:embed="rId4"/>
            <a:srcRect l="29123" t="43489" r="48860" b="32339"/>
            <a:stretch/>
          </p:blipFill>
          <p:spPr>
            <a:xfrm>
              <a:off x="2502407" y="2213597"/>
              <a:ext cx="1995055" cy="1232006"/>
            </a:xfrm>
            <a:prstGeom prst="rect">
              <a:avLst/>
            </a:prstGeom>
          </p:spPr>
        </p:pic>
      </p:grpSp>
      <p:grpSp>
        <p:nvGrpSpPr>
          <p:cNvPr id="6" name="Groupe 5"/>
          <p:cNvGrpSpPr/>
          <p:nvPr/>
        </p:nvGrpSpPr>
        <p:grpSpPr>
          <a:xfrm>
            <a:off x="4684492" y="1722506"/>
            <a:ext cx="2680404" cy="2038160"/>
            <a:chOff x="4684492" y="1722506"/>
            <a:chExt cx="2680404" cy="2038160"/>
          </a:xfrm>
        </p:grpSpPr>
        <p:pic>
          <p:nvPicPr>
            <p:cNvPr id="19" name="Picture 6" descr="Construire notre enfant avec un langage bienveillan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4492" y="2033915"/>
              <a:ext cx="2428232" cy="1569659"/>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p:cNvSpPr txBox="1"/>
            <p:nvPr/>
          </p:nvSpPr>
          <p:spPr>
            <a:xfrm>
              <a:off x="4896486" y="3360556"/>
              <a:ext cx="2468410" cy="400110"/>
            </a:xfrm>
            <a:prstGeom prst="rect">
              <a:avLst/>
            </a:prstGeom>
            <a:noFill/>
          </p:spPr>
          <p:txBody>
            <a:bodyPr wrap="square" rtlCol="0">
              <a:spAutoFit/>
            </a:bodyPr>
            <a:lstStyle/>
            <a:p>
              <a:pPr algn="ctr"/>
              <a:r>
                <a:rPr lang="fr-FR" sz="2000" cap="small" dirty="0" smtClean="0">
                  <a:solidFill>
                    <a:schemeClr val="tx1">
                      <a:lumMod val="65000"/>
                      <a:lumOff val="35000"/>
                    </a:schemeClr>
                  </a:solidFill>
                </a:rPr>
                <a:t>Empathie-bienveillance</a:t>
              </a:r>
              <a:endParaRPr lang="fr-FR" sz="2000" cap="small" dirty="0">
                <a:solidFill>
                  <a:schemeClr val="tx1">
                    <a:lumMod val="65000"/>
                    <a:lumOff val="35000"/>
                  </a:schemeClr>
                </a:solidFill>
              </a:endParaRPr>
            </a:p>
          </p:txBody>
        </p:sp>
        <p:sp>
          <p:nvSpPr>
            <p:cNvPr id="18" name="ZoneTexte 17"/>
            <p:cNvSpPr txBox="1"/>
            <p:nvPr/>
          </p:nvSpPr>
          <p:spPr>
            <a:xfrm>
              <a:off x="5148527" y="1722506"/>
              <a:ext cx="1500163" cy="646331"/>
            </a:xfrm>
            <a:prstGeom prst="rect">
              <a:avLst/>
            </a:prstGeom>
            <a:noFill/>
          </p:spPr>
          <p:txBody>
            <a:bodyPr wrap="square" rtlCol="0">
              <a:spAutoFit/>
            </a:bodyPr>
            <a:lstStyle/>
            <a:p>
              <a:pPr algn="ctr"/>
              <a:r>
                <a:rPr lang="fr-FR" sz="3600" cap="small" dirty="0">
                  <a:solidFill>
                    <a:schemeClr val="tx1">
                      <a:lumMod val="65000"/>
                      <a:lumOff val="35000"/>
                    </a:schemeClr>
                  </a:solidFill>
                </a:rPr>
                <a:t>3</a:t>
              </a:r>
              <a:endParaRPr lang="fr-FR" sz="3600" cap="small" dirty="0" smtClean="0">
                <a:solidFill>
                  <a:schemeClr val="tx1">
                    <a:lumMod val="65000"/>
                    <a:lumOff val="35000"/>
                  </a:schemeClr>
                </a:solidFill>
              </a:endParaRPr>
            </a:p>
          </p:txBody>
        </p:sp>
      </p:grpSp>
      <p:grpSp>
        <p:nvGrpSpPr>
          <p:cNvPr id="10" name="Groupe 9"/>
          <p:cNvGrpSpPr/>
          <p:nvPr/>
        </p:nvGrpSpPr>
        <p:grpSpPr>
          <a:xfrm>
            <a:off x="10124272" y="1722506"/>
            <a:ext cx="1921423" cy="2057723"/>
            <a:chOff x="10124272" y="1722506"/>
            <a:chExt cx="1921423" cy="2057723"/>
          </a:xfrm>
        </p:grpSpPr>
        <p:pic>
          <p:nvPicPr>
            <p:cNvPr id="29" name="Picture 12" descr="CFDT - COVID-19: S'ADAPTER AU TRAVAIL, TEMOIGNAGES DE MILITANTS -  CONSEILLER DU SALARI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8717" y="2266901"/>
              <a:ext cx="1125398" cy="1125398"/>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p:cNvSpPr txBox="1"/>
            <p:nvPr/>
          </p:nvSpPr>
          <p:spPr>
            <a:xfrm>
              <a:off x="10124272" y="3380119"/>
              <a:ext cx="1921423" cy="400110"/>
            </a:xfrm>
            <a:prstGeom prst="rect">
              <a:avLst/>
            </a:prstGeom>
            <a:noFill/>
          </p:spPr>
          <p:txBody>
            <a:bodyPr wrap="square" rtlCol="0">
              <a:spAutoFit/>
            </a:bodyPr>
            <a:lstStyle/>
            <a:p>
              <a:pPr algn="ctr"/>
              <a:r>
                <a:rPr lang="fr-FR" sz="2000" cap="small" dirty="0">
                  <a:solidFill>
                    <a:schemeClr val="tx1">
                      <a:lumMod val="65000"/>
                      <a:lumOff val="35000"/>
                    </a:schemeClr>
                  </a:solidFill>
                </a:rPr>
                <a:t>Discours adapte</a:t>
              </a:r>
            </a:p>
          </p:txBody>
        </p:sp>
        <p:sp>
          <p:nvSpPr>
            <p:cNvPr id="27" name="ZoneTexte 26"/>
            <p:cNvSpPr txBox="1"/>
            <p:nvPr/>
          </p:nvSpPr>
          <p:spPr>
            <a:xfrm>
              <a:off x="10251335" y="1722506"/>
              <a:ext cx="1500163"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5</a:t>
              </a:r>
            </a:p>
          </p:txBody>
        </p:sp>
      </p:grpSp>
      <p:grpSp>
        <p:nvGrpSpPr>
          <p:cNvPr id="7" name="Groupe 6"/>
          <p:cNvGrpSpPr/>
          <p:nvPr/>
        </p:nvGrpSpPr>
        <p:grpSpPr>
          <a:xfrm>
            <a:off x="7446786" y="1722506"/>
            <a:ext cx="2155576" cy="2038160"/>
            <a:chOff x="7446786" y="1722506"/>
            <a:chExt cx="2155576" cy="2038160"/>
          </a:xfrm>
        </p:grpSpPr>
        <p:sp>
          <p:nvSpPr>
            <p:cNvPr id="22" name="ZoneTexte 21"/>
            <p:cNvSpPr txBox="1"/>
            <p:nvPr/>
          </p:nvSpPr>
          <p:spPr>
            <a:xfrm>
              <a:off x="7757845" y="3360556"/>
              <a:ext cx="1500163" cy="400110"/>
            </a:xfrm>
            <a:prstGeom prst="rect">
              <a:avLst/>
            </a:prstGeom>
            <a:noFill/>
          </p:spPr>
          <p:txBody>
            <a:bodyPr wrap="square" rtlCol="0">
              <a:spAutoFit/>
            </a:bodyPr>
            <a:lstStyle/>
            <a:p>
              <a:pPr algn="ctr"/>
              <a:r>
                <a:rPr lang="fr-FR" sz="2000" cap="small" dirty="0" smtClean="0">
                  <a:solidFill>
                    <a:schemeClr val="tx1">
                      <a:lumMod val="65000"/>
                      <a:lumOff val="35000"/>
                    </a:schemeClr>
                  </a:solidFill>
                </a:rPr>
                <a:t>valoriser</a:t>
              </a:r>
            </a:p>
          </p:txBody>
        </p:sp>
        <p:sp>
          <p:nvSpPr>
            <p:cNvPr id="23" name="ZoneTexte 22"/>
            <p:cNvSpPr txBox="1"/>
            <p:nvPr/>
          </p:nvSpPr>
          <p:spPr>
            <a:xfrm>
              <a:off x="7692884" y="1722506"/>
              <a:ext cx="1500163" cy="646331"/>
            </a:xfrm>
            <a:prstGeom prst="rect">
              <a:avLst/>
            </a:prstGeom>
            <a:noFill/>
          </p:spPr>
          <p:txBody>
            <a:bodyPr wrap="square" rtlCol="0">
              <a:spAutoFit/>
            </a:bodyPr>
            <a:lstStyle/>
            <a:p>
              <a:pPr algn="ctr"/>
              <a:r>
                <a:rPr lang="fr-FR" sz="3600" cap="small" dirty="0">
                  <a:solidFill>
                    <a:schemeClr val="tx1">
                      <a:lumMod val="65000"/>
                      <a:lumOff val="35000"/>
                    </a:schemeClr>
                  </a:solidFill>
                </a:rPr>
                <a:t>4</a:t>
              </a:r>
              <a:endParaRPr lang="fr-FR" sz="3600" cap="small" dirty="0" smtClean="0">
                <a:solidFill>
                  <a:schemeClr val="tx1">
                    <a:lumMod val="65000"/>
                    <a:lumOff val="35000"/>
                  </a:schemeClr>
                </a:solidFill>
              </a:endParaRPr>
            </a:p>
          </p:txBody>
        </p:sp>
        <p:pic>
          <p:nvPicPr>
            <p:cNvPr id="28" name="Picture 8" descr="4 astuces pour valoriser votre événement auprès des participant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923" t="6431" r="3396"/>
            <a:stretch/>
          </p:blipFill>
          <p:spPr bwMode="auto">
            <a:xfrm>
              <a:off x="7446786" y="2205011"/>
              <a:ext cx="2155576" cy="11555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e 29"/>
          <p:cNvGrpSpPr/>
          <p:nvPr/>
        </p:nvGrpSpPr>
        <p:grpSpPr>
          <a:xfrm>
            <a:off x="0" y="4170795"/>
            <a:ext cx="2102010" cy="2038160"/>
            <a:chOff x="0" y="4170795"/>
            <a:chExt cx="2102010" cy="2038160"/>
          </a:xfrm>
        </p:grpSpPr>
        <p:pic>
          <p:nvPicPr>
            <p:cNvPr id="25" name="Picture 22" descr="Pub &amp; Marketing - La personnalisation | Groupe CCL"/>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016" r="6395"/>
            <a:stretch/>
          </p:blipFill>
          <p:spPr bwMode="auto">
            <a:xfrm>
              <a:off x="81068" y="4608040"/>
              <a:ext cx="1984248" cy="1200805"/>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p:cNvSpPr txBox="1"/>
            <p:nvPr/>
          </p:nvSpPr>
          <p:spPr>
            <a:xfrm>
              <a:off x="0" y="5808845"/>
              <a:ext cx="2102010" cy="400110"/>
            </a:xfrm>
            <a:prstGeom prst="rect">
              <a:avLst/>
            </a:prstGeom>
            <a:noFill/>
          </p:spPr>
          <p:txBody>
            <a:bodyPr wrap="square" rtlCol="0">
              <a:spAutoFit/>
            </a:bodyPr>
            <a:lstStyle/>
            <a:p>
              <a:pPr algn="ctr"/>
              <a:r>
                <a:rPr lang="fr-FR" sz="2000" cap="small" dirty="0" smtClean="0">
                  <a:solidFill>
                    <a:schemeClr val="tx1">
                      <a:lumMod val="65000"/>
                      <a:lumOff val="35000"/>
                    </a:schemeClr>
                  </a:solidFill>
                </a:rPr>
                <a:t>personnalisation</a:t>
              </a:r>
            </a:p>
          </p:txBody>
        </p:sp>
        <p:sp>
          <p:nvSpPr>
            <p:cNvPr id="24" name="ZoneTexte 23"/>
            <p:cNvSpPr txBox="1"/>
            <p:nvPr/>
          </p:nvSpPr>
          <p:spPr>
            <a:xfrm>
              <a:off x="328617" y="4170795"/>
              <a:ext cx="1500163" cy="646331"/>
            </a:xfrm>
            <a:prstGeom prst="rect">
              <a:avLst/>
            </a:prstGeom>
            <a:noFill/>
          </p:spPr>
          <p:txBody>
            <a:bodyPr wrap="square" rtlCol="0">
              <a:spAutoFit/>
            </a:bodyPr>
            <a:lstStyle/>
            <a:p>
              <a:pPr algn="ctr"/>
              <a:r>
                <a:rPr lang="fr-FR" sz="3600" cap="small" dirty="0">
                  <a:solidFill>
                    <a:schemeClr val="tx1">
                      <a:lumMod val="65000"/>
                      <a:lumOff val="35000"/>
                    </a:schemeClr>
                  </a:solidFill>
                </a:rPr>
                <a:t>6</a:t>
              </a:r>
              <a:endParaRPr lang="fr-FR" sz="3600" cap="small" dirty="0" smtClean="0">
                <a:solidFill>
                  <a:schemeClr val="tx1">
                    <a:lumMod val="65000"/>
                    <a:lumOff val="35000"/>
                  </a:schemeClr>
                </a:solidFill>
              </a:endParaRPr>
            </a:p>
          </p:txBody>
        </p:sp>
      </p:grpSp>
      <p:grpSp>
        <p:nvGrpSpPr>
          <p:cNvPr id="20" name="Groupe 19"/>
          <p:cNvGrpSpPr/>
          <p:nvPr/>
        </p:nvGrpSpPr>
        <p:grpSpPr>
          <a:xfrm>
            <a:off x="2580755" y="4170795"/>
            <a:ext cx="2058018" cy="2038160"/>
            <a:chOff x="2580755" y="4170795"/>
            <a:chExt cx="2058018" cy="2038160"/>
          </a:xfrm>
        </p:grpSpPr>
        <p:pic>
          <p:nvPicPr>
            <p:cNvPr id="33" name="Picture 10" descr="People with direction. Large group of people in the shape of an arrow  pointing up symbolizing direction , progress or growth. - Buy this stock  illustration and explore similar illustrations at Adob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1504"/>
            <a:stretch/>
          </p:blipFill>
          <p:spPr bwMode="auto">
            <a:xfrm>
              <a:off x="2580755" y="4654296"/>
              <a:ext cx="1870988" cy="1241810"/>
            </a:xfrm>
            <a:prstGeom prst="rect">
              <a:avLst/>
            </a:prstGeom>
            <a:noFill/>
            <a:extLst>
              <a:ext uri="{909E8E84-426E-40DD-AFC4-6F175D3DCCD1}">
                <a14:hiddenFill xmlns:a14="http://schemas.microsoft.com/office/drawing/2010/main">
                  <a:solidFill>
                    <a:srgbClr val="FFFFFF"/>
                  </a:solidFill>
                </a14:hiddenFill>
              </a:ext>
            </a:extLst>
          </p:spPr>
        </p:pic>
        <p:sp>
          <p:nvSpPr>
            <p:cNvPr id="31" name="ZoneTexte 30"/>
            <p:cNvSpPr txBox="1"/>
            <p:nvPr/>
          </p:nvSpPr>
          <p:spPr>
            <a:xfrm>
              <a:off x="2580755" y="5808845"/>
              <a:ext cx="2058018" cy="400110"/>
            </a:xfrm>
            <a:prstGeom prst="rect">
              <a:avLst/>
            </a:prstGeom>
            <a:noFill/>
          </p:spPr>
          <p:txBody>
            <a:bodyPr wrap="square" rtlCol="0">
              <a:spAutoFit/>
            </a:bodyPr>
            <a:lstStyle/>
            <a:p>
              <a:pPr algn="ctr"/>
              <a:r>
                <a:rPr lang="fr-FR" sz="2000" cap="small" dirty="0">
                  <a:solidFill>
                    <a:schemeClr val="tx1">
                      <a:lumMod val="65000"/>
                      <a:lumOff val="35000"/>
                    </a:schemeClr>
                  </a:solidFill>
                </a:rPr>
                <a:t>Routine </a:t>
              </a:r>
              <a:r>
                <a:rPr lang="fr-FR" sz="2000" cap="small" dirty="0" smtClean="0">
                  <a:solidFill>
                    <a:schemeClr val="tx1">
                      <a:lumMod val="65000"/>
                      <a:lumOff val="35000"/>
                    </a:schemeClr>
                  </a:solidFill>
                </a:rPr>
                <a:t>optimisée</a:t>
              </a:r>
              <a:endParaRPr lang="fr-FR" sz="2000" cap="small" dirty="0">
                <a:solidFill>
                  <a:schemeClr val="tx1">
                    <a:lumMod val="65000"/>
                    <a:lumOff val="35000"/>
                  </a:schemeClr>
                </a:solidFill>
              </a:endParaRPr>
            </a:p>
          </p:txBody>
        </p:sp>
        <p:sp>
          <p:nvSpPr>
            <p:cNvPr id="32" name="ZoneTexte 31"/>
            <p:cNvSpPr txBox="1"/>
            <p:nvPr/>
          </p:nvSpPr>
          <p:spPr>
            <a:xfrm>
              <a:off x="2741432" y="4170795"/>
              <a:ext cx="1500163" cy="646331"/>
            </a:xfrm>
            <a:prstGeom prst="rect">
              <a:avLst/>
            </a:prstGeom>
            <a:noFill/>
          </p:spPr>
          <p:txBody>
            <a:bodyPr wrap="square" rtlCol="0">
              <a:spAutoFit/>
            </a:bodyPr>
            <a:lstStyle/>
            <a:p>
              <a:pPr algn="ctr"/>
              <a:r>
                <a:rPr lang="fr-FR" sz="3600" cap="small" dirty="0">
                  <a:solidFill>
                    <a:schemeClr val="tx1">
                      <a:lumMod val="65000"/>
                      <a:lumOff val="35000"/>
                    </a:schemeClr>
                  </a:solidFill>
                </a:rPr>
                <a:t>7</a:t>
              </a:r>
              <a:endParaRPr lang="fr-FR" sz="3600" cap="small" dirty="0" smtClean="0">
                <a:solidFill>
                  <a:schemeClr val="tx1">
                    <a:lumMod val="65000"/>
                    <a:lumOff val="35000"/>
                  </a:schemeClr>
                </a:solidFill>
              </a:endParaRPr>
            </a:p>
          </p:txBody>
        </p:sp>
      </p:grpSp>
      <p:grpSp>
        <p:nvGrpSpPr>
          <p:cNvPr id="16" name="Groupe 15"/>
          <p:cNvGrpSpPr/>
          <p:nvPr/>
        </p:nvGrpSpPr>
        <p:grpSpPr>
          <a:xfrm>
            <a:off x="4986072" y="4170795"/>
            <a:ext cx="2250757" cy="2038160"/>
            <a:chOff x="4986072" y="4170795"/>
            <a:chExt cx="2250757" cy="2038160"/>
          </a:xfrm>
        </p:grpSpPr>
        <p:pic>
          <p:nvPicPr>
            <p:cNvPr id="37" name="Picture 14" descr="Tour du monde beauté #10 | ReverDailleurs - Blog de voyage depuis 20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5162" y="4692322"/>
              <a:ext cx="1674785" cy="1116523"/>
            </a:xfrm>
            <a:prstGeom prst="rect">
              <a:avLst/>
            </a:prstGeom>
            <a:noFill/>
            <a:extLst>
              <a:ext uri="{909E8E84-426E-40DD-AFC4-6F175D3DCCD1}">
                <a14:hiddenFill xmlns:a14="http://schemas.microsoft.com/office/drawing/2010/main">
                  <a:solidFill>
                    <a:srgbClr val="FFFFFF"/>
                  </a:solidFill>
                </a14:hiddenFill>
              </a:ext>
            </a:extLst>
          </p:spPr>
        </p:pic>
        <p:sp>
          <p:nvSpPr>
            <p:cNvPr id="35" name="ZoneTexte 34"/>
            <p:cNvSpPr txBox="1"/>
            <p:nvPr/>
          </p:nvSpPr>
          <p:spPr>
            <a:xfrm>
              <a:off x="4986072" y="5808845"/>
              <a:ext cx="2250757" cy="400110"/>
            </a:xfrm>
            <a:prstGeom prst="rect">
              <a:avLst/>
            </a:prstGeom>
            <a:noFill/>
          </p:spPr>
          <p:txBody>
            <a:bodyPr wrap="square" rtlCol="0">
              <a:spAutoFit/>
            </a:bodyPr>
            <a:lstStyle/>
            <a:p>
              <a:pPr algn="ctr"/>
              <a:r>
                <a:rPr lang="fr-FR" sz="2000" cap="small" dirty="0">
                  <a:solidFill>
                    <a:schemeClr val="tx1">
                      <a:lumMod val="65000"/>
                      <a:lumOff val="35000"/>
                    </a:schemeClr>
                  </a:solidFill>
                </a:rPr>
                <a:t>Proposition globale</a:t>
              </a:r>
            </a:p>
          </p:txBody>
        </p:sp>
        <p:sp>
          <p:nvSpPr>
            <p:cNvPr id="36" name="ZoneTexte 35"/>
            <p:cNvSpPr txBox="1"/>
            <p:nvPr/>
          </p:nvSpPr>
          <p:spPr>
            <a:xfrm>
              <a:off x="5272474" y="4170795"/>
              <a:ext cx="1500163" cy="646331"/>
            </a:xfrm>
            <a:prstGeom prst="rect">
              <a:avLst/>
            </a:prstGeom>
            <a:noFill/>
          </p:spPr>
          <p:txBody>
            <a:bodyPr wrap="square" rtlCol="0">
              <a:spAutoFit/>
            </a:bodyPr>
            <a:lstStyle/>
            <a:p>
              <a:pPr algn="ctr"/>
              <a:r>
                <a:rPr lang="fr-FR" sz="3600" cap="small" dirty="0">
                  <a:solidFill>
                    <a:schemeClr val="tx1">
                      <a:lumMod val="65000"/>
                      <a:lumOff val="35000"/>
                    </a:schemeClr>
                  </a:solidFill>
                </a:rPr>
                <a:t>8</a:t>
              </a:r>
              <a:endParaRPr lang="fr-FR" sz="3600" cap="small" dirty="0" smtClean="0">
                <a:solidFill>
                  <a:schemeClr val="tx1">
                    <a:lumMod val="65000"/>
                    <a:lumOff val="35000"/>
                  </a:schemeClr>
                </a:solidFill>
              </a:endParaRPr>
            </a:p>
          </p:txBody>
        </p:sp>
      </p:grpSp>
      <p:grpSp>
        <p:nvGrpSpPr>
          <p:cNvPr id="15" name="Groupe 14"/>
          <p:cNvGrpSpPr/>
          <p:nvPr/>
        </p:nvGrpSpPr>
        <p:grpSpPr>
          <a:xfrm>
            <a:off x="7803516" y="4170795"/>
            <a:ext cx="1565124" cy="2038160"/>
            <a:chOff x="7803516" y="4170795"/>
            <a:chExt cx="1565124" cy="2038160"/>
          </a:xfrm>
        </p:grpSpPr>
        <p:pic>
          <p:nvPicPr>
            <p:cNvPr id="44" name="Image 43"/>
            <p:cNvPicPr>
              <a:picLocks noChangeAspect="1"/>
            </p:cNvPicPr>
            <p:nvPr/>
          </p:nvPicPr>
          <p:blipFill>
            <a:blip r:embed="rId11"/>
            <a:stretch>
              <a:fillRect/>
            </a:stretch>
          </p:blipFill>
          <p:spPr>
            <a:xfrm>
              <a:off x="8030805" y="4701466"/>
              <a:ext cx="1116523" cy="1116523"/>
            </a:xfrm>
            <a:prstGeom prst="rect">
              <a:avLst/>
            </a:prstGeom>
          </p:spPr>
        </p:pic>
        <p:sp>
          <p:nvSpPr>
            <p:cNvPr id="39" name="ZoneTexte 38"/>
            <p:cNvSpPr txBox="1"/>
            <p:nvPr/>
          </p:nvSpPr>
          <p:spPr>
            <a:xfrm>
              <a:off x="7868477" y="5808845"/>
              <a:ext cx="1500163" cy="400110"/>
            </a:xfrm>
            <a:prstGeom prst="rect">
              <a:avLst/>
            </a:prstGeom>
            <a:noFill/>
          </p:spPr>
          <p:txBody>
            <a:bodyPr wrap="square" rtlCol="0">
              <a:spAutoFit/>
            </a:bodyPr>
            <a:lstStyle/>
            <a:p>
              <a:pPr algn="ctr"/>
              <a:r>
                <a:rPr lang="fr-FR" sz="2000" cap="small" dirty="0" smtClean="0">
                  <a:solidFill>
                    <a:schemeClr val="tx1">
                      <a:lumMod val="65000"/>
                      <a:lumOff val="35000"/>
                    </a:schemeClr>
                  </a:solidFill>
                </a:rPr>
                <a:t>Impartialité</a:t>
              </a:r>
              <a:endParaRPr lang="fr-FR" sz="2000" cap="small" dirty="0">
                <a:solidFill>
                  <a:schemeClr val="tx1">
                    <a:lumMod val="65000"/>
                    <a:lumOff val="35000"/>
                  </a:schemeClr>
                </a:solidFill>
              </a:endParaRPr>
            </a:p>
          </p:txBody>
        </p:sp>
        <p:sp>
          <p:nvSpPr>
            <p:cNvPr id="40" name="ZoneTexte 39"/>
            <p:cNvSpPr txBox="1"/>
            <p:nvPr/>
          </p:nvSpPr>
          <p:spPr>
            <a:xfrm>
              <a:off x="7803516" y="4170795"/>
              <a:ext cx="1500163" cy="646331"/>
            </a:xfrm>
            <a:prstGeom prst="rect">
              <a:avLst/>
            </a:prstGeom>
            <a:noFill/>
          </p:spPr>
          <p:txBody>
            <a:bodyPr wrap="square" rtlCol="0">
              <a:spAutoFit/>
            </a:bodyPr>
            <a:lstStyle/>
            <a:p>
              <a:pPr algn="ctr"/>
              <a:r>
                <a:rPr lang="fr-FR" sz="3600" cap="small" dirty="0">
                  <a:solidFill>
                    <a:schemeClr val="tx1">
                      <a:lumMod val="65000"/>
                      <a:lumOff val="35000"/>
                    </a:schemeClr>
                  </a:solidFill>
                </a:rPr>
                <a:t>9</a:t>
              </a:r>
              <a:endParaRPr lang="fr-FR" sz="3600" cap="small" dirty="0" smtClean="0">
                <a:solidFill>
                  <a:schemeClr val="tx1">
                    <a:lumMod val="65000"/>
                    <a:lumOff val="35000"/>
                  </a:schemeClr>
                </a:solidFill>
              </a:endParaRPr>
            </a:p>
          </p:txBody>
        </p:sp>
      </p:grpSp>
      <p:grpSp>
        <p:nvGrpSpPr>
          <p:cNvPr id="11" name="Groupe 10"/>
          <p:cNvGrpSpPr/>
          <p:nvPr/>
        </p:nvGrpSpPr>
        <p:grpSpPr>
          <a:xfrm>
            <a:off x="9966961" y="4170795"/>
            <a:ext cx="2225040" cy="2345936"/>
            <a:chOff x="9966961" y="4170795"/>
            <a:chExt cx="2225040" cy="2345936"/>
          </a:xfrm>
        </p:grpSpPr>
        <p:sp>
          <p:nvSpPr>
            <p:cNvPr id="43" name="ZoneTexte 42"/>
            <p:cNvSpPr txBox="1"/>
            <p:nvPr/>
          </p:nvSpPr>
          <p:spPr>
            <a:xfrm>
              <a:off x="10278929" y="4170795"/>
              <a:ext cx="1500163"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10</a:t>
              </a:r>
            </a:p>
          </p:txBody>
        </p:sp>
        <p:sp>
          <p:nvSpPr>
            <p:cNvPr id="42" name="ZoneTexte 41"/>
            <p:cNvSpPr txBox="1"/>
            <p:nvPr/>
          </p:nvSpPr>
          <p:spPr>
            <a:xfrm>
              <a:off x="9966961" y="5808845"/>
              <a:ext cx="2225040" cy="707886"/>
            </a:xfrm>
            <a:prstGeom prst="rect">
              <a:avLst/>
            </a:prstGeom>
            <a:noFill/>
          </p:spPr>
          <p:txBody>
            <a:bodyPr wrap="square" rtlCol="0">
              <a:spAutoFit/>
            </a:bodyPr>
            <a:lstStyle/>
            <a:p>
              <a:pPr algn="ctr"/>
              <a:r>
                <a:rPr lang="fr-FR" sz="2000" cap="small" dirty="0">
                  <a:solidFill>
                    <a:schemeClr val="tx1">
                      <a:lumMod val="65000"/>
                      <a:lumOff val="35000"/>
                    </a:schemeClr>
                  </a:solidFill>
                </a:rPr>
                <a:t>S’affranchir </a:t>
              </a:r>
              <a:endParaRPr lang="fr-FR" sz="2000" cap="small" dirty="0" smtClean="0">
                <a:solidFill>
                  <a:schemeClr val="tx1">
                    <a:lumMod val="65000"/>
                    <a:lumOff val="35000"/>
                  </a:schemeClr>
                </a:solidFill>
              </a:endParaRPr>
            </a:p>
            <a:p>
              <a:pPr algn="ctr"/>
              <a:r>
                <a:rPr lang="fr-FR" sz="2000" cap="small" dirty="0" smtClean="0">
                  <a:solidFill>
                    <a:schemeClr val="tx1">
                      <a:lumMod val="65000"/>
                      <a:lumOff val="35000"/>
                    </a:schemeClr>
                  </a:solidFill>
                </a:rPr>
                <a:t>de </a:t>
              </a:r>
              <a:r>
                <a:rPr lang="fr-FR" sz="2000" cap="small" dirty="0">
                  <a:solidFill>
                    <a:schemeClr val="tx1">
                      <a:lumMod val="65000"/>
                      <a:lumOff val="35000"/>
                    </a:schemeClr>
                  </a:solidFill>
                </a:rPr>
                <a:t>ses propres freins</a:t>
              </a:r>
            </a:p>
          </p:txBody>
        </p:sp>
        <p:pic>
          <p:nvPicPr>
            <p:cNvPr id="45" name="Picture 18" descr="Nanterre contre les blocages (@paris10blocages) | Twitte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71716" y="4764087"/>
              <a:ext cx="1132020" cy="11320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0912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349075" y="3506423"/>
            <a:ext cx="10949791" cy="470285"/>
            <a:chOff x="349075" y="3506423"/>
            <a:chExt cx="10949791" cy="470285"/>
          </a:xfrm>
        </p:grpSpPr>
        <p:cxnSp>
          <p:nvCxnSpPr>
            <p:cNvPr id="2" name="Connecteur droit 1"/>
            <p:cNvCxnSpPr/>
            <p:nvPr/>
          </p:nvCxnSpPr>
          <p:spPr>
            <a:xfrm>
              <a:off x="349075" y="3510849"/>
              <a:ext cx="4182139" cy="0"/>
            </a:xfrm>
            <a:prstGeom prst="line">
              <a:avLst/>
            </a:prstGeom>
            <a:ln/>
          </p:spPr>
          <p:style>
            <a:lnRef idx="1">
              <a:schemeClr val="dk1"/>
            </a:lnRef>
            <a:fillRef idx="0">
              <a:schemeClr val="dk1"/>
            </a:fillRef>
            <a:effectRef idx="0">
              <a:schemeClr val="dk1"/>
            </a:effectRef>
            <a:fontRef idx="minor">
              <a:schemeClr val="tx1"/>
            </a:fontRef>
          </p:style>
        </p:cxnSp>
        <p:cxnSp>
          <p:nvCxnSpPr>
            <p:cNvPr id="3" name="Connecteur droit 2"/>
            <p:cNvCxnSpPr/>
            <p:nvPr/>
          </p:nvCxnSpPr>
          <p:spPr>
            <a:xfrm>
              <a:off x="7116727" y="3506423"/>
              <a:ext cx="4182139" cy="0"/>
            </a:xfrm>
            <a:prstGeom prst="line">
              <a:avLst/>
            </a:prstGeom>
            <a:ln/>
          </p:spPr>
          <p:style>
            <a:lnRef idx="1">
              <a:schemeClr val="dk1"/>
            </a:lnRef>
            <a:fillRef idx="0">
              <a:schemeClr val="dk1"/>
            </a:fillRef>
            <a:effectRef idx="0">
              <a:schemeClr val="dk1"/>
            </a:effectRef>
            <a:fontRef idx="minor">
              <a:schemeClr val="tx1"/>
            </a:fontRef>
          </p:style>
        </p:cxnSp>
        <p:cxnSp>
          <p:nvCxnSpPr>
            <p:cNvPr id="4" name="Connecteur droit 3"/>
            <p:cNvCxnSpPr/>
            <p:nvPr/>
          </p:nvCxnSpPr>
          <p:spPr>
            <a:xfrm>
              <a:off x="4531214" y="3506423"/>
              <a:ext cx="1304261" cy="470285"/>
            </a:xfrm>
            <a:prstGeom prst="line">
              <a:avLst/>
            </a:prstGeom>
            <a:ln/>
          </p:spPr>
          <p:style>
            <a:lnRef idx="1">
              <a:schemeClr val="dk1"/>
            </a:lnRef>
            <a:fillRef idx="0">
              <a:schemeClr val="dk1"/>
            </a:fillRef>
            <a:effectRef idx="0">
              <a:schemeClr val="dk1"/>
            </a:effectRef>
            <a:fontRef idx="minor">
              <a:schemeClr val="tx1"/>
            </a:fontRef>
          </p:style>
        </p:cxnSp>
        <p:cxnSp>
          <p:nvCxnSpPr>
            <p:cNvPr id="5" name="Connecteur droit 4"/>
            <p:cNvCxnSpPr/>
            <p:nvPr/>
          </p:nvCxnSpPr>
          <p:spPr>
            <a:xfrm flipV="1">
              <a:off x="5835475" y="3506423"/>
              <a:ext cx="1304261" cy="470285"/>
            </a:xfrm>
            <a:prstGeom prst="line">
              <a:avLst/>
            </a:prstGeom>
            <a:ln/>
          </p:spPr>
          <p:style>
            <a:lnRef idx="1">
              <a:schemeClr val="dk1"/>
            </a:lnRef>
            <a:fillRef idx="0">
              <a:schemeClr val="dk1"/>
            </a:fillRef>
            <a:effectRef idx="0">
              <a:schemeClr val="dk1"/>
            </a:effectRef>
            <a:fontRef idx="minor">
              <a:schemeClr val="tx1"/>
            </a:fontRef>
          </p:style>
        </p:cxnSp>
      </p:grpSp>
      <p:sp>
        <p:nvSpPr>
          <p:cNvPr id="6" name="Rectangle 5"/>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MES ALLIES DU MOMENT</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6" name="ZoneTexte 25"/>
          <p:cNvSpPr txBox="1"/>
          <p:nvPr/>
        </p:nvSpPr>
        <p:spPr>
          <a:xfrm>
            <a:off x="1924610" y="1957492"/>
            <a:ext cx="7575594"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PRENEZ SOIN DE CES ZONES FRAGILES</a:t>
            </a:r>
            <a:endParaRPr lang="fr-FR" sz="3600" cap="small" dirty="0">
              <a:solidFill>
                <a:schemeClr val="tx1">
                  <a:lumMod val="65000"/>
                  <a:lumOff val="35000"/>
                </a:schemeClr>
              </a:solidFill>
            </a:endParaRPr>
          </a:p>
        </p:txBody>
      </p:sp>
      <p:grpSp>
        <p:nvGrpSpPr>
          <p:cNvPr id="11" name="Groupe 10"/>
          <p:cNvGrpSpPr/>
          <p:nvPr/>
        </p:nvGrpSpPr>
        <p:grpSpPr>
          <a:xfrm>
            <a:off x="8246909" y="4039267"/>
            <a:ext cx="2965877" cy="2495971"/>
            <a:chOff x="8246909" y="4039267"/>
            <a:chExt cx="2965877" cy="2495971"/>
          </a:xfrm>
        </p:grpSpPr>
        <p:pic>
          <p:nvPicPr>
            <p:cNvPr id="54" name="Imag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0204" y="4568299"/>
              <a:ext cx="1643935" cy="1314797"/>
            </a:xfrm>
            <a:prstGeom prst="ellipse">
              <a:avLst/>
            </a:prstGeom>
            <a:ln>
              <a:noFill/>
            </a:ln>
            <a:effectLst>
              <a:softEdge rad="112500"/>
            </a:effectLst>
          </p:spPr>
        </p:pic>
        <p:sp>
          <p:nvSpPr>
            <p:cNvPr id="42" name="Ellipse 41"/>
            <p:cNvSpPr>
              <a:spLocks noChangeAspect="1"/>
            </p:cNvSpPr>
            <p:nvPr/>
          </p:nvSpPr>
          <p:spPr>
            <a:xfrm>
              <a:off x="9607281" y="5953026"/>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solidFill>
                  <a:prstClr val="white"/>
                </a:solidFill>
                <a:latin typeface="Century Gothic" panose="020B0502020202020204" pitchFamily="34" charset="0"/>
              </a:endParaRPr>
            </a:p>
          </p:txBody>
        </p:sp>
        <p:sp>
          <p:nvSpPr>
            <p:cNvPr id="46" name="ZoneTexte 45"/>
            <p:cNvSpPr txBox="1"/>
            <p:nvPr/>
          </p:nvSpPr>
          <p:spPr>
            <a:xfrm>
              <a:off x="8504483" y="6107362"/>
              <a:ext cx="2450731" cy="276999"/>
            </a:xfrm>
            <a:prstGeom prst="rect">
              <a:avLst/>
            </a:prstGeom>
            <a:noFill/>
          </p:spPr>
          <p:txBody>
            <a:bodyPr wrap="square" rtlCol="0">
              <a:spAutoFit/>
            </a:bodyPr>
            <a:lstStyle/>
            <a:p>
              <a:pPr algn="ctr"/>
              <a:r>
                <a:rPr lang="fr-FR" sz="1200" b="1" dirty="0" smtClean="0">
                  <a:latin typeface="Century Gothic" panose="020B0502020202020204" pitchFamily="34" charset="0"/>
                </a:rPr>
                <a:t>EXCELLENCE CODE CONTOURS</a:t>
              </a:r>
              <a:endParaRPr lang="fr-FR" sz="1200" b="1" dirty="0">
                <a:latin typeface="Century Gothic" panose="020B0502020202020204" pitchFamily="34" charset="0"/>
              </a:endParaRPr>
            </a:p>
          </p:txBody>
        </p:sp>
        <p:pic>
          <p:nvPicPr>
            <p:cNvPr id="50" name="Image 4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8724" b="79473" l="40111" r="60259">
                          <a14:foregroundMark x1="40111" y1="18724" x2="58595" y2="18724"/>
                          <a14:foregroundMark x1="45841" y1="79057" x2="58226" y2="79473"/>
                          <a14:foregroundMark x1="60259" y1="21498" x2="55453" y2="78225"/>
                          <a14:backgroundMark x1="59889" y1="21775" x2="55453" y2="76976"/>
                          <a14:backgroundMark x1="55453" y1="77947" x2="60259" y2="17753"/>
                        </a14:backgroundRemoval>
                      </a14:imgEffect>
                    </a14:imgLayer>
                  </a14:imgProps>
                </a:ext>
                <a:ext uri="{28A0092B-C50C-407E-A947-70E740481C1C}">
                  <a14:useLocalDpi xmlns:a14="http://schemas.microsoft.com/office/drawing/2010/main" val="0"/>
                </a:ext>
              </a:extLst>
            </a:blip>
            <a:srcRect l="38481" t="17564" r="38766" b="19487"/>
            <a:stretch/>
          </p:blipFill>
          <p:spPr>
            <a:xfrm>
              <a:off x="9351664" y="4039267"/>
              <a:ext cx="511234" cy="1887338"/>
            </a:xfrm>
            <a:prstGeom prst="rect">
              <a:avLst/>
            </a:prstGeom>
          </p:spPr>
        </p:pic>
        <p:sp>
          <p:nvSpPr>
            <p:cNvPr id="55" name="Rectangle 54"/>
            <p:cNvSpPr/>
            <p:nvPr/>
          </p:nvSpPr>
          <p:spPr>
            <a:xfrm>
              <a:off x="8246909" y="6289017"/>
              <a:ext cx="2965877" cy="246221"/>
            </a:xfrm>
            <a:prstGeom prst="rect">
              <a:avLst/>
            </a:prstGeom>
          </p:spPr>
          <p:txBody>
            <a:bodyPr wrap="none">
              <a:spAutoFit/>
            </a:bodyPr>
            <a:lstStyle/>
            <a:p>
              <a:r>
                <a:rPr lang="fr-FR" sz="1000" i="1" dirty="0">
                  <a:solidFill>
                    <a:prstClr val="black"/>
                  </a:solidFill>
                  <a:latin typeface="Century Gothic" panose="020B0502020202020204" pitchFamily="34" charset="0"/>
                </a:rPr>
                <a:t>L’anti-âge global yeux &amp; lèvres aux 5 brevets</a:t>
              </a:r>
            </a:p>
          </p:txBody>
        </p:sp>
      </p:grpSp>
      <p:grpSp>
        <p:nvGrpSpPr>
          <p:cNvPr id="10" name="Groupe 9"/>
          <p:cNvGrpSpPr/>
          <p:nvPr/>
        </p:nvGrpSpPr>
        <p:grpSpPr>
          <a:xfrm>
            <a:off x="5849112" y="3976708"/>
            <a:ext cx="2366745" cy="2566616"/>
            <a:chOff x="5849112" y="3976708"/>
            <a:chExt cx="2366745" cy="2566616"/>
          </a:xfrm>
        </p:grpSpPr>
        <p:pic>
          <p:nvPicPr>
            <p:cNvPr id="53" name="Image 52"/>
            <p:cNvPicPr>
              <a:picLocks noChangeAspect="1"/>
            </p:cNvPicPr>
            <p:nvPr/>
          </p:nvPicPr>
          <p:blipFill rotWithShape="1">
            <a:blip r:embed="rId6" cstate="print">
              <a:extLst>
                <a:ext uri="{28A0092B-C50C-407E-A947-70E740481C1C}">
                  <a14:useLocalDpi xmlns:a14="http://schemas.microsoft.com/office/drawing/2010/main" val="0"/>
                </a:ext>
              </a:extLst>
            </a:blip>
            <a:srcRect l="14355" t="11026" r="13296" b="19359"/>
            <a:stretch/>
          </p:blipFill>
          <p:spPr>
            <a:xfrm rot="17215406">
              <a:off x="6834455" y="4629891"/>
              <a:ext cx="1680406" cy="1082398"/>
            </a:xfrm>
            <a:prstGeom prst="ellipse">
              <a:avLst/>
            </a:prstGeom>
            <a:ln>
              <a:noFill/>
            </a:ln>
            <a:effectLst>
              <a:softEdge rad="112500"/>
            </a:effectLst>
          </p:spPr>
        </p:pic>
        <p:sp>
          <p:nvSpPr>
            <p:cNvPr id="41" name="Ellipse 40"/>
            <p:cNvSpPr>
              <a:spLocks noChangeAspect="1"/>
            </p:cNvSpPr>
            <p:nvPr/>
          </p:nvSpPr>
          <p:spPr>
            <a:xfrm>
              <a:off x="6884235" y="5947632"/>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solidFill>
                  <a:prstClr val="white"/>
                </a:solidFill>
                <a:latin typeface="Century Gothic" panose="020B0502020202020204" pitchFamily="34" charset="0"/>
              </a:endParaRPr>
            </a:p>
          </p:txBody>
        </p:sp>
        <p:sp>
          <p:nvSpPr>
            <p:cNvPr id="45" name="ZoneTexte 44"/>
            <p:cNvSpPr txBox="1"/>
            <p:nvPr/>
          </p:nvSpPr>
          <p:spPr>
            <a:xfrm>
              <a:off x="6201295" y="6108266"/>
              <a:ext cx="1568865" cy="276999"/>
            </a:xfrm>
            <a:prstGeom prst="rect">
              <a:avLst/>
            </a:prstGeom>
            <a:noFill/>
          </p:spPr>
          <p:txBody>
            <a:bodyPr wrap="square" rtlCol="0">
              <a:spAutoFit/>
            </a:bodyPr>
            <a:lstStyle/>
            <a:p>
              <a:pPr algn="ctr"/>
              <a:r>
                <a:rPr lang="fr-FR" sz="1200" b="1" dirty="0" smtClean="0">
                  <a:latin typeface="Century Gothic" panose="020B0502020202020204" pitchFamily="34" charset="0"/>
                </a:rPr>
                <a:t>PHYTO-CONTOUR</a:t>
              </a:r>
              <a:endParaRPr lang="fr-FR" sz="1200" b="1" dirty="0">
                <a:latin typeface="Century Gothic" panose="020B0502020202020204" pitchFamily="34" charset="0"/>
              </a:endParaRPr>
            </a:p>
          </p:txBody>
        </p:sp>
        <p:pic>
          <p:nvPicPr>
            <p:cNvPr id="49" name="Image 48"/>
            <p:cNvPicPr>
              <a:picLocks noChangeAspect="1"/>
            </p:cNvPicPr>
            <p:nvPr/>
          </p:nvPicPr>
          <p:blipFill rotWithShape="1">
            <a:blip r:embed="rId7" cstate="print">
              <a:extLst>
                <a:ext uri="{28A0092B-C50C-407E-A947-70E740481C1C}">
                  <a14:useLocalDpi xmlns:a14="http://schemas.microsoft.com/office/drawing/2010/main" val="0"/>
                </a:ext>
              </a:extLst>
            </a:blip>
            <a:srcRect l="21169" t="9744" r="20531" b="25385"/>
            <a:stretch/>
          </p:blipFill>
          <p:spPr>
            <a:xfrm>
              <a:off x="6487680" y="3976708"/>
              <a:ext cx="793109" cy="1884100"/>
            </a:xfrm>
            <a:prstGeom prst="rect">
              <a:avLst/>
            </a:prstGeom>
          </p:spPr>
        </p:pic>
        <p:sp>
          <p:nvSpPr>
            <p:cNvPr id="56" name="Rectangle 55"/>
            <p:cNvSpPr/>
            <p:nvPr/>
          </p:nvSpPr>
          <p:spPr>
            <a:xfrm>
              <a:off x="5849112" y="6297103"/>
              <a:ext cx="2323072" cy="246221"/>
            </a:xfrm>
            <a:prstGeom prst="rect">
              <a:avLst/>
            </a:prstGeom>
          </p:spPr>
          <p:txBody>
            <a:bodyPr wrap="none">
              <a:spAutoFit/>
            </a:bodyPr>
            <a:lstStyle/>
            <a:p>
              <a:r>
                <a:rPr lang="fr-FR" sz="1000" i="1" dirty="0">
                  <a:solidFill>
                    <a:prstClr val="black"/>
                  </a:solidFill>
                  <a:latin typeface="Century Gothic" panose="020B0502020202020204" pitchFamily="34" charset="0"/>
                </a:rPr>
                <a:t>Soin contour des yeux défatiguant</a:t>
              </a:r>
            </a:p>
          </p:txBody>
        </p:sp>
      </p:grpSp>
      <p:grpSp>
        <p:nvGrpSpPr>
          <p:cNvPr id="9" name="Groupe 8"/>
          <p:cNvGrpSpPr/>
          <p:nvPr/>
        </p:nvGrpSpPr>
        <p:grpSpPr>
          <a:xfrm>
            <a:off x="2799914" y="3987692"/>
            <a:ext cx="3143809" cy="2547546"/>
            <a:chOff x="2799914" y="3987692"/>
            <a:chExt cx="3143809" cy="2547546"/>
          </a:xfrm>
        </p:grpSpPr>
        <p:pic>
          <p:nvPicPr>
            <p:cNvPr id="52" name="Imag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9776" y="4530378"/>
              <a:ext cx="1538755" cy="1322102"/>
            </a:xfrm>
            <a:prstGeom prst="ellipse">
              <a:avLst/>
            </a:prstGeom>
            <a:ln>
              <a:noFill/>
            </a:ln>
            <a:effectLst>
              <a:softEdge rad="112500"/>
            </a:effectLst>
          </p:spPr>
        </p:pic>
        <p:sp>
          <p:nvSpPr>
            <p:cNvPr id="40" name="Ellipse 39"/>
            <p:cNvSpPr>
              <a:spLocks noChangeAspect="1"/>
            </p:cNvSpPr>
            <p:nvPr/>
          </p:nvSpPr>
          <p:spPr>
            <a:xfrm>
              <a:off x="4227775" y="5932978"/>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solidFill>
                  <a:prstClr val="white"/>
                </a:solidFill>
                <a:latin typeface="Century Gothic" panose="020B0502020202020204" pitchFamily="34" charset="0"/>
              </a:endParaRPr>
            </a:p>
          </p:txBody>
        </p:sp>
        <p:sp>
          <p:nvSpPr>
            <p:cNvPr id="44" name="ZoneTexte 43"/>
            <p:cNvSpPr txBox="1"/>
            <p:nvPr/>
          </p:nvSpPr>
          <p:spPr>
            <a:xfrm>
              <a:off x="3644080" y="6092169"/>
              <a:ext cx="1406398" cy="276999"/>
            </a:xfrm>
            <a:prstGeom prst="rect">
              <a:avLst/>
            </a:prstGeom>
            <a:noFill/>
          </p:spPr>
          <p:txBody>
            <a:bodyPr wrap="square" rtlCol="0">
              <a:spAutoFit/>
            </a:bodyPr>
            <a:lstStyle/>
            <a:p>
              <a:pPr algn="ctr"/>
              <a:r>
                <a:rPr lang="fr-FR" sz="1200" b="1" dirty="0" smtClean="0">
                  <a:latin typeface="Century Gothic" panose="020B0502020202020204" pitchFamily="34" charset="0"/>
                </a:rPr>
                <a:t>NUTRI-CONTOUR</a:t>
              </a:r>
            </a:p>
          </p:txBody>
        </p:sp>
        <p:pic>
          <p:nvPicPr>
            <p:cNvPr id="48" name="Image 47"/>
            <p:cNvPicPr>
              <a:picLocks noChangeAspect="1"/>
            </p:cNvPicPr>
            <p:nvPr/>
          </p:nvPicPr>
          <p:blipFill rotWithShape="1">
            <a:blip r:embed="rId9" cstate="print">
              <a:extLst>
                <a:ext uri="{28A0092B-C50C-407E-A947-70E740481C1C}">
                  <a14:useLocalDpi xmlns:a14="http://schemas.microsoft.com/office/drawing/2010/main" val="0"/>
                </a:ext>
              </a:extLst>
            </a:blip>
            <a:srcRect l="20230" t="9231" r="20134" b="28590"/>
            <a:stretch/>
          </p:blipFill>
          <p:spPr>
            <a:xfrm>
              <a:off x="3835982" y="3987692"/>
              <a:ext cx="783586" cy="1835939"/>
            </a:xfrm>
            <a:prstGeom prst="rect">
              <a:avLst/>
            </a:prstGeom>
          </p:spPr>
        </p:pic>
        <p:sp>
          <p:nvSpPr>
            <p:cNvPr id="57" name="Rectangle 56"/>
            <p:cNvSpPr/>
            <p:nvPr/>
          </p:nvSpPr>
          <p:spPr>
            <a:xfrm>
              <a:off x="2799914" y="6289017"/>
              <a:ext cx="3143809" cy="246221"/>
            </a:xfrm>
            <a:prstGeom prst="rect">
              <a:avLst/>
            </a:prstGeom>
          </p:spPr>
          <p:txBody>
            <a:bodyPr wrap="none">
              <a:spAutoFit/>
            </a:bodyPr>
            <a:lstStyle/>
            <a:p>
              <a:r>
                <a:rPr lang="fr-FR" sz="1000" i="1" dirty="0">
                  <a:solidFill>
                    <a:prstClr val="black"/>
                  </a:solidFill>
                  <a:latin typeface="Century Gothic" panose="020B0502020202020204" pitchFamily="34" charset="0"/>
                </a:rPr>
                <a:t>Soin yeux &amp; lèvres nutrition et réparation intense</a:t>
              </a:r>
            </a:p>
          </p:txBody>
        </p:sp>
      </p:grpSp>
      <p:grpSp>
        <p:nvGrpSpPr>
          <p:cNvPr id="8" name="Groupe 7"/>
          <p:cNvGrpSpPr/>
          <p:nvPr/>
        </p:nvGrpSpPr>
        <p:grpSpPr>
          <a:xfrm>
            <a:off x="250715" y="4000788"/>
            <a:ext cx="2603598" cy="2544603"/>
            <a:chOff x="250715" y="4000788"/>
            <a:chExt cx="2603598" cy="2544603"/>
          </a:xfrm>
        </p:grpSpPr>
        <p:pic>
          <p:nvPicPr>
            <p:cNvPr id="51" name="Image 50"/>
            <p:cNvPicPr>
              <a:picLocks noChangeAspect="1"/>
            </p:cNvPicPr>
            <p:nvPr/>
          </p:nvPicPr>
          <p:blipFill rotWithShape="1">
            <a:blip r:embed="rId10" cstate="print">
              <a:extLst>
                <a:ext uri="{28A0092B-C50C-407E-A947-70E740481C1C}">
                  <a14:useLocalDpi xmlns:a14="http://schemas.microsoft.com/office/drawing/2010/main" val="0"/>
                </a:ext>
              </a:extLst>
            </a:blip>
            <a:srcRect l="7489" t="10705" r="12138" b="20191"/>
            <a:stretch/>
          </p:blipFill>
          <p:spPr>
            <a:xfrm>
              <a:off x="1070258" y="4489704"/>
              <a:ext cx="1784055" cy="1322102"/>
            </a:xfrm>
            <a:prstGeom prst="ellipse">
              <a:avLst/>
            </a:prstGeom>
            <a:ln>
              <a:noFill/>
            </a:ln>
            <a:effectLst>
              <a:softEdge rad="112500"/>
            </a:effectLst>
          </p:spPr>
        </p:pic>
        <p:sp>
          <p:nvSpPr>
            <p:cNvPr id="39" name="Ellipse 38"/>
            <p:cNvSpPr>
              <a:spLocks noChangeAspect="1"/>
            </p:cNvSpPr>
            <p:nvPr/>
          </p:nvSpPr>
          <p:spPr>
            <a:xfrm>
              <a:off x="1322454" y="5946075"/>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solidFill>
                  <a:prstClr val="white"/>
                </a:solidFill>
                <a:latin typeface="Century Gothic" panose="020B0502020202020204" pitchFamily="34" charset="0"/>
              </a:endParaRPr>
            </a:p>
          </p:txBody>
        </p:sp>
        <p:sp>
          <p:nvSpPr>
            <p:cNvPr id="43" name="ZoneTexte 42"/>
            <p:cNvSpPr txBox="1"/>
            <p:nvPr/>
          </p:nvSpPr>
          <p:spPr>
            <a:xfrm>
              <a:off x="730163" y="6105266"/>
              <a:ext cx="1552050" cy="276999"/>
            </a:xfrm>
            <a:prstGeom prst="rect">
              <a:avLst/>
            </a:prstGeom>
            <a:noFill/>
          </p:spPr>
          <p:txBody>
            <a:bodyPr wrap="square" rtlCol="0">
              <a:spAutoFit/>
            </a:bodyPr>
            <a:lstStyle/>
            <a:p>
              <a:pPr algn="ctr"/>
              <a:r>
                <a:rPr lang="fr-FR" sz="1200" b="1" dirty="0" smtClean="0">
                  <a:solidFill>
                    <a:prstClr val="black"/>
                  </a:solidFill>
                  <a:latin typeface="Century Gothic" panose="020B0502020202020204" pitchFamily="34" charset="0"/>
                </a:rPr>
                <a:t>ALPHA-CONTOUR</a:t>
              </a:r>
            </a:p>
          </p:txBody>
        </p:sp>
        <p:sp>
          <p:nvSpPr>
            <p:cNvPr id="58" name="Rectangle 57"/>
            <p:cNvSpPr/>
            <p:nvPr/>
          </p:nvSpPr>
          <p:spPr>
            <a:xfrm>
              <a:off x="250715" y="6299170"/>
              <a:ext cx="2603598" cy="246221"/>
            </a:xfrm>
            <a:prstGeom prst="rect">
              <a:avLst/>
            </a:prstGeom>
          </p:spPr>
          <p:txBody>
            <a:bodyPr wrap="none">
              <a:spAutoFit/>
            </a:bodyPr>
            <a:lstStyle/>
            <a:p>
              <a:r>
                <a:rPr lang="fr-FR" sz="1000" i="1" dirty="0">
                  <a:solidFill>
                    <a:prstClr val="black"/>
                  </a:solidFill>
                  <a:latin typeface="Century Gothic" panose="020B0502020202020204" pitchFamily="34" charset="0"/>
                </a:rPr>
                <a:t>Soin yeux &amp; lèvres anti-rides rénovateur</a:t>
              </a:r>
            </a:p>
          </p:txBody>
        </p:sp>
        <p:pic>
          <p:nvPicPr>
            <p:cNvPr id="47" name="Image 4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8495" b="74814" l="23642" r="78275">
                          <a14:foregroundMark x1="23642" y1="10283" x2="76997" y2="9836"/>
                          <a14:foregroundMark x1="34185" y1="74069" x2="69329" y2="75857"/>
                          <a14:foregroundMark x1="68690" y1="72280" x2="78594" y2="15648"/>
                          <a14:foregroundMark x1="33546" y1="73770" x2="23642" y2="10283"/>
                          <a14:backgroundMark x1="69329" y1="73025" x2="79872" y2="10283"/>
                          <a14:backgroundMark x1="33546" y1="74516" x2="22045" y2="7452"/>
                          <a14:backgroundMark x1="34185" y1="74516" x2="66134" y2="73770"/>
                        </a14:backgroundRemoval>
                      </a14:imgEffect>
                    </a14:imgLayer>
                  </a14:imgProps>
                </a:ext>
                <a:ext uri="{28A0092B-C50C-407E-A947-70E740481C1C}">
                  <a14:useLocalDpi xmlns:a14="http://schemas.microsoft.com/office/drawing/2010/main" val="0"/>
                </a:ext>
              </a:extLst>
            </a:blip>
            <a:srcRect l="19459" t="9359" r="20190" b="24744"/>
            <a:stretch/>
          </p:blipFill>
          <p:spPr>
            <a:xfrm>
              <a:off x="979296" y="4000788"/>
              <a:ext cx="785811" cy="1835939"/>
            </a:xfrm>
            <a:prstGeom prst="rect">
              <a:avLst/>
            </a:prstGeom>
          </p:spPr>
        </p:pic>
      </p:grpSp>
    </p:spTree>
    <p:extLst>
      <p:ext uri="{BB962C8B-B14F-4D97-AF65-F5344CB8AC3E}">
        <p14:creationId xmlns:p14="http://schemas.microsoft.com/office/powerpoint/2010/main" val="298994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349075" y="3506423"/>
            <a:ext cx="10949791" cy="470285"/>
            <a:chOff x="349075" y="3506423"/>
            <a:chExt cx="10949791" cy="470285"/>
          </a:xfrm>
        </p:grpSpPr>
        <p:cxnSp>
          <p:nvCxnSpPr>
            <p:cNvPr id="2" name="Connecteur droit 1"/>
            <p:cNvCxnSpPr/>
            <p:nvPr/>
          </p:nvCxnSpPr>
          <p:spPr>
            <a:xfrm>
              <a:off x="349075" y="3510849"/>
              <a:ext cx="4182139" cy="0"/>
            </a:xfrm>
            <a:prstGeom prst="line">
              <a:avLst/>
            </a:prstGeom>
            <a:ln/>
          </p:spPr>
          <p:style>
            <a:lnRef idx="1">
              <a:schemeClr val="dk1"/>
            </a:lnRef>
            <a:fillRef idx="0">
              <a:schemeClr val="dk1"/>
            </a:fillRef>
            <a:effectRef idx="0">
              <a:schemeClr val="dk1"/>
            </a:effectRef>
            <a:fontRef idx="minor">
              <a:schemeClr val="tx1"/>
            </a:fontRef>
          </p:style>
        </p:cxnSp>
        <p:cxnSp>
          <p:nvCxnSpPr>
            <p:cNvPr id="3" name="Connecteur droit 2"/>
            <p:cNvCxnSpPr/>
            <p:nvPr/>
          </p:nvCxnSpPr>
          <p:spPr>
            <a:xfrm>
              <a:off x="7116727" y="3506423"/>
              <a:ext cx="4182139" cy="0"/>
            </a:xfrm>
            <a:prstGeom prst="line">
              <a:avLst/>
            </a:prstGeom>
            <a:ln/>
          </p:spPr>
          <p:style>
            <a:lnRef idx="1">
              <a:schemeClr val="dk1"/>
            </a:lnRef>
            <a:fillRef idx="0">
              <a:schemeClr val="dk1"/>
            </a:fillRef>
            <a:effectRef idx="0">
              <a:schemeClr val="dk1"/>
            </a:effectRef>
            <a:fontRef idx="minor">
              <a:schemeClr val="tx1"/>
            </a:fontRef>
          </p:style>
        </p:cxnSp>
        <p:cxnSp>
          <p:nvCxnSpPr>
            <p:cNvPr id="4" name="Connecteur droit 3"/>
            <p:cNvCxnSpPr/>
            <p:nvPr/>
          </p:nvCxnSpPr>
          <p:spPr>
            <a:xfrm>
              <a:off x="4531214" y="3506423"/>
              <a:ext cx="1304261" cy="470285"/>
            </a:xfrm>
            <a:prstGeom prst="line">
              <a:avLst/>
            </a:prstGeom>
            <a:ln/>
          </p:spPr>
          <p:style>
            <a:lnRef idx="1">
              <a:schemeClr val="dk1"/>
            </a:lnRef>
            <a:fillRef idx="0">
              <a:schemeClr val="dk1"/>
            </a:fillRef>
            <a:effectRef idx="0">
              <a:schemeClr val="dk1"/>
            </a:effectRef>
            <a:fontRef idx="minor">
              <a:schemeClr val="tx1"/>
            </a:fontRef>
          </p:style>
        </p:cxnSp>
        <p:cxnSp>
          <p:nvCxnSpPr>
            <p:cNvPr id="5" name="Connecteur droit 4"/>
            <p:cNvCxnSpPr/>
            <p:nvPr/>
          </p:nvCxnSpPr>
          <p:spPr>
            <a:xfrm flipV="1">
              <a:off x="5835475" y="3506423"/>
              <a:ext cx="1304261" cy="470285"/>
            </a:xfrm>
            <a:prstGeom prst="line">
              <a:avLst/>
            </a:prstGeom>
            <a:ln/>
          </p:spPr>
          <p:style>
            <a:lnRef idx="1">
              <a:schemeClr val="dk1"/>
            </a:lnRef>
            <a:fillRef idx="0">
              <a:schemeClr val="dk1"/>
            </a:fillRef>
            <a:effectRef idx="0">
              <a:schemeClr val="dk1"/>
            </a:effectRef>
            <a:fontRef idx="minor">
              <a:schemeClr val="tx1"/>
            </a:fontRef>
          </p:style>
        </p:cxnSp>
      </p:grpSp>
      <p:sp>
        <p:nvSpPr>
          <p:cNvPr id="6" name="Rectangle 5"/>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MES ALLIES DU MOMENT</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6" name="ZoneTexte 25"/>
          <p:cNvSpPr txBox="1"/>
          <p:nvPr/>
        </p:nvSpPr>
        <p:spPr>
          <a:xfrm>
            <a:off x="1924610" y="1957492"/>
            <a:ext cx="7252018"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Stop aux lumières bleues !</a:t>
            </a:r>
            <a:endParaRPr lang="fr-FR" sz="3600" cap="small" dirty="0">
              <a:solidFill>
                <a:schemeClr val="tx1">
                  <a:lumMod val="65000"/>
                  <a:lumOff val="35000"/>
                </a:schemeClr>
              </a:solidFill>
            </a:endParaRPr>
          </a:p>
        </p:txBody>
      </p:sp>
      <p:grpSp>
        <p:nvGrpSpPr>
          <p:cNvPr id="8" name="Groupe 7"/>
          <p:cNvGrpSpPr/>
          <p:nvPr/>
        </p:nvGrpSpPr>
        <p:grpSpPr>
          <a:xfrm>
            <a:off x="4672584" y="4034406"/>
            <a:ext cx="3292165" cy="2573984"/>
            <a:chOff x="4672584" y="4034406"/>
            <a:chExt cx="3292165" cy="2573984"/>
          </a:xfrm>
        </p:grpSpPr>
        <p:pic>
          <p:nvPicPr>
            <p:cNvPr id="28" name="Image 27"/>
            <p:cNvPicPr>
              <a:picLocks noChangeAspect="1"/>
            </p:cNvPicPr>
            <p:nvPr/>
          </p:nvPicPr>
          <p:blipFill rotWithShape="1">
            <a:blip r:embed="rId3" cstate="print">
              <a:extLst>
                <a:ext uri="{28A0092B-C50C-407E-A947-70E740481C1C}">
                  <a14:useLocalDpi xmlns:a14="http://schemas.microsoft.com/office/drawing/2010/main" val="0"/>
                </a:ext>
              </a:extLst>
            </a:blip>
            <a:srcRect l="8391" t="11472" b="12400"/>
            <a:stretch/>
          </p:blipFill>
          <p:spPr>
            <a:xfrm rot="695004">
              <a:off x="5912217" y="4846181"/>
              <a:ext cx="2052532" cy="1138360"/>
            </a:xfrm>
            <a:prstGeom prst="ellipse">
              <a:avLst/>
            </a:prstGeom>
            <a:ln>
              <a:noFill/>
            </a:ln>
            <a:effectLst>
              <a:softEdge rad="112500"/>
            </a:effectLst>
          </p:spPr>
        </p:pic>
        <p:sp>
          <p:nvSpPr>
            <p:cNvPr id="40" name="Ellipse 39"/>
            <p:cNvSpPr>
              <a:spLocks noChangeAspect="1"/>
            </p:cNvSpPr>
            <p:nvPr/>
          </p:nvSpPr>
          <p:spPr>
            <a:xfrm>
              <a:off x="5818831" y="6006130"/>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solidFill>
                  <a:prstClr val="white"/>
                </a:solidFill>
                <a:latin typeface="Century Gothic" panose="020B0502020202020204" pitchFamily="34" charset="0"/>
              </a:endParaRPr>
            </a:p>
          </p:txBody>
        </p:sp>
        <p:sp>
          <p:nvSpPr>
            <p:cNvPr id="44" name="ZoneTexte 43"/>
            <p:cNvSpPr txBox="1"/>
            <p:nvPr/>
          </p:nvSpPr>
          <p:spPr>
            <a:xfrm>
              <a:off x="4855464" y="6165321"/>
              <a:ext cx="1965960" cy="276999"/>
            </a:xfrm>
            <a:prstGeom prst="rect">
              <a:avLst/>
            </a:prstGeom>
            <a:noFill/>
          </p:spPr>
          <p:txBody>
            <a:bodyPr wrap="square" rtlCol="0">
              <a:spAutoFit/>
            </a:bodyPr>
            <a:lstStyle/>
            <a:p>
              <a:pPr algn="ctr"/>
              <a:r>
                <a:rPr lang="fr-FR" sz="1200" b="1" dirty="0" smtClean="0">
                  <a:latin typeface="Century Gothic" panose="020B0502020202020204" pitchFamily="34" charset="0"/>
                </a:rPr>
                <a:t>NUDE PERFECT FLUIDE</a:t>
              </a:r>
            </a:p>
          </p:txBody>
        </p:sp>
        <p:sp>
          <p:nvSpPr>
            <p:cNvPr id="57" name="Rectangle 56"/>
            <p:cNvSpPr/>
            <p:nvPr/>
          </p:nvSpPr>
          <p:spPr>
            <a:xfrm>
              <a:off x="4672584" y="6362169"/>
              <a:ext cx="2444142" cy="246221"/>
            </a:xfrm>
            <a:prstGeom prst="rect">
              <a:avLst/>
            </a:prstGeom>
          </p:spPr>
          <p:txBody>
            <a:bodyPr wrap="square">
              <a:spAutoFit/>
            </a:bodyPr>
            <a:lstStyle/>
            <a:p>
              <a:r>
                <a:rPr lang="fr-FR" sz="1000" i="1" dirty="0" smtClean="0">
                  <a:solidFill>
                    <a:prstClr val="black"/>
                  </a:solidFill>
                  <a:latin typeface="Century Gothic" panose="020B0502020202020204" pitchFamily="34" charset="0"/>
                </a:rPr>
                <a:t>Une peau parfaite, naturellement</a:t>
              </a:r>
              <a:endParaRPr lang="fr-FR" sz="1000" i="1" dirty="0">
                <a:solidFill>
                  <a:prstClr val="black"/>
                </a:solidFill>
                <a:latin typeface="Century Gothic" panose="020B0502020202020204" pitchFamily="34" charset="0"/>
              </a:endParaRPr>
            </a:p>
          </p:txBody>
        </p:sp>
        <p:pic>
          <p:nvPicPr>
            <p:cNvPr id="30" name="Image 29"/>
            <p:cNvPicPr/>
            <p:nvPr/>
          </p:nvPicPr>
          <p:blipFill rotWithShape="1">
            <a:blip r:embed="rId4" cstate="print">
              <a:extLst>
                <a:ext uri="{28A0092B-C50C-407E-A947-70E740481C1C}">
                  <a14:useLocalDpi xmlns:a14="http://schemas.microsoft.com/office/drawing/2010/main" val="0"/>
                </a:ext>
              </a:extLst>
            </a:blip>
            <a:srcRect l="9185" t="9517" r="10966" b="24025"/>
            <a:stretch/>
          </p:blipFill>
          <p:spPr>
            <a:xfrm>
              <a:off x="5598159" y="4034406"/>
              <a:ext cx="474630" cy="1940086"/>
            </a:xfrm>
            <a:prstGeom prst="rect">
              <a:avLst/>
            </a:prstGeom>
          </p:spPr>
        </p:pic>
      </p:grpSp>
      <p:sp>
        <p:nvSpPr>
          <p:cNvPr id="9" name="ZoneTexte 8"/>
          <p:cNvSpPr txBox="1"/>
          <p:nvPr/>
        </p:nvSpPr>
        <p:spPr>
          <a:xfrm>
            <a:off x="2343705" y="3693111"/>
            <a:ext cx="4057095" cy="369332"/>
          </a:xfrm>
          <a:prstGeom prst="rect">
            <a:avLst/>
          </a:prstGeom>
          <a:solidFill>
            <a:srgbClr val="FF0000"/>
          </a:solidFill>
        </p:spPr>
        <p:txBody>
          <a:bodyPr wrap="square" rtlCol="0">
            <a:spAutoFit/>
          </a:bodyPr>
          <a:lstStyle/>
          <a:p>
            <a:r>
              <a:rPr lang="fr-FR" dirty="0" smtClean="0"/>
              <a:t>GOMMAGE YON-KA</a:t>
            </a:r>
            <a:endParaRPr lang="fr-FR" dirty="0"/>
          </a:p>
        </p:txBody>
      </p:sp>
    </p:spTree>
    <p:extLst>
      <p:ext uri="{BB962C8B-B14F-4D97-AF65-F5344CB8AC3E}">
        <p14:creationId xmlns:p14="http://schemas.microsoft.com/office/powerpoint/2010/main" val="187847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349075" y="3506423"/>
            <a:ext cx="10949791" cy="470285"/>
            <a:chOff x="349075" y="3506423"/>
            <a:chExt cx="10949791" cy="470285"/>
          </a:xfrm>
        </p:grpSpPr>
        <p:cxnSp>
          <p:nvCxnSpPr>
            <p:cNvPr id="2" name="Connecteur droit 1"/>
            <p:cNvCxnSpPr/>
            <p:nvPr/>
          </p:nvCxnSpPr>
          <p:spPr>
            <a:xfrm>
              <a:off x="349075" y="3510849"/>
              <a:ext cx="4182139" cy="0"/>
            </a:xfrm>
            <a:prstGeom prst="line">
              <a:avLst/>
            </a:prstGeom>
            <a:ln/>
          </p:spPr>
          <p:style>
            <a:lnRef idx="1">
              <a:schemeClr val="dk1"/>
            </a:lnRef>
            <a:fillRef idx="0">
              <a:schemeClr val="dk1"/>
            </a:fillRef>
            <a:effectRef idx="0">
              <a:schemeClr val="dk1"/>
            </a:effectRef>
            <a:fontRef idx="minor">
              <a:schemeClr val="tx1"/>
            </a:fontRef>
          </p:style>
        </p:cxnSp>
        <p:cxnSp>
          <p:nvCxnSpPr>
            <p:cNvPr id="3" name="Connecteur droit 2"/>
            <p:cNvCxnSpPr/>
            <p:nvPr/>
          </p:nvCxnSpPr>
          <p:spPr>
            <a:xfrm>
              <a:off x="7116727" y="3506423"/>
              <a:ext cx="4182139" cy="0"/>
            </a:xfrm>
            <a:prstGeom prst="line">
              <a:avLst/>
            </a:prstGeom>
            <a:ln/>
          </p:spPr>
          <p:style>
            <a:lnRef idx="1">
              <a:schemeClr val="dk1"/>
            </a:lnRef>
            <a:fillRef idx="0">
              <a:schemeClr val="dk1"/>
            </a:fillRef>
            <a:effectRef idx="0">
              <a:schemeClr val="dk1"/>
            </a:effectRef>
            <a:fontRef idx="minor">
              <a:schemeClr val="tx1"/>
            </a:fontRef>
          </p:style>
        </p:cxnSp>
        <p:cxnSp>
          <p:nvCxnSpPr>
            <p:cNvPr id="4" name="Connecteur droit 3"/>
            <p:cNvCxnSpPr/>
            <p:nvPr/>
          </p:nvCxnSpPr>
          <p:spPr>
            <a:xfrm>
              <a:off x="4531214" y="3506423"/>
              <a:ext cx="1304261" cy="470285"/>
            </a:xfrm>
            <a:prstGeom prst="line">
              <a:avLst/>
            </a:prstGeom>
            <a:ln/>
          </p:spPr>
          <p:style>
            <a:lnRef idx="1">
              <a:schemeClr val="dk1"/>
            </a:lnRef>
            <a:fillRef idx="0">
              <a:schemeClr val="dk1"/>
            </a:fillRef>
            <a:effectRef idx="0">
              <a:schemeClr val="dk1"/>
            </a:effectRef>
            <a:fontRef idx="minor">
              <a:schemeClr val="tx1"/>
            </a:fontRef>
          </p:style>
        </p:cxnSp>
        <p:cxnSp>
          <p:nvCxnSpPr>
            <p:cNvPr id="5" name="Connecteur droit 4"/>
            <p:cNvCxnSpPr/>
            <p:nvPr/>
          </p:nvCxnSpPr>
          <p:spPr>
            <a:xfrm flipV="1">
              <a:off x="5835475" y="3506423"/>
              <a:ext cx="1304261" cy="470285"/>
            </a:xfrm>
            <a:prstGeom prst="line">
              <a:avLst/>
            </a:prstGeom>
            <a:ln/>
          </p:spPr>
          <p:style>
            <a:lnRef idx="1">
              <a:schemeClr val="dk1"/>
            </a:lnRef>
            <a:fillRef idx="0">
              <a:schemeClr val="dk1"/>
            </a:fillRef>
            <a:effectRef idx="0">
              <a:schemeClr val="dk1"/>
            </a:effectRef>
            <a:fontRef idx="minor">
              <a:schemeClr val="tx1"/>
            </a:fontRef>
          </p:style>
        </p:cxnSp>
      </p:grpSp>
      <p:sp>
        <p:nvSpPr>
          <p:cNvPr id="6" name="Rectangle 5"/>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MES ALLIES DU MOMENT</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6" name="ZoneTexte 25"/>
          <p:cNvSpPr txBox="1"/>
          <p:nvPr/>
        </p:nvSpPr>
        <p:spPr>
          <a:xfrm>
            <a:off x="2048897" y="1997444"/>
            <a:ext cx="7252018" cy="1200329"/>
          </a:xfrm>
          <a:prstGeom prst="rect">
            <a:avLst/>
          </a:prstGeom>
          <a:noFill/>
        </p:spPr>
        <p:txBody>
          <a:bodyPr wrap="square" rtlCol="0">
            <a:spAutoFit/>
          </a:bodyPr>
          <a:lstStyle/>
          <a:p>
            <a:pPr algn="ctr"/>
            <a:r>
              <a:rPr lang="fr-FR" sz="3600" cap="small" dirty="0" smtClean="0">
                <a:solidFill>
                  <a:schemeClr val="tx1">
                    <a:lumMod val="65000"/>
                    <a:lumOff val="35000"/>
                  </a:schemeClr>
                </a:solidFill>
              </a:rPr>
              <a:t>Stop aux lumières </a:t>
            </a:r>
            <a:r>
              <a:rPr lang="fr-FR" sz="3600" cap="small" dirty="0">
                <a:solidFill>
                  <a:schemeClr val="tx1">
                    <a:lumMod val="65000"/>
                    <a:lumOff val="35000"/>
                  </a:schemeClr>
                </a:solidFill>
              </a:rPr>
              <a:t>bleues</a:t>
            </a:r>
            <a:r>
              <a:rPr lang="fr-FR" sz="3600" cap="small" dirty="0" smtClean="0">
                <a:solidFill>
                  <a:schemeClr val="tx1">
                    <a:lumMod val="65000"/>
                    <a:lumOff val="35000"/>
                  </a:schemeClr>
                </a:solidFill>
              </a:rPr>
              <a:t> </a:t>
            </a:r>
            <a:r>
              <a:rPr lang="fr-FR" sz="3600" cap="small" dirty="0">
                <a:solidFill>
                  <a:schemeClr val="tx1">
                    <a:lumMod val="65000"/>
                    <a:lumOff val="35000"/>
                  </a:schemeClr>
                </a:solidFill>
              </a:rPr>
              <a:t>ET A LA POLLUTION !</a:t>
            </a:r>
            <a:endParaRPr lang="fr-FR" sz="3600" cap="small" dirty="0">
              <a:solidFill>
                <a:schemeClr val="tx1">
                  <a:lumMod val="65000"/>
                  <a:lumOff val="35000"/>
                </a:schemeClr>
              </a:solidFill>
            </a:endParaRPr>
          </a:p>
        </p:txBody>
      </p:sp>
      <p:grpSp>
        <p:nvGrpSpPr>
          <p:cNvPr id="8" name="Groupe 7"/>
          <p:cNvGrpSpPr/>
          <p:nvPr/>
        </p:nvGrpSpPr>
        <p:grpSpPr>
          <a:xfrm>
            <a:off x="4672584" y="4034406"/>
            <a:ext cx="3292165" cy="2573984"/>
            <a:chOff x="4672584" y="4034406"/>
            <a:chExt cx="3292165" cy="2573984"/>
          </a:xfrm>
        </p:grpSpPr>
        <p:pic>
          <p:nvPicPr>
            <p:cNvPr id="28" name="Image 27"/>
            <p:cNvPicPr>
              <a:picLocks noChangeAspect="1"/>
            </p:cNvPicPr>
            <p:nvPr/>
          </p:nvPicPr>
          <p:blipFill rotWithShape="1">
            <a:blip r:embed="rId3" cstate="print">
              <a:extLst>
                <a:ext uri="{28A0092B-C50C-407E-A947-70E740481C1C}">
                  <a14:useLocalDpi xmlns:a14="http://schemas.microsoft.com/office/drawing/2010/main" val="0"/>
                </a:ext>
              </a:extLst>
            </a:blip>
            <a:srcRect l="8391" t="11472" b="12400"/>
            <a:stretch/>
          </p:blipFill>
          <p:spPr>
            <a:xfrm rot="695004">
              <a:off x="5912217" y="4846181"/>
              <a:ext cx="2052532" cy="1138360"/>
            </a:xfrm>
            <a:prstGeom prst="ellipse">
              <a:avLst/>
            </a:prstGeom>
            <a:ln>
              <a:noFill/>
            </a:ln>
            <a:effectLst>
              <a:softEdge rad="112500"/>
            </a:effectLst>
          </p:spPr>
        </p:pic>
        <p:sp>
          <p:nvSpPr>
            <p:cNvPr id="40" name="Ellipse 39"/>
            <p:cNvSpPr>
              <a:spLocks noChangeAspect="1"/>
            </p:cNvSpPr>
            <p:nvPr/>
          </p:nvSpPr>
          <p:spPr>
            <a:xfrm>
              <a:off x="5818831" y="6006130"/>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solidFill>
                  <a:prstClr val="white"/>
                </a:solidFill>
                <a:latin typeface="Century Gothic" panose="020B0502020202020204" pitchFamily="34" charset="0"/>
              </a:endParaRPr>
            </a:p>
          </p:txBody>
        </p:sp>
        <p:sp>
          <p:nvSpPr>
            <p:cNvPr id="44" name="ZoneTexte 43"/>
            <p:cNvSpPr txBox="1"/>
            <p:nvPr/>
          </p:nvSpPr>
          <p:spPr>
            <a:xfrm>
              <a:off x="4855464" y="6165321"/>
              <a:ext cx="1965960" cy="276999"/>
            </a:xfrm>
            <a:prstGeom prst="rect">
              <a:avLst/>
            </a:prstGeom>
            <a:noFill/>
          </p:spPr>
          <p:txBody>
            <a:bodyPr wrap="square" rtlCol="0">
              <a:spAutoFit/>
            </a:bodyPr>
            <a:lstStyle/>
            <a:p>
              <a:pPr algn="ctr"/>
              <a:r>
                <a:rPr lang="fr-FR" sz="1200" b="1" dirty="0" smtClean="0">
                  <a:latin typeface="Century Gothic" panose="020B0502020202020204" pitchFamily="34" charset="0"/>
                </a:rPr>
                <a:t>NUDE PERFECT FLUIDE</a:t>
              </a:r>
            </a:p>
          </p:txBody>
        </p:sp>
        <p:sp>
          <p:nvSpPr>
            <p:cNvPr id="57" name="Rectangle 56"/>
            <p:cNvSpPr/>
            <p:nvPr/>
          </p:nvSpPr>
          <p:spPr>
            <a:xfrm>
              <a:off x="4672584" y="6362169"/>
              <a:ext cx="2444142" cy="246221"/>
            </a:xfrm>
            <a:prstGeom prst="rect">
              <a:avLst/>
            </a:prstGeom>
          </p:spPr>
          <p:txBody>
            <a:bodyPr wrap="square">
              <a:spAutoFit/>
            </a:bodyPr>
            <a:lstStyle/>
            <a:p>
              <a:r>
                <a:rPr lang="fr-FR" sz="1000" i="1" dirty="0" smtClean="0">
                  <a:solidFill>
                    <a:prstClr val="black"/>
                  </a:solidFill>
                  <a:latin typeface="Century Gothic" panose="020B0502020202020204" pitchFamily="34" charset="0"/>
                </a:rPr>
                <a:t>Une peau parfaite, naturellement</a:t>
              </a:r>
              <a:endParaRPr lang="fr-FR" sz="1000" i="1" dirty="0">
                <a:solidFill>
                  <a:prstClr val="black"/>
                </a:solidFill>
                <a:latin typeface="Century Gothic" panose="020B0502020202020204" pitchFamily="34" charset="0"/>
              </a:endParaRPr>
            </a:p>
          </p:txBody>
        </p:sp>
        <p:pic>
          <p:nvPicPr>
            <p:cNvPr id="30" name="Image 29"/>
            <p:cNvPicPr/>
            <p:nvPr/>
          </p:nvPicPr>
          <p:blipFill rotWithShape="1">
            <a:blip r:embed="rId4" cstate="print">
              <a:extLst>
                <a:ext uri="{28A0092B-C50C-407E-A947-70E740481C1C}">
                  <a14:useLocalDpi xmlns:a14="http://schemas.microsoft.com/office/drawing/2010/main" val="0"/>
                </a:ext>
              </a:extLst>
            </a:blip>
            <a:srcRect l="9185" t="9517" r="10966" b="24025"/>
            <a:stretch/>
          </p:blipFill>
          <p:spPr>
            <a:xfrm>
              <a:off x="5598159" y="4034406"/>
              <a:ext cx="474630" cy="1940086"/>
            </a:xfrm>
            <a:prstGeom prst="rect">
              <a:avLst/>
            </a:prstGeom>
          </p:spPr>
        </p:pic>
      </p:grpSp>
    </p:spTree>
    <p:extLst>
      <p:ext uri="{BB962C8B-B14F-4D97-AF65-F5344CB8AC3E}">
        <p14:creationId xmlns:p14="http://schemas.microsoft.com/office/powerpoint/2010/main" val="138205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349075" y="3506423"/>
            <a:ext cx="10949791" cy="470285"/>
            <a:chOff x="349075" y="3506423"/>
            <a:chExt cx="10949791" cy="470285"/>
          </a:xfrm>
        </p:grpSpPr>
        <p:cxnSp>
          <p:nvCxnSpPr>
            <p:cNvPr id="2" name="Connecteur droit 1"/>
            <p:cNvCxnSpPr/>
            <p:nvPr/>
          </p:nvCxnSpPr>
          <p:spPr>
            <a:xfrm>
              <a:off x="349075" y="3510849"/>
              <a:ext cx="4182139" cy="0"/>
            </a:xfrm>
            <a:prstGeom prst="line">
              <a:avLst/>
            </a:prstGeom>
            <a:ln/>
          </p:spPr>
          <p:style>
            <a:lnRef idx="1">
              <a:schemeClr val="dk1"/>
            </a:lnRef>
            <a:fillRef idx="0">
              <a:schemeClr val="dk1"/>
            </a:fillRef>
            <a:effectRef idx="0">
              <a:schemeClr val="dk1"/>
            </a:effectRef>
            <a:fontRef idx="minor">
              <a:schemeClr val="tx1"/>
            </a:fontRef>
          </p:style>
        </p:cxnSp>
        <p:cxnSp>
          <p:nvCxnSpPr>
            <p:cNvPr id="3" name="Connecteur droit 2"/>
            <p:cNvCxnSpPr/>
            <p:nvPr/>
          </p:nvCxnSpPr>
          <p:spPr>
            <a:xfrm>
              <a:off x="7116727" y="3506423"/>
              <a:ext cx="4182139" cy="0"/>
            </a:xfrm>
            <a:prstGeom prst="line">
              <a:avLst/>
            </a:prstGeom>
            <a:ln/>
          </p:spPr>
          <p:style>
            <a:lnRef idx="1">
              <a:schemeClr val="dk1"/>
            </a:lnRef>
            <a:fillRef idx="0">
              <a:schemeClr val="dk1"/>
            </a:fillRef>
            <a:effectRef idx="0">
              <a:schemeClr val="dk1"/>
            </a:effectRef>
            <a:fontRef idx="minor">
              <a:schemeClr val="tx1"/>
            </a:fontRef>
          </p:style>
        </p:cxnSp>
        <p:cxnSp>
          <p:nvCxnSpPr>
            <p:cNvPr id="4" name="Connecteur droit 3"/>
            <p:cNvCxnSpPr/>
            <p:nvPr/>
          </p:nvCxnSpPr>
          <p:spPr>
            <a:xfrm>
              <a:off x="4531214" y="3506423"/>
              <a:ext cx="1304261" cy="470285"/>
            </a:xfrm>
            <a:prstGeom prst="line">
              <a:avLst/>
            </a:prstGeom>
            <a:ln/>
          </p:spPr>
          <p:style>
            <a:lnRef idx="1">
              <a:schemeClr val="dk1"/>
            </a:lnRef>
            <a:fillRef idx="0">
              <a:schemeClr val="dk1"/>
            </a:fillRef>
            <a:effectRef idx="0">
              <a:schemeClr val="dk1"/>
            </a:effectRef>
            <a:fontRef idx="minor">
              <a:schemeClr val="tx1"/>
            </a:fontRef>
          </p:style>
        </p:cxnSp>
        <p:cxnSp>
          <p:nvCxnSpPr>
            <p:cNvPr id="5" name="Connecteur droit 4"/>
            <p:cNvCxnSpPr/>
            <p:nvPr/>
          </p:nvCxnSpPr>
          <p:spPr>
            <a:xfrm flipV="1">
              <a:off x="5835475" y="3506423"/>
              <a:ext cx="1304261" cy="470285"/>
            </a:xfrm>
            <a:prstGeom prst="line">
              <a:avLst/>
            </a:prstGeom>
            <a:ln/>
          </p:spPr>
          <p:style>
            <a:lnRef idx="1">
              <a:schemeClr val="dk1"/>
            </a:lnRef>
            <a:fillRef idx="0">
              <a:schemeClr val="dk1"/>
            </a:fillRef>
            <a:effectRef idx="0">
              <a:schemeClr val="dk1"/>
            </a:effectRef>
            <a:fontRef idx="minor">
              <a:schemeClr val="tx1"/>
            </a:fontRef>
          </p:style>
        </p:cxnSp>
      </p:grpSp>
      <p:sp>
        <p:nvSpPr>
          <p:cNvPr id="6" name="Rectangle 5"/>
          <p:cNvSpPr/>
          <p:nvPr/>
        </p:nvSpPr>
        <p:spPr>
          <a:xfrm>
            <a:off x="0" y="294532"/>
            <a:ext cx="1219200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300" normalizeH="0" baseline="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MES ALLIES DU MOMENT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300" normalizeH="0" baseline="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 </a:t>
            </a:r>
            <a:endParaRPr kumimoji="0" lang="fr-FR" sz="3200" b="0" i="0" u="none" strike="noStrike" kern="1200" cap="none" spc="300" normalizeH="0" baseline="3000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p:txBody>
      </p:sp>
      <p:sp>
        <p:nvSpPr>
          <p:cNvPr id="26" name="ZoneTexte 25"/>
          <p:cNvSpPr txBox="1"/>
          <p:nvPr/>
        </p:nvSpPr>
        <p:spPr>
          <a:xfrm>
            <a:off x="1924610" y="1957492"/>
            <a:ext cx="725201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small" spc="0" normalizeH="0" baseline="0" noProof="0" dirty="0" smtClean="0">
                <a:ln>
                  <a:noFill/>
                </a:ln>
                <a:solidFill>
                  <a:prstClr val="black">
                    <a:lumMod val="65000"/>
                    <a:lumOff val="35000"/>
                  </a:prstClr>
                </a:solidFill>
                <a:effectLst/>
                <a:uLnTx/>
                <a:uFillTx/>
                <a:latin typeface="Calibri"/>
                <a:ea typeface="+mn-ea"/>
                <a:cs typeface="+mn-cs"/>
              </a:rPr>
              <a:t>BOOSTEZ L’EFFICACITE DE VOS CREMES !</a:t>
            </a:r>
            <a:endParaRPr kumimoji="0" lang="fr-FR" sz="3600" b="0" i="0" u="none" strike="noStrike" kern="1200" cap="small" spc="0" normalizeH="0" baseline="0" noProof="0" dirty="0">
              <a:ln>
                <a:noFill/>
              </a:ln>
              <a:solidFill>
                <a:prstClr val="black">
                  <a:lumMod val="65000"/>
                  <a:lumOff val="35000"/>
                </a:prstClr>
              </a:solidFill>
              <a:effectLst/>
              <a:uLnTx/>
              <a:uFillTx/>
              <a:latin typeface="Calibri"/>
              <a:ea typeface="+mn-ea"/>
              <a:cs typeface="+mn-cs"/>
            </a:endParaRPr>
          </a:p>
        </p:txBody>
      </p:sp>
      <p:grpSp>
        <p:nvGrpSpPr>
          <p:cNvPr id="8" name="Groupe 7"/>
          <p:cNvGrpSpPr/>
          <p:nvPr/>
        </p:nvGrpSpPr>
        <p:grpSpPr>
          <a:xfrm>
            <a:off x="4672584" y="4034406"/>
            <a:ext cx="3292165" cy="2573984"/>
            <a:chOff x="4672584" y="4034406"/>
            <a:chExt cx="3292165" cy="2573984"/>
          </a:xfrm>
        </p:grpSpPr>
        <p:pic>
          <p:nvPicPr>
            <p:cNvPr id="28" name="Image 27"/>
            <p:cNvPicPr>
              <a:picLocks noChangeAspect="1"/>
            </p:cNvPicPr>
            <p:nvPr/>
          </p:nvPicPr>
          <p:blipFill rotWithShape="1">
            <a:blip r:embed="rId3" cstate="print">
              <a:extLst>
                <a:ext uri="{28A0092B-C50C-407E-A947-70E740481C1C}">
                  <a14:useLocalDpi xmlns:a14="http://schemas.microsoft.com/office/drawing/2010/main" val="0"/>
                </a:ext>
              </a:extLst>
            </a:blip>
            <a:srcRect l="8391" t="11472" b="12400"/>
            <a:stretch/>
          </p:blipFill>
          <p:spPr>
            <a:xfrm rot="695004">
              <a:off x="5912217" y="4846181"/>
              <a:ext cx="2052532" cy="1138360"/>
            </a:xfrm>
            <a:prstGeom prst="ellipse">
              <a:avLst/>
            </a:prstGeom>
            <a:ln>
              <a:noFill/>
            </a:ln>
            <a:effectLst>
              <a:softEdge rad="112500"/>
            </a:effectLst>
          </p:spPr>
        </p:pic>
        <p:sp>
          <p:nvSpPr>
            <p:cNvPr id="40" name="Ellipse 39"/>
            <p:cNvSpPr>
              <a:spLocks noChangeAspect="1"/>
            </p:cNvSpPr>
            <p:nvPr/>
          </p:nvSpPr>
          <p:spPr>
            <a:xfrm>
              <a:off x="5818831" y="6006130"/>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ZoneTexte 43"/>
            <p:cNvSpPr txBox="1"/>
            <p:nvPr/>
          </p:nvSpPr>
          <p:spPr>
            <a:xfrm>
              <a:off x="4855464" y="6165321"/>
              <a:ext cx="196596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NUDE PERFECT FLUIDE</a:t>
              </a:r>
            </a:p>
          </p:txBody>
        </p:sp>
        <p:sp>
          <p:nvSpPr>
            <p:cNvPr id="57" name="Rectangle 56"/>
            <p:cNvSpPr/>
            <p:nvPr/>
          </p:nvSpPr>
          <p:spPr>
            <a:xfrm>
              <a:off x="4672584" y="6362169"/>
              <a:ext cx="244414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Une peau parfaite, naturellement</a:t>
              </a:r>
              <a:endParaRPr kumimoji="0" lang="fr-FR" sz="10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0" name="Image 29"/>
            <p:cNvPicPr/>
            <p:nvPr/>
          </p:nvPicPr>
          <p:blipFill rotWithShape="1">
            <a:blip r:embed="rId4" cstate="print">
              <a:extLst>
                <a:ext uri="{28A0092B-C50C-407E-A947-70E740481C1C}">
                  <a14:useLocalDpi xmlns:a14="http://schemas.microsoft.com/office/drawing/2010/main" val="0"/>
                </a:ext>
              </a:extLst>
            </a:blip>
            <a:srcRect l="9185" t="9517" r="10966" b="24025"/>
            <a:stretch/>
          </p:blipFill>
          <p:spPr>
            <a:xfrm>
              <a:off x="5598159" y="4034406"/>
              <a:ext cx="474630" cy="1940086"/>
            </a:xfrm>
            <a:prstGeom prst="rect">
              <a:avLst/>
            </a:prstGeom>
          </p:spPr>
        </p:pic>
      </p:grpSp>
      <p:sp>
        <p:nvSpPr>
          <p:cNvPr id="9" name="ZoneTexte 8"/>
          <p:cNvSpPr txBox="1"/>
          <p:nvPr/>
        </p:nvSpPr>
        <p:spPr>
          <a:xfrm>
            <a:off x="2343705" y="3693111"/>
            <a:ext cx="4057095" cy="3693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GOMMAGE YON-KA</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650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349075" y="3506423"/>
            <a:ext cx="10949791" cy="470285"/>
            <a:chOff x="349075" y="3506423"/>
            <a:chExt cx="10949791" cy="470285"/>
          </a:xfrm>
        </p:grpSpPr>
        <p:cxnSp>
          <p:nvCxnSpPr>
            <p:cNvPr id="2" name="Connecteur droit 1"/>
            <p:cNvCxnSpPr/>
            <p:nvPr/>
          </p:nvCxnSpPr>
          <p:spPr>
            <a:xfrm>
              <a:off x="349075" y="3510849"/>
              <a:ext cx="4182139" cy="0"/>
            </a:xfrm>
            <a:prstGeom prst="line">
              <a:avLst/>
            </a:prstGeom>
            <a:ln/>
          </p:spPr>
          <p:style>
            <a:lnRef idx="1">
              <a:schemeClr val="dk1"/>
            </a:lnRef>
            <a:fillRef idx="0">
              <a:schemeClr val="dk1"/>
            </a:fillRef>
            <a:effectRef idx="0">
              <a:schemeClr val="dk1"/>
            </a:effectRef>
            <a:fontRef idx="minor">
              <a:schemeClr val="tx1"/>
            </a:fontRef>
          </p:style>
        </p:cxnSp>
        <p:cxnSp>
          <p:nvCxnSpPr>
            <p:cNvPr id="3" name="Connecteur droit 2"/>
            <p:cNvCxnSpPr/>
            <p:nvPr/>
          </p:nvCxnSpPr>
          <p:spPr>
            <a:xfrm>
              <a:off x="7116727" y="3506423"/>
              <a:ext cx="4182139" cy="0"/>
            </a:xfrm>
            <a:prstGeom prst="line">
              <a:avLst/>
            </a:prstGeom>
            <a:ln/>
          </p:spPr>
          <p:style>
            <a:lnRef idx="1">
              <a:schemeClr val="dk1"/>
            </a:lnRef>
            <a:fillRef idx="0">
              <a:schemeClr val="dk1"/>
            </a:fillRef>
            <a:effectRef idx="0">
              <a:schemeClr val="dk1"/>
            </a:effectRef>
            <a:fontRef idx="minor">
              <a:schemeClr val="tx1"/>
            </a:fontRef>
          </p:style>
        </p:cxnSp>
        <p:cxnSp>
          <p:nvCxnSpPr>
            <p:cNvPr id="4" name="Connecteur droit 3"/>
            <p:cNvCxnSpPr/>
            <p:nvPr/>
          </p:nvCxnSpPr>
          <p:spPr>
            <a:xfrm>
              <a:off x="4531214" y="3506423"/>
              <a:ext cx="1304261" cy="470285"/>
            </a:xfrm>
            <a:prstGeom prst="line">
              <a:avLst/>
            </a:prstGeom>
            <a:ln/>
          </p:spPr>
          <p:style>
            <a:lnRef idx="1">
              <a:schemeClr val="dk1"/>
            </a:lnRef>
            <a:fillRef idx="0">
              <a:schemeClr val="dk1"/>
            </a:fillRef>
            <a:effectRef idx="0">
              <a:schemeClr val="dk1"/>
            </a:effectRef>
            <a:fontRef idx="minor">
              <a:schemeClr val="tx1"/>
            </a:fontRef>
          </p:style>
        </p:cxnSp>
        <p:cxnSp>
          <p:nvCxnSpPr>
            <p:cNvPr id="5" name="Connecteur droit 4"/>
            <p:cNvCxnSpPr/>
            <p:nvPr/>
          </p:nvCxnSpPr>
          <p:spPr>
            <a:xfrm flipV="1">
              <a:off x="5835475" y="3506423"/>
              <a:ext cx="1304261" cy="470285"/>
            </a:xfrm>
            <a:prstGeom prst="line">
              <a:avLst/>
            </a:prstGeom>
            <a:ln/>
          </p:spPr>
          <p:style>
            <a:lnRef idx="1">
              <a:schemeClr val="dk1"/>
            </a:lnRef>
            <a:fillRef idx="0">
              <a:schemeClr val="dk1"/>
            </a:fillRef>
            <a:effectRef idx="0">
              <a:schemeClr val="dk1"/>
            </a:effectRef>
            <a:fontRef idx="minor">
              <a:schemeClr val="tx1"/>
            </a:fontRef>
          </p:style>
        </p:cxnSp>
      </p:grpSp>
      <p:sp>
        <p:nvSpPr>
          <p:cNvPr id="6" name="Rectangle 5"/>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MES ALLIES DU MOMENT</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6" name="ZoneTexte 25"/>
          <p:cNvSpPr txBox="1"/>
          <p:nvPr/>
        </p:nvSpPr>
        <p:spPr>
          <a:xfrm>
            <a:off x="1828800" y="1957492"/>
            <a:ext cx="7840272"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j’ai besoin de calme et ma peau aussi !</a:t>
            </a:r>
            <a:endParaRPr lang="fr-FR" sz="3600" cap="small" dirty="0">
              <a:solidFill>
                <a:schemeClr val="tx1">
                  <a:lumMod val="65000"/>
                  <a:lumOff val="35000"/>
                </a:schemeClr>
              </a:solidFill>
            </a:endParaRPr>
          </a:p>
        </p:txBody>
      </p:sp>
      <p:grpSp>
        <p:nvGrpSpPr>
          <p:cNvPr id="11" name="Groupe 10"/>
          <p:cNvGrpSpPr/>
          <p:nvPr/>
        </p:nvGrpSpPr>
        <p:grpSpPr>
          <a:xfrm>
            <a:off x="8139718" y="3974479"/>
            <a:ext cx="3108515" cy="2631856"/>
            <a:chOff x="8139718" y="3974479"/>
            <a:chExt cx="3108515" cy="2631856"/>
          </a:xfrm>
        </p:grpSpPr>
        <p:pic>
          <p:nvPicPr>
            <p:cNvPr id="33" name="Image 32"/>
            <p:cNvPicPr>
              <a:picLocks noChangeAspect="1"/>
            </p:cNvPicPr>
            <p:nvPr/>
          </p:nvPicPr>
          <p:blipFill rotWithShape="1">
            <a:blip r:embed="rId3" cstate="print">
              <a:extLst>
                <a:ext uri="{28A0092B-C50C-407E-A947-70E740481C1C}">
                  <a14:useLocalDpi xmlns:a14="http://schemas.microsoft.com/office/drawing/2010/main" val="0"/>
                </a:ext>
              </a:extLst>
            </a:blip>
            <a:srcRect l="13937" t="14779" r="2309"/>
            <a:stretch/>
          </p:blipFill>
          <p:spPr>
            <a:xfrm>
              <a:off x="9669072" y="4809967"/>
              <a:ext cx="1174743" cy="1196163"/>
            </a:xfrm>
            <a:prstGeom prst="ellipse">
              <a:avLst/>
            </a:prstGeom>
            <a:ln>
              <a:noFill/>
            </a:ln>
            <a:effectLst>
              <a:softEdge rad="112500"/>
            </a:effectLst>
          </p:spPr>
        </p:pic>
        <p:pic>
          <p:nvPicPr>
            <p:cNvPr id="9" name="Imag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539" b="92954" l="27642" r="67683">
                          <a14:foregroundMark x1="37398" y1="93089" x2="61992" y2="92547"/>
                          <a14:foregroundMark x1="61179" y1="91057" x2="67886" y2="29810"/>
                          <a14:foregroundMark x1="36585" y1="91870" x2="27642" y2="29539"/>
                        </a14:backgroundRemoval>
                      </a14:imgEffect>
                    </a14:imgLayer>
                  </a14:imgProps>
                </a:ext>
                <a:ext uri="{28A0092B-C50C-407E-A947-70E740481C1C}">
                  <a14:useLocalDpi xmlns:a14="http://schemas.microsoft.com/office/drawing/2010/main" val="0"/>
                </a:ext>
              </a:extLst>
            </a:blip>
            <a:srcRect l="27065" t="29466" r="31331" b="6400"/>
            <a:stretch/>
          </p:blipFill>
          <p:spPr>
            <a:xfrm>
              <a:off x="9142383" y="3974479"/>
              <a:ext cx="850392" cy="1966531"/>
            </a:xfrm>
            <a:prstGeom prst="rect">
              <a:avLst/>
            </a:prstGeom>
          </p:spPr>
        </p:pic>
        <p:sp>
          <p:nvSpPr>
            <p:cNvPr id="21" name="Ellipse 20"/>
            <p:cNvSpPr>
              <a:spLocks noChangeAspect="1"/>
            </p:cNvSpPr>
            <p:nvPr/>
          </p:nvSpPr>
          <p:spPr>
            <a:xfrm>
              <a:off x="9567579" y="5998708"/>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solidFill>
                  <a:prstClr val="white"/>
                </a:solidFill>
                <a:latin typeface="Century Gothic" panose="020B0502020202020204" pitchFamily="34" charset="0"/>
              </a:endParaRPr>
            </a:p>
          </p:txBody>
        </p:sp>
        <p:sp>
          <p:nvSpPr>
            <p:cNvPr id="22" name="ZoneTexte 21"/>
            <p:cNvSpPr txBox="1"/>
            <p:nvPr/>
          </p:nvSpPr>
          <p:spPr>
            <a:xfrm>
              <a:off x="8139718" y="6157899"/>
              <a:ext cx="2969950" cy="276999"/>
            </a:xfrm>
            <a:prstGeom prst="rect">
              <a:avLst/>
            </a:prstGeom>
            <a:noFill/>
          </p:spPr>
          <p:txBody>
            <a:bodyPr wrap="square" rtlCol="0">
              <a:spAutoFit/>
            </a:bodyPr>
            <a:lstStyle/>
            <a:p>
              <a:pPr algn="ctr"/>
              <a:r>
                <a:rPr lang="fr-FR" sz="1200" b="1" dirty="0" smtClean="0">
                  <a:latin typeface="Century Gothic" panose="020B0502020202020204" pitchFamily="34" charset="0"/>
                </a:rPr>
                <a:t>SENSITIVE CREME MASQUE</a:t>
              </a:r>
            </a:p>
          </p:txBody>
        </p:sp>
        <p:sp>
          <p:nvSpPr>
            <p:cNvPr id="23" name="Rectangle 22"/>
            <p:cNvSpPr/>
            <p:nvPr/>
          </p:nvSpPr>
          <p:spPr>
            <a:xfrm>
              <a:off x="8139718" y="6360114"/>
              <a:ext cx="3108515" cy="246221"/>
            </a:xfrm>
            <a:prstGeom prst="rect">
              <a:avLst/>
            </a:prstGeom>
          </p:spPr>
          <p:txBody>
            <a:bodyPr wrap="square">
              <a:spAutoFit/>
            </a:bodyPr>
            <a:lstStyle/>
            <a:p>
              <a:pPr lvl="0">
                <a:defRPr/>
              </a:pPr>
              <a:r>
                <a:rPr lang="fr-FR" sz="1000" dirty="0">
                  <a:solidFill>
                    <a:prstClr val="black"/>
                  </a:solidFill>
                  <a:latin typeface="Century Gothic" panose="020B0502020202020204" pitchFamily="34" charset="0"/>
                </a:rPr>
                <a:t>Masque effet pansement apaisant et calmant</a:t>
              </a:r>
            </a:p>
          </p:txBody>
        </p:sp>
      </p:grpSp>
      <p:grpSp>
        <p:nvGrpSpPr>
          <p:cNvPr id="12" name="Groupe 11"/>
          <p:cNvGrpSpPr/>
          <p:nvPr/>
        </p:nvGrpSpPr>
        <p:grpSpPr>
          <a:xfrm>
            <a:off x="4390970" y="4039973"/>
            <a:ext cx="2969950" cy="2568417"/>
            <a:chOff x="4390970" y="4039973"/>
            <a:chExt cx="2969950" cy="2568417"/>
          </a:xfrm>
        </p:grpSpPr>
        <p:pic>
          <p:nvPicPr>
            <p:cNvPr id="32" name="Imag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9710" y="4998458"/>
              <a:ext cx="1197017" cy="1101743"/>
            </a:xfrm>
            <a:prstGeom prst="ellipse">
              <a:avLst/>
            </a:prstGeom>
            <a:ln>
              <a:noFill/>
            </a:ln>
            <a:effectLst>
              <a:softEdge rad="112500"/>
            </a:effectLst>
          </p:spPr>
        </p:pic>
        <p:sp>
          <p:nvSpPr>
            <p:cNvPr id="40" name="Ellipse 39"/>
            <p:cNvSpPr>
              <a:spLocks noChangeAspect="1"/>
            </p:cNvSpPr>
            <p:nvPr/>
          </p:nvSpPr>
          <p:spPr>
            <a:xfrm>
              <a:off x="5818831" y="6006130"/>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solidFill>
                  <a:prstClr val="white"/>
                </a:solidFill>
                <a:latin typeface="Century Gothic" panose="020B0502020202020204" pitchFamily="34" charset="0"/>
              </a:endParaRPr>
            </a:p>
          </p:txBody>
        </p:sp>
        <p:sp>
          <p:nvSpPr>
            <p:cNvPr id="44" name="ZoneTexte 43"/>
            <p:cNvSpPr txBox="1"/>
            <p:nvPr/>
          </p:nvSpPr>
          <p:spPr>
            <a:xfrm>
              <a:off x="4390970" y="6165321"/>
              <a:ext cx="2969950" cy="276999"/>
            </a:xfrm>
            <a:prstGeom prst="rect">
              <a:avLst/>
            </a:prstGeom>
            <a:noFill/>
          </p:spPr>
          <p:txBody>
            <a:bodyPr wrap="square" rtlCol="0">
              <a:spAutoFit/>
            </a:bodyPr>
            <a:lstStyle/>
            <a:p>
              <a:pPr algn="ctr"/>
              <a:r>
                <a:rPr lang="fr-FR" sz="1200" b="1" dirty="0" smtClean="0">
                  <a:latin typeface="Century Gothic" panose="020B0502020202020204" pitchFamily="34" charset="0"/>
                </a:rPr>
                <a:t>SENSITIVE CREME ANTI-ROUGEURS</a:t>
              </a:r>
            </a:p>
          </p:txBody>
        </p:sp>
        <p:sp>
          <p:nvSpPr>
            <p:cNvPr id="57" name="Rectangle 56"/>
            <p:cNvSpPr/>
            <p:nvPr/>
          </p:nvSpPr>
          <p:spPr>
            <a:xfrm>
              <a:off x="4531214" y="6362169"/>
              <a:ext cx="2608522" cy="246221"/>
            </a:xfrm>
            <a:prstGeom prst="rect">
              <a:avLst/>
            </a:prstGeom>
          </p:spPr>
          <p:txBody>
            <a:bodyPr wrap="square">
              <a:spAutoFit/>
            </a:bodyPr>
            <a:lstStyle/>
            <a:p>
              <a:pPr lvl="0" algn="ctr">
                <a:defRPr/>
              </a:pPr>
              <a:r>
                <a:rPr lang="fr-FR" sz="1000" i="1" dirty="0">
                  <a:solidFill>
                    <a:prstClr val="black"/>
                  </a:solidFill>
                  <a:latin typeface="Century Gothic" panose="020B0502020202020204" pitchFamily="34" charset="0"/>
                </a:rPr>
                <a:t>L’extincteur des peaux à rougeurs</a:t>
              </a:r>
            </a:p>
          </p:txBody>
        </p:sp>
        <p:pic>
          <p:nvPicPr>
            <p:cNvPr id="7" name="Image 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1768" b="92265" l="29814" r="66253">
                          <a14:foregroundMark x1="34783" y1="92541" x2="61284" y2="92541"/>
                          <a14:foregroundMark x1="60455" y1="91575" x2="66253" y2="31768"/>
                          <a14:foregroundMark x1="34783" y1="91989" x2="29814" y2="32044"/>
                          <a14:foregroundMark x1="45342" y1="35359" x2="45342" y2="35359"/>
                          <a14:foregroundMark x1="38509" y1="36602" x2="38509" y2="36602"/>
                          <a14:foregroundMark x1="43478" y1="41436" x2="43478" y2="41436"/>
                          <a14:foregroundMark x1="40373" y1="41436" x2="41201" y2="38398"/>
                          <a14:foregroundMark x1="51346" y1="36878" x2="51346" y2="36878"/>
                          <a14:foregroundMark x1="51346" y1="36878" x2="51346" y2="36878"/>
                          <a14:foregroundMark x1="38509" y1="36326" x2="38509" y2="36326"/>
                          <a14:foregroundMark x1="36646" y1="36326" x2="36646" y2="36326"/>
                          <a14:foregroundMark x1="32505" y1="35083" x2="32505" y2="35083"/>
                          <a14:foregroundMark x1="39959" y1="63122" x2="39959" y2="63122"/>
                          <a14:foregroundMark x1="46377" y1="63398" x2="46377" y2="63398"/>
                          <a14:foregroundMark x1="48654" y1="64641" x2="48654" y2="64641"/>
                          <a14:foregroundMark x1="51760" y1="64227" x2="51760" y2="64227"/>
                          <a14:foregroundMark x1="51346" y1="63398" x2="51346" y2="63398"/>
                          <a14:foregroundMark x1="44513" y1="68232" x2="44513" y2="68232"/>
                          <a14:foregroundMark x1="39337" y1="70304" x2="39337" y2="70304"/>
                          <a14:foregroundMark x1="38923" y1="70718" x2="38923" y2="70718"/>
                          <a14:foregroundMark x1="40373" y1="72514" x2="42236" y2="72790"/>
                          <a14:foregroundMark x1="46377" y1="73343" x2="46377" y2="73343"/>
                          <a14:foregroundMark x1="48033" y1="73343" x2="48033" y2="73343"/>
                          <a14:foregroundMark x1="48033" y1="73343" x2="48033" y2="73343"/>
                          <a14:foregroundMark x1="49482" y1="73343" x2="49482" y2="73343"/>
                        </a14:backgroundRemoval>
                      </a14:imgEffect>
                    </a14:imgLayer>
                  </a14:imgProps>
                </a:ext>
                <a:ext uri="{28A0092B-C50C-407E-A947-70E740481C1C}">
                  <a14:useLocalDpi xmlns:a14="http://schemas.microsoft.com/office/drawing/2010/main" val="0"/>
                </a:ext>
              </a:extLst>
            </a:blip>
            <a:srcRect l="25864" t="28667" r="31331" b="6267"/>
            <a:stretch/>
          </p:blipFill>
          <p:spPr>
            <a:xfrm>
              <a:off x="5406161" y="4039973"/>
              <a:ext cx="858628" cy="1957993"/>
            </a:xfrm>
            <a:prstGeom prst="rect">
              <a:avLst/>
            </a:prstGeom>
          </p:spPr>
        </p:pic>
      </p:grpSp>
      <p:grpSp>
        <p:nvGrpSpPr>
          <p:cNvPr id="13" name="Groupe 12"/>
          <p:cNvGrpSpPr/>
          <p:nvPr/>
        </p:nvGrpSpPr>
        <p:grpSpPr>
          <a:xfrm>
            <a:off x="548191" y="4032551"/>
            <a:ext cx="3702885" cy="2582169"/>
            <a:chOff x="548191" y="4032551"/>
            <a:chExt cx="3702885" cy="2582169"/>
          </a:xfrm>
        </p:grpSpPr>
        <p:pic>
          <p:nvPicPr>
            <p:cNvPr id="8" name="Image 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7624" b="93094" l="27950" r="69151">
                          <a14:foregroundMark x1="62112" y1="91575" x2="69772" y2="29834"/>
                          <a14:foregroundMark x1="28364" y1="31354" x2="34369" y2="91575"/>
                          <a14:foregroundMark x1="30642" y1="27762" x2="67495" y2="27762"/>
                          <a14:foregroundMark x1="36025" y1="93094" x2="62526" y2="93094"/>
                          <a14:foregroundMark x1="61698" y1="88812" x2="68530" y2="27762"/>
                          <a14:foregroundMark x1="64389" y1="57735" x2="64389" y2="57735"/>
                          <a14:foregroundMark x1="60248" y1="91851" x2="67495" y2="28039"/>
                        </a14:backgroundRemoval>
                      </a14:imgEffect>
                    </a14:imgLayer>
                  </a14:imgProps>
                </a:ext>
                <a:ext uri="{28A0092B-C50C-407E-A947-70E740481C1C}">
                  <a14:useLocalDpi xmlns:a14="http://schemas.microsoft.com/office/drawing/2010/main" val="0"/>
                </a:ext>
              </a:extLst>
            </a:blip>
            <a:srcRect l="27264" t="28001" r="30331" b="6665"/>
            <a:stretch/>
          </p:blipFill>
          <p:spPr>
            <a:xfrm>
              <a:off x="1980830" y="4032551"/>
              <a:ext cx="850343" cy="1965415"/>
            </a:xfrm>
            <a:prstGeom prst="rect">
              <a:avLst/>
            </a:prstGeom>
          </p:spPr>
        </p:pic>
        <p:sp>
          <p:nvSpPr>
            <p:cNvPr id="17" name="Ellipse 16"/>
            <p:cNvSpPr>
              <a:spLocks noChangeAspect="1"/>
            </p:cNvSpPr>
            <p:nvPr/>
          </p:nvSpPr>
          <p:spPr>
            <a:xfrm>
              <a:off x="2348888" y="6012460"/>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solidFill>
                  <a:prstClr val="white"/>
                </a:solidFill>
                <a:latin typeface="Century Gothic" panose="020B0502020202020204" pitchFamily="34" charset="0"/>
              </a:endParaRPr>
            </a:p>
          </p:txBody>
        </p:sp>
        <p:sp>
          <p:nvSpPr>
            <p:cNvPr id="18" name="ZoneTexte 17"/>
            <p:cNvSpPr txBox="1"/>
            <p:nvPr/>
          </p:nvSpPr>
          <p:spPr>
            <a:xfrm>
              <a:off x="921027" y="6171651"/>
              <a:ext cx="2969950" cy="276999"/>
            </a:xfrm>
            <a:prstGeom prst="rect">
              <a:avLst/>
            </a:prstGeom>
            <a:noFill/>
          </p:spPr>
          <p:txBody>
            <a:bodyPr wrap="square" rtlCol="0">
              <a:spAutoFit/>
            </a:bodyPr>
            <a:lstStyle/>
            <a:p>
              <a:pPr algn="ctr"/>
              <a:r>
                <a:rPr lang="fr-FR" sz="1200" b="1" dirty="0" smtClean="0">
                  <a:latin typeface="Century Gothic" panose="020B0502020202020204" pitchFamily="34" charset="0"/>
                </a:rPr>
                <a:t>SENSITIVE CREME PEAUX SENSIBLES</a:t>
              </a:r>
            </a:p>
          </p:txBody>
        </p:sp>
        <p:sp>
          <p:nvSpPr>
            <p:cNvPr id="19" name="Rectangle 18"/>
            <p:cNvSpPr/>
            <p:nvPr/>
          </p:nvSpPr>
          <p:spPr>
            <a:xfrm>
              <a:off x="548191" y="6368499"/>
              <a:ext cx="3702885" cy="246221"/>
            </a:xfrm>
            <a:prstGeom prst="rect">
              <a:avLst/>
            </a:prstGeom>
          </p:spPr>
          <p:txBody>
            <a:bodyPr wrap="square">
              <a:spAutoFit/>
            </a:bodyPr>
            <a:lstStyle/>
            <a:p>
              <a:pPr lvl="0">
                <a:defRPr/>
              </a:pPr>
              <a:r>
                <a:rPr lang="fr-FR" sz="1000" dirty="0">
                  <a:solidFill>
                    <a:prstClr val="black"/>
                  </a:solidFill>
                  <a:latin typeface="Century Gothic" panose="020B0502020202020204" pitchFamily="34" charset="0"/>
                </a:rPr>
                <a:t>Traitement de fond pour les peaux sensibles et réactives</a:t>
              </a:r>
            </a:p>
          </p:txBody>
        </p:sp>
        <p:grpSp>
          <p:nvGrpSpPr>
            <p:cNvPr id="25" name="Groupe 24"/>
            <p:cNvGrpSpPr/>
            <p:nvPr/>
          </p:nvGrpSpPr>
          <p:grpSpPr>
            <a:xfrm>
              <a:off x="2482279" y="4900322"/>
              <a:ext cx="1317932" cy="1237646"/>
              <a:chOff x="3969845" y="4875784"/>
              <a:chExt cx="1317932" cy="1237646"/>
            </a:xfrm>
          </p:grpSpPr>
          <p:sp>
            <p:nvSpPr>
              <p:cNvPr id="27" name="Ellipse 26"/>
              <p:cNvSpPr/>
              <p:nvPr/>
            </p:nvSpPr>
            <p:spPr>
              <a:xfrm>
                <a:off x="4591261" y="5057549"/>
                <a:ext cx="696516" cy="624695"/>
              </a:xfrm>
              <a:prstGeom prst="ellipse">
                <a:avLst/>
              </a:prstGeom>
              <a:blipFill dpi="0" rotWithShape="1">
                <a:blip r:embed="rId11" cstate="email">
                  <a:extLst>
                    <a:ext uri="{28A0092B-C50C-407E-A947-70E740481C1C}">
                      <a14:useLocalDpi xmlns:a14="http://schemas.microsoft.com/office/drawing/2010/main" val="0"/>
                    </a:ext>
                  </a:extLst>
                </a:blip>
                <a:srcRect/>
                <a:stretch>
                  <a:fillRect/>
                </a:stretch>
              </a:blipFill>
            </p:spPr>
            <p:style>
              <a:lnRef idx="0">
                <a:schemeClr val="accent3">
                  <a:shade val="80000"/>
                  <a:hueOff val="0"/>
                  <a:satOff val="0"/>
                  <a:lumOff val="0"/>
                  <a:alphaOff val="0"/>
                </a:schemeClr>
              </a:lnRef>
              <a:fillRef idx="1">
                <a:scrgbClr r="0" g="0" b="0"/>
              </a:fillRef>
              <a:effectRef idx="3">
                <a:schemeClr val="accent3">
                  <a:tint val="40000"/>
                  <a:hueOff val="0"/>
                  <a:satOff val="0"/>
                  <a:lumOff val="0"/>
                  <a:alphaOff val="0"/>
                </a:schemeClr>
              </a:effectRef>
              <a:fontRef idx="minor">
                <a:schemeClr val="lt1">
                  <a:hueOff val="0"/>
                  <a:satOff val="0"/>
                  <a:lumOff val="0"/>
                  <a:alphaOff val="0"/>
                </a:schemeClr>
              </a:fontRef>
            </p:style>
          </p:sp>
          <p:pic>
            <p:nvPicPr>
              <p:cNvPr id="29" name="Image 28"/>
              <p:cNvPicPr/>
              <p:nvPr/>
            </p:nvPicPr>
            <p:blipFill>
              <a:blip r:embed="rId12" cstate="print">
                <a:extLst>
                  <a:ext uri="{28A0092B-C50C-407E-A947-70E740481C1C}">
                    <a14:useLocalDpi xmlns:a14="http://schemas.microsoft.com/office/drawing/2010/main" val="0"/>
                  </a:ext>
                </a:extLst>
              </a:blip>
              <a:stretch>
                <a:fillRect/>
              </a:stretch>
            </p:blipFill>
            <p:spPr>
              <a:xfrm>
                <a:off x="3969845" y="4875784"/>
                <a:ext cx="876085" cy="744661"/>
              </a:xfrm>
              <a:prstGeom prst="ellipse">
                <a:avLst/>
              </a:prstGeom>
              <a:ln>
                <a:noFill/>
              </a:ln>
              <a:effectLst>
                <a:softEdge rad="112500"/>
              </a:effectLst>
            </p:spPr>
          </p:pic>
          <p:pic>
            <p:nvPicPr>
              <p:cNvPr id="31" name="Image 30"/>
              <p:cNvPicPr/>
              <p:nvPr/>
            </p:nvPicPr>
            <p:blipFill>
              <a:blip r:embed="rId13" cstate="print">
                <a:extLst>
                  <a:ext uri="{28A0092B-C50C-407E-A947-70E740481C1C}">
                    <a14:useLocalDpi xmlns:a14="http://schemas.microsoft.com/office/drawing/2010/main" val="0"/>
                  </a:ext>
                </a:extLst>
              </a:blip>
              <a:stretch>
                <a:fillRect/>
              </a:stretch>
            </p:blipFill>
            <p:spPr>
              <a:xfrm>
                <a:off x="4063434" y="5293531"/>
                <a:ext cx="845422" cy="819899"/>
              </a:xfrm>
              <a:prstGeom prst="ellipse">
                <a:avLst/>
              </a:prstGeom>
              <a:ln>
                <a:noFill/>
              </a:ln>
              <a:effectLst>
                <a:softEdge rad="112500"/>
              </a:effectLst>
            </p:spPr>
          </p:pic>
        </p:grpSp>
      </p:grpSp>
    </p:spTree>
    <p:extLst>
      <p:ext uri="{BB962C8B-B14F-4D97-AF65-F5344CB8AC3E}">
        <p14:creationId xmlns:p14="http://schemas.microsoft.com/office/powerpoint/2010/main" val="38660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13789"/>
            <a:ext cx="12192000" cy="1843582"/>
          </a:xfrm>
          <a:prstGeom prst="rect">
            <a:avLst/>
          </a:prstGeom>
        </p:spPr>
        <p:txBody>
          <a:bodyPr wrap="square">
            <a:spAutoFit/>
          </a:bodyPr>
          <a:lstStyle/>
          <a:p>
            <a:pPr algn="ctr">
              <a:lnSpc>
                <a:spcPct val="150000"/>
              </a:lnSpc>
            </a:pPr>
            <a:r>
              <a:rPr lang="fr-FR" sz="4000" cap="small" spc="300" dirty="0" smtClean="0">
                <a:solidFill>
                  <a:schemeClr val="tx1">
                    <a:lumMod val="65000"/>
                    <a:lumOff val="35000"/>
                  </a:schemeClr>
                </a:solidFill>
                <a:latin typeface="Calibri" panose="020F0502020204030204" pitchFamily="34" charset="0"/>
                <a:cs typeface="Calibri" panose="020F0502020204030204" pitchFamily="34" charset="0"/>
              </a:rPr>
              <a:t>LES OBJECTIFS DU </a:t>
            </a:r>
            <a:r>
              <a:rPr lang="fr-FR" sz="4000" cap="small" spc="300" dirty="0">
                <a:solidFill>
                  <a:schemeClr val="tx1">
                    <a:lumMod val="65000"/>
                    <a:lumOff val="35000"/>
                  </a:schemeClr>
                </a:solidFill>
                <a:latin typeface="Calibri" panose="020F0502020204030204" pitchFamily="34" charset="0"/>
                <a:cs typeface="Calibri" panose="020F0502020204030204" pitchFamily="34" charset="0"/>
              </a:rPr>
              <a:t>WEBINAIRE</a:t>
            </a:r>
          </a:p>
          <a:p>
            <a:pPr algn="ctr">
              <a:lnSpc>
                <a:spcPct val="150000"/>
              </a:lnSpc>
            </a:pPr>
            <a:endParaRPr lang="fr-FR" sz="4000" spc="300" dirty="0" smtClean="0">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3" name="Connecteur droit 2"/>
          <p:cNvCxnSpPr/>
          <p:nvPr/>
        </p:nvCxnSpPr>
        <p:spPr>
          <a:xfrm>
            <a:off x="5453043" y="3418047"/>
            <a:ext cx="1275350" cy="0"/>
          </a:xfrm>
          <a:prstGeom prst="line">
            <a:avLst/>
          </a:prstGeom>
          <a:ln>
            <a:solidFill>
              <a:srgbClr val="7D6A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81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349075" y="3506423"/>
            <a:ext cx="10949791" cy="470285"/>
            <a:chOff x="349075" y="3506423"/>
            <a:chExt cx="10949791" cy="470285"/>
          </a:xfrm>
        </p:grpSpPr>
        <p:cxnSp>
          <p:nvCxnSpPr>
            <p:cNvPr id="2" name="Connecteur droit 1"/>
            <p:cNvCxnSpPr/>
            <p:nvPr/>
          </p:nvCxnSpPr>
          <p:spPr>
            <a:xfrm>
              <a:off x="349075" y="3510849"/>
              <a:ext cx="4182139" cy="0"/>
            </a:xfrm>
            <a:prstGeom prst="line">
              <a:avLst/>
            </a:prstGeom>
            <a:ln/>
          </p:spPr>
          <p:style>
            <a:lnRef idx="1">
              <a:schemeClr val="dk1"/>
            </a:lnRef>
            <a:fillRef idx="0">
              <a:schemeClr val="dk1"/>
            </a:fillRef>
            <a:effectRef idx="0">
              <a:schemeClr val="dk1"/>
            </a:effectRef>
            <a:fontRef idx="minor">
              <a:schemeClr val="tx1"/>
            </a:fontRef>
          </p:style>
        </p:cxnSp>
        <p:cxnSp>
          <p:nvCxnSpPr>
            <p:cNvPr id="3" name="Connecteur droit 2"/>
            <p:cNvCxnSpPr/>
            <p:nvPr/>
          </p:nvCxnSpPr>
          <p:spPr>
            <a:xfrm>
              <a:off x="7116727" y="3506423"/>
              <a:ext cx="4182139" cy="0"/>
            </a:xfrm>
            <a:prstGeom prst="line">
              <a:avLst/>
            </a:prstGeom>
            <a:ln/>
          </p:spPr>
          <p:style>
            <a:lnRef idx="1">
              <a:schemeClr val="dk1"/>
            </a:lnRef>
            <a:fillRef idx="0">
              <a:schemeClr val="dk1"/>
            </a:fillRef>
            <a:effectRef idx="0">
              <a:schemeClr val="dk1"/>
            </a:effectRef>
            <a:fontRef idx="minor">
              <a:schemeClr val="tx1"/>
            </a:fontRef>
          </p:style>
        </p:cxnSp>
        <p:cxnSp>
          <p:nvCxnSpPr>
            <p:cNvPr id="4" name="Connecteur droit 3"/>
            <p:cNvCxnSpPr/>
            <p:nvPr/>
          </p:nvCxnSpPr>
          <p:spPr>
            <a:xfrm>
              <a:off x="4531214" y="3506423"/>
              <a:ext cx="1304261" cy="470285"/>
            </a:xfrm>
            <a:prstGeom prst="line">
              <a:avLst/>
            </a:prstGeom>
            <a:ln/>
          </p:spPr>
          <p:style>
            <a:lnRef idx="1">
              <a:schemeClr val="dk1"/>
            </a:lnRef>
            <a:fillRef idx="0">
              <a:schemeClr val="dk1"/>
            </a:fillRef>
            <a:effectRef idx="0">
              <a:schemeClr val="dk1"/>
            </a:effectRef>
            <a:fontRef idx="minor">
              <a:schemeClr val="tx1"/>
            </a:fontRef>
          </p:style>
        </p:cxnSp>
        <p:cxnSp>
          <p:nvCxnSpPr>
            <p:cNvPr id="5" name="Connecteur droit 4"/>
            <p:cNvCxnSpPr/>
            <p:nvPr/>
          </p:nvCxnSpPr>
          <p:spPr>
            <a:xfrm flipV="1">
              <a:off x="5835475" y="3506423"/>
              <a:ext cx="1304261" cy="470285"/>
            </a:xfrm>
            <a:prstGeom prst="line">
              <a:avLst/>
            </a:prstGeom>
            <a:ln/>
          </p:spPr>
          <p:style>
            <a:lnRef idx="1">
              <a:schemeClr val="dk1"/>
            </a:lnRef>
            <a:fillRef idx="0">
              <a:schemeClr val="dk1"/>
            </a:fillRef>
            <a:effectRef idx="0">
              <a:schemeClr val="dk1"/>
            </a:effectRef>
            <a:fontRef idx="minor">
              <a:schemeClr val="tx1"/>
            </a:fontRef>
          </p:style>
        </p:cxnSp>
      </p:grpSp>
      <p:sp>
        <p:nvSpPr>
          <p:cNvPr id="6" name="Rectangle 5"/>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MES ALLIES DU MOMENT</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6" name="ZoneTexte 25"/>
          <p:cNvSpPr txBox="1"/>
          <p:nvPr/>
        </p:nvSpPr>
        <p:spPr>
          <a:xfrm>
            <a:off x="1924610" y="1957492"/>
            <a:ext cx="7252018"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Dites adieu aux imperfections!</a:t>
            </a:r>
            <a:endParaRPr lang="fr-FR" sz="3600" cap="small" dirty="0">
              <a:solidFill>
                <a:schemeClr val="tx1">
                  <a:lumMod val="65000"/>
                  <a:lumOff val="35000"/>
                </a:schemeClr>
              </a:solidFill>
            </a:endParaRPr>
          </a:p>
        </p:txBody>
      </p:sp>
      <p:grpSp>
        <p:nvGrpSpPr>
          <p:cNvPr id="11" name="Groupe 10"/>
          <p:cNvGrpSpPr/>
          <p:nvPr/>
        </p:nvGrpSpPr>
        <p:grpSpPr>
          <a:xfrm>
            <a:off x="8346650" y="3941259"/>
            <a:ext cx="3845925" cy="2725176"/>
            <a:chOff x="8346650" y="3941259"/>
            <a:chExt cx="3845925" cy="2725176"/>
          </a:xfrm>
        </p:grpSpPr>
        <p:pic>
          <p:nvPicPr>
            <p:cNvPr id="32" name="Image 31"/>
            <p:cNvPicPr>
              <a:picLocks noChangeAspect="1"/>
            </p:cNvPicPr>
            <p:nvPr/>
          </p:nvPicPr>
          <p:blipFill rotWithShape="1">
            <a:blip r:embed="rId3" cstate="print">
              <a:extLst>
                <a:ext uri="{28A0092B-C50C-407E-A947-70E740481C1C}">
                  <a14:useLocalDpi xmlns:a14="http://schemas.microsoft.com/office/drawing/2010/main" val="0"/>
                </a:ext>
              </a:extLst>
            </a:blip>
            <a:srcRect l="16276" t="7436" r="15081" b="19230"/>
            <a:stretch/>
          </p:blipFill>
          <p:spPr>
            <a:xfrm>
              <a:off x="8811426" y="3941259"/>
              <a:ext cx="872916" cy="2005252"/>
            </a:xfrm>
            <a:prstGeom prst="rect">
              <a:avLst/>
            </a:prstGeom>
          </p:spPr>
        </p:pic>
        <p:pic>
          <p:nvPicPr>
            <p:cNvPr id="33" name="Image 32"/>
            <p:cNvPicPr>
              <a:picLocks noChangeAspect="1"/>
            </p:cNvPicPr>
            <p:nvPr/>
          </p:nvPicPr>
          <p:blipFill rotWithShape="1">
            <a:blip r:embed="rId4" cstate="print">
              <a:extLst>
                <a:ext uri="{28A0092B-C50C-407E-A947-70E740481C1C}">
                  <a14:useLocalDpi xmlns:a14="http://schemas.microsoft.com/office/drawing/2010/main" val="0"/>
                </a:ext>
              </a:extLst>
            </a:blip>
            <a:srcRect l="16044" t="7949" r="15401" b="18076"/>
            <a:stretch/>
          </p:blipFill>
          <p:spPr>
            <a:xfrm>
              <a:off x="9607281" y="3952024"/>
              <a:ext cx="860706" cy="1994487"/>
            </a:xfrm>
            <a:prstGeom prst="rect">
              <a:avLst/>
            </a:prstGeom>
          </p:spPr>
        </p:pic>
        <p:sp>
          <p:nvSpPr>
            <p:cNvPr id="42" name="Ellipse 41"/>
            <p:cNvSpPr>
              <a:spLocks noChangeAspect="1"/>
            </p:cNvSpPr>
            <p:nvPr/>
          </p:nvSpPr>
          <p:spPr>
            <a:xfrm>
              <a:off x="9607281" y="5953026"/>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solidFill>
                  <a:prstClr val="white"/>
                </a:solidFill>
                <a:latin typeface="Century Gothic" panose="020B0502020202020204" pitchFamily="34" charset="0"/>
              </a:endParaRPr>
            </a:p>
          </p:txBody>
        </p:sp>
        <p:sp>
          <p:nvSpPr>
            <p:cNvPr id="46" name="ZoneTexte 45"/>
            <p:cNvSpPr txBox="1"/>
            <p:nvPr/>
          </p:nvSpPr>
          <p:spPr>
            <a:xfrm>
              <a:off x="8504483" y="6107362"/>
              <a:ext cx="2450731" cy="276999"/>
            </a:xfrm>
            <a:prstGeom prst="rect">
              <a:avLst/>
            </a:prstGeom>
            <a:noFill/>
          </p:spPr>
          <p:txBody>
            <a:bodyPr wrap="square" rtlCol="0">
              <a:spAutoFit/>
            </a:bodyPr>
            <a:lstStyle/>
            <a:p>
              <a:pPr algn="ctr"/>
              <a:r>
                <a:rPr lang="fr-FR" sz="1200" b="1" dirty="0" smtClean="0">
                  <a:latin typeface="Century Gothic" panose="020B0502020202020204" pitchFamily="34" charset="0"/>
                </a:rPr>
                <a:t>MASQUE 103/105</a:t>
              </a:r>
              <a:endParaRPr lang="fr-FR" sz="1200" b="1" dirty="0">
                <a:latin typeface="Century Gothic" panose="020B0502020202020204" pitchFamily="34" charset="0"/>
              </a:endParaRPr>
            </a:p>
          </p:txBody>
        </p:sp>
        <p:sp>
          <p:nvSpPr>
            <p:cNvPr id="55" name="Rectangle 54"/>
            <p:cNvSpPr/>
            <p:nvPr/>
          </p:nvSpPr>
          <p:spPr>
            <a:xfrm>
              <a:off x="8346650" y="6297103"/>
              <a:ext cx="3845925" cy="369332"/>
            </a:xfrm>
            <a:prstGeom prst="rect">
              <a:avLst/>
            </a:prstGeom>
          </p:spPr>
          <p:txBody>
            <a:bodyPr wrap="none">
              <a:spAutoFit/>
            </a:bodyPr>
            <a:lstStyle/>
            <a:p>
              <a:r>
                <a:rPr lang="fr-FR" sz="900" i="1" dirty="0">
                  <a:solidFill>
                    <a:prstClr val="black"/>
                  </a:solidFill>
                  <a:latin typeface="Century Gothic" panose="020B0502020202020204" pitchFamily="34" charset="0"/>
                </a:rPr>
                <a:t>MASQUE 103 purifiant-clarifiant pour les peaux normales à grasses</a:t>
              </a:r>
            </a:p>
            <a:p>
              <a:r>
                <a:rPr lang="fr-FR" sz="900" i="1" dirty="0">
                  <a:solidFill>
                    <a:prstClr val="black"/>
                  </a:solidFill>
                  <a:latin typeface="Century Gothic" panose="020B0502020202020204" pitchFamily="34" charset="0"/>
                </a:rPr>
                <a:t>MASQUE 105 purifiant-apaisant pour les peaux sèches à sensibles</a:t>
              </a:r>
            </a:p>
          </p:txBody>
        </p:sp>
      </p:grpSp>
      <p:grpSp>
        <p:nvGrpSpPr>
          <p:cNvPr id="8" name="Groupe 7"/>
          <p:cNvGrpSpPr/>
          <p:nvPr/>
        </p:nvGrpSpPr>
        <p:grpSpPr>
          <a:xfrm>
            <a:off x="0" y="3993786"/>
            <a:ext cx="3067590" cy="2534149"/>
            <a:chOff x="0" y="3993786"/>
            <a:chExt cx="3067590" cy="2534149"/>
          </a:xfrm>
        </p:grpSpPr>
        <p:pic>
          <p:nvPicPr>
            <p:cNvPr id="35" name="Imag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67734">
              <a:off x="1491685" y="4850447"/>
              <a:ext cx="1200576" cy="1097616"/>
            </a:xfrm>
            <a:prstGeom prst="ellipse">
              <a:avLst/>
            </a:prstGeom>
            <a:ln>
              <a:noFill/>
            </a:ln>
            <a:effectLst>
              <a:softEdge rad="112500"/>
            </a:effectLst>
          </p:spPr>
        </p:pic>
        <p:sp>
          <p:nvSpPr>
            <p:cNvPr id="39" name="Ellipse 38"/>
            <p:cNvSpPr>
              <a:spLocks noChangeAspect="1"/>
            </p:cNvSpPr>
            <p:nvPr/>
          </p:nvSpPr>
          <p:spPr>
            <a:xfrm>
              <a:off x="1322454" y="5946075"/>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solidFill>
                  <a:prstClr val="white"/>
                </a:solidFill>
                <a:latin typeface="Century Gothic" panose="020B0502020202020204" pitchFamily="34" charset="0"/>
              </a:endParaRPr>
            </a:p>
          </p:txBody>
        </p:sp>
        <p:sp>
          <p:nvSpPr>
            <p:cNvPr id="43" name="ZoneTexte 42"/>
            <p:cNvSpPr txBox="1"/>
            <p:nvPr/>
          </p:nvSpPr>
          <p:spPr>
            <a:xfrm>
              <a:off x="730163" y="6105266"/>
              <a:ext cx="1455253" cy="276999"/>
            </a:xfrm>
            <a:prstGeom prst="rect">
              <a:avLst/>
            </a:prstGeom>
            <a:noFill/>
          </p:spPr>
          <p:txBody>
            <a:bodyPr wrap="square" rtlCol="0">
              <a:spAutoFit/>
            </a:bodyPr>
            <a:lstStyle/>
            <a:p>
              <a:pPr algn="ctr"/>
              <a:r>
                <a:rPr lang="fr-FR" sz="1200" b="1" dirty="0" smtClean="0">
                  <a:solidFill>
                    <a:prstClr val="black"/>
                  </a:solidFill>
                  <a:latin typeface="Century Gothic" panose="020B0502020202020204" pitchFamily="34" charset="0"/>
                </a:rPr>
                <a:t>CREME 15</a:t>
              </a:r>
            </a:p>
          </p:txBody>
        </p:sp>
        <p:sp>
          <p:nvSpPr>
            <p:cNvPr id="58" name="Rectangle 57"/>
            <p:cNvSpPr/>
            <p:nvPr/>
          </p:nvSpPr>
          <p:spPr>
            <a:xfrm>
              <a:off x="0" y="6297103"/>
              <a:ext cx="3067590" cy="230832"/>
            </a:xfrm>
            <a:prstGeom prst="rect">
              <a:avLst/>
            </a:prstGeom>
          </p:spPr>
          <p:txBody>
            <a:bodyPr wrap="square">
              <a:spAutoFit/>
            </a:bodyPr>
            <a:lstStyle/>
            <a:p>
              <a:r>
                <a:rPr lang="fr-FR" sz="900" i="1" dirty="0">
                  <a:solidFill>
                    <a:prstClr val="black"/>
                  </a:solidFill>
                  <a:latin typeface="Century Gothic" panose="020B0502020202020204" pitchFamily="34" charset="0"/>
                </a:rPr>
                <a:t>Crème de soin localisée </a:t>
              </a:r>
              <a:r>
                <a:rPr lang="fr-FR" sz="900" i="1" dirty="0" smtClean="0">
                  <a:solidFill>
                    <a:prstClr val="black"/>
                  </a:solidFill>
                  <a:latin typeface="Century Gothic" panose="020B0502020202020204" pitchFamily="34" charset="0"/>
                </a:rPr>
                <a:t>assainissante </a:t>
              </a:r>
              <a:r>
                <a:rPr lang="fr-FR" sz="900" i="1" dirty="0">
                  <a:solidFill>
                    <a:prstClr val="black"/>
                  </a:solidFill>
                  <a:latin typeface="Century Gothic" panose="020B0502020202020204" pitchFamily="34" charset="0"/>
                </a:rPr>
                <a:t>et apaisante</a:t>
              </a:r>
            </a:p>
          </p:txBody>
        </p:sp>
        <p:pic>
          <p:nvPicPr>
            <p:cNvPr id="28" name="Image 2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257" b="69110" l="32112" r="67365">
                          <a14:foregroundMark x1="32112" y1="11387" x2="67365" y2="11387"/>
                          <a14:foregroundMark x1="40663" y1="69110" x2="60035" y2="69110"/>
                          <a14:foregroundMark x1="65620" y1="11649" x2="60558" y2="67277"/>
                          <a14:foregroundMark x1="32461" y1="11649" x2="39791" y2="67539"/>
                          <a14:backgroundMark x1="61431" y1="67932" x2="66492" y2="11649"/>
                        </a14:backgroundRemoval>
                      </a14:imgEffect>
                    </a14:imgLayer>
                  </a14:imgProps>
                </a:ext>
                <a:ext uri="{28A0092B-C50C-407E-A947-70E740481C1C}">
                  <a14:useLocalDpi xmlns:a14="http://schemas.microsoft.com/office/drawing/2010/main" val="0"/>
                </a:ext>
              </a:extLst>
            </a:blip>
            <a:srcRect l="29354" t="9484" r="31064" b="28247"/>
            <a:stretch/>
          </p:blipFill>
          <p:spPr>
            <a:xfrm>
              <a:off x="925369" y="3993786"/>
              <a:ext cx="943929" cy="1979630"/>
            </a:xfrm>
            <a:prstGeom prst="rect">
              <a:avLst/>
            </a:prstGeom>
          </p:spPr>
        </p:pic>
      </p:grpSp>
      <p:grpSp>
        <p:nvGrpSpPr>
          <p:cNvPr id="9" name="Groupe 8"/>
          <p:cNvGrpSpPr/>
          <p:nvPr/>
        </p:nvGrpSpPr>
        <p:grpSpPr>
          <a:xfrm>
            <a:off x="3234054" y="4523631"/>
            <a:ext cx="2108269" cy="2004304"/>
            <a:chOff x="3234054" y="4523631"/>
            <a:chExt cx="2108269" cy="2004304"/>
          </a:xfrm>
        </p:grpSpPr>
        <p:sp>
          <p:nvSpPr>
            <p:cNvPr id="40" name="Ellipse 39"/>
            <p:cNvSpPr>
              <a:spLocks noChangeAspect="1"/>
            </p:cNvSpPr>
            <p:nvPr/>
          </p:nvSpPr>
          <p:spPr>
            <a:xfrm>
              <a:off x="4227775" y="5932978"/>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solidFill>
                  <a:prstClr val="white"/>
                </a:solidFill>
                <a:latin typeface="Century Gothic" panose="020B0502020202020204" pitchFamily="34" charset="0"/>
              </a:endParaRPr>
            </a:p>
          </p:txBody>
        </p:sp>
        <p:sp>
          <p:nvSpPr>
            <p:cNvPr id="44" name="ZoneTexte 43"/>
            <p:cNvSpPr txBox="1"/>
            <p:nvPr/>
          </p:nvSpPr>
          <p:spPr>
            <a:xfrm>
              <a:off x="3644080" y="6092169"/>
              <a:ext cx="1238816" cy="276999"/>
            </a:xfrm>
            <a:prstGeom prst="rect">
              <a:avLst/>
            </a:prstGeom>
            <a:noFill/>
          </p:spPr>
          <p:txBody>
            <a:bodyPr wrap="square" rtlCol="0">
              <a:spAutoFit/>
            </a:bodyPr>
            <a:lstStyle/>
            <a:p>
              <a:pPr algn="ctr"/>
              <a:r>
                <a:rPr lang="fr-FR" sz="1200" b="1" dirty="0" smtClean="0">
                  <a:latin typeface="Century Gothic" panose="020B0502020202020204" pitchFamily="34" charset="0"/>
                </a:rPr>
                <a:t>JUVENIL</a:t>
              </a:r>
            </a:p>
          </p:txBody>
        </p:sp>
        <p:sp>
          <p:nvSpPr>
            <p:cNvPr id="57" name="Rectangle 56"/>
            <p:cNvSpPr/>
            <p:nvPr/>
          </p:nvSpPr>
          <p:spPr>
            <a:xfrm>
              <a:off x="3234054" y="6297103"/>
              <a:ext cx="2108269" cy="230832"/>
            </a:xfrm>
            <a:prstGeom prst="rect">
              <a:avLst/>
            </a:prstGeom>
          </p:spPr>
          <p:txBody>
            <a:bodyPr wrap="none">
              <a:spAutoFit/>
            </a:bodyPr>
            <a:lstStyle/>
            <a:p>
              <a:r>
                <a:rPr lang="fr-FR" sz="900" dirty="0">
                  <a:solidFill>
                    <a:prstClr val="black"/>
                  </a:solidFill>
                  <a:latin typeface="Century Gothic" panose="020B0502020202020204" pitchFamily="34" charset="0"/>
                </a:rPr>
                <a:t>Solution assainissante et apaisante</a:t>
              </a:r>
            </a:p>
          </p:txBody>
        </p:sp>
        <p:pic>
          <p:nvPicPr>
            <p:cNvPr id="29" name="Image 28"/>
            <p:cNvPicPr>
              <a:picLocks noChangeAspect="1"/>
            </p:cNvPicPr>
            <p:nvPr/>
          </p:nvPicPr>
          <p:blipFill rotWithShape="1">
            <a:blip r:embed="rId8" cstate="print">
              <a:extLst>
                <a:ext uri="{28A0092B-C50C-407E-A947-70E740481C1C}">
                  <a14:useLocalDpi xmlns:a14="http://schemas.microsoft.com/office/drawing/2010/main" val="0"/>
                </a:ext>
              </a:extLst>
            </a:blip>
            <a:srcRect l="23018" t="15395" r="21168" b="20275"/>
            <a:stretch/>
          </p:blipFill>
          <p:spPr>
            <a:xfrm>
              <a:off x="4018887" y="4523631"/>
              <a:ext cx="490991" cy="1343767"/>
            </a:xfrm>
            <a:prstGeom prst="rect">
              <a:avLst/>
            </a:prstGeom>
          </p:spPr>
        </p:pic>
      </p:grpSp>
      <p:grpSp>
        <p:nvGrpSpPr>
          <p:cNvPr id="13" name="Groupe 12"/>
          <p:cNvGrpSpPr/>
          <p:nvPr/>
        </p:nvGrpSpPr>
        <p:grpSpPr>
          <a:xfrm>
            <a:off x="5656231" y="3874330"/>
            <a:ext cx="2848252" cy="2653605"/>
            <a:chOff x="5656231" y="3874330"/>
            <a:chExt cx="2848252" cy="2653605"/>
          </a:xfrm>
        </p:grpSpPr>
        <p:grpSp>
          <p:nvGrpSpPr>
            <p:cNvPr id="10" name="Groupe 9"/>
            <p:cNvGrpSpPr/>
            <p:nvPr/>
          </p:nvGrpSpPr>
          <p:grpSpPr>
            <a:xfrm>
              <a:off x="5656231" y="3874330"/>
              <a:ext cx="2645276" cy="2653605"/>
              <a:chOff x="5656231" y="3874330"/>
              <a:chExt cx="2645276" cy="2653605"/>
            </a:xfrm>
          </p:grpSpPr>
          <p:sp>
            <p:nvSpPr>
              <p:cNvPr id="41" name="Ellipse 40"/>
              <p:cNvSpPr>
                <a:spLocks noChangeAspect="1"/>
              </p:cNvSpPr>
              <p:nvPr/>
            </p:nvSpPr>
            <p:spPr>
              <a:xfrm>
                <a:off x="6884235" y="5947632"/>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solidFill>
                    <a:prstClr val="white"/>
                  </a:solidFill>
                  <a:latin typeface="Century Gothic" panose="020B0502020202020204" pitchFamily="34" charset="0"/>
                </a:endParaRPr>
              </a:p>
            </p:txBody>
          </p:sp>
          <p:sp>
            <p:nvSpPr>
              <p:cNvPr id="45" name="ZoneTexte 44"/>
              <p:cNvSpPr txBox="1"/>
              <p:nvPr/>
            </p:nvSpPr>
            <p:spPr>
              <a:xfrm>
                <a:off x="6201295" y="6108266"/>
                <a:ext cx="1568865" cy="276999"/>
              </a:xfrm>
              <a:prstGeom prst="rect">
                <a:avLst/>
              </a:prstGeom>
              <a:noFill/>
            </p:spPr>
            <p:txBody>
              <a:bodyPr wrap="square" rtlCol="0">
                <a:spAutoFit/>
              </a:bodyPr>
              <a:lstStyle/>
              <a:p>
                <a:pPr algn="ctr"/>
                <a:r>
                  <a:rPr lang="fr-FR" sz="1200" b="1" dirty="0" smtClean="0">
                    <a:latin typeface="Century Gothic" panose="020B0502020202020204" pitchFamily="34" charset="0"/>
                  </a:rPr>
                  <a:t>EMULSION PURE</a:t>
                </a:r>
                <a:endParaRPr lang="fr-FR" sz="1200" b="1" dirty="0">
                  <a:latin typeface="Century Gothic" panose="020B0502020202020204" pitchFamily="34" charset="0"/>
                </a:endParaRPr>
              </a:p>
            </p:txBody>
          </p:sp>
          <p:sp>
            <p:nvSpPr>
              <p:cNvPr id="56" name="Rectangle 55"/>
              <p:cNvSpPr/>
              <p:nvPr/>
            </p:nvSpPr>
            <p:spPr>
              <a:xfrm>
                <a:off x="5656231" y="6297103"/>
                <a:ext cx="2645276" cy="230832"/>
              </a:xfrm>
              <a:prstGeom prst="rect">
                <a:avLst/>
              </a:prstGeom>
            </p:spPr>
            <p:txBody>
              <a:bodyPr wrap="none">
                <a:spAutoFit/>
              </a:bodyPr>
              <a:lstStyle/>
              <a:p>
                <a:r>
                  <a:rPr lang="fr-FR" sz="900" dirty="0">
                    <a:solidFill>
                      <a:prstClr val="black"/>
                    </a:solidFill>
                    <a:latin typeface="Century Gothic" panose="020B0502020202020204" pitchFamily="34" charset="0"/>
                  </a:rPr>
                  <a:t>Lotion SOS purifiante aux 5 huiles essentielles</a:t>
                </a:r>
              </a:p>
            </p:txBody>
          </p:sp>
          <p:pic>
            <p:nvPicPr>
              <p:cNvPr id="30" name="Image 29"/>
              <p:cNvPicPr>
                <a:picLocks noChangeAspect="1"/>
              </p:cNvPicPr>
              <p:nvPr/>
            </p:nvPicPr>
            <p:blipFill rotWithShape="1">
              <a:blip r:embed="rId9" cstate="print">
                <a:extLst>
                  <a:ext uri="{28A0092B-C50C-407E-A947-70E740481C1C}">
                    <a14:useLocalDpi xmlns:a14="http://schemas.microsoft.com/office/drawing/2010/main" val="0"/>
                  </a:ext>
                </a:extLst>
              </a:blip>
              <a:srcRect l="37097" t="6873" r="39652" b="19725"/>
              <a:stretch/>
            </p:blipFill>
            <p:spPr>
              <a:xfrm>
                <a:off x="6689884" y="3874330"/>
                <a:ext cx="490194" cy="2058648"/>
              </a:xfrm>
              <a:prstGeom prst="rect">
                <a:avLst/>
              </a:prstGeom>
            </p:spPr>
          </p:pic>
        </p:grpSp>
        <p:pic>
          <p:nvPicPr>
            <p:cNvPr id="12" name="Image 11"/>
            <p:cNvPicPr>
              <a:picLocks noChangeAspect="1"/>
            </p:cNvPicPr>
            <p:nvPr/>
          </p:nvPicPr>
          <p:blipFill rotWithShape="1">
            <a:blip r:embed="rId10" cstate="print">
              <a:extLst>
                <a:ext uri="{28A0092B-C50C-407E-A947-70E740481C1C}">
                  <a14:useLocalDpi xmlns:a14="http://schemas.microsoft.com/office/drawing/2010/main" val="0"/>
                </a:ext>
              </a:extLst>
            </a:blip>
            <a:srcRect l="4530" t="39056" r="17037" b="6793"/>
            <a:stretch/>
          </p:blipFill>
          <p:spPr>
            <a:xfrm>
              <a:off x="6999548" y="4893703"/>
              <a:ext cx="1504935" cy="1017073"/>
            </a:xfrm>
            <a:prstGeom prst="ellipse">
              <a:avLst/>
            </a:prstGeom>
            <a:ln>
              <a:noFill/>
            </a:ln>
            <a:effectLst>
              <a:softEdge rad="112500"/>
            </a:effectLst>
          </p:spPr>
        </p:pic>
      </p:grpSp>
    </p:spTree>
    <p:extLst>
      <p:ext uri="{BB962C8B-B14F-4D97-AF65-F5344CB8AC3E}">
        <p14:creationId xmlns:p14="http://schemas.microsoft.com/office/powerpoint/2010/main" val="402733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13789"/>
            <a:ext cx="12192000" cy="193899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4000" b="0" i="0" u="none" strike="noStrike" kern="1200" cap="small" spc="300" normalizeH="0" baseline="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KIT DE FORMATION DU DIAGNOSTIC</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fr-FR" sz="4000" b="0" i="0" u="none" strike="noStrike" kern="1200" cap="none" spc="300" normalizeH="0" baseline="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p:txBody>
      </p:sp>
      <p:cxnSp>
        <p:nvCxnSpPr>
          <p:cNvPr id="3" name="Connecteur droit 2"/>
          <p:cNvCxnSpPr/>
          <p:nvPr/>
        </p:nvCxnSpPr>
        <p:spPr>
          <a:xfrm>
            <a:off x="5453043" y="3418047"/>
            <a:ext cx="1275350" cy="0"/>
          </a:xfrm>
          <a:prstGeom prst="line">
            <a:avLst/>
          </a:prstGeom>
          <a:ln>
            <a:solidFill>
              <a:srgbClr val="7D6A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81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srcRect l="23897" t="8350" r="23893" b="9710"/>
          <a:stretch/>
        </p:blipFill>
        <p:spPr>
          <a:xfrm>
            <a:off x="3189418" y="1572471"/>
            <a:ext cx="5653498" cy="4990918"/>
          </a:xfrm>
          <a:prstGeom prst="rect">
            <a:avLst/>
          </a:prstGeom>
        </p:spPr>
      </p:pic>
      <p:sp>
        <p:nvSpPr>
          <p:cNvPr id="4" name="Rectangle 3"/>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EXEMPLE DE COMMUNICATION</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36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435">
                                          <p:stCondLst>
                                            <p:cond delay="0"/>
                                          </p:stCondLst>
                                        </p:cTn>
                                        <p:tgtEl>
                                          <p:spTgt spid="3"/>
                                        </p:tgtEl>
                                      </p:cBhvr>
                                    </p:animEffect>
                                    <p:anim calcmode="lin" valueType="num">
                                      <p:cBhvr>
                                        <p:cTn id="8"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13" dur="20">
                                          <p:stCondLst>
                                            <p:cond delay="487"/>
                                          </p:stCondLst>
                                        </p:cTn>
                                        <p:tgtEl>
                                          <p:spTgt spid="3"/>
                                        </p:tgtEl>
                                      </p:cBhvr>
                                      <p:to x="100000" y="60000"/>
                                    </p:animScale>
                                    <p:animScale>
                                      <p:cBhvr>
                                        <p:cTn id="14" dur="124" decel="50000">
                                          <p:stCondLst>
                                            <p:cond delay="507"/>
                                          </p:stCondLst>
                                        </p:cTn>
                                        <p:tgtEl>
                                          <p:spTgt spid="3"/>
                                        </p:tgtEl>
                                      </p:cBhvr>
                                      <p:to x="100000" y="100000"/>
                                    </p:animScale>
                                    <p:animScale>
                                      <p:cBhvr>
                                        <p:cTn id="15" dur="20">
                                          <p:stCondLst>
                                            <p:cond delay="984"/>
                                          </p:stCondLst>
                                        </p:cTn>
                                        <p:tgtEl>
                                          <p:spTgt spid="3"/>
                                        </p:tgtEl>
                                      </p:cBhvr>
                                      <p:to x="100000" y="80000"/>
                                    </p:animScale>
                                    <p:animScale>
                                      <p:cBhvr>
                                        <p:cTn id="16" dur="124" decel="50000">
                                          <p:stCondLst>
                                            <p:cond delay="1004"/>
                                          </p:stCondLst>
                                        </p:cTn>
                                        <p:tgtEl>
                                          <p:spTgt spid="3"/>
                                        </p:tgtEl>
                                      </p:cBhvr>
                                      <p:to x="100000" y="100000"/>
                                    </p:animScale>
                                    <p:animScale>
                                      <p:cBhvr>
                                        <p:cTn id="17" dur="20">
                                          <p:stCondLst>
                                            <p:cond delay="1231"/>
                                          </p:stCondLst>
                                        </p:cTn>
                                        <p:tgtEl>
                                          <p:spTgt spid="3"/>
                                        </p:tgtEl>
                                      </p:cBhvr>
                                      <p:to x="100000" y="90000"/>
                                    </p:animScale>
                                    <p:animScale>
                                      <p:cBhvr>
                                        <p:cTn id="18" dur="124" decel="50000">
                                          <p:stCondLst>
                                            <p:cond delay="1251"/>
                                          </p:stCondLst>
                                        </p:cTn>
                                        <p:tgtEl>
                                          <p:spTgt spid="3"/>
                                        </p:tgtEl>
                                      </p:cBhvr>
                                      <p:to x="100000" y="100000"/>
                                    </p:animScale>
                                    <p:animScale>
                                      <p:cBhvr>
                                        <p:cTn id="19" dur="20">
                                          <p:stCondLst>
                                            <p:cond delay="1356"/>
                                          </p:stCondLst>
                                        </p:cTn>
                                        <p:tgtEl>
                                          <p:spTgt spid="3"/>
                                        </p:tgtEl>
                                      </p:cBhvr>
                                      <p:to x="100000" y="95000"/>
                                    </p:animScale>
                                    <p:animScale>
                                      <p:cBhvr>
                                        <p:cTn id="20"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ORDONNANCE BEAUTE</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4" name="Image 3"/>
          <p:cNvPicPr>
            <a:picLocks noChangeAspect="1"/>
          </p:cNvPicPr>
          <p:nvPr/>
        </p:nvPicPr>
        <p:blipFill rotWithShape="1">
          <a:blip r:embed="rId3"/>
          <a:srcRect l="5417" t="18125" r="19332" b="12292"/>
          <a:stretch/>
        </p:blipFill>
        <p:spPr>
          <a:xfrm>
            <a:off x="195209" y="1754149"/>
            <a:ext cx="5561744" cy="3085752"/>
          </a:xfrm>
          <a:prstGeom prst="rect">
            <a:avLst/>
          </a:prstGeom>
        </p:spPr>
      </p:pic>
      <p:pic>
        <p:nvPicPr>
          <p:cNvPr id="5" name="Image 4"/>
          <p:cNvPicPr>
            <a:picLocks noChangeAspect="1"/>
          </p:cNvPicPr>
          <p:nvPr/>
        </p:nvPicPr>
        <p:blipFill rotWithShape="1">
          <a:blip r:embed="rId4"/>
          <a:srcRect l="5292" t="24667" r="19458" b="11778"/>
          <a:stretch/>
        </p:blipFill>
        <p:spPr>
          <a:xfrm>
            <a:off x="5756953" y="3546132"/>
            <a:ext cx="6311540" cy="2998505"/>
          </a:xfrm>
          <a:prstGeom prst="rect">
            <a:avLst/>
          </a:prstGeom>
        </p:spPr>
      </p:pic>
    </p:spTree>
    <p:extLst>
      <p:ext uri="{BB962C8B-B14F-4D97-AF65-F5344CB8AC3E}">
        <p14:creationId xmlns:p14="http://schemas.microsoft.com/office/powerpoint/2010/main" val="314180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435">
                                          <p:stCondLst>
                                            <p:cond delay="0"/>
                                          </p:stCondLst>
                                        </p:cTn>
                                        <p:tgtEl>
                                          <p:spTgt spid="5"/>
                                        </p:tgtEl>
                                      </p:cBhvr>
                                    </p:animEffect>
                                    <p:anim calcmode="lin" valueType="num">
                                      <p:cBhvr>
                                        <p:cTn id="26" dur="136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29"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30"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31" dur="20">
                                          <p:stCondLst>
                                            <p:cond delay="487"/>
                                          </p:stCondLst>
                                        </p:cTn>
                                        <p:tgtEl>
                                          <p:spTgt spid="5"/>
                                        </p:tgtEl>
                                      </p:cBhvr>
                                      <p:to x="100000" y="60000"/>
                                    </p:animScale>
                                    <p:animScale>
                                      <p:cBhvr>
                                        <p:cTn id="32" dur="124" decel="50000">
                                          <p:stCondLst>
                                            <p:cond delay="507"/>
                                          </p:stCondLst>
                                        </p:cTn>
                                        <p:tgtEl>
                                          <p:spTgt spid="5"/>
                                        </p:tgtEl>
                                      </p:cBhvr>
                                      <p:to x="100000" y="100000"/>
                                    </p:animScale>
                                    <p:animScale>
                                      <p:cBhvr>
                                        <p:cTn id="33" dur="20">
                                          <p:stCondLst>
                                            <p:cond delay="984"/>
                                          </p:stCondLst>
                                        </p:cTn>
                                        <p:tgtEl>
                                          <p:spTgt spid="5"/>
                                        </p:tgtEl>
                                      </p:cBhvr>
                                      <p:to x="100000" y="80000"/>
                                    </p:animScale>
                                    <p:animScale>
                                      <p:cBhvr>
                                        <p:cTn id="34" dur="124" decel="50000">
                                          <p:stCondLst>
                                            <p:cond delay="1004"/>
                                          </p:stCondLst>
                                        </p:cTn>
                                        <p:tgtEl>
                                          <p:spTgt spid="5"/>
                                        </p:tgtEl>
                                      </p:cBhvr>
                                      <p:to x="100000" y="100000"/>
                                    </p:animScale>
                                    <p:animScale>
                                      <p:cBhvr>
                                        <p:cTn id="35" dur="20">
                                          <p:stCondLst>
                                            <p:cond delay="1231"/>
                                          </p:stCondLst>
                                        </p:cTn>
                                        <p:tgtEl>
                                          <p:spTgt spid="5"/>
                                        </p:tgtEl>
                                      </p:cBhvr>
                                      <p:to x="100000" y="90000"/>
                                    </p:animScale>
                                    <p:animScale>
                                      <p:cBhvr>
                                        <p:cTn id="36" dur="124" decel="50000">
                                          <p:stCondLst>
                                            <p:cond delay="1251"/>
                                          </p:stCondLst>
                                        </p:cTn>
                                        <p:tgtEl>
                                          <p:spTgt spid="5"/>
                                        </p:tgtEl>
                                      </p:cBhvr>
                                      <p:to x="100000" y="100000"/>
                                    </p:animScale>
                                    <p:animScale>
                                      <p:cBhvr>
                                        <p:cTn id="37" dur="20">
                                          <p:stCondLst>
                                            <p:cond delay="1356"/>
                                          </p:stCondLst>
                                        </p:cTn>
                                        <p:tgtEl>
                                          <p:spTgt spid="5"/>
                                        </p:tgtEl>
                                      </p:cBhvr>
                                      <p:to x="100000" y="95000"/>
                                    </p:animScale>
                                    <p:animScale>
                                      <p:cBhvr>
                                        <p:cTn id="38" dur="124" decel="50000">
                                          <p:stCondLst>
                                            <p:cond delay="1376"/>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SCRIPT DU DIAGNOSTIC</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4" name="Image 3"/>
          <p:cNvPicPr>
            <a:picLocks noChangeAspect="1"/>
          </p:cNvPicPr>
          <p:nvPr/>
        </p:nvPicPr>
        <p:blipFill rotWithShape="1">
          <a:blip r:embed="rId3"/>
          <a:srcRect l="26718" t="13164" r="43173" b="6150"/>
          <a:stretch/>
        </p:blipFill>
        <p:spPr>
          <a:xfrm>
            <a:off x="317415" y="1657783"/>
            <a:ext cx="3397829" cy="5121873"/>
          </a:xfrm>
          <a:prstGeom prst="rect">
            <a:avLst/>
          </a:prstGeom>
        </p:spPr>
      </p:pic>
      <p:pic>
        <p:nvPicPr>
          <p:cNvPr id="5" name="Image 4"/>
          <p:cNvPicPr>
            <a:picLocks noChangeAspect="1"/>
          </p:cNvPicPr>
          <p:nvPr/>
        </p:nvPicPr>
        <p:blipFill rotWithShape="1">
          <a:blip r:embed="rId4"/>
          <a:srcRect l="26515" t="13974" r="43334" b="11557"/>
          <a:stretch/>
        </p:blipFill>
        <p:spPr>
          <a:xfrm>
            <a:off x="3715244" y="1657783"/>
            <a:ext cx="3666378" cy="5093740"/>
          </a:xfrm>
          <a:prstGeom prst="rect">
            <a:avLst/>
          </a:prstGeom>
        </p:spPr>
      </p:pic>
      <p:pic>
        <p:nvPicPr>
          <p:cNvPr id="6" name="Image 5"/>
          <p:cNvPicPr>
            <a:picLocks noChangeAspect="1"/>
          </p:cNvPicPr>
          <p:nvPr/>
        </p:nvPicPr>
        <p:blipFill rotWithShape="1">
          <a:blip r:embed="rId5"/>
          <a:srcRect l="26515" t="19360" r="43334" b="21342"/>
          <a:stretch/>
        </p:blipFill>
        <p:spPr>
          <a:xfrm>
            <a:off x="7381622" y="1657782"/>
            <a:ext cx="4570641" cy="5121873"/>
          </a:xfrm>
          <a:prstGeom prst="rect">
            <a:avLst/>
          </a:prstGeom>
        </p:spPr>
      </p:pic>
    </p:spTree>
    <p:extLst>
      <p:ext uri="{BB962C8B-B14F-4D97-AF65-F5344CB8AC3E}">
        <p14:creationId xmlns:p14="http://schemas.microsoft.com/office/powerpoint/2010/main" val="150127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435">
                                          <p:stCondLst>
                                            <p:cond delay="0"/>
                                          </p:stCondLst>
                                        </p:cTn>
                                        <p:tgtEl>
                                          <p:spTgt spid="5"/>
                                        </p:tgtEl>
                                      </p:cBhvr>
                                    </p:animEffect>
                                    <p:anim calcmode="lin" valueType="num">
                                      <p:cBhvr>
                                        <p:cTn id="26" dur="136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29"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30"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31" dur="20">
                                          <p:stCondLst>
                                            <p:cond delay="487"/>
                                          </p:stCondLst>
                                        </p:cTn>
                                        <p:tgtEl>
                                          <p:spTgt spid="5"/>
                                        </p:tgtEl>
                                      </p:cBhvr>
                                      <p:to x="100000" y="60000"/>
                                    </p:animScale>
                                    <p:animScale>
                                      <p:cBhvr>
                                        <p:cTn id="32" dur="124" decel="50000">
                                          <p:stCondLst>
                                            <p:cond delay="507"/>
                                          </p:stCondLst>
                                        </p:cTn>
                                        <p:tgtEl>
                                          <p:spTgt spid="5"/>
                                        </p:tgtEl>
                                      </p:cBhvr>
                                      <p:to x="100000" y="100000"/>
                                    </p:animScale>
                                    <p:animScale>
                                      <p:cBhvr>
                                        <p:cTn id="33" dur="20">
                                          <p:stCondLst>
                                            <p:cond delay="984"/>
                                          </p:stCondLst>
                                        </p:cTn>
                                        <p:tgtEl>
                                          <p:spTgt spid="5"/>
                                        </p:tgtEl>
                                      </p:cBhvr>
                                      <p:to x="100000" y="80000"/>
                                    </p:animScale>
                                    <p:animScale>
                                      <p:cBhvr>
                                        <p:cTn id="34" dur="124" decel="50000">
                                          <p:stCondLst>
                                            <p:cond delay="1004"/>
                                          </p:stCondLst>
                                        </p:cTn>
                                        <p:tgtEl>
                                          <p:spTgt spid="5"/>
                                        </p:tgtEl>
                                      </p:cBhvr>
                                      <p:to x="100000" y="100000"/>
                                    </p:animScale>
                                    <p:animScale>
                                      <p:cBhvr>
                                        <p:cTn id="35" dur="20">
                                          <p:stCondLst>
                                            <p:cond delay="1231"/>
                                          </p:stCondLst>
                                        </p:cTn>
                                        <p:tgtEl>
                                          <p:spTgt spid="5"/>
                                        </p:tgtEl>
                                      </p:cBhvr>
                                      <p:to x="100000" y="90000"/>
                                    </p:animScale>
                                    <p:animScale>
                                      <p:cBhvr>
                                        <p:cTn id="36" dur="124" decel="50000">
                                          <p:stCondLst>
                                            <p:cond delay="1251"/>
                                          </p:stCondLst>
                                        </p:cTn>
                                        <p:tgtEl>
                                          <p:spTgt spid="5"/>
                                        </p:tgtEl>
                                      </p:cBhvr>
                                      <p:to x="100000" y="100000"/>
                                    </p:animScale>
                                    <p:animScale>
                                      <p:cBhvr>
                                        <p:cTn id="37" dur="20">
                                          <p:stCondLst>
                                            <p:cond delay="1356"/>
                                          </p:stCondLst>
                                        </p:cTn>
                                        <p:tgtEl>
                                          <p:spTgt spid="5"/>
                                        </p:tgtEl>
                                      </p:cBhvr>
                                      <p:to x="100000" y="95000"/>
                                    </p:animScale>
                                    <p:animScale>
                                      <p:cBhvr>
                                        <p:cTn id="38" dur="124" decel="50000">
                                          <p:stCondLst>
                                            <p:cond delay="1376"/>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435">
                                          <p:stCondLst>
                                            <p:cond delay="0"/>
                                          </p:stCondLst>
                                        </p:cTn>
                                        <p:tgtEl>
                                          <p:spTgt spid="6"/>
                                        </p:tgtEl>
                                      </p:cBhvr>
                                    </p:animEffect>
                                    <p:anim calcmode="lin" valueType="num">
                                      <p:cBhvr>
                                        <p:cTn id="44"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47"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48"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49" dur="20">
                                          <p:stCondLst>
                                            <p:cond delay="487"/>
                                          </p:stCondLst>
                                        </p:cTn>
                                        <p:tgtEl>
                                          <p:spTgt spid="6"/>
                                        </p:tgtEl>
                                      </p:cBhvr>
                                      <p:to x="100000" y="60000"/>
                                    </p:animScale>
                                    <p:animScale>
                                      <p:cBhvr>
                                        <p:cTn id="50" dur="124" decel="50000">
                                          <p:stCondLst>
                                            <p:cond delay="507"/>
                                          </p:stCondLst>
                                        </p:cTn>
                                        <p:tgtEl>
                                          <p:spTgt spid="6"/>
                                        </p:tgtEl>
                                      </p:cBhvr>
                                      <p:to x="100000" y="100000"/>
                                    </p:animScale>
                                    <p:animScale>
                                      <p:cBhvr>
                                        <p:cTn id="51" dur="20">
                                          <p:stCondLst>
                                            <p:cond delay="984"/>
                                          </p:stCondLst>
                                        </p:cTn>
                                        <p:tgtEl>
                                          <p:spTgt spid="6"/>
                                        </p:tgtEl>
                                      </p:cBhvr>
                                      <p:to x="100000" y="80000"/>
                                    </p:animScale>
                                    <p:animScale>
                                      <p:cBhvr>
                                        <p:cTn id="52" dur="124" decel="50000">
                                          <p:stCondLst>
                                            <p:cond delay="1004"/>
                                          </p:stCondLst>
                                        </p:cTn>
                                        <p:tgtEl>
                                          <p:spTgt spid="6"/>
                                        </p:tgtEl>
                                      </p:cBhvr>
                                      <p:to x="100000" y="100000"/>
                                    </p:animScale>
                                    <p:animScale>
                                      <p:cBhvr>
                                        <p:cTn id="53" dur="20">
                                          <p:stCondLst>
                                            <p:cond delay="1231"/>
                                          </p:stCondLst>
                                        </p:cTn>
                                        <p:tgtEl>
                                          <p:spTgt spid="6"/>
                                        </p:tgtEl>
                                      </p:cBhvr>
                                      <p:to x="100000" y="90000"/>
                                    </p:animScale>
                                    <p:animScale>
                                      <p:cBhvr>
                                        <p:cTn id="54" dur="124" decel="50000">
                                          <p:stCondLst>
                                            <p:cond delay="1251"/>
                                          </p:stCondLst>
                                        </p:cTn>
                                        <p:tgtEl>
                                          <p:spTgt spid="6"/>
                                        </p:tgtEl>
                                      </p:cBhvr>
                                      <p:to x="100000" y="100000"/>
                                    </p:animScale>
                                    <p:animScale>
                                      <p:cBhvr>
                                        <p:cTn id="55" dur="20">
                                          <p:stCondLst>
                                            <p:cond delay="1356"/>
                                          </p:stCondLst>
                                        </p:cTn>
                                        <p:tgtEl>
                                          <p:spTgt spid="6"/>
                                        </p:tgtEl>
                                      </p:cBhvr>
                                      <p:to x="100000" y="95000"/>
                                    </p:animScale>
                                    <p:animScale>
                                      <p:cBhvr>
                                        <p:cTn id="56" dur="124" decel="50000">
                                          <p:stCondLst>
                                            <p:cond delay="1376"/>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532"/>
            <a:ext cx="1116482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300" normalizeH="0" baseline="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LES ASTUCES</a:t>
            </a:r>
            <a:r>
              <a:rPr kumimoji="0" lang="fr-FR" sz="3200" b="0" i="0" u="none" strike="noStrike" kern="1200" cap="none" spc="300" normalizeH="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 BEAUTES &amp; BIEN-ETRE</a:t>
            </a:r>
            <a:endParaRPr kumimoji="0" lang="fr-FR" sz="3200" b="0" i="0" u="none" strike="noStrike" kern="1200" cap="none" spc="300" normalizeH="0" baseline="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300" normalizeH="0" baseline="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 </a:t>
            </a:r>
            <a:endParaRPr kumimoji="0" lang="fr-FR" sz="3200" b="0" i="0" u="none" strike="noStrike" kern="1200" cap="none" spc="300" normalizeH="0" baseline="3000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p:txBody>
      </p:sp>
      <p:graphicFrame>
        <p:nvGraphicFramePr>
          <p:cNvPr id="34" name="Tableau 33"/>
          <p:cNvGraphicFramePr>
            <a:graphicFrameLocks noGrp="1"/>
          </p:cNvGraphicFramePr>
          <p:nvPr>
            <p:extLst>
              <p:ext uri="{D42A27DB-BD31-4B8C-83A1-F6EECF244321}">
                <p14:modId xmlns:p14="http://schemas.microsoft.com/office/powerpoint/2010/main" val="2736847796"/>
              </p:ext>
            </p:extLst>
          </p:nvPr>
        </p:nvGraphicFramePr>
        <p:xfrm>
          <a:off x="0" y="1314224"/>
          <a:ext cx="12192001" cy="5543775"/>
        </p:xfrm>
        <a:graphic>
          <a:graphicData uri="http://schemas.openxmlformats.org/drawingml/2006/table">
            <a:tbl>
              <a:tblPr firstRow="1" bandRow="1">
                <a:tableStyleId>{F5AB1C69-6EDB-4FF4-983F-18BD219EF322}</a:tableStyleId>
              </a:tblPr>
              <a:tblGrid>
                <a:gridCol w="2039112">
                  <a:extLst>
                    <a:ext uri="{9D8B030D-6E8A-4147-A177-3AD203B41FA5}">
                      <a16:colId xmlns:a16="http://schemas.microsoft.com/office/drawing/2014/main" val="3635936453"/>
                    </a:ext>
                  </a:extLst>
                </a:gridCol>
                <a:gridCol w="2476365">
                  <a:extLst>
                    <a:ext uri="{9D8B030D-6E8A-4147-A177-3AD203B41FA5}">
                      <a16:colId xmlns:a16="http://schemas.microsoft.com/office/drawing/2014/main" val="55673097"/>
                    </a:ext>
                  </a:extLst>
                </a:gridCol>
                <a:gridCol w="2471234">
                  <a:extLst>
                    <a:ext uri="{9D8B030D-6E8A-4147-A177-3AD203B41FA5}">
                      <a16:colId xmlns:a16="http://schemas.microsoft.com/office/drawing/2014/main" val="286562185"/>
                    </a:ext>
                  </a:extLst>
                </a:gridCol>
                <a:gridCol w="2413321">
                  <a:extLst>
                    <a:ext uri="{9D8B030D-6E8A-4147-A177-3AD203B41FA5}">
                      <a16:colId xmlns:a16="http://schemas.microsoft.com/office/drawing/2014/main" val="1066808293"/>
                    </a:ext>
                  </a:extLst>
                </a:gridCol>
                <a:gridCol w="2791969">
                  <a:extLst>
                    <a:ext uri="{9D8B030D-6E8A-4147-A177-3AD203B41FA5}">
                      <a16:colId xmlns:a16="http://schemas.microsoft.com/office/drawing/2014/main" val="3742107719"/>
                    </a:ext>
                  </a:extLst>
                </a:gridCol>
              </a:tblGrid>
              <a:tr h="588979">
                <a:tc>
                  <a:txBody>
                    <a:bodyPr/>
                    <a:lstStyle/>
                    <a:p>
                      <a:pPr algn="ctr"/>
                      <a:endParaRPr lang="fr-FR" sz="1600" i="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600" i="1" dirty="0" smtClean="0">
                          <a:solidFill>
                            <a:schemeClr val="tx1"/>
                          </a:solidFill>
                          <a:latin typeface="Century Gothic" panose="020B0502020202020204" pitchFamily="34" charset="0"/>
                        </a:rPr>
                        <a:t>Pour</a:t>
                      </a:r>
                      <a:r>
                        <a:rPr lang="fr-FR" sz="1600" i="1" baseline="0" dirty="0" smtClean="0">
                          <a:solidFill>
                            <a:schemeClr val="tx1"/>
                          </a:solidFill>
                          <a:latin typeface="Century Gothic" panose="020B0502020202020204" pitchFamily="34" charset="0"/>
                        </a:rPr>
                        <a:t> les</a:t>
                      </a:r>
                    </a:p>
                    <a:p>
                      <a:pPr algn="ctr"/>
                      <a:r>
                        <a:rPr lang="fr-FR" sz="1600" i="1" baseline="0" dirty="0" smtClean="0">
                          <a:solidFill>
                            <a:schemeClr val="tx1"/>
                          </a:solidFill>
                          <a:latin typeface="Century Gothic" panose="020B0502020202020204" pitchFamily="34" charset="0"/>
                        </a:rPr>
                        <a:t> peaux grasses</a:t>
                      </a:r>
                      <a:endParaRPr lang="fr-FR" sz="1600" i="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600" i="1" dirty="0" smtClean="0">
                          <a:solidFill>
                            <a:schemeClr val="tx1"/>
                          </a:solidFill>
                          <a:latin typeface="Century Gothic" panose="020B0502020202020204" pitchFamily="34" charset="0"/>
                        </a:rPr>
                        <a:t>Pour les </a:t>
                      </a:r>
                    </a:p>
                    <a:p>
                      <a:pPr algn="ctr"/>
                      <a:r>
                        <a:rPr lang="fr-FR" sz="1600" i="1" dirty="0" smtClean="0">
                          <a:solidFill>
                            <a:schemeClr val="tx1"/>
                          </a:solidFill>
                          <a:latin typeface="Century Gothic" panose="020B0502020202020204" pitchFamily="34" charset="0"/>
                        </a:rPr>
                        <a:t>peaux sèches</a:t>
                      </a:r>
                      <a:r>
                        <a:rPr lang="fr-FR" sz="1600" i="1" baseline="0" dirty="0" smtClean="0">
                          <a:solidFill>
                            <a:schemeClr val="tx1"/>
                          </a:solidFill>
                          <a:latin typeface="Century Gothic" panose="020B0502020202020204" pitchFamily="34" charset="0"/>
                        </a:rPr>
                        <a:t> </a:t>
                      </a:r>
                      <a:endParaRPr lang="fr-FR" sz="1600" i="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600" i="1" dirty="0" smtClean="0">
                          <a:solidFill>
                            <a:schemeClr val="tx1"/>
                          </a:solidFill>
                          <a:latin typeface="Century Gothic" panose="020B0502020202020204" pitchFamily="34" charset="0"/>
                        </a:rPr>
                        <a:t>Pour les</a:t>
                      </a:r>
                      <a:r>
                        <a:rPr lang="fr-FR" sz="1600" i="1" baseline="0" dirty="0" smtClean="0">
                          <a:solidFill>
                            <a:schemeClr val="tx1"/>
                          </a:solidFill>
                          <a:latin typeface="Century Gothic" panose="020B0502020202020204" pitchFamily="34" charset="0"/>
                        </a:rPr>
                        <a:t> </a:t>
                      </a:r>
                    </a:p>
                    <a:p>
                      <a:pPr algn="ctr"/>
                      <a:r>
                        <a:rPr lang="fr-FR" sz="1600" i="1" baseline="0" dirty="0" smtClean="0">
                          <a:solidFill>
                            <a:schemeClr val="tx1"/>
                          </a:solidFill>
                          <a:latin typeface="Century Gothic" panose="020B0502020202020204" pitchFamily="34" charset="0"/>
                        </a:rPr>
                        <a:t>peaux sensibles</a:t>
                      </a:r>
                      <a:endParaRPr lang="fr-FR" sz="1600" i="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600" i="1" dirty="0" smtClean="0">
                          <a:solidFill>
                            <a:schemeClr val="tx1"/>
                          </a:solidFill>
                          <a:latin typeface="Century Gothic" panose="020B0502020202020204" pitchFamily="34" charset="0"/>
                        </a:rPr>
                        <a:t>Pour les </a:t>
                      </a:r>
                    </a:p>
                    <a:p>
                      <a:pPr algn="ctr"/>
                      <a:r>
                        <a:rPr lang="fr-FR" sz="1600" i="1" dirty="0" smtClean="0">
                          <a:solidFill>
                            <a:schemeClr val="tx1"/>
                          </a:solidFill>
                          <a:latin typeface="Century Gothic" panose="020B0502020202020204" pitchFamily="34" charset="0"/>
                        </a:rPr>
                        <a:t>peaux matures</a:t>
                      </a:r>
                      <a:endParaRPr lang="fr-FR" sz="1600" i="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7255784"/>
                  </a:ext>
                </a:extLst>
              </a:tr>
              <a:tr h="867970">
                <a:tc rowSpan="3">
                  <a:txBody>
                    <a:bodyPr/>
                    <a:lstStyle/>
                    <a:p>
                      <a:pPr algn="l"/>
                      <a:endParaRPr lang="fr-FR" sz="1000" b="0" dirty="0" smtClean="0">
                        <a:solidFill>
                          <a:schemeClr val="tx1"/>
                        </a:solidFill>
                        <a:latin typeface="Century Gothic" panose="020B0502020202020204" pitchFamily="34" charset="0"/>
                      </a:endParaRPr>
                    </a:p>
                    <a:p>
                      <a:pPr algn="l"/>
                      <a:endParaRPr lang="fr-FR" sz="1000" b="0" dirty="0" smtClean="0">
                        <a:solidFill>
                          <a:schemeClr val="tx1"/>
                        </a:solidFill>
                        <a:latin typeface="Century Gothic" panose="020B0502020202020204" pitchFamily="34" charset="0"/>
                      </a:endParaRPr>
                    </a:p>
                    <a:p>
                      <a:pPr algn="l"/>
                      <a:endParaRPr lang="fr-FR" sz="1000" b="0" dirty="0" smtClean="0">
                        <a:solidFill>
                          <a:schemeClr val="tx1"/>
                        </a:solidFill>
                        <a:latin typeface="Century Gothic" panose="020B0502020202020204" pitchFamily="34" charset="0"/>
                      </a:endParaRPr>
                    </a:p>
                    <a:p>
                      <a:pPr algn="l"/>
                      <a:endParaRPr lang="fr-FR" sz="1000" b="0" dirty="0" smtClean="0">
                        <a:solidFill>
                          <a:schemeClr val="tx1"/>
                        </a:solidFill>
                        <a:latin typeface="Century Gothic" panose="020B0502020202020204" pitchFamily="34" charset="0"/>
                      </a:endParaRPr>
                    </a:p>
                    <a:p>
                      <a:pPr algn="l"/>
                      <a:endParaRPr lang="fr-FR" sz="1000" b="0" dirty="0" smtClean="0">
                        <a:solidFill>
                          <a:schemeClr val="tx1"/>
                        </a:solidFill>
                        <a:latin typeface="Century Gothic" panose="020B0502020202020204" pitchFamily="34" charset="0"/>
                      </a:endParaRPr>
                    </a:p>
                    <a:p>
                      <a:pPr algn="l"/>
                      <a:endParaRPr lang="fr-FR" sz="1000" b="0" dirty="0" smtClean="0">
                        <a:solidFill>
                          <a:schemeClr val="tx1"/>
                        </a:solidFill>
                        <a:latin typeface="Century Gothic" panose="020B0502020202020204" pitchFamily="34" charset="0"/>
                      </a:endParaRPr>
                    </a:p>
                    <a:p>
                      <a:pPr algn="l"/>
                      <a:endParaRPr lang="fr-FR" sz="1000" b="0" dirty="0">
                        <a:solidFill>
                          <a:schemeClr val="tx1"/>
                        </a:solidFill>
                        <a:latin typeface="Rage Italic" panose="030705020405070703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smtClean="0">
                          <a:ln>
                            <a:noFill/>
                          </a:ln>
                          <a:solidFill>
                            <a:srgbClr val="565655"/>
                          </a:solidFill>
                          <a:effectLst/>
                          <a:uLnTx/>
                          <a:uFillTx/>
                          <a:latin typeface="Century Gothic" panose="020B0502020202020204" pitchFamily="34" charset="0"/>
                          <a:ea typeface="+mn-ea"/>
                          <a:cs typeface="+mn-cs"/>
                        </a:rPr>
                        <a:t>Privilégier les aliments riche en  vit B (légumes secs, verts, graines…)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Privilégier les aliments riches en huiles végétales, oléagineux, avocats, poisson gras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Privilégier les acides gras essentiels et verser 2 cuillères à soupe d’huile de colza ou noix dans vos plats au quotidien, saumon, sardines maquereaux, avocat, oléagineux…</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Privilégier les aliments riches en acides gras essentiels (oléagineux, poisson…) , fruits et légumes anti-oxydants (framboise, thé vert…)</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488359"/>
                  </a:ext>
                </a:extLst>
              </a:tr>
              <a:tr h="1022964">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smtClean="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smtClean="0">
                        <a:ln>
                          <a:noFill/>
                        </a:ln>
                        <a:solidFill>
                          <a:srgbClr val="565655"/>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smtClean="0">
                          <a:ln>
                            <a:noFill/>
                          </a:ln>
                          <a:solidFill>
                            <a:srgbClr val="565655"/>
                          </a:solidFill>
                          <a:effectLst/>
                          <a:uLnTx/>
                          <a:uFillTx/>
                          <a:latin typeface="Century Gothic" panose="020B0502020202020204" pitchFamily="34" charset="0"/>
                          <a:ea typeface="+mn-ea"/>
                          <a:cs typeface="+mn-cs"/>
                        </a:rPr>
                        <a:t>Eviter alcool, sucres raffinés</a:t>
                      </a:r>
                      <a:endParaRPr lang="fr-FR" sz="1000" b="0" dirty="0" smtClean="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Penser à bien s’hydrater et ne pas utiliser trop de produits.</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Tester des compléments alimentaires à base de collagène marin, acide hyaluronique, acide folique (active renouvellement cellulaire), coenzyme Q10 (apporte énergie aux cellules), zinc (lutte contre stress oxydatif)</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3492918"/>
                  </a:ext>
                </a:extLst>
              </a:tr>
              <a:tr h="247991">
                <a:tc vMerge="1">
                  <a:txBody>
                    <a:bodyPr/>
                    <a:lstStyle/>
                    <a:p>
                      <a:pPr algn="l"/>
                      <a:endParaRPr lang="fr-FR" sz="10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Boire des tisanes à la bardane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Eviter l’alcool et les plats épicés</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1021407"/>
                  </a:ext>
                </a:extLst>
              </a:tr>
              <a:tr h="414038">
                <a:tc row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smtClean="0">
                          <a:ln>
                            <a:noFill/>
                          </a:ln>
                          <a:solidFill>
                            <a:srgbClr val="565655"/>
                          </a:solidFill>
                          <a:effectLst/>
                          <a:uLnTx/>
                          <a:uFillTx/>
                          <a:latin typeface="Century Gothic" panose="020B0502020202020204" pitchFamily="34" charset="0"/>
                          <a:ea typeface="+mn-ea"/>
                          <a:cs typeface="+mn-cs"/>
                        </a:rPr>
                        <a:t>Faites un bain de vapeur avec huiles essentielles arbre à thé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Eviter l’eau du robinet et sécher  la peau par tamponnements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Eviter l’eau du robinet, les cotons et privilégier des lingettes lavables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Pratiquer des activités relaxantes (yoga, sophro…)</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2842657"/>
                  </a:ext>
                </a:extLst>
              </a:tr>
              <a:tr h="55798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Ne pas décaper sa peau</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Eviter les lieux surchauffés et fuir la pollution</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Contrôler l’humidité de l’air, fuir la pollution et les changements brutaux de températures. </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Faire de l’</a:t>
                      </a:r>
                      <a:r>
                        <a:rPr kumimoji="0" lang="fr-FR" sz="1000" b="0" i="0" u="none" strike="noStrike" kern="1200" cap="none" spc="0" normalizeH="0" baseline="0" dirty="0" err="1" smtClean="0">
                          <a:ln>
                            <a:noFill/>
                          </a:ln>
                          <a:solidFill>
                            <a:srgbClr val="565655"/>
                          </a:solidFill>
                          <a:effectLst/>
                          <a:uLnTx/>
                          <a:uFillTx/>
                          <a:latin typeface="Century Gothic" panose="020B0502020202020204" pitchFamily="34" charset="0"/>
                          <a:ea typeface="+mn-ea"/>
                          <a:cs typeface="+mn-cs"/>
                        </a:rPr>
                        <a:t>auto-massage</a:t>
                      </a: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 et de la gym faciale</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3789167"/>
                  </a:ext>
                </a:extLst>
              </a:tr>
              <a:tr h="572604">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Avoir une hygiène irréprochable (mains, ongles, téléphone, pinceaux de maquillage, draps…)</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Opter pour le layering</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Utiliser une protection solaire</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Eviter les régimes yoyo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8402671"/>
                  </a:ext>
                </a:extLst>
              </a:tr>
              <a:tr h="563796">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Eviter le maquillage, privilégier quelques gouttes de fond de teint mélangées à la crème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Conserver un mode de vie sain, faire du sport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5243221"/>
                  </a:ext>
                </a:extLst>
              </a:tr>
              <a:tr h="707453">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Ajouter des gouttes d’huile d’Argan dans votre bain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6775843"/>
                  </a:ext>
                </a:extLst>
              </a:tr>
            </a:tbl>
          </a:graphicData>
        </a:graphic>
      </p:graphicFrame>
      <p:grpSp>
        <p:nvGrpSpPr>
          <p:cNvPr id="4" name="Groupe 3"/>
          <p:cNvGrpSpPr/>
          <p:nvPr/>
        </p:nvGrpSpPr>
        <p:grpSpPr>
          <a:xfrm>
            <a:off x="0" y="2234805"/>
            <a:ext cx="2037939" cy="1480043"/>
            <a:chOff x="0" y="2234805"/>
            <a:chExt cx="2037939" cy="1480043"/>
          </a:xfrm>
        </p:grpSpPr>
        <p:pic>
          <p:nvPicPr>
            <p:cNvPr id="38" name="Imag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34805"/>
              <a:ext cx="2037939" cy="1216139"/>
            </a:xfrm>
            <a:prstGeom prst="rect">
              <a:avLst/>
            </a:prstGeom>
          </p:spPr>
        </p:pic>
        <p:sp>
          <p:nvSpPr>
            <p:cNvPr id="3" name="ZoneTexte 2"/>
            <p:cNvSpPr txBox="1"/>
            <p:nvPr/>
          </p:nvSpPr>
          <p:spPr>
            <a:xfrm>
              <a:off x="672800" y="3253183"/>
              <a:ext cx="491987" cy="461665"/>
            </a:xfrm>
            <a:prstGeom prst="rect">
              <a:avLst/>
            </a:prstGeom>
            <a:noFill/>
          </p:spPr>
          <p:txBody>
            <a:bodyPr wrap="square" rtlCol="0">
              <a:spAutoFit/>
            </a:bodyPr>
            <a:lstStyle/>
            <a:p>
              <a:r>
                <a:rPr lang="fr-FR" sz="2400" dirty="0" smtClean="0">
                  <a:latin typeface="Freestyle Script" panose="030804020302050B0404" pitchFamily="66" charset="0"/>
                </a:rPr>
                <a:t>IN</a:t>
              </a:r>
              <a:endParaRPr lang="fr-FR" sz="2400" dirty="0">
                <a:latin typeface="Freestyle Script" panose="030804020302050B0404" pitchFamily="66" charset="0"/>
              </a:endParaRPr>
            </a:p>
          </p:txBody>
        </p:sp>
      </p:grpSp>
      <p:grpSp>
        <p:nvGrpSpPr>
          <p:cNvPr id="5" name="Groupe 4"/>
          <p:cNvGrpSpPr/>
          <p:nvPr/>
        </p:nvGrpSpPr>
        <p:grpSpPr>
          <a:xfrm>
            <a:off x="-36651" y="4678354"/>
            <a:ext cx="2074590" cy="1467059"/>
            <a:chOff x="-36651" y="4678354"/>
            <a:chExt cx="2074590" cy="1467059"/>
          </a:xfrm>
        </p:grpSpPr>
        <p:sp>
          <p:nvSpPr>
            <p:cNvPr id="46" name="ZoneTexte 45"/>
            <p:cNvSpPr txBox="1"/>
            <p:nvPr/>
          </p:nvSpPr>
          <p:spPr>
            <a:xfrm>
              <a:off x="590950" y="5683748"/>
              <a:ext cx="655685" cy="461665"/>
            </a:xfrm>
            <a:prstGeom prst="rect">
              <a:avLst/>
            </a:prstGeom>
            <a:noFill/>
          </p:spPr>
          <p:txBody>
            <a:bodyPr wrap="square" rtlCol="0">
              <a:spAutoFit/>
            </a:bodyPr>
            <a:lstStyle/>
            <a:p>
              <a:r>
                <a:rPr lang="fr-FR" sz="2400" dirty="0">
                  <a:latin typeface="Freestyle Script" panose="030804020302050B0404" pitchFamily="66" charset="0"/>
                </a:rPr>
                <a:t>OUT</a:t>
              </a:r>
            </a:p>
          </p:txBody>
        </p:sp>
        <p:pic>
          <p:nvPicPr>
            <p:cNvPr id="47" name="Imag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51" y="4678354"/>
              <a:ext cx="2074590" cy="1216139"/>
            </a:xfrm>
            <a:prstGeom prst="rect">
              <a:avLst/>
            </a:prstGeom>
          </p:spPr>
        </p:pic>
      </p:grpSp>
    </p:spTree>
    <p:extLst>
      <p:ext uri="{BB962C8B-B14F-4D97-AF65-F5344CB8AC3E}">
        <p14:creationId xmlns:p14="http://schemas.microsoft.com/office/powerpoint/2010/main" val="39970459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532"/>
            <a:ext cx="1116482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300" normalizeH="0" baseline="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LES ASTUCES</a:t>
            </a:r>
            <a:r>
              <a:rPr kumimoji="0" lang="fr-FR" sz="3200" b="0" i="0" u="none" strike="noStrike" kern="1200" cap="none" spc="300" normalizeH="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 BEAUTES &amp; BIEN-ETRE</a:t>
            </a:r>
            <a:endParaRPr kumimoji="0" lang="fr-FR" sz="3200" b="0" i="0" u="none" strike="noStrike" kern="1200" cap="none" spc="300" normalizeH="0" baseline="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300" normalizeH="0" baseline="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 </a:t>
            </a:r>
            <a:endParaRPr kumimoji="0" lang="fr-FR" sz="3200" b="0" i="0" u="none" strike="noStrike" kern="1200" cap="none" spc="300" normalizeH="0" baseline="3000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p:txBody>
      </p:sp>
      <p:graphicFrame>
        <p:nvGraphicFramePr>
          <p:cNvPr id="34" name="Tableau 33"/>
          <p:cNvGraphicFramePr>
            <a:graphicFrameLocks noGrp="1"/>
          </p:cNvGraphicFramePr>
          <p:nvPr>
            <p:extLst>
              <p:ext uri="{D42A27DB-BD31-4B8C-83A1-F6EECF244321}">
                <p14:modId xmlns:p14="http://schemas.microsoft.com/office/powerpoint/2010/main" val="3432817667"/>
              </p:ext>
            </p:extLst>
          </p:nvPr>
        </p:nvGraphicFramePr>
        <p:xfrm>
          <a:off x="0" y="1371750"/>
          <a:ext cx="12192001" cy="6120081"/>
        </p:xfrm>
        <a:graphic>
          <a:graphicData uri="http://schemas.openxmlformats.org/drawingml/2006/table">
            <a:tbl>
              <a:tblPr firstRow="1" bandRow="1">
                <a:tableStyleId>{F5AB1C69-6EDB-4FF4-983F-18BD219EF322}</a:tableStyleId>
              </a:tblPr>
              <a:tblGrid>
                <a:gridCol w="2039112">
                  <a:extLst>
                    <a:ext uri="{9D8B030D-6E8A-4147-A177-3AD203B41FA5}">
                      <a16:colId xmlns:a16="http://schemas.microsoft.com/office/drawing/2014/main" val="3635936453"/>
                    </a:ext>
                  </a:extLst>
                </a:gridCol>
                <a:gridCol w="2724912">
                  <a:extLst>
                    <a:ext uri="{9D8B030D-6E8A-4147-A177-3AD203B41FA5}">
                      <a16:colId xmlns:a16="http://schemas.microsoft.com/office/drawing/2014/main" val="55673097"/>
                    </a:ext>
                  </a:extLst>
                </a:gridCol>
                <a:gridCol w="2414016">
                  <a:extLst>
                    <a:ext uri="{9D8B030D-6E8A-4147-A177-3AD203B41FA5}">
                      <a16:colId xmlns:a16="http://schemas.microsoft.com/office/drawing/2014/main" val="286562185"/>
                    </a:ext>
                  </a:extLst>
                </a:gridCol>
                <a:gridCol w="2569464">
                  <a:extLst>
                    <a:ext uri="{9D8B030D-6E8A-4147-A177-3AD203B41FA5}">
                      <a16:colId xmlns:a16="http://schemas.microsoft.com/office/drawing/2014/main" val="1066808293"/>
                    </a:ext>
                  </a:extLst>
                </a:gridCol>
                <a:gridCol w="2444497">
                  <a:extLst>
                    <a:ext uri="{9D8B030D-6E8A-4147-A177-3AD203B41FA5}">
                      <a16:colId xmlns:a16="http://schemas.microsoft.com/office/drawing/2014/main" val="3742107719"/>
                    </a:ext>
                  </a:extLst>
                </a:gridCol>
              </a:tblGrid>
              <a:tr h="588979">
                <a:tc>
                  <a:txBody>
                    <a:bodyPr/>
                    <a:lstStyle/>
                    <a:p>
                      <a:pPr algn="ctr"/>
                      <a:endParaRPr lang="fr-FR" sz="1600" i="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600" i="1" dirty="0" smtClean="0">
                          <a:solidFill>
                            <a:schemeClr val="tx1"/>
                          </a:solidFill>
                          <a:latin typeface="Century Gothic" panose="020B0502020202020204" pitchFamily="34" charset="0"/>
                        </a:rPr>
                        <a:t>Pour les peaux </a:t>
                      </a:r>
                    </a:p>
                    <a:p>
                      <a:pPr algn="ctr"/>
                      <a:r>
                        <a:rPr lang="fr-FR" sz="1600" i="1" dirty="0" smtClean="0">
                          <a:solidFill>
                            <a:schemeClr val="tx1"/>
                          </a:solidFill>
                          <a:latin typeface="Century Gothic" panose="020B0502020202020204" pitchFamily="34" charset="0"/>
                        </a:rPr>
                        <a:t>en manque d’éclat</a:t>
                      </a:r>
                      <a:endParaRPr lang="fr-FR" sz="1600" i="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600" i="1" dirty="0" smtClean="0">
                          <a:solidFill>
                            <a:schemeClr val="tx1"/>
                          </a:solidFill>
                          <a:latin typeface="Century Gothic" panose="020B0502020202020204" pitchFamily="34" charset="0"/>
                        </a:rPr>
                        <a:t>Pour</a:t>
                      </a:r>
                      <a:r>
                        <a:rPr lang="fr-FR" sz="1600" i="1" baseline="0" dirty="0" smtClean="0">
                          <a:solidFill>
                            <a:schemeClr val="tx1"/>
                          </a:solidFill>
                          <a:latin typeface="Century Gothic" panose="020B0502020202020204" pitchFamily="34" charset="0"/>
                        </a:rPr>
                        <a:t> les</a:t>
                      </a:r>
                    </a:p>
                    <a:p>
                      <a:pPr algn="ctr"/>
                      <a:r>
                        <a:rPr lang="fr-FR" sz="1600" i="1" baseline="0" dirty="0" smtClean="0">
                          <a:solidFill>
                            <a:schemeClr val="tx1"/>
                          </a:solidFill>
                          <a:latin typeface="Century Gothic" panose="020B0502020202020204" pitchFamily="34" charset="0"/>
                        </a:rPr>
                        <a:t> peaux présentant des taches pigmentaires</a:t>
                      </a:r>
                      <a:endParaRPr lang="fr-FR" sz="1600" i="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600" i="1" dirty="0" smtClean="0">
                          <a:solidFill>
                            <a:schemeClr val="tx1"/>
                          </a:solidFill>
                          <a:latin typeface="Century Gothic" panose="020B0502020202020204" pitchFamily="34" charset="0"/>
                        </a:rPr>
                        <a:t>Pour les </a:t>
                      </a:r>
                    </a:p>
                    <a:p>
                      <a:pPr algn="ctr"/>
                      <a:r>
                        <a:rPr lang="fr-FR" sz="1600" i="1" dirty="0" smtClean="0">
                          <a:solidFill>
                            <a:schemeClr val="tx1"/>
                          </a:solidFill>
                          <a:latin typeface="Century Gothic" panose="020B0502020202020204" pitchFamily="34" charset="0"/>
                        </a:rPr>
                        <a:t>peaux déshydratées</a:t>
                      </a:r>
                      <a:endParaRPr lang="fr-FR" sz="1600" i="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600" i="1" dirty="0" smtClean="0">
                          <a:solidFill>
                            <a:schemeClr val="tx1"/>
                          </a:solidFill>
                          <a:latin typeface="Century Gothic" panose="020B0502020202020204" pitchFamily="34" charset="0"/>
                        </a:rPr>
                        <a:t>Pour les contours</a:t>
                      </a:r>
                      <a:r>
                        <a:rPr lang="fr-FR" sz="1600" i="1" baseline="0" dirty="0" smtClean="0">
                          <a:solidFill>
                            <a:schemeClr val="tx1"/>
                          </a:solidFill>
                          <a:latin typeface="Century Gothic" panose="020B0502020202020204" pitchFamily="34" charset="0"/>
                        </a:rPr>
                        <a:t> </a:t>
                      </a:r>
                    </a:p>
                    <a:p>
                      <a:pPr algn="ctr"/>
                      <a:r>
                        <a:rPr lang="fr-FR" sz="1600" i="1" baseline="0" dirty="0" smtClean="0">
                          <a:solidFill>
                            <a:schemeClr val="tx1"/>
                          </a:solidFill>
                          <a:latin typeface="Century Gothic" panose="020B0502020202020204" pitchFamily="34" charset="0"/>
                        </a:rPr>
                        <a:t>des yeux et des lèvres</a:t>
                      </a:r>
                      <a:endParaRPr lang="fr-FR" sz="1600" i="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7255784"/>
                  </a:ext>
                </a:extLst>
              </a:tr>
              <a:tr h="867970">
                <a:tc rowSpan="2">
                  <a:txBody>
                    <a:bodyPr/>
                    <a:lstStyle/>
                    <a:p>
                      <a:pPr algn="l"/>
                      <a:endParaRPr lang="fr-FR" sz="1000" b="0" dirty="0" smtClean="0">
                        <a:solidFill>
                          <a:schemeClr val="tx1"/>
                        </a:solidFill>
                        <a:latin typeface="Century Gothic" panose="020B0502020202020204" pitchFamily="34" charset="0"/>
                      </a:endParaRPr>
                    </a:p>
                    <a:p>
                      <a:pPr algn="l"/>
                      <a:endParaRPr lang="fr-FR" sz="1000" b="0" dirty="0" smtClean="0">
                        <a:solidFill>
                          <a:schemeClr val="tx1"/>
                        </a:solidFill>
                        <a:latin typeface="Century Gothic" panose="020B0502020202020204" pitchFamily="34" charset="0"/>
                      </a:endParaRPr>
                    </a:p>
                    <a:p>
                      <a:pPr algn="l"/>
                      <a:endParaRPr lang="fr-FR" sz="1000" b="0" dirty="0" smtClean="0">
                        <a:solidFill>
                          <a:schemeClr val="tx1"/>
                        </a:solidFill>
                        <a:latin typeface="Century Gothic" panose="020B0502020202020204" pitchFamily="34" charset="0"/>
                      </a:endParaRPr>
                    </a:p>
                    <a:p>
                      <a:pPr algn="l"/>
                      <a:endParaRPr lang="fr-FR" sz="1000" b="0" dirty="0" smtClean="0">
                        <a:solidFill>
                          <a:schemeClr val="tx1"/>
                        </a:solidFill>
                        <a:latin typeface="Century Gothic" panose="020B0502020202020204" pitchFamily="34" charset="0"/>
                      </a:endParaRPr>
                    </a:p>
                    <a:p>
                      <a:pPr algn="l"/>
                      <a:endParaRPr lang="fr-FR" sz="1000" b="0" dirty="0" smtClean="0">
                        <a:solidFill>
                          <a:schemeClr val="tx1"/>
                        </a:solidFill>
                        <a:latin typeface="Century Gothic" panose="020B0502020202020204" pitchFamily="34" charset="0"/>
                      </a:endParaRPr>
                    </a:p>
                    <a:p>
                      <a:pPr algn="l"/>
                      <a:endParaRPr lang="fr-FR" sz="1000" b="0" dirty="0" smtClean="0">
                        <a:solidFill>
                          <a:schemeClr val="tx1"/>
                        </a:solidFill>
                        <a:latin typeface="Century Gothic" panose="020B0502020202020204" pitchFamily="34" charset="0"/>
                      </a:endParaRPr>
                    </a:p>
                    <a:p>
                      <a:pPr algn="l"/>
                      <a:endParaRPr lang="fr-FR" sz="10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Privilégier une alimentation équilibrée riche en vitamine C, faire une cure </a:t>
                      </a:r>
                      <a:r>
                        <a:rPr kumimoji="0" lang="fr-FR" sz="1000" b="0" i="0" u="none" strike="noStrike" kern="1200" cap="none" spc="0" normalizeH="0" baseline="0" dirty="0" err="1" smtClean="0">
                          <a:ln>
                            <a:noFill/>
                          </a:ln>
                          <a:solidFill>
                            <a:srgbClr val="565655"/>
                          </a:solidFill>
                          <a:effectLst/>
                          <a:uLnTx/>
                          <a:uFillTx/>
                          <a:latin typeface="Century Gothic" panose="020B0502020202020204" pitchFamily="34" charset="0"/>
                          <a:ea typeface="+mn-ea"/>
                          <a:cs typeface="+mn-cs"/>
                        </a:rPr>
                        <a:t>détox</a:t>
                      </a: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 à base de radis noir/ artichaut, boire du thé vert  et un verre de jus de citron tous les matins</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Opter pour une alimentation riche en anti-oxydant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Privilégier  la pastèque, pamplemousse, orange, concombre, courgette, tomate… + acides gras tels que les huiles d’olive et de colza, les oléagineux ou encore les poissons gras tels que la sardine et le maquereau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488359"/>
                  </a:ext>
                </a:extLst>
              </a:tr>
              <a:tr h="1022964">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smtClean="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Boire 1,5l d’eau en petites gorgées, ne pas attendre d’avoir soif pour boire, et privilégier les boissons chaudes quand il fait chaud. L’eau de coco est très hydratante, peu calorique et absorbée rapidement par nos cellules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3492918"/>
                  </a:ext>
                </a:extLst>
              </a:tr>
              <a:tr h="414038">
                <a:tc row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Avoir un sommeil réparateur (lorsque l’on est fatigué, l’organisme apporte les nutriments nécessaires à nos organes vitaux au détriment de la peau)</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Utiliser un SPF au quotidien et porter un chapeau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Mélanger son sérum hydratant avec son fond de teint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Utiliser des produits spécifiques car la peau est plus fine et plus fragile. Ne pas hésiter à mettre les contours des yeux au réfrigérateur</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2842657"/>
                  </a:ext>
                </a:extLst>
              </a:tr>
              <a:tr h="55798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Attention à la pollution et aux écrans (la lumière bleue pénètre jusqu’au derme et réduit la capacité de nos cellules à se régénérer)</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Appliquer un coton de jus de citron, de d’écorce de bouleau blanc ou de persil sur vos taches brunes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Compléter sa routine de masque et  faire une cure de sérum hydratant</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Pratiquer l’</a:t>
                      </a:r>
                      <a:r>
                        <a:rPr kumimoji="0" lang="fr-FR" sz="1000" b="0" i="0" u="none" strike="noStrike" kern="1200" cap="none" spc="0" normalizeH="0" baseline="0" dirty="0" err="1" smtClean="0">
                          <a:ln>
                            <a:noFill/>
                          </a:ln>
                          <a:solidFill>
                            <a:srgbClr val="565655"/>
                          </a:solidFill>
                          <a:effectLst/>
                          <a:uLnTx/>
                          <a:uFillTx/>
                          <a:latin typeface="Century Gothic" panose="020B0502020202020204" pitchFamily="34" charset="0"/>
                          <a:ea typeface="+mn-ea"/>
                          <a:cs typeface="+mn-cs"/>
                        </a:rPr>
                        <a:t>auto-massage</a:t>
                      </a: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  et le yoga des yeux</a:t>
                      </a:r>
                    </a:p>
                    <a:p>
                      <a:pPr marL="0" algn="l" defTabSz="914400" rtl="0" eaLnBrk="1" latinLnBrk="0" hangingPunct="1"/>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3789167"/>
                  </a:ext>
                </a:extLst>
              </a:tr>
              <a:tr h="442588">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Faire du sport pour éliminer les toxines</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Etre patiente, attendre 2 à 3 mois avant de voir les taches s’atténuer</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Eviter la climatisation</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Avoir un sommeil réparateur</a:t>
                      </a:r>
                    </a:p>
                    <a:p>
                      <a:pPr algn="l"/>
                      <a:endPar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8402671"/>
                  </a:ext>
                </a:extLst>
              </a:tr>
              <a:tr h="563796">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Massage tonique du visage qui va réactiver la micro circulation, oxygéner et drainer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Porter des lunettes de soleil</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5243221"/>
                  </a:ext>
                </a:extLst>
              </a:tr>
              <a:tr h="707453">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Aller au hammam ou faire un bain de vapeur avec quelques gouttes d’huile essentielle de pamplemousse</a:t>
                      </a: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565655"/>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dirty="0" smtClean="0">
                          <a:ln>
                            <a:noFill/>
                          </a:ln>
                          <a:solidFill>
                            <a:srgbClr val="565655"/>
                          </a:solidFill>
                          <a:effectLst/>
                          <a:uLnTx/>
                          <a:uFillTx/>
                          <a:latin typeface="Century Gothic" panose="020B0502020202020204" pitchFamily="34" charset="0"/>
                          <a:ea typeface="+mn-ea"/>
                          <a:cs typeface="+mn-cs"/>
                        </a:rPr>
                        <a:t>Utiliser des sachets de thés froids ou cuillères sous les yeux pour décongestionner le regard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6775843"/>
                  </a:ext>
                </a:extLst>
              </a:tr>
            </a:tbl>
          </a:graphicData>
        </a:graphic>
      </p:graphicFrame>
      <p:grpSp>
        <p:nvGrpSpPr>
          <p:cNvPr id="4" name="Groupe 3"/>
          <p:cNvGrpSpPr/>
          <p:nvPr/>
        </p:nvGrpSpPr>
        <p:grpSpPr>
          <a:xfrm>
            <a:off x="0" y="2234805"/>
            <a:ext cx="2037939" cy="1446971"/>
            <a:chOff x="0" y="2234805"/>
            <a:chExt cx="2037939" cy="1446971"/>
          </a:xfrm>
        </p:grpSpPr>
        <p:pic>
          <p:nvPicPr>
            <p:cNvPr id="38" name="Imag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34805"/>
              <a:ext cx="2037939" cy="1216139"/>
            </a:xfrm>
            <a:prstGeom prst="rect">
              <a:avLst/>
            </a:prstGeom>
          </p:spPr>
        </p:pic>
        <p:sp>
          <p:nvSpPr>
            <p:cNvPr id="3" name="ZoneTexte 2"/>
            <p:cNvSpPr txBox="1"/>
            <p:nvPr/>
          </p:nvSpPr>
          <p:spPr>
            <a:xfrm>
              <a:off x="672802" y="3220111"/>
              <a:ext cx="491987" cy="461665"/>
            </a:xfrm>
            <a:prstGeom prst="rect">
              <a:avLst/>
            </a:prstGeom>
            <a:noFill/>
          </p:spPr>
          <p:txBody>
            <a:bodyPr wrap="square" rtlCol="0">
              <a:spAutoFit/>
            </a:bodyPr>
            <a:lstStyle/>
            <a:p>
              <a:r>
                <a:rPr lang="fr-FR" sz="2400" dirty="0">
                  <a:latin typeface="Freestyle Script" panose="030804020302050B0404" pitchFamily="66" charset="0"/>
                </a:rPr>
                <a:t>IN</a:t>
              </a:r>
            </a:p>
          </p:txBody>
        </p:sp>
      </p:grpSp>
      <p:grpSp>
        <p:nvGrpSpPr>
          <p:cNvPr id="5" name="Groupe 4"/>
          <p:cNvGrpSpPr/>
          <p:nvPr/>
        </p:nvGrpSpPr>
        <p:grpSpPr>
          <a:xfrm>
            <a:off x="-36651" y="4678354"/>
            <a:ext cx="2074590" cy="1446971"/>
            <a:chOff x="-36651" y="4678354"/>
            <a:chExt cx="2074590" cy="1446971"/>
          </a:xfrm>
        </p:grpSpPr>
        <p:sp>
          <p:nvSpPr>
            <p:cNvPr id="46" name="ZoneTexte 45"/>
            <p:cNvSpPr txBox="1"/>
            <p:nvPr/>
          </p:nvSpPr>
          <p:spPr>
            <a:xfrm>
              <a:off x="590952" y="5663660"/>
              <a:ext cx="655685" cy="461665"/>
            </a:xfrm>
            <a:prstGeom prst="rect">
              <a:avLst/>
            </a:prstGeom>
            <a:noFill/>
          </p:spPr>
          <p:txBody>
            <a:bodyPr wrap="square" rtlCol="0">
              <a:spAutoFit/>
            </a:bodyPr>
            <a:lstStyle/>
            <a:p>
              <a:r>
                <a:rPr lang="fr-FR" sz="2400" dirty="0">
                  <a:latin typeface="Freestyle Script" panose="030804020302050B0404" pitchFamily="66" charset="0"/>
                </a:rPr>
                <a:t>OUT</a:t>
              </a:r>
            </a:p>
          </p:txBody>
        </p:sp>
        <p:pic>
          <p:nvPicPr>
            <p:cNvPr id="47" name="Imag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51" y="4678354"/>
              <a:ext cx="2074590" cy="1216139"/>
            </a:xfrm>
            <a:prstGeom prst="rect">
              <a:avLst/>
            </a:prstGeom>
          </p:spPr>
        </p:pic>
      </p:grpSp>
    </p:spTree>
    <p:extLst>
      <p:ext uri="{BB962C8B-B14F-4D97-AF65-F5344CB8AC3E}">
        <p14:creationId xmlns:p14="http://schemas.microsoft.com/office/powerpoint/2010/main" val="5592631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l="29972" t="13955" r="46638" b="7853"/>
          <a:stretch/>
        </p:blipFill>
        <p:spPr>
          <a:xfrm>
            <a:off x="1753496" y="1864192"/>
            <a:ext cx="2480276" cy="4663998"/>
          </a:xfrm>
          <a:prstGeom prst="rect">
            <a:avLst/>
          </a:prstGeom>
        </p:spPr>
      </p:pic>
      <p:pic>
        <p:nvPicPr>
          <p:cNvPr id="3" name="Image 2"/>
          <p:cNvPicPr>
            <a:picLocks noChangeAspect="1"/>
          </p:cNvPicPr>
          <p:nvPr/>
        </p:nvPicPr>
        <p:blipFill rotWithShape="1">
          <a:blip r:embed="rId4"/>
          <a:srcRect l="29803" t="14256" r="46299" b="4087"/>
          <a:stretch/>
        </p:blipFill>
        <p:spPr>
          <a:xfrm>
            <a:off x="4785718" y="1864192"/>
            <a:ext cx="2403100" cy="4618724"/>
          </a:xfrm>
          <a:prstGeom prst="rect">
            <a:avLst/>
          </a:prstGeom>
        </p:spPr>
      </p:pic>
      <p:pic>
        <p:nvPicPr>
          <p:cNvPr id="4" name="Image 3"/>
          <p:cNvPicPr>
            <a:picLocks noChangeAspect="1"/>
          </p:cNvPicPr>
          <p:nvPr/>
        </p:nvPicPr>
        <p:blipFill rotWithShape="1">
          <a:blip r:embed="rId5"/>
          <a:srcRect l="29887" t="16216" r="46638" b="8305"/>
          <a:stretch/>
        </p:blipFill>
        <p:spPr>
          <a:xfrm>
            <a:off x="7558523" y="1864192"/>
            <a:ext cx="2553665" cy="4618724"/>
          </a:xfrm>
          <a:prstGeom prst="rect">
            <a:avLst/>
          </a:prstGeom>
        </p:spPr>
      </p:pic>
      <p:sp>
        <p:nvSpPr>
          <p:cNvPr id="6" name="Rectangle 5"/>
          <p:cNvSpPr/>
          <p:nvPr/>
        </p:nvSpPr>
        <p:spPr>
          <a:xfrm>
            <a:off x="0" y="294532"/>
            <a:ext cx="11446136" cy="1569660"/>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EXEMPLE DE MAIL DE </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REMERCIEMENT &amp; RECOMMANDATION</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163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435">
                                          <p:stCondLst>
                                            <p:cond delay="0"/>
                                          </p:stCondLst>
                                        </p:cTn>
                                        <p:tgtEl>
                                          <p:spTgt spid="3"/>
                                        </p:tgtEl>
                                      </p:cBhvr>
                                    </p:animEffect>
                                    <p:anim calcmode="lin" valueType="num">
                                      <p:cBhvr>
                                        <p:cTn id="26"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9"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30"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31" dur="20">
                                          <p:stCondLst>
                                            <p:cond delay="487"/>
                                          </p:stCondLst>
                                        </p:cTn>
                                        <p:tgtEl>
                                          <p:spTgt spid="3"/>
                                        </p:tgtEl>
                                      </p:cBhvr>
                                      <p:to x="100000" y="60000"/>
                                    </p:animScale>
                                    <p:animScale>
                                      <p:cBhvr>
                                        <p:cTn id="32" dur="124" decel="50000">
                                          <p:stCondLst>
                                            <p:cond delay="507"/>
                                          </p:stCondLst>
                                        </p:cTn>
                                        <p:tgtEl>
                                          <p:spTgt spid="3"/>
                                        </p:tgtEl>
                                      </p:cBhvr>
                                      <p:to x="100000" y="100000"/>
                                    </p:animScale>
                                    <p:animScale>
                                      <p:cBhvr>
                                        <p:cTn id="33" dur="20">
                                          <p:stCondLst>
                                            <p:cond delay="984"/>
                                          </p:stCondLst>
                                        </p:cTn>
                                        <p:tgtEl>
                                          <p:spTgt spid="3"/>
                                        </p:tgtEl>
                                      </p:cBhvr>
                                      <p:to x="100000" y="80000"/>
                                    </p:animScale>
                                    <p:animScale>
                                      <p:cBhvr>
                                        <p:cTn id="34" dur="124" decel="50000">
                                          <p:stCondLst>
                                            <p:cond delay="1004"/>
                                          </p:stCondLst>
                                        </p:cTn>
                                        <p:tgtEl>
                                          <p:spTgt spid="3"/>
                                        </p:tgtEl>
                                      </p:cBhvr>
                                      <p:to x="100000" y="100000"/>
                                    </p:animScale>
                                    <p:animScale>
                                      <p:cBhvr>
                                        <p:cTn id="35" dur="20">
                                          <p:stCondLst>
                                            <p:cond delay="1231"/>
                                          </p:stCondLst>
                                        </p:cTn>
                                        <p:tgtEl>
                                          <p:spTgt spid="3"/>
                                        </p:tgtEl>
                                      </p:cBhvr>
                                      <p:to x="100000" y="90000"/>
                                    </p:animScale>
                                    <p:animScale>
                                      <p:cBhvr>
                                        <p:cTn id="36" dur="124" decel="50000">
                                          <p:stCondLst>
                                            <p:cond delay="1251"/>
                                          </p:stCondLst>
                                        </p:cTn>
                                        <p:tgtEl>
                                          <p:spTgt spid="3"/>
                                        </p:tgtEl>
                                      </p:cBhvr>
                                      <p:to x="100000" y="100000"/>
                                    </p:animScale>
                                    <p:animScale>
                                      <p:cBhvr>
                                        <p:cTn id="37" dur="20">
                                          <p:stCondLst>
                                            <p:cond delay="1356"/>
                                          </p:stCondLst>
                                        </p:cTn>
                                        <p:tgtEl>
                                          <p:spTgt spid="3"/>
                                        </p:tgtEl>
                                      </p:cBhvr>
                                      <p:to x="100000" y="95000"/>
                                    </p:animScale>
                                    <p:animScale>
                                      <p:cBhvr>
                                        <p:cTn id="38" dur="124" decel="50000">
                                          <p:stCondLst>
                                            <p:cond delay="1376"/>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435">
                                          <p:stCondLst>
                                            <p:cond delay="0"/>
                                          </p:stCondLst>
                                        </p:cTn>
                                        <p:tgtEl>
                                          <p:spTgt spid="4"/>
                                        </p:tgtEl>
                                      </p:cBhvr>
                                    </p:animEffect>
                                    <p:anim calcmode="lin" valueType="num">
                                      <p:cBhvr>
                                        <p:cTn id="44"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5"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6"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47"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48"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49" dur="20">
                                          <p:stCondLst>
                                            <p:cond delay="487"/>
                                          </p:stCondLst>
                                        </p:cTn>
                                        <p:tgtEl>
                                          <p:spTgt spid="4"/>
                                        </p:tgtEl>
                                      </p:cBhvr>
                                      <p:to x="100000" y="60000"/>
                                    </p:animScale>
                                    <p:animScale>
                                      <p:cBhvr>
                                        <p:cTn id="50" dur="124" decel="50000">
                                          <p:stCondLst>
                                            <p:cond delay="507"/>
                                          </p:stCondLst>
                                        </p:cTn>
                                        <p:tgtEl>
                                          <p:spTgt spid="4"/>
                                        </p:tgtEl>
                                      </p:cBhvr>
                                      <p:to x="100000" y="100000"/>
                                    </p:animScale>
                                    <p:animScale>
                                      <p:cBhvr>
                                        <p:cTn id="51" dur="20">
                                          <p:stCondLst>
                                            <p:cond delay="984"/>
                                          </p:stCondLst>
                                        </p:cTn>
                                        <p:tgtEl>
                                          <p:spTgt spid="4"/>
                                        </p:tgtEl>
                                      </p:cBhvr>
                                      <p:to x="100000" y="80000"/>
                                    </p:animScale>
                                    <p:animScale>
                                      <p:cBhvr>
                                        <p:cTn id="52" dur="124" decel="50000">
                                          <p:stCondLst>
                                            <p:cond delay="1004"/>
                                          </p:stCondLst>
                                        </p:cTn>
                                        <p:tgtEl>
                                          <p:spTgt spid="4"/>
                                        </p:tgtEl>
                                      </p:cBhvr>
                                      <p:to x="100000" y="100000"/>
                                    </p:animScale>
                                    <p:animScale>
                                      <p:cBhvr>
                                        <p:cTn id="53" dur="20">
                                          <p:stCondLst>
                                            <p:cond delay="1231"/>
                                          </p:stCondLst>
                                        </p:cTn>
                                        <p:tgtEl>
                                          <p:spTgt spid="4"/>
                                        </p:tgtEl>
                                      </p:cBhvr>
                                      <p:to x="100000" y="90000"/>
                                    </p:animScale>
                                    <p:animScale>
                                      <p:cBhvr>
                                        <p:cTn id="54" dur="124" decel="50000">
                                          <p:stCondLst>
                                            <p:cond delay="1251"/>
                                          </p:stCondLst>
                                        </p:cTn>
                                        <p:tgtEl>
                                          <p:spTgt spid="4"/>
                                        </p:tgtEl>
                                      </p:cBhvr>
                                      <p:to x="100000" y="100000"/>
                                    </p:animScale>
                                    <p:animScale>
                                      <p:cBhvr>
                                        <p:cTn id="55" dur="20">
                                          <p:stCondLst>
                                            <p:cond delay="1356"/>
                                          </p:stCondLst>
                                        </p:cTn>
                                        <p:tgtEl>
                                          <p:spTgt spid="4"/>
                                        </p:tgtEl>
                                      </p:cBhvr>
                                      <p:to x="100000" y="95000"/>
                                    </p:animScale>
                                    <p:animScale>
                                      <p:cBhvr>
                                        <p:cTn id="56" dur="124" decel="50000">
                                          <p:stCondLst>
                                            <p:cond delay="1376"/>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s Interminable Route | Vecteurs, photos et PSD gratui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3982" y="2725816"/>
            <a:ext cx="5646754" cy="3761496"/>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271689" y="1877281"/>
            <a:ext cx="3794567"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SKIN EXPERTE</a:t>
            </a:r>
            <a:endParaRPr lang="fr-FR" sz="3600" cap="small" dirty="0">
              <a:solidFill>
                <a:schemeClr val="tx1">
                  <a:lumMod val="65000"/>
                  <a:lumOff val="35000"/>
                </a:schemeClr>
              </a:solidFill>
            </a:endParaRPr>
          </a:p>
        </p:txBody>
      </p:sp>
      <p:sp>
        <p:nvSpPr>
          <p:cNvPr id="8" name="ZoneTexte 7"/>
          <p:cNvSpPr txBox="1"/>
          <p:nvPr/>
        </p:nvSpPr>
        <p:spPr>
          <a:xfrm>
            <a:off x="741419" y="3189277"/>
            <a:ext cx="3794567"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EXPERTE YON-KA </a:t>
            </a:r>
            <a:endParaRPr lang="fr-FR" sz="3600" cap="small" dirty="0">
              <a:solidFill>
                <a:schemeClr val="tx1">
                  <a:lumMod val="65000"/>
                  <a:lumOff val="35000"/>
                </a:schemeClr>
              </a:solidFill>
            </a:endParaRPr>
          </a:p>
        </p:txBody>
      </p:sp>
      <p:sp>
        <p:nvSpPr>
          <p:cNvPr id="9" name="ZoneTexte 8"/>
          <p:cNvSpPr txBox="1"/>
          <p:nvPr/>
        </p:nvSpPr>
        <p:spPr>
          <a:xfrm>
            <a:off x="1396802" y="4527649"/>
            <a:ext cx="6433072"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UN BOULEVARD S’OFFRE A VOUS</a:t>
            </a:r>
            <a:endParaRPr lang="fr-FR" sz="3600" cap="small" dirty="0">
              <a:solidFill>
                <a:schemeClr val="tx1">
                  <a:lumMod val="65000"/>
                  <a:lumOff val="35000"/>
                </a:schemeClr>
              </a:solidFill>
            </a:endParaRPr>
          </a:p>
        </p:txBody>
      </p:sp>
      <p:sp>
        <p:nvSpPr>
          <p:cNvPr id="6" name="Rectangle 5"/>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A VOUS DE JOUER</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476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nodeType="withEffect">
                                  <p:stCondLst>
                                    <p:cond delay="0"/>
                                  </p:stCondLst>
                                  <p:childTnLst>
                                    <p:set>
                                      <p:cBhvr>
                                        <p:cTn id="19" dur="1" fill="hold">
                                          <p:stCondLst>
                                            <p:cond delay="0"/>
                                          </p:stCondLst>
                                        </p:cTn>
                                        <p:tgtEl>
                                          <p:spTgt spid="8194"/>
                                        </p:tgtEl>
                                        <p:attrNameLst>
                                          <p:attrName>style.visibility</p:attrName>
                                        </p:attrNameLst>
                                      </p:cBhvr>
                                      <p:to>
                                        <p:strVal val="visible"/>
                                      </p:to>
                                    </p:set>
                                    <p:animEffect transition="in" filter="wipe(left)">
                                      <p:cBhvr>
                                        <p:cTn id="2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a:off x="3423845" y="1984058"/>
            <a:ext cx="4533900" cy="4572000"/>
          </a:xfrm>
          <a:prstGeom prst="rect">
            <a:avLst/>
          </a:prstGeom>
        </p:spPr>
      </p:pic>
      <p:sp>
        <p:nvSpPr>
          <p:cNvPr id="15" name="ZoneTexte 14"/>
          <p:cNvSpPr txBox="1"/>
          <p:nvPr/>
        </p:nvSpPr>
        <p:spPr>
          <a:xfrm>
            <a:off x="945029" y="2269758"/>
            <a:ext cx="3576171" cy="769441"/>
          </a:xfrm>
          <a:prstGeom prst="rect">
            <a:avLst/>
          </a:prstGeom>
          <a:solidFill>
            <a:schemeClr val="bg1"/>
          </a:solidFill>
        </p:spPr>
        <p:txBody>
          <a:bodyPr wrap="square" rtlCol="0">
            <a:spAutoFit/>
          </a:bodyPr>
          <a:lstStyle/>
          <a:p>
            <a:pPr algn="ctr"/>
            <a:r>
              <a:rPr lang="fr-FR" sz="4400" cap="small" dirty="0" smtClean="0">
                <a:solidFill>
                  <a:schemeClr val="tx1">
                    <a:lumMod val="65000"/>
                    <a:lumOff val="35000"/>
                  </a:schemeClr>
                </a:solidFill>
              </a:rPr>
              <a:t>Mantra </a:t>
            </a:r>
            <a:r>
              <a:rPr lang="fr-FR" sz="4400" cap="small" dirty="0" err="1" smtClean="0">
                <a:solidFill>
                  <a:schemeClr val="tx1">
                    <a:lumMod val="65000"/>
                    <a:lumOff val="35000"/>
                  </a:schemeClr>
                </a:solidFill>
              </a:rPr>
              <a:t>yon-ka</a:t>
            </a:r>
            <a:endParaRPr lang="fr-FR" sz="4400" cap="small" dirty="0">
              <a:solidFill>
                <a:schemeClr val="tx1">
                  <a:lumMod val="65000"/>
                  <a:lumOff val="35000"/>
                </a:schemeClr>
              </a:solidFill>
            </a:endParaRPr>
          </a:p>
        </p:txBody>
      </p:sp>
      <p:sp>
        <p:nvSpPr>
          <p:cNvPr id="4" name="Rectangle 3"/>
          <p:cNvSpPr/>
          <p:nvPr/>
        </p:nvSpPr>
        <p:spPr>
          <a:xfrm>
            <a:off x="0" y="294532"/>
            <a:ext cx="12192000" cy="1077218"/>
          </a:xfrm>
          <a:prstGeom prst="rect">
            <a:avLst/>
          </a:prstGeom>
        </p:spPr>
        <p:txBody>
          <a:bodyPr wrap="square">
            <a:spAutoFit/>
          </a:bodyPr>
          <a:lstStyle/>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UNE PETITE PHRASE DE FIN …..</a:t>
            </a:r>
          </a:p>
          <a:p>
            <a:pPr algn="ctr"/>
            <a:r>
              <a:rPr lang="fr-FR" sz="3200" spc="300" dirty="0" smtClean="0">
                <a:solidFill>
                  <a:schemeClr val="tx1">
                    <a:lumMod val="65000"/>
                    <a:lumOff val="35000"/>
                  </a:schemeClr>
                </a:solidFill>
                <a:latin typeface="Calibri" panose="020F0502020204030204" pitchFamily="34" charset="0"/>
                <a:cs typeface="Calibri" panose="020F0502020204030204" pitchFamily="34" charset="0"/>
              </a:rPr>
              <a:t> </a:t>
            </a:r>
            <a:endParaRPr lang="fr-FR" sz="3200" spc="300" baseline="300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410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4738299"/>
            <a:ext cx="4177269" cy="1200329"/>
          </a:xfrm>
          <a:prstGeom prst="rect">
            <a:avLst/>
          </a:prstGeom>
          <a:noFill/>
        </p:spPr>
        <p:txBody>
          <a:bodyPr wrap="square" rtlCol="0">
            <a:spAutoFit/>
          </a:bodyPr>
          <a:lstStyle/>
          <a:p>
            <a:pPr algn="ctr"/>
            <a:r>
              <a:rPr lang="fr-FR" sz="2400" cap="small" dirty="0" smtClean="0">
                <a:solidFill>
                  <a:schemeClr val="tx1">
                    <a:lumMod val="65000"/>
                    <a:lumOff val="35000"/>
                  </a:schemeClr>
                </a:solidFill>
              </a:rPr>
              <a:t>Garder le contact </a:t>
            </a:r>
          </a:p>
          <a:p>
            <a:pPr algn="ctr"/>
            <a:r>
              <a:rPr lang="fr-FR" sz="2400" cap="small" dirty="0" smtClean="0">
                <a:solidFill>
                  <a:schemeClr val="tx1">
                    <a:lumMod val="65000"/>
                    <a:lumOff val="35000"/>
                  </a:schemeClr>
                </a:solidFill>
              </a:rPr>
              <a:t>&amp;</a:t>
            </a:r>
          </a:p>
          <a:p>
            <a:pPr algn="ctr"/>
            <a:r>
              <a:rPr lang="fr-FR" sz="2400" cap="small" dirty="0" smtClean="0">
                <a:solidFill>
                  <a:schemeClr val="tx1">
                    <a:lumMod val="65000"/>
                    <a:lumOff val="35000"/>
                  </a:schemeClr>
                </a:solidFill>
              </a:rPr>
              <a:t> renforcer le lien avec vos clients</a:t>
            </a:r>
            <a:endParaRPr lang="fr-FR" sz="2400" cap="small" dirty="0">
              <a:solidFill>
                <a:schemeClr val="tx1">
                  <a:lumMod val="65000"/>
                  <a:lumOff val="35000"/>
                </a:schemeClr>
              </a:solidFill>
            </a:endParaRPr>
          </a:p>
        </p:txBody>
      </p:sp>
      <p:grpSp>
        <p:nvGrpSpPr>
          <p:cNvPr id="2" name="Groupe 1"/>
          <p:cNvGrpSpPr/>
          <p:nvPr/>
        </p:nvGrpSpPr>
        <p:grpSpPr>
          <a:xfrm>
            <a:off x="135611" y="1774138"/>
            <a:ext cx="3545056" cy="2964162"/>
            <a:chOff x="135611" y="1774138"/>
            <a:chExt cx="3545056" cy="2964162"/>
          </a:xfrm>
        </p:grpSpPr>
        <p:sp>
          <p:nvSpPr>
            <p:cNvPr id="6" name="ZoneTexte 5"/>
            <p:cNvSpPr txBox="1"/>
            <p:nvPr/>
          </p:nvSpPr>
          <p:spPr>
            <a:xfrm>
              <a:off x="830806" y="1774138"/>
              <a:ext cx="2154666" cy="646331"/>
            </a:xfrm>
            <a:prstGeom prst="rect">
              <a:avLst/>
            </a:prstGeom>
            <a:noFill/>
          </p:spPr>
          <p:txBody>
            <a:bodyPr wrap="square" rtlCol="0">
              <a:spAutoFit/>
            </a:bodyPr>
            <a:lstStyle/>
            <a:p>
              <a:pPr algn="ctr"/>
              <a:r>
                <a:rPr lang="fr-FR" sz="3600" cap="small" dirty="0">
                  <a:solidFill>
                    <a:schemeClr val="tx1">
                      <a:lumMod val="65000"/>
                      <a:lumOff val="35000"/>
                    </a:schemeClr>
                  </a:solidFill>
                </a:rPr>
                <a:t>Objectif 1</a:t>
              </a:r>
            </a:p>
          </p:txBody>
        </p:sp>
        <p:pic>
          <p:nvPicPr>
            <p:cNvPr id="8" name="Picture 6" descr="Vision D'entreprise, Grande Cible Avec Femme, Travail D'équipe | Vecteur  Prem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11" y="2382479"/>
              <a:ext cx="3545056" cy="23558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9" name="ZoneTexte 8"/>
          <p:cNvSpPr txBox="1"/>
          <p:nvPr/>
        </p:nvSpPr>
        <p:spPr>
          <a:xfrm>
            <a:off x="4087580" y="4738300"/>
            <a:ext cx="3668356" cy="461665"/>
          </a:xfrm>
          <a:prstGeom prst="rect">
            <a:avLst/>
          </a:prstGeom>
          <a:noFill/>
        </p:spPr>
        <p:txBody>
          <a:bodyPr wrap="square" rtlCol="0">
            <a:spAutoFit/>
          </a:bodyPr>
          <a:lstStyle/>
          <a:p>
            <a:pPr algn="ctr"/>
            <a:r>
              <a:rPr lang="fr-FR" sz="2400" cap="small" dirty="0" smtClean="0">
                <a:solidFill>
                  <a:schemeClr val="tx1">
                    <a:lumMod val="65000"/>
                    <a:lumOff val="35000"/>
                  </a:schemeClr>
                </a:solidFill>
              </a:rPr>
              <a:t>prospecter</a:t>
            </a:r>
            <a:endParaRPr lang="fr-FR" sz="2400" cap="small" dirty="0">
              <a:solidFill>
                <a:schemeClr val="tx1">
                  <a:lumMod val="65000"/>
                  <a:lumOff val="35000"/>
                </a:schemeClr>
              </a:solidFill>
            </a:endParaRPr>
          </a:p>
        </p:txBody>
      </p:sp>
      <p:sp>
        <p:nvSpPr>
          <p:cNvPr id="10" name="ZoneTexte 9"/>
          <p:cNvSpPr txBox="1"/>
          <p:nvPr/>
        </p:nvSpPr>
        <p:spPr>
          <a:xfrm>
            <a:off x="8003777" y="4738300"/>
            <a:ext cx="4258191" cy="1200329"/>
          </a:xfrm>
          <a:prstGeom prst="rect">
            <a:avLst/>
          </a:prstGeom>
          <a:noFill/>
        </p:spPr>
        <p:txBody>
          <a:bodyPr wrap="square" rtlCol="0">
            <a:spAutoFit/>
          </a:bodyPr>
          <a:lstStyle/>
          <a:p>
            <a:pPr algn="ctr"/>
            <a:r>
              <a:rPr lang="fr-FR" sz="2400" cap="small" dirty="0">
                <a:solidFill>
                  <a:schemeClr val="tx1">
                    <a:lumMod val="65000"/>
                    <a:lumOff val="35000"/>
                  </a:schemeClr>
                </a:solidFill>
              </a:rPr>
              <a:t>Augmenter </a:t>
            </a:r>
            <a:endParaRPr lang="fr-FR" sz="2400" cap="small" dirty="0" smtClean="0">
              <a:solidFill>
                <a:schemeClr val="tx1">
                  <a:lumMod val="65000"/>
                  <a:lumOff val="35000"/>
                </a:schemeClr>
              </a:solidFill>
            </a:endParaRPr>
          </a:p>
          <a:p>
            <a:pPr algn="ctr"/>
            <a:r>
              <a:rPr lang="fr-FR" sz="2400" cap="small" dirty="0" smtClean="0">
                <a:solidFill>
                  <a:schemeClr val="tx1">
                    <a:lumMod val="65000"/>
                    <a:lumOff val="35000"/>
                  </a:schemeClr>
                </a:solidFill>
              </a:rPr>
              <a:t>votre </a:t>
            </a:r>
            <a:r>
              <a:rPr lang="fr-FR" sz="2400" cap="small" dirty="0">
                <a:solidFill>
                  <a:schemeClr val="tx1">
                    <a:lumMod val="65000"/>
                    <a:lumOff val="35000"/>
                  </a:schemeClr>
                </a:solidFill>
              </a:rPr>
              <a:t>chiffre </a:t>
            </a:r>
            <a:r>
              <a:rPr lang="fr-FR" sz="2400" cap="small" dirty="0" smtClean="0">
                <a:solidFill>
                  <a:schemeClr val="tx1">
                    <a:lumMod val="65000"/>
                    <a:lumOff val="35000"/>
                  </a:schemeClr>
                </a:solidFill>
              </a:rPr>
              <a:t>d’affaires </a:t>
            </a:r>
            <a:endParaRPr lang="fr-FR" sz="2400" cap="small" dirty="0">
              <a:solidFill>
                <a:schemeClr val="tx1">
                  <a:lumMod val="65000"/>
                  <a:lumOff val="35000"/>
                </a:schemeClr>
              </a:solidFill>
            </a:endParaRPr>
          </a:p>
          <a:p>
            <a:pPr algn="ctr"/>
            <a:r>
              <a:rPr lang="fr-FR" sz="2400" cap="small" dirty="0">
                <a:solidFill>
                  <a:schemeClr val="tx1">
                    <a:lumMod val="65000"/>
                    <a:lumOff val="35000"/>
                  </a:schemeClr>
                </a:solidFill>
              </a:rPr>
              <a:t>ventes &amp; soins</a:t>
            </a:r>
          </a:p>
        </p:txBody>
      </p:sp>
      <p:grpSp>
        <p:nvGrpSpPr>
          <p:cNvPr id="3" name="Groupe 2"/>
          <p:cNvGrpSpPr/>
          <p:nvPr/>
        </p:nvGrpSpPr>
        <p:grpSpPr>
          <a:xfrm>
            <a:off x="4124173" y="1774138"/>
            <a:ext cx="3545056" cy="2964161"/>
            <a:chOff x="4124173" y="1774138"/>
            <a:chExt cx="3545056" cy="2964161"/>
          </a:xfrm>
        </p:grpSpPr>
        <p:sp>
          <p:nvSpPr>
            <p:cNvPr id="7" name="ZoneTexte 6"/>
            <p:cNvSpPr txBox="1"/>
            <p:nvPr/>
          </p:nvSpPr>
          <p:spPr>
            <a:xfrm>
              <a:off x="4844425" y="1774138"/>
              <a:ext cx="2154666" cy="646331"/>
            </a:xfrm>
            <a:prstGeom prst="rect">
              <a:avLst/>
            </a:prstGeom>
            <a:noFill/>
          </p:spPr>
          <p:txBody>
            <a:bodyPr wrap="square" rtlCol="0">
              <a:spAutoFit/>
            </a:bodyPr>
            <a:lstStyle/>
            <a:p>
              <a:pPr algn="ctr"/>
              <a:r>
                <a:rPr lang="fr-FR" sz="3600" cap="small" dirty="0">
                  <a:solidFill>
                    <a:schemeClr val="tx1">
                      <a:lumMod val="65000"/>
                      <a:lumOff val="35000"/>
                    </a:schemeClr>
                  </a:solidFill>
                </a:rPr>
                <a:t>Objectif </a:t>
              </a:r>
              <a:r>
                <a:rPr lang="fr-FR" sz="3600" cap="small" dirty="0" smtClean="0">
                  <a:solidFill>
                    <a:schemeClr val="tx1">
                      <a:lumMod val="65000"/>
                      <a:lumOff val="35000"/>
                    </a:schemeClr>
                  </a:solidFill>
                </a:rPr>
                <a:t>2</a:t>
              </a:r>
              <a:endParaRPr lang="fr-FR" sz="3600" cap="small" dirty="0">
                <a:solidFill>
                  <a:schemeClr val="tx1">
                    <a:lumMod val="65000"/>
                    <a:lumOff val="35000"/>
                  </a:schemeClr>
                </a:solidFill>
              </a:endParaRPr>
            </a:p>
          </p:txBody>
        </p:sp>
        <p:pic>
          <p:nvPicPr>
            <p:cNvPr id="11" name="Picture 6" descr="Vision D'entreprise, Grande Cible Avec Femme, Travail D'équipe | Vecteur  Prem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173" y="2382478"/>
              <a:ext cx="3545056" cy="23558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4" name="Groupe 3"/>
          <p:cNvGrpSpPr/>
          <p:nvPr/>
        </p:nvGrpSpPr>
        <p:grpSpPr>
          <a:xfrm>
            <a:off x="8165831" y="1774138"/>
            <a:ext cx="3545056" cy="2964161"/>
            <a:chOff x="8165831" y="1774138"/>
            <a:chExt cx="3545056" cy="2964161"/>
          </a:xfrm>
        </p:grpSpPr>
        <p:pic>
          <p:nvPicPr>
            <p:cNvPr id="12" name="Picture 6" descr="Vision D'entreprise, Grande Cible Avec Femme, Travail D'équipe | Vecteur  Prem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5831" y="2382478"/>
              <a:ext cx="3545056" cy="23558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8922676" y="1774138"/>
              <a:ext cx="2154666" cy="646331"/>
            </a:xfrm>
            <a:prstGeom prst="rect">
              <a:avLst/>
            </a:prstGeom>
            <a:noFill/>
          </p:spPr>
          <p:txBody>
            <a:bodyPr wrap="square" rtlCol="0">
              <a:spAutoFit/>
            </a:bodyPr>
            <a:lstStyle/>
            <a:p>
              <a:pPr algn="ctr"/>
              <a:r>
                <a:rPr lang="fr-FR" sz="3600" cap="small" dirty="0">
                  <a:solidFill>
                    <a:schemeClr val="tx1">
                      <a:lumMod val="65000"/>
                      <a:lumOff val="35000"/>
                    </a:schemeClr>
                  </a:solidFill>
                </a:rPr>
                <a:t>Objectif 3</a:t>
              </a:r>
            </a:p>
          </p:txBody>
        </p:sp>
      </p:grpSp>
    </p:spTree>
    <p:extLst>
      <p:ext uri="{BB962C8B-B14F-4D97-AF65-F5344CB8AC3E}">
        <p14:creationId xmlns:p14="http://schemas.microsoft.com/office/powerpoint/2010/main" val="409614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435">
                                          <p:stCondLst>
                                            <p:cond delay="0"/>
                                          </p:stCondLst>
                                        </p:cTn>
                                        <p:tgtEl>
                                          <p:spTgt spid="3"/>
                                        </p:tgtEl>
                                      </p:cBhvr>
                                    </p:animEffect>
                                    <p:anim calcmode="lin" valueType="num">
                                      <p:cBhvr>
                                        <p:cTn id="33"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4"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5"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36"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37"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38" dur="20">
                                          <p:stCondLst>
                                            <p:cond delay="487"/>
                                          </p:stCondLst>
                                        </p:cTn>
                                        <p:tgtEl>
                                          <p:spTgt spid="3"/>
                                        </p:tgtEl>
                                      </p:cBhvr>
                                      <p:to x="100000" y="60000"/>
                                    </p:animScale>
                                    <p:animScale>
                                      <p:cBhvr>
                                        <p:cTn id="39" dur="124" decel="50000">
                                          <p:stCondLst>
                                            <p:cond delay="507"/>
                                          </p:stCondLst>
                                        </p:cTn>
                                        <p:tgtEl>
                                          <p:spTgt spid="3"/>
                                        </p:tgtEl>
                                      </p:cBhvr>
                                      <p:to x="100000" y="100000"/>
                                    </p:animScale>
                                    <p:animScale>
                                      <p:cBhvr>
                                        <p:cTn id="40" dur="20">
                                          <p:stCondLst>
                                            <p:cond delay="984"/>
                                          </p:stCondLst>
                                        </p:cTn>
                                        <p:tgtEl>
                                          <p:spTgt spid="3"/>
                                        </p:tgtEl>
                                      </p:cBhvr>
                                      <p:to x="100000" y="80000"/>
                                    </p:animScale>
                                    <p:animScale>
                                      <p:cBhvr>
                                        <p:cTn id="41" dur="124" decel="50000">
                                          <p:stCondLst>
                                            <p:cond delay="1004"/>
                                          </p:stCondLst>
                                        </p:cTn>
                                        <p:tgtEl>
                                          <p:spTgt spid="3"/>
                                        </p:tgtEl>
                                      </p:cBhvr>
                                      <p:to x="100000" y="100000"/>
                                    </p:animScale>
                                    <p:animScale>
                                      <p:cBhvr>
                                        <p:cTn id="42" dur="20">
                                          <p:stCondLst>
                                            <p:cond delay="1231"/>
                                          </p:stCondLst>
                                        </p:cTn>
                                        <p:tgtEl>
                                          <p:spTgt spid="3"/>
                                        </p:tgtEl>
                                      </p:cBhvr>
                                      <p:to x="100000" y="90000"/>
                                    </p:animScale>
                                    <p:animScale>
                                      <p:cBhvr>
                                        <p:cTn id="43" dur="124" decel="50000">
                                          <p:stCondLst>
                                            <p:cond delay="1251"/>
                                          </p:stCondLst>
                                        </p:cTn>
                                        <p:tgtEl>
                                          <p:spTgt spid="3"/>
                                        </p:tgtEl>
                                      </p:cBhvr>
                                      <p:to x="100000" y="100000"/>
                                    </p:animScale>
                                    <p:animScale>
                                      <p:cBhvr>
                                        <p:cTn id="44" dur="20">
                                          <p:stCondLst>
                                            <p:cond delay="1356"/>
                                          </p:stCondLst>
                                        </p:cTn>
                                        <p:tgtEl>
                                          <p:spTgt spid="3"/>
                                        </p:tgtEl>
                                      </p:cBhvr>
                                      <p:to x="100000" y="95000"/>
                                    </p:animScale>
                                    <p:animScale>
                                      <p:cBhvr>
                                        <p:cTn id="45" dur="124" decel="50000">
                                          <p:stCondLst>
                                            <p:cond delay="1376"/>
                                          </p:stCondLst>
                                        </p:cTn>
                                        <p:tgtEl>
                                          <p:spTgt spid="3"/>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down)">
                                      <p:cBhvr>
                                        <p:cTn id="57" dur="435">
                                          <p:stCondLst>
                                            <p:cond delay="0"/>
                                          </p:stCondLst>
                                        </p:cTn>
                                        <p:tgtEl>
                                          <p:spTgt spid="4"/>
                                        </p:tgtEl>
                                      </p:cBhvr>
                                    </p:animEffect>
                                    <p:anim calcmode="lin" valueType="num">
                                      <p:cBhvr>
                                        <p:cTn id="5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6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6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63" dur="20">
                                          <p:stCondLst>
                                            <p:cond delay="487"/>
                                          </p:stCondLst>
                                        </p:cTn>
                                        <p:tgtEl>
                                          <p:spTgt spid="4"/>
                                        </p:tgtEl>
                                      </p:cBhvr>
                                      <p:to x="100000" y="60000"/>
                                    </p:animScale>
                                    <p:animScale>
                                      <p:cBhvr>
                                        <p:cTn id="64" dur="124" decel="50000">
                                          <p:stCondLst>
                                            <p:cond delay="507"/>
                                          </p:stCondLst>
                                        </p:cTn>
                                        <p:tgtEl>
                                          <p:spTgt spid="4"/>
                                        </p:tgtEl>
                                      </p:cBhvr>
                                      <p:to x="100000" y="100000"/>
                                    </p:animScale>
                                    <p:animScale>
                                      <p:cBhvr>
                                        <p:cTn id="65" dur="20">
                                          <p:stCondLst>
                                            <p:cond delay="984"/>
                                          </p:stCondLst>
                                        </p:cTn>
                                        <p:tgtEl>
                                          <p:spTgt spid="4"/>
                                        </p:tgtEl>
                                      </p:cBhvr>
                                      <p:to x="100000" y="80000"/>
                                    </p:animScale>
                                    <p:animScale>
                                      <p:cBhvr>
                                        <p:cTn id="66" dur="124" decel="50000">
                                          <p:stCondLst>
                                            <p:cond delay="1004"/>
                                          </p:stCondLst>
                                        </p:cTn>
                                        <p:tgtEl>
                                          <p:spTgt spid="4"/>
                                        </p:tgtEl>
                                      </p:cBhvr>
                                      <p:to x="100000" y="100000"/>
                                    </p:animScale>
                                    <p:animScale>
                                      <p:cBhvr>
                                        <p:cTn id="67" dur="20">
                                          <p:stCondLst>
                                            <p:cond delay="1231"/>
                                          </p:stCondLst>
                                        </p:cTn>
                                        <p:tgtEl>
                                          <p:spTgt spid="4"/>
                                        </p:tgtEl>
                                      </p:cBhvr>
                                      <p:to x="100000" y="90000"/>
                                    </p:animScale>
                                    <p:animScale>
                                      <p:cBhvr>
                                        <p:cTn id="68" dur="124" decel="50000">
                                          <p:stCondLst>
                                            <p:cond delay="1251"/>
                                          </p:stCondLst>
                                        </p:cTn>
                                        <p:tgtEl>
                                          <p:spTgt spid="4"/>
                                        </p:tgtEl>
                                      </p:cBhvr>
                                      <p:to x="100000" y="100000"/>
                                    </p:animScale>
                                    <p:animScale>
                                      <p:cBhvr>
                                        <p:cTn id="69" dur="20">
                                          <p:stCondLst>
                                            <p:cond delay="1356"/>
                                          </p:stCondLst>
                                        </p:cTn>
                                        <p:tgtEl>
                                          <p:spTgt spid="4"/>
                                        </p:tgtEl>
                                      </p:cBhvr>
                                      <p:to x="100000" y="95000"/>
                                    </p:animScale>
                                    <p:animScale>
                                      <p:cBhvr>
                                        <p:cTn id="70" dur="124" decel="50000">
                                          <p:stCondLst>
                                            <p:cond delay="1376"/>
                                          </p:stCondLst>
                                        </p:cTn>
                                        <p:tgtEl>
                                          <p:spTgt spid="4"/>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p:cTn id="75" dur="500" fill="hold"/>
                                        <p:tgtEl>
                                          <p:spTgt spid="10"/>
                                        </p:tgtEl>
                                        <p:attrNameLst>
                                          <p:attrName>ppt_w</p:attrName>
                                        </p:attrNameLst>
                                      </p:cBhvr>
                                      <p:tavLst>
                                        <p:tav tm="0">
                                          <p:val>
                                            <p:fltVal val="0"/>
                                          </p:val>
                                        </p:tav>
                                        <p:tav tm="100000">
                                          <p:val>
                                            <p:strVal val="#ppt_w"/>
                                          </p:val>
                                        </p:tav>
                                      </p:tavLst>
                                    </p:anim>
                                    <p:anim calcmode="lin" valueType="num">
                                      <p:cBhvr>
                                        <p:cTn id="76" dur="500" fill="hold"/>
                                        <p:tgtEl>
                                          <p:spTgt spid="10"/>
                                        </p:tgtEl>
                                        <p:attrNameLst>
                                          <p:attrName>ppt_h</p:attrName>
                                        </p:attrNameLst>
                                      </p:cBhvr>
                                      <p:tavLst>
                                        <p:tav tm="0">
                                          <p:val>
                                            <p:fltVal val="0"/>
                                          </p:val>
                                        </p:tav>
                                        <p:tav tm="100000">
                                          <p:val>
                                            <p:strVal val="#ppt_h"/>
                                          </p:val>
                                        </p:tav>
                                      </p:tavLst>
                                    </p:anim>
                                    <p:animEffect transition="in" filter="fade">
                                      <p:cBhvr>
                                        <p:cTn id="7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13789"/>
            <a:ext cx="12192000" cy="193899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4000" cap="small" spc="300" dirty="0" smtClean="0">
                <a:solidFill>
                  <a:prstClr val="black">
                    <a:lumMod val="65000"/>
                    <a:lumOff val="35000"/>
                  </a:prstClr>
                </a:solidFill>
                <a:latin typeface="Calibri" panose="020F0502020204030204" pitchFamily="34" charset="0"/>
                <a:cs typeface="Calibri" panose="020F0502020204030204" pitchFamily="34" charset="0"/>
              </a:rPr>
              <a:t>MERCI POUR VOTRE ATTENTION</a:t>
            </a:r>
            <a:endParaRPr kumimoji="0" lang="fr-FR" sz="4000" b="0" i="0" u="none" strike="noStrike" kern="1200" cap="small" spc="300" normalizeH="0" baseline="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fr-FR" sz="4000" b="0" i="0" u="none" strike="noStrike" kern="1200" cap="none" spc="300" normalizeH="0" baseline="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p:txBody>
      </p:sp>
      <p:cxnSp>
        <p:nvCxnSpPr>
          <p:cNvPr id="3" name="Connecteur droit 2"/>
          <p:cNvCxnSpPr/>
          <p:nvPr/>
        </p:nvCxnSpPr>
        <p:spPr>
          <a:xfrm>
            <a:off x="5453043" y="3418047"/>
            <a:ext cx="1275350" cy="0"/>
          </a:xfrm>
          <a:prstGeom prst="line">
            <a:avLst/>
          </a:prstGeom>
          <a:ln>
            <a:solidFill>
              <a:srgbClr val="7D6A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0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13789"/>
            <a:ext cx="12192000" cy="92025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4000" cap="small" spc="300" dirty="0" smtClean="0">
                <a:solidFill>
                  <a:prstClr val="black">
                    <a:lumMod val="65000"/>
                    <a:lumOff val="35000"/>
                  </a:prstClr>
                </a:solidFill>
                <a:latin typeface="Calibri" panose="020F0502020204030204" pitchFamily="34" charset="0"/>
                <a:cs typeface="Calibri" panose="020F0502020204030204" pitchFamily="34" charset="0"/>
              </a:rPr>
              <a:t>POURQUOI PROPOSER CETTE PRESTATION ?</a:t>
            </a:r>
            <a:endParaRPr kumimoji="0" lang="fr-FR" sz="4000" b="0" i="0" u="none" strike="noStrike" kern="1200" cap="none" spc="300" normalizeH="0" baseline="0" noProof="0" dirty="0" smtClean="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p:txBody>
      </p:sp>
      <p:cxnSp>
        <p:nvCxnSpPr>
          <p:cNvPr id="3" name="Connecteur droit 2"/>
          <p:cNvCxnSpPr/>
          <p:nvPr/>
        </p:nvCxnSpPr>
        <p:spPr>
          <a:xfrm>
            <a:off x="5453043" y="3418047"/>
            <a:ext cx="1275350" cy="0"/>
          </a:xfrm>
          <a:prstGeom prst="line">
            <a:avLst/>
          </a:prstGeom>
          <a:ln>
            <a:solidFill>
              <a:srgbClr val="7D6A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890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1715680" y="701937"/>
            <a:ext cx="10182278" cy="6009916"/>
            <a:chOff x="1715680" y="701937"/>
            <a:chExt cx="10182278" cy="6009916"/>
          </a:xfrm>
        </p:grpSpPr>
        <p:pic>
          <p:nvPicPr>
            <p:cNvPr id="14" name="Image 13"/>
            <p:cNvPicPr>
              <a:picLocks noChangeAspect="1"/>
            </p:cNvPicPr>
            <p:nvPr/>
          </p:nvPicPr>
          <p:blipFill>
            <a:blip r:embed="rId3"/>
            <a:stretch>
              <a:fillRect/>
            </a:stretch>
          </p:blipFill>
          <p:spPr>
            <a:xfrm>
              <a:off x="5069437" y="2162351"/>
              <a:ext cx="6828521" cy="4549502"/>
            </a:xfrm>
            <a:prstGeom prst="rect">
              <a:avLst/>
            </a:prstGeom>
          </p:spPr>
        </p:pic>
        <p:pic>
          <p:nvPicPr>
            <p:cNvPr id="7170" name="Picture 2" descr="Ma peau en question : La minute dermato - TOP 80 radio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5680" y="701937"/>
              <a:ext cx="4954062" cy="219483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ZoneTexte 14"/>
          <p:cNvSpPr txBox="1"/>
          <p:nvPr/>
        </p:nvSpPr>
        <p:spPr>
          <a:xfrm>
            <a:off x="497318" y="4308153"/>
            <a:ext cx="4053165" cy="646331"/>
          </a:xfrm>
          <a:prstGeom prst="rect">
            <a:avLst/>
          </a:prstGeom>
          <a:noFill/>
        </p:spPr>
        <p:txBody>
          <a:bodyPr wrap="square" rtlCol="0">
            <a:spAutoFit/>
          </a:bodyPr>
          <a:lstStyle/>
          <a:p>
            <a:pPr algn="ctr"/>
            <a:r>
              <a:rPr lang="fr-FR" sz="3600" cap="small" dirty="0" smtClean="0">
                <a:solidFill>
                  <a:schemeClr val="tx1">
                    <a:lumMod val="65000"/>
                    <a:lumOff val="35000"/>
                  </a:schemeClr>
                </a:solidFill>
              </a:rPr>
              <a:t>LA PEAU CHANGE….</a:t>
            </a:r>
            <a:endParaRPr lang="fr-FR" sz="3600" cap="small" dirty="0">
              <a:solidFill>
                <a:schemeClr val="tx1">
                  <a:lumMod val="65000"/>
                  <a:lumOff val="35000"/>
                </a:schemeClr>
              </a:solidFill>
            </a:endParaRPr>
          </a:p>
        </p:txBody>
      </p:sp>
    </p:spTree>
    <p:extLst>
      <p:ext uri="{BB962C8B-B14F-4D97-AF65-F5344CB8AC3E}">
        <p14:creationId xmlns:p14="http://schemas.microsoft.com/office/powerpoint/2010/main" val="41128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0" y="4239273"/>
            <a:ext cx="5077610" cy="1200329"/>
          </a:xfrm>
          <a:prstGeom prst="rect">
            <a:avLst/>
          </a:prstGeom>
          <a:noFill/>
        </p:spPr>
        <p:txBody>
          <a:bodyPr wrap="square" rtlCol="0">
            <a:spAutoFit/>
          </a:bodyPr>
          <a:lstStyle/>
          <a:p>
            <a:pPr algn="ctr"/>
            <a:r>
              <a:rPr lang="fr-FR" sz="3600" cap="small" dirty="0" smtClean="0">
                <a:solidFill>
                  <a:srgbClr val="4F4E51"/>
                </a:solidFill>
              </a:rPr>
              <a:t>QUELS PRODUITS</a:t>
            </a:r>
          </a:p>
          <a:p>
            <a:pPr algn="ctr"/>
            <a:r>
              <a:rPr lang="fr-FR" sz="3600" cap="small" dirty="0" smtClean="0">
                <a:solidFill>
                  <a:srgbClr val="4F4E51"/>
                </a:solidFill>
              </a:rPr>
              <a:t> CHOISIR </a:t>
            </a:r>
            <a:r>
              <a:rPr lang="fr-FR" sz="3600" cap="small" dirty="0" smtClean="0">
                <a:solidFill>
                  <a:schemeClr val="tx1">
                    <a:lumMod val="65000"/>
                    <a:lumOff val="35000"/>
                  </a:schemeClr>
                </a:solidFill>
              </a:rPr>
              <a:t>?</a:t>
            </a:r>
            <a:endParaRPr lang="fr-FR" sz="3600" cap="small" dirty="0">
              <a:solidFill>
                <a:schemeClr val="tx1">
                  <a:lumMod val="65000"/>
                  <a:lumOff val="35000"/>
                </a:schemeClr>
              </a:solidFill>
            </a:endParaRPr>
          </a:p>
        </p:txBody>
      </p:sp>
      <p:grpSp>
        <p:nvGrpSpPr>
          <p:cNvPr id="3" name="Groupe 2"/>
          <p:cNvGrpSpPr/>
          <p:nvPr/>
        </p:nvGrpSpPr>
        <p:grpSpPr>
          <a:xfrm>
            <a:off x="1715680" y="701937"/>
            <a:ext cx="10195811" cy="5531020"/>
            <a:chOff x="1715680" y="701937"/>
            <a:chExt cx="10195811" cy="5531020"/>
          </a:xfrm>
        </p:grpSpPr>
        <p:pic>
          <p:nvPicPr>
            <p:cNvPr id="2" name="Image 1"/>
            <p:cNvPicPr>
              <a:picLocks noChangeAspect="1"/>
            </p:cNvPicPr>
            <p:nvPr/>
          </p:nvPicPr>
          <p:blipFill rotWithShape="1">
            <a:blip r:embed="rId3"/>
            <a:srcRect l="32544" t="13080" r="32544" b="9727"/>
            <a:stretch/>
          </p:blipFill>
          <p:spPr>
            <a:xfrm>
              <a:off x="6831882" y="2549455"/>
              <a:ext cx="2939478" cy="3655883"/>
            </a:xfrm>
            <a:prstGeom prst="rect">
              <a:avLst/>
            </a:prstGeom>
          </p:spPr>
        </p:pic>
        <p:pic>
          <p:nvPicPr>
            <p:cNvPr id="6" name="Image 5"/>
            <p:cNvPicPr>
              <a:picLocks noChangeAspect="1"/>
            </p:cNvPicPr>
            <p:nvPr/>
          </p:nvPicPr>
          <p:blipFill rotWithShape="1">
            <a:blip r:embed="rId4"/>
            <a:srcRect l="22597" t="849"/>
            <a:stretch/>
          </p:blipFill>
          <p:spPr>
            <a:xfrm>
              <a:off x="5056093" y="2549455"/>
              <a:ext cx="2302135" cy="3683502"/>
            </a:xfrm>
            <a:prstGeom prst="rect">
              <a:avLst/>
            </a:prstGeom>
          </p:spPr>
        </p:pic>
        <p:pic>
          <p:nvPicPr>
            <p:cNvPr id="7" name="Image 6"/>
            <p:cNvPicPr>
              <a:picLocks noChangeAspect="1"/>
            </p:cNvPicPr>
            <p:nvPr/>
          </p:nvPicPr>
          <p:blipFill rotWithShape="1">
            <a:blip r:embed="rId5"/>
            <a:srcRect l="7586"/>
            <a:stretch/>
          </p:blipFill>
          <p:spPr>
            <a:xfrm>
              <a:off x="9228826" y="2569273"/>
              <a:ext cx="2682665" cy="3638080"/>
            </a:xfrm>
            <a:prstGeom prst="rect">
              <a:avLst/>
            </a:prstGeom>
          </p:spPr>
        </p:pic>
        <p:pic>
          <p:nvPicPr>
            <p:cNvPr id="7170" name="Picture 2" descr="Ma peau en question : La minute dermato - TOP 80 radio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5680" y="701937"/>
              <a:ext cx="4954062" cy="21948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8375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484379" y="3204045"/>
            <a:ext cx="3529120" cy="1200329"/>
          </a:xfrm>
          <a:prstGeom prst="rect">
            <a:avLst/>
          </a:prstGeom>
          <a:noFill/>
          <a:ln>
            <a:solidFill>
              <a:srgbClr val="DFDAFB"/>
            </a:solidFill>
          </a:ln>
        </p:spPr>
        <p:txBody>
          <a:bodyPr wrap="square" rtlCol="0">
            <a:spAutoFit/>
          </a:bodyPr>
          <a:lstStyle/>
          <a:p>
            <a:pPr algn="ctr"/>
            <a:r>
              <a:rPr lang="fr-FR" sz="2400" cap="small" dirty="0" smtClean="0">
                <a:solidFill>
                  <a:schemeClr val="tx1">
                    <a:lumMod val="65000"/>
                    <a:lumOff val="35000"/>
                  </a:schemeClr>
                </a:solidFill>
              </a:rPr>
              <a:t>60% des femmes </a:t>
            </a:r>
          </a:p>
          <a:p>
            <a:pPr algn="ctr"/>
            <a:r>
              <a:rPr lang="fr-FR" sz="2400" cap="small" dirty="0" smtClean="0">
                <a:solidFill>
                  <a:schemeClr val="tx1">
                    <a:lumMod val="65000"/>
                    <a:lumOff val="35000"/>
                  </a:schemeClr>
                </a:solidFill>
              </a:rPr>
              <a:t>ne connaissent pas </a:t>
            </a:r>
          </a:p>
          <a:p>
            <a:pPr algn="ctr"/>
            <a:r>
              <a:rPr lang="fr-FR" sz="2400" cap="small" dirty="0" smtClean="0">
                <a:solidFill>
                  <a:schemeClr val="tx1">
                    <a:lumMod val="65000"/>
                    <a:lumOff val="35000"/>
                  </a:schemeClr>
                </a:solidFill>
              </a:rPr>
              <a:t>leur type de peau </a:t>
            </a:r>
            <a:endParaRPr lang="fr-FR" sz="2400" cap="small" dirty="0">
              <a:solidFill>
                <a:schemeClr val="tx1">
                  <a:lumMod val="65000"/>
                  <a:lumOff val="35000"/>
                </a:schemeClr>
              </a:solidFill>
            </a:endParaRPr>
          </a:p>
        </p:txBody>
      </p:sp>
      <p:grpSp>
        <p:nvGrpSpPr>
          <p:cNvPr id="2" name="Groupe 1"/>
          <p:cNvGrpSpPr/>
          <p:nvPr/>
        </p:nvGrpSpPr>
        <p:grpSpPr>
          <a:xfrm>
            <a:off x="4133089" y="132347"/>
            <a:ext cx="3593592" cy="6750896"/>
            <a:chOff x="4133089" y="132347"/>
            <a:chExt cx="3593592" cy="6750896"/>
          </a:xfrm>
        </p:grpSpPr>
        <p:sp>
          <p:nvSpPr>
            <p:cNvPr id="15" name="ZoneTexte 14"/>
            <p:cNvSpPr txBox="1"/>
            <p:nvPr/>
          </p:nvSpPr>
          <p:spPr>
            <a:xfrm>
              <a:off x="4133089" y="6236912"/>
              <a:ext cx="3593592" cy="646331"/>
            </a:xfrm>
            <a:prstGeom prst="rect">
              <a:avLst/>
            </a:prstGeom>
            <a:noFill/>
          </p:spPr>
          <p:txBody>
            <a:bodyPr wrap="square" rtlCol="0">
              <a:spAutoFit/>
            </a:bodyPr>
            <a:lstStyle/>
            <a:p>
              <a:pPr algn="ctr"/>
              <a:r>
                <a:rPr lang="fr-FR" sz="3600" cap="small" dirty="0">
                  <a:solidFill>
                    <a:schemeClr val="tx1">
                      <a:lumMod val="65000"/>
                      <a:lumOff val="35000"/>
                    </a:schemeClr>
                  </a:solidFill>
                </a:rPr>
                <a:t>LE SAVIEZ-VOUS ?</a:t>
              </a:r>
            </a:p>
          </p:txBody>
        </p:sp>
        <p:pic>
          <p:nvPicPr>
            <p:cNvPr id="3" name="Image 2"/>
            <p:cNvPicPr>
              <a:picLocks noChangeAspect="1"/>
            </p:cNvPicPr>
            <p:nvPr/>
          </p:nvPicPr>
          <p:blipFill rotWithShape="1">
            <a:blip r:embed="rId3"/>
            <a:srcRect l="25180" t="15946" r="41306" b="28318"/>
            <a:stretch/>
          </p:blipFill>
          <p:spPr>
            <a:xfrm rot="10800000">
              <a:off x="4254560" y="3421971"/>
              <a:ext cx="3009074" cy="2814940"/>
            </a:xfrm>
            <a:prstGeom prst="rect">
              <a:avLst/>
            </a:prstGeom>
          </p:spPr>
        </p:pic>
        <p:sp>
          <p:nvSpPr>
            <p:cNvPr id="11" name="Forme libre 10"/>
            <p:cNvSpPr/>
            <p:nvPr/>
          </p:nvSpPr>
          <p:spPr>
            <a:xfrm>
              <a:off x="4915362" y="132347"/>
              <a:ext cx="1258850" cy="3513221"/>
            </a:xfrm>
            <a:custGeom>
              <a:avLst/>
              <a:gdLst>
                <a:gd name="connsiteX0" fmla="*/ 883860 w 1258850"/>
                <a:gd name="connsiteY0" fmla="*/ 0 h 3513221"/>
                <a:gd name="connsiteX1" fmla="*/ 5554 w 1258850"/>
                <a:gd name="connsiteY1" fmla="*/ 986589 h 3513221"/>
                <a:gd name="connsiteX2" fmla="*/ 1256839 w 1258850"/>
                <a:gd name="connsiteY2" fmla="*/ 1359568 h 3513221"/>
                <a:gd name="connsiteX3" fmla="*/ 318375 w 1258850"/>
                <a:gd name="connsiteY3" fmla="*/ 1973179 h 3513221"/>
                <a:gd name="connsiteX4" fmla="*/ 1184649 w 1258850"/>
                <a:gd name="connsiteY4" fmla="*/ 2430379 h 3513221"/>
                <a:gd name="connsiteX5" fmla="*/ 667291 w 1258850"/>
                <a:gd name="connsiteY5" fmla="*/ 3043989 h 3513221"/>
                <a:gd name="connsiteX6" fmla="*/ 980112 w 1258850"/>
                <a:gd name="connsiteY6" fmla="*/ 3296652 h 3513221"/>
                <a:gd name="connsiteX7" fmla="*/ 931986 w 1258850"/>
                <a:gd name="connsiteY7" fmla="*/ 3513221 h 351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8850" h="3513221">
                  <a:moveTo>
                    <a:pt x="883860" y="0"/>
                  </a:moveTo>
                  <a:cubicBezTo>
                    <a:pt x="413625" y="379997"/>
                    <a:pt x="-56609" y="759994"/>
                    <a:pt x="5554" y="986589"/>
                  </a:cubicBezTo>
                  <a:cubicBezTo>
                    <a:pt x="67717" y="1213184"/>
                    <a:pt x="1204702" y="1195136"/>
                    <a:pt x="1256839" y="1359568"/>
                  </a:cubicBezTo>
                  <a:cubicBezTo>
                    <a:pt x="1308976" y="1524000"/>
                    <a:pt x="330407" y="1794711"/>
                    <a:pt x="318375" y="1973179"/>
                  </a:cubicBezTo>
                  <a:cubicBezTo>
                    <a:pt x="306343" y="2151648"/>
                    <a:pt x="1126496" y="2251911"/>
                    <a:pt x="1184649" y="2430379"/>
                  </a:cubicBezTo>
                  <a:cubicBezTo>
                    <a:pt x="1242802" y="2608847"/>
                    <a:pt x="701380" y="2899610"/>
                    <a:pt x="667291" y="3043989"/>
                  </a:cubicBezTo>
                  <a:cubicBezTo>
                    <a:pt x="633201" y="3188368"/>
                    <a:pt x="935996" y="3218447"/>
                    <a:pt x="980112" y="3296652"/>
                  </a:cubicBezTo>
                  <a:cubicBezTo>
                    <a:pt x="1024228" y="3374857"/>
                    <a:pt x="978107" y="3444039"/>
                    <a:pt x="931986" y="3513221"/>
                  </a:cubicBezTo>
                </a:path>
              </a:pathLst>
            </a:custGeom>
            <a:ln w="31750"/>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grpSp>
      <p:sp>
        <p:nvSpPr>
          <p:cNvPr id="16" name="ZoneTexte 15"/>
          <p:cNvSpPr txBox="1"/>
          <p:nvPr/>
        </p:nvSpPr>
        <p:spPr>
          <a:xfrm>
            <a:off x="6835015" y="3204044"/>
            <a:ext cx="3529120" cy="1200329"/>
          </a:xfrm>
          <a:prstGeom prst="rect">
            <a:avLst/>
          </a:prstGeom>
          <a:noFill/>
          <a:ln>
            <a:solidFill>
              <a:srgbClr val="DFDAFB"/>
            </a:solidFill>
          </a:ln>
        </p:spPr>
        <p:txBody>
          <a:bodyPr wrap="square" rtlCol="0">
            <a:spAutoFit/>
          </a:bodyPr>
          <a:lstStyle/>
          <a:p>
            <a:pPr algn="ctr"/>
            <a:r>
              <a:rPr lang="fr-FR" sz="2400" cap="small" dirty="0">
                <a:solidFill>
                  <a:schemeClr val="tx1">
                    <a:lumMod val="65000"/>
                    <a:lumOff val="35000"/>
                  </a:schemeClr>
                </a:solidFill>
              </a:rPr>
              <a:t>1 femme de + de 45 ans sur 3 n’utilise pas de crème spécifique pour le </a:t>
            </a:r>
            <a:r>
              <a:rPr lang="fr-FR" sz="2400" cap="small" dirty="0" smtClean="0">
                <a:solidFill>
                  <a:schemeClr val="tx1">
                    <a:lumMod val="65000"/>
                    <a:lumOff val="35000"/>
                  </a:schemeClr>
                </a:solidFill>
              </a:rPr>
              <a:t>regard</a:t>
            </a:r>
            <a:endParaRPr lang="fr-FR" sz="2400" cap="small" dirty="0">
              <a:solidFill>
                <a:schemeClr val="tx1">
                  <a:lumMod val="65000"/>
                  <a:lumOff val="35000"/>
                </a:schemeClr>
              </a:solidFill>
            </a:endParaRPr>
          </a:p>
        </p:txBody>
      </p:sp>
      <p:sp>
        <p:nvSpPr>
          <p:cNvPr id="17" name="ZoneTexte 16"/>
          <p:cNvSpPr txBox="1"/>
          <p:nvPr/>
        </p:nvSpPr>
        <p:spPr>
          <a:xfrm>
            <a:off x="6457487" y="1871317"/>
            <a:ext cx="3529120" cy="830997"/>
          </a:xfrm>
          <a:prstGeom prst="rect">
            <a:avLst/>
          </a:prstGeom>
          <a:noFill/>
          <a:ln>
            <a:solidFill>
              <a:srgbClr val="DFDAFB"/>
            </a:solidFill>
          </a:ln>
        </p:spPr>
        <p:txBody>
          <a:bodyPr wrap="square" rtlCol="0">
            <a:spAutoFit/>
          </a:bodyPr>
          <a:lstStyle/>
          <a:p>
            <a:pPr algn="ctr"/>
            <a:r>
              <a:rPr lang="fr-FR" sz="2400" cap="small" dirty="0">
                <a:solidFill>
                  <a:schemeClr val="tx1">
                    <a:lumMod val="65000"/>
                    <a:lumOff val="35000"/>
                  </a:schemeClr>
                </a:solidFill>
              </a:rPr>
              <a:t>1 femme sur 3 n’utilise pas de crème de </a:t>
            </a:r>
            <a:r>
              <a:rPr lang="fr-FR" sz="2400" cap="small" dirty="0" smtClean="0">
                <a:solidFill>
                  <a:schemeClr val="tx1">
                    <a:lumMod val="65000"/>
                    <a:lumOff val="35000"/>
                  </a:schemeClr>
                </a:solidFill>
              </a:rPr>
              <a:t>nuit</a:t>
            </a:r>
            <a:endParaRPr lang="fr-FR" sz="2400" cap="small" dirty="0">
              <a:solidFill>
                <a:schemeClr val="tx1">
                  <a:lumMod val="65000"/>
                  <a:lumOff val="35000"/>
                </a:schemeClr>
              </a:solidFill>
            </a:endParaRPr>
          </a:p>
        </p:txBody>
      </p:sp>
      <p:sp>
        <p:nvSpPr>
          <p:cNvPr id="18" name="ZoneTexte 17"/>
          <p:cNvSpPr txBox="1"/>
          <p:nvPr/>
        </p:nvSpPr>
        <p:spPr>
          <a:xfrm>
            <a:off x="1525507" y="1888957"/>
            <a:ext cx="3529120" cy="830997"/>
          </a:xfrm>
          <a:prstGeom prst="rect">
            <a:avLst/>
          </a:prstGeom>
          <a:noFill/>
          <a:ln>
            <a:solidFill>
              <a:srgbClr val="DFDAFB"/>
            </a:solidFill>
          </a:ln>
        </p:spPr>
        <p:txBody>
          <a:bodyPr wrap="square" rtlCol="0">
            <a:spAutoFit/>
          </a:bodyPr>
          <a:lstStyle/>
          <a:p>
            <a:pPr algn="ctr"/>
            <a:r>
              <a:rPr lang="fr-FR" sz="2400" cap="small" dirty="0">
                <a:solidFill>
                  <a:schemeClr val="tx1">
                    <a:lumMod val="65000"/>
                    <a:lumOff val="35000"/>
                  </a:schemeClr>
                </a:solidFill>
              </a:rPr>
              <a:t>Seulement 8% des femmes utilisent un </a:t>
            </a:r>
            <a:r>
              <a:rPr lang="fr-FR" sz="2400" cap="small" dirty="0" smtClean="0">
                <a:solidFill>
                  <a:schemeClr val="tx1">
                    <a:lumMod val="65000"/>
                    <a:lumOff val="35000"/>
                  </a:schemeClr>
                </a:solidFill>
              </a:rPr>
              <a:t>sérum</a:t>
            </a:r>
            <a:endParaRPr lang="fr-FR" sz="2400" cap="small" dirty="0">
              <a:solidFill>
                <a:schemeClr val="tx1">
                  <a:lumMod val="65000"/>
                  <a:lumOff val="35000"/>
                </a:schemeClr>
              </a:solidFill>
            </a:endParaRPr>
          </a:p>
        </p:txBody>
      </p:sp>
    </p:spTree>
    <p:extLst>
      <p:ext uri="{BB962C8B-B14F-4D97-AF65-F5344CB8AC3E}">
        <p14:creationId xmlns:p14="http://schemas.microsoft.com/office/powerpoint/2010/main" val="93992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7" grpId="0" animBg="1"/>
      <p:bldP spid="18"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2545</TotalTime>
  <Words>3960</Words>
  <Application>Microsoft Office PowerPoint</Application>
  <PresentationFormat>Grand écran</PresentationFormat>
  <Paragraphs>569</Paragraphs>
  <Slides>50</Slides>
  <Notes>50</Notes>
  <HiddenSlides>0</HiddenSlides>
  <MMClips>0</MMClips>
  <ScaleCrop>false</ScaleCrop>
  <HeadingPairs>
    <vt:vector size="6" baseType="variant">
      <vt:variant>
        <vt:lpstr>Polices utilisées</vt:lpstr>
      </vt:variant>
      <vt:variant>
        <vt:i4>9</vt:i4>
      </vt:variant>
      <vt:variant>
        <vt:lpstr>Thème</vt:lpstr>
      </vt:variant>
      <vt:variant>
        <vt:i4>3</vt:i4>
      </vt:variant>
      <vt:variant>
        <vt:lpstr>Titres des diapositives</vt:lpstr>
      </vt:variant>
      <vt:variant>
        <vt:i4>50</vt:i4>
      </vt:variant>
    </vt:vector>
  </HeadingPairs>
  <TitlesOfParts>
    <vt:vector size="62" baseType="lpstr">
      <vt:lpstr>Arial</vt:lpstr>
      <vt:lpstr>Calibri</vt:lpstr>
      <vt:lpstr>Calibri Light</vt:lpstr>
      <vt:lpstr>Century Gothic</vt:lpstr>
      <vt:lpstr>Freestyle Script</vt:lpstr>
      <vt:lpstr>Jokerman</vt:lpstr>
      <vt:lpstr>Rage Italic</vt:lpstr>
      <vt:lpstr>Times New Roman</vt:lpstr>
      <vt:lpstr>Wingdings</vt:lpstr>
      <vt:lpstr>Thème Office</vt:lpstr>
      <vt:lpstr>1_Thème Office</vt:lpstr>
      <vt:lpstr>2_Thème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MULTALER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ANDRIEUX Karen</dc:creator>
  <cp:lastModifiedBy>MARTINEZ Caroline</cp:lastModifiedBy>
  <cp:revision>245</cp:revision>
  <dcterms:created xsi:type="dcterms:W3CDTF">2020-07-31T09:30:15Z</dcterms:created>
  <dcterms:modified xsi:type="dcterms:W3CDTF">2021-01-12T17:29:58Z</dcterms:modified>
</cp:coreProperties>
</file>