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fntdata" ContentType="application/x-fontdata"/>
  <Default Extension="tiff" ContentType="image/tif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Layouts/slideLayout5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  <p:sldMasterId id="2147483660" r:id="rId2"/>
    <p:sldMasterId id="2147483662" r:id="rId3"/>
    <p:sldMasterId id="2147483664" r:id="rId4"/>
  </p:sldMasterIdLst>
  <p:notesMasterIdLst>
    <p:notesMasterId r:id="rId14"/>
  </p:notesMasterIdLst>
  <p:sldIdLst>
    <p:sldId id="464" r:id="rId5"/>
    <p:sldId id="417" r:id="rId6"/>
    <p:sldId id="414" r:id="rId7"/>
    <p:sldId id="458" r:id="rId8"/>
    <p:sldId id="460" r:id="rId9"/>
    <p:sldId id="459" r:id="rId10"/>
    <p:sldId id="461" r:id="rId11"/>
    <p:sldId id="462" r:id="rId12"/>
    <p:sldId id="467" r:id="rId13"/>
  </p:sldIdLst>
  <p:sldSz cx="12192000" cy="6858000"/>
  <p:notesSz cx="6794500" cy="10007600"/>
  <p:embeddedFontLst>
    <p:embeddedFont>
      <p:font typeface="Roboto Mono Light" panose="00000009000000000000" pitchFamily="49" charset="0"/>
      <p:regular r:id="rId15"/>
      <p:italic r:id="rId16"/>
    </p:embeddedFont>
    <p:embeddedFont>
      <p:font typeface="Century" panose="02040604050505020304" pitchFamily="18" charset="0"/>
      <p:regular r:id="rId17"/>
    </p:embeddedFont>
    <p:embeddedFont>
      <p:font typeface="Sofia Pro Regular" panose="00000500000000000000" pitchFamily="50" charset="0"/>
      <p:regular r:id="rId18"/>
      <p:italic r:id="rId19"/>
    </p:embeddedFont>
    <p:embeddedFont>
      <p:font typeface="Roboto Mono Medium" panose="00000009000000000000" pitchFamily="49" charset="0"/>
      <p:regular r:id="rId20"/>
      <p:italic r:id="rId21"/>
    </p:embeddedFont>
    <p:embeddedFont>
      <p:font typeface="Calibri Light" panose="020F0302020204030204" pitchFamily="34" charset="0"/>
      <p:regular r:id="rId22"/>
      <p:italic r:id="rId23"/>
    </p:embeddedFont>
    <p:embeddedFont>
      <p:font typeface="Roboto Mono" pitchFamily="2" charset="0"/>
      <p:regular r:id="rId24"/>
      <p:bold r:id="rId25"/>
      <p:italic r:id="rId26"/>
      <p:boldItalic r:id="rId27"/>
    </p:embeddedFont>
    <p:embeddedFont>
      <p:font typeface="Calibri" panose="020F0502020204030204" pitchFamily="34" charset="0"/>
      <p:regular r:id="rId28"/>
      <p:bold r:id="rId29"/>
      <p:italic r:id="rId30"/>
      <p:boldItalic r:id="rId31"/>
    </p:embeddedFont>
    <p:embeddedFont>
      <p:font typeface="Roboto Light" panose="02000000000000000000" pitchFamily="2" charset="0"/>
      <p:regular r:id="rId32"/>
      <p:italic r:id="rId33"/>
    </p:embeddedFont>
    <p:embeddedFont>
      <p:font typeface="Roboto" panose="02000000000000000000" pitchFamily="2" charset="0"/>
      <p:regular r:id="rId34"/>
      <p:bold r:id="rId35"/>
      <p:italic r:id="rId36"/>
      <p:boldItalic r:id="rId37"/>
    </p:embeddedFont>
    <p:embeddedFont>
      <p:font typeface="Lucida Handwriting" panose="03010101010101010101" pitchFamily="66" charset="0"/>
      <p:regular r:id="rId38"/>
    </p:embeddedFont>
    <p:embeddedFont>
      <p:font typeface="KyivType Sans2" panose="00000500000000000000" pitchFamily="50" charset="0"/>
      <p:regular r:id="rId39"/>
    </p:embeddedFont>
  </p:embeddedFontLst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Section par défaut" id="{34BDC343-5F90-4953-9759-E88A560E6F18}">
          <p14:sldIdLst>
            <p14:sldId id="464"/>
            <p14:sldId id="417"/>
            <p14:sldId id="414"/>
            <p14:sldId id="458"/>
            <p14:sldId id="460"/>
            <p14:sldId id="459"/>
            <p14:sldId id="461"/>
            <p14:sldId id="462"/>
          </p14:sldIdLst>
        </p14:section>
        <p14:section name="Section sans titre" id="{0A987468-09F5-400C-884F-3E4EC6558D96}">
          <p14:sldIdLst>
            <p14:sldId id="467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956" userDrawn="1">
          <p15:clr>
            <a:srgbClr val="A4A3A4"/>
          </p15:clr>
        </p15:guide>
        <p15:guide id="2" pos="386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2EA"/>
    <a:srgbClr val="F9C199"/>
    <a:srgbClr val="FCE2D0"/>
    <a:srgbClr val="FCC496"/>
    <a:srgbClr val="58595B"/>
    <a:srgbClr val="3E3E3E"/>
    <a:srgbClr val="3E595B"/>
    <a:srgbClr val="FCF2FD"/>
    <a:srgbClr val="414041"/>
    <a:srgbClr val="FEF3E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2028" autoAdjust="0"/>
    <p:restoredTop sz="95948" autoAdjust="0"/>
  </p:normalViewPr>
  <p:slideViewPr>
    <p:cSldViewPr snapToGrid="0" showGuides="1">
      <p:cViewPr varScale="1">
        <p:scale>
          <a:sx n="83" d="100"/>
          <a:sy n="83" d="100"/>
        </p:scale>
        <p:origin x="114" y="516"/>
      </p:cViewPr>
      <p:guideLst>
        <p:guide orient="horz" pos="1956"/>
        <p:guide pos="3863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font" Target="fonts/font4.fntdata"/><Relationship Id="rId26" Type="http://schemas.openxmlformats.org/officeDocument/2006/relationships/font" Target="fonts/font12.fntdata"/><Relationship Id="rId39" Type="http://schemas.openxmlformats.org/officeDocument/2006/relationships/font" Target="fonts/font25.fntdata"/><Relationship Id="rId21" Type="http://schemas.openxmlformats.org/officeDocument/2006/relationships/font" Target="fonts/font7.fntdata"/><Relationship Id="rId34" Type="http://schemas.openxmlformats.org/officeDocument/2006/relationships/font" Target="fonts/font20.fntdata"/><Relationship Id="rId42" Type="http://schemas.openxmlformats.org/officeDocument/2006/relationships/theme" Target="theme/theme1.xml"/><Relationship Id="rId7" Type="http://schemas.openxmlformats.org/officeDocument/2006/relationships/slide" Target="slides/slide3.xml"/><Relationship Id="rId2" Type="http://schemas.openxmlformats.org/officeDocument/2006/relationships/slideMaster" Target="slideMasters/slideMaster2.xml"/><Relationship Id="rId16" Type="http://schemas.openxmlformats.org/officeDocument/2006/relationships/font" Target="fonts/font2.fntdata"/><Relationship Id="rId20" Type="http://schemas.openxmlformats.org/officeDocument/2006/relationships/font" Target="fonts/font6.fntdata"/><Relationship Id="rId29" Type="http://schemas.openxmlformats.org/officeDocument/2006/relationships/font" Target="fonts/font15.fntdata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font" Target="fonts/font10.fntdata"/><Relationship Id="rId32" Type="http://schemas.openxmlformats.org/officeDocument/2006/relationships/font" Target="fonts/font18.fntdata"/><Relationship Id="rId37" Type="http://schemas.openxmlformats.org/officeDocument/2006/relationships/font" Target="fonts/font23.fntdata"/><Relationship Id="rId40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openxmlformats.org/officeDocument/2006/relationships/font" Target="fonts/font1.fntdata"/><Relationship Id="rId23" Type="http://schemas.openxmlformats.org/officeDocument/2006/relationships/font" Target="fonts/font9.fntdata"/><Relationship Id="rId28" Type="http://schemas.openxmlformats.org/officeDocument/2006/relationships/font" Target="fonts/font14.fntdata"/><Relationship Id="rId36" Type="http://schemas.openxmlformats.org/officeDocument/2006/relationships/font" Target="fonts/font22.fntdata"/><Relationship Id="rId10" Type="http://schemas.openxmlformats.org/officeDocument/2006/relationships/slide" Target="slides/slide6.xml"/><Relationship Id="rId19" Type="http://schemas.openxmlformats.org/officeDocument/2006/relationships/font" Target="fonts/font5.fntdata"/><Relationship Id="rId31" Type="http://schemas.openxmlformats.org/officeDocument/2006/relationships/font" Target="fonts/font17.fntdata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notesMaster" Target="notesMasters/notesMaster1.xml"/><Relationship Id="rId22" Type="http://schemas.openxmlformats.org/officeDocument/2006/relationships/font" Target="fonts/font8.fntdata"/><Relationship Id="rId27" Type="http://schemas.openxmlformats.org/officeDocument/2006/relationships/font" Target="fonts/font13.fntdata"/><Relationship Id="rId30" Type="http://schemas.openxmlformats.org/officeDocument/2006/relationships/font" Target="fonts/font16.fntdata"/><Relationship Id="rId35" Type="http://schemas.openxmlformats.org/officeDocument/2006/relationships/font" Target="fonts/font21.fntdata"/><Relationship Id="rId43" Type="http://schemas.openxmlformats.org/officeDocument/2006/relationships/tableStyles" Target="tableStyles.xml"/><Relationship Id="rId8" Type="http://schemas.openxmlformats.org/officeDocument/2006/relationships/slide" Target="slides/slide4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8.xml"/><Relationship Id="rId17" Type="http://schemas.openxmlformats.org/officeDocument/2006/relationships/font" Target="fonts/font3.fntdata"/><Relationship Id="rId25" Type="http://schemas.openxmlformats.org/officeDocument/2006/relationships/font" Target="fonts/font11.fntdata"/><Relationship Id="rId33" Type="http://schemas.openxmlformats.org/officeDocument/2006/relationships/font" Target="fonts/font19.fntdata"/><Relationship Id="rId38" Type="http://schemas.openxmlformats.org/officeDocument/2006/relationships/font" Target="fonts/font24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4283" cy="50211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 dirty="0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48645" y="0"/>
            <a:ext cx="2944283" cy="50211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41642CE-B54E-4A7C-8926-D4475954B1A6}" type="datetimeFigureOut">
              <a:rPr lang="fr-FR" smtClean="0"/>
              <a:t>26/07/2021</a:t>
            </a:fld>
            <a:endParaRPr lang="fr-FR" dirty="0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395288" y="1250950"/>
            <a:ext cx="6003925" cy="33782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 dirty="0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79450" y="4816157"/>
            <a:ext cx="5435600" cy="3940493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 smtClean="0"/>
              <a:t>Modify the mask text styles</a:t>
            </a:r>
          </a:p>
          <a:p>
            <a:pPr lvl="1"/>
            <a:r>
              <a:rPr lang="fr-FR" smtClean="0"/>
              <a:t>Second level</a:t>
            </a:r>
          </a:p>
          <a:p>
            <a:pPr lvl="2"/>
            <a:r>
              <a:rPr lang="fr-FR" smtClean="0"/>
              <a:t>Third level</a:t>
            </a:r>
          </a:p>
          <a:p>
            <a:pPr lvl="3"/>
            <a:r>
              <a:rPr lang="fr-FR" smtClean="0"/>
              <a:t>Fourth level</a:t>
            </a:r>
          </a:p>
          <a:p>
            <a:pPr lvl="4"/>
            <a:r>
              <a:rPr lang="fr-FR" smtClean="0"/>
              <a:t>Fifth level </a:t>
            </a:r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9505484"/>
            <a:ext cx="2944283" cy="50211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48645" y="9505484"/>
            <a:ext cx="2944283" cy="50211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4C3C29B-D611-4618-A458-E7E6C6418B38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9835447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C3C29B-D611-4618-A458-E7E6C6418B38}" type="slidenum">
              <a:rPr lang="fr-FR" smtClean="0"/>
              <a:t>2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89478913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" name="Google Shape;226;g8be6f3f7cc_2_138:notes"/>
          <p:cNvSpPr>
            <a:spLocks noGrp="1" noRot="1" noChangeAspect="1"/>
          </p:cNvSpPr>
          <p:nvPr>
            <p:ph type="sldImg" idx="2"/>
          </p:nvPr>
        </p:nvSpPr>
        <p:spPr>
          <a:xfrm>
            <a:off x="-315913" y="98425"/>
            <a:ext cx="7351713" cy="4135438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27" name="Google Shape;227;g8be6f3f7cc_2_138:notes"/>
          <p:cNvSpPr txBox="1">
            <a:spLocks noGrp="1"/>
          </p:cNvSpPr>
          <p:nvPr>
            <p:ph type="body" idx="1"/>
          </p:nvPr>
        </p:nvSpPr>
        <p:spPr>
          <a:xfrm>
            <a:off x="138086" y="4232787"/>
            <a:ext cx="6593504" cy="67199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89125" tIns="89125" rIns="89125" bIns="89125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dirty="0" smtClean="0"/>
              <a:t>Comme pour le 1</a:t>
            </a:r>
            <a:r>
              <a:rPr lang="fr-FR" baseline="30000" dirty="0" smtClean="0"/>
              <a:t>er</a:t>
            </a:r>
            <a:r>
              <a:rPr lang="fr-FR" dirty="0" smtClean="0"/>
              <a:t> quizz, voici quelques affirmations</a:t>
            </a:r>
            <a:r>
              <a:rPr lang="fr-FR" baseline="0" dirty="0" smtClean="0"/>
              <a:t> auxquelles il faudra répondre par vrai ou faux.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 baseline="0" dirty="0" smtClean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67010982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 smtClean="0"/>
              <a:t>Modifier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C319A9-0109-4E1F-AA67-AE5EC327BD46}" type="datetimeFigureOut">
              <a:rPr lang="fr-FR" smtClean="0"/>
              <a:t>26/07/2021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1069E9-C17D-4F98-AB48-22F9EF6C6A35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9228650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C319A9-0109-4E1F-AA67-AE5EC327BD46}" type="datetimeFigureOut">
              <a:rPr lang="fr-FR" smtClean="0"/>
              <a:t>26/07/2021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1069E9-C17D-4F98-AB48-22F9EF6C6A35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1845302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8200" y="1340667"/>
            <a:ext cx="10515600" cy="1325563"/>
          </a:xfrm>
        </p:spPr>
        <p:txBody>
          <a:bodyPr/>
          <a:lstStyle/>
          <a:p>
            <a:r>
              <a:rPr lang="fr-FR" dirty="0" smtClean="0"/>
              <a:t>Modifiez le style du titre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858443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8200" y="4351594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fr-FR" dirty="0" smtClean="0"/>
              <a:t>Modifiez le style du titre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6391492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2009747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3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4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tiff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Change the style of the title 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Modify the mask text styles</a:t>
            </a:r>
          </a:p>
          <a:p>
            <a:pPr lvl="1"/>
            <a:r>
              <a:rPr lang="fr-FR" smtClean="0"/>
              <a:t>Second level</a:t>
            </a:r>
          </a:p>
          <a:p>
            <a:pPr lvl="2"/>
            <a:r>
              <a:rPr lang="fr-FR" smtClean="0"/>
              <a:t>Third level</a:t>
            </a:r>
          </a:p>
          <a:p>
            <a:pPr lvl="3"/>
            <a:r>
              <a:rPr lang="fr-FR" smtClean="0"/>
              <a:t>Fourth level</a:t>
            </a:r>
          </a:p>
          <a:p>
            <a:pPr lvl="4"/>
            <a:r>
              <a:rPr lang="fr-FR" smtClean="0"/>
              <a:t>Fifth level 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7C319A9-0109-4E1F-AA67-AE5EC327BD46}" type="datetimeFigureOut">
              <a:rPr lang="fr-FR" smtClean="0"/>
              <a:t>26/07/2021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71069E9-C17D-4F98-AB48-22F9EF6C6A35}" type="slidenum">
              <a:rPr lang="fr-FR" smtClean="0"/>
              <a:t>‹N°›</a:t>
            </a:fld>
            <a:endParaRPr lang="fr-FR" dirty="0"/>
          </a:p>
        </p:txBody>
      </p:sp>
      <p:sp>
        <p:nvSpPr>
          <p:cNvPr id="7" name="Rectangle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2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8" name="Rectangle 7"/>
          <p:cNvSpPr/>
          <p:nvPr userDrawn="1"/>
        </p:nvSpPr>
        <p:spPr>
          <a:xfrm>
            <a:off x="838200" y="665825"/>
            <a:ext cx="10515600" cy="551113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5036351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A5580BC-1FFC-7441-9A9D-EDCD90E89A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1600200" y="19180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pic>
        <p:nvPicPr>
          <p:cNvPr id="4" name="Image 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872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2800" kern="1200">
          <a:solidFill>
            <a:schemeClr val="bg2">
              <a:lumMod val="25000"/>
            </a:schemeClr>
          </a:solidFill>
          <a:latin typeface="Century" panose="02040604050505020304" pitchFamily="18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Sofia Pro Regular" panose="00000500000000000000" pitchFamily="50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Sofia Pro Regular" panose="00000500000000000000" pitchFamily="50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Sofia Pro Regular" panose="00000500000000000000" pitchFamily="50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Sofia Pro Regular" panose="00000500000000000000" pitchFamily="50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Sofia Pro Regular" panose="00000500000000000000" pitchFamily="50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A5580BC-1FFC-7441-9A9D-EDCD90E89A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105541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8200" y="3703781"/>
            <a:ext cx="10515600" cy="24731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dirty="0" smtClean="0"/>
              <a:t>Modifier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5042141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bg2">
              <a:lumMod val="25000"/>
            </a:schemeClr>
          </a:solidFill>
          <a:latin typeface="KyivType Sans2" panose="00000500000000000000" pitchFamily="50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Roboto Light" panose="02000000000000000000" pitchFamily="2" charset="0"/>
          <a:ea typeface="Roboto Light" panose="02000000000000000000" pitchFamily="2" charset="0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Roboto Light" panose="02000000000000000000" pitchFamily="2" charset="0"/>
          <a:ea typeface="Roboto Light" panose="02000000000000000000" pitchFamily="2" charset="0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Roboto Light" panose="02000000000000000000" pitchFamily="2" charset="0"/>
          <a:ea typeface="Roboto Light" panose="02000000000000000000" pitchFamily="2" charset="0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Roboto Light" panose="02000000000000000000" pitchFamily="2" charset="0"/>
          <a:ea typeface="Roboto Light" panose="02000000000000000000" pitchFamily="2" charset="0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Roboto Light" panose="02000000000000000000" pitchFamily="2" charset="0"/>
          <a:ea typeface="Roboto Light" panose="02000000000000000000" pitchFamily="2" charset="0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88206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50137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8.tif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CE2D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3156408" y="960120"/>
            <a:ext cx="6437376" cy="49926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pic>
        <p:nvPicPr>
          <p:cNvPr id="3" name="Imag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06251" y="543672"/>
            <a:ext cx="3737687" cy="3540967"/>
          </a:xfrm>
          <a:prstGeom prst="rect">
            <a:avLst/>
          </a:prstGeom>
        </p:spPr>
      </p:pic>
      <p:pic>
        <p:nvPicPr>
          <p:cNvPr id="4" name="Imag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18168" y="5890297"/>
            <a:ext cx="913854" cy="788275"/>
          </a:xfrm>
          <a:prstGeom prst="rect">
            <a:avLst/>
          </a:prstGeom>
        </p:spPr>
      </p:pic>
      <p:pic>
        <p:nvPicPr>
          <p:cNvPr id="7" name="Image 6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882066" cy="6858000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4377231" y="4546210"/>
            <a:ext cx="3963350" cy="618259"/>
          </a:xfrm>
          <a:prstGeom prst="rect">
            <a:avLst/>
          </a:prstGeom>
          <a:solidFill>
            <a:srgbClr val="FCE2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9" name="Titre 2"/>
          <p:cNvSpPr txBox="1">
            <a:spLocks/>
          </p:cNvSpPr>
          <p:nvPr/>
        </p:nvSpPr>
        <p:spPr>
          <a:xfrm>
            <a:off x="2427934" y="4280316"/>
            <a:ext cx="7894320" cy="115004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>
                <a:solidFill>
                  <a:schemeClr val="bg2">
                    <a:lumMod val="25000"/>
                  </a:schemeClr>
                </a:solidFill>
                <a:latin typeface="KyivType Sans2" panose="00000500000000000000" pitchFamily="50" charset="0"/>
                <a:ea typeface="+mj-ea"/>
                <a:cs typeface="+mj-cs"/>
              </a:defRPr>
            </a:lvl1pPr>
          </a:lstStyle>
          <a:p>
            <a:r>
              <a:rPr lang="fr-FR" sz="4800" cap="small" dirty="0">
                <a:solidFill>
                  <a:srgbClr val="3E3E3E"/>
                </a:solidFill>
              </a:rPr>
              <a:t>Elixir </a:t>
            </a:r>
            <a:r>
              <a:rPr lang="fr-FR" sz="4800" cap="small" dirty="0" smtClean="0">
                <a:solidFill>
                  <a:schemeClr val="bg1"/>
                </a:solidFill>
              </a:rPr>
              <a:t>Vital</a:t>
            </a:r>
            <a:endParaRPr lang="fr-FR" sz="4800" dirty="0">
              <a:solidFill>
                <a:schemeClr val="bg1"/>
              </a:solidFill>
            </a:endParaRPr>
          </a:p>
        </p:txBody>
      </p:sp>
      <p:sp>
        <p:nvSpPr>
          <p:cNvPr id="2" name="ZoneTexte 1"/>
          <p:cNvSpPr txBox="1"/>
          <p:nvPr/>
        </p:nvSpPr>
        <p:spPr>
          <a:xfrm>
            <a:off x="10868124" y="6370795"/>
            <a:ext cx="235437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i="1" dirty="0" smtClean="0">
                <a:latin typeface="Roboto Mono Light" panose="00000009000000000000" pitchFamily="49" charset="0"/>
                <a:ea typeface="Roboto Mono Light" panose="00000009000000000000" pitchFamily="49" charset="0"/>
              </a:rPr>
              <a:t>Sept 2021</a:t>
            </a:r>
            <a:endParaRPr lang="fr-FR" sz="1400" i="1" dirty="0">
              <a:latin typeface="Roboto Mono Light" panose="00000009000000000000" pitchFamily="49" charset="0"/>
              <a:ea typeface="Roboto Mono Light" panose="00000009000000000000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8991672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oneTexte 4"/>
          <p:cNvSpPr txBox="1"/>
          <p:nvPr/>
        </p:nvSpPr>
        <p:spPr>
          <a:xfrm>
            <a:off x="650511" y="204075"/>
            <a:ext cx="10799618" cy="5027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3200"/>
              </a:lnSpc>
              <a:spcBef>
                <a:spcPct val="0"/>
              </a:spcBef>
            </a:pPr>
            <a:r>
              <a:rPr lang="fr-FR" sz="3600" dirty="0" smtClean="0">
                <a:solidFill>
                  <a:srgbClr val="3E3E3E"/>
                </a:solidFill>
                <a:latin typeface="KyivType Sans2" panose="00000500000000000000" pitchFamily="50" charset="0"/>
                <a:ea typeface="+mj-ea"/>
                <a:cs typeface="+mj-cs"/>
              </a:rPr>
              <a:t>PLV</a:t>
            </a:r>
            <a:endParaRPr lang="fr-FR" sz="3600" dirty="0">
              <a:solidFill>
                <a:srgbClr val="3E3E3E"/>
              </a:solidFill>
              <a:latin typeface="KyivType Sans2" panose="00000500000000000000" pitchFamily="50" charset="0"/>
              <a:ea typeface="+mj-ea"/>
              <a:cs typeface="+mj-cs"/>
            </a:endParaRPr>
          </a:p>
        </p:txBody>
      </p:sp>
      <p:sp>
        <p:nvSpPr>
          <p:cNvPr id="6" name="Titre 2"/>
          <p:cNvSpPr txBox="1">
            <a:spLocks/>
          </p:cNvSpPr>
          <p:nvPr/>
        </p:nvSpPr>
        <p:spPr>
          <a:xfrm>
            <a:off x="792520" y="455426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>
                <a:solidFill>
                  <a:schemeClr val="bg2">
                    <a:lumMod val="25000"/>
                  </a:schemeClr>
                </a:solidFill>
                <a:latin typeface="KyivType Sans2" panose="00000500000000000000" pitchFamily="50" charset="0"/>
                <a:ea typeface="+mj-ea"/>
                <a:cs typeface="+mj-cs"/>
              </a:defRPr>
            </a:lvl1pPr>
          </a:lstStyle>
          <a:p>
            <a:r>
              <a:rPr lang="fr-FR" sz="4800" cap="small" dirty="0">
                <a:solidFill>
                  <a:srgbClr val="3E3E3E"/>
                </a:solidFill>
              </a:rPr>
              <a:t>Elixir </a:t>
            </a:r>
            <a:r>
              <a:rPr lang="fr-FR" sz="4800" cap="small" dirty="0" smtClean="0">
                <a:solidFill>
                  <a:srgbClr val="3E3E3E"/>
                </a:solidFill>
              </a:rPr>
              <a:t>Vital</a:t>
            </a:r>
            <a:endParaRPr lang="fr-FR" sz="4800" dirty="0"/>
          </a:p>
        </p:txBody>
      </p:sp>
      <p:pic>
        <p:nvPicPr>
          <p:cNvPr id="2" name="Imag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8156" y="1380226"/>
            <a:ext cx="3026252" cy="4140680"/>
          </a:xfrm>
          <a:prstGeom prst="rect">
            <a:avLst/>
          </a:prstGeom>
        </p:spPr>
      </p:pic>
      <p:pic>
        <p:nvPicPr>
          <p:cNvPr id="3" name="Imag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45034" y="2905676"/>
            <a:ext cx="1501240" cy="2156604"/>
          </a:xfrm>
          <a:prstGeom prst="rect">
            <a:avLst/>
          </a:prstGeom>
        </p:spPr>
      </p:pic>
      <p:pic>
        <p:nvPicPr>
          <p:cNvPr id="4" name="Image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204923" y="3525352"/>
            <a:ext cx="1511869" cy="1536928"/>
          </a:xfrm>
          <a:prstGeom prst="rect">
            <a:avLst/>
          </a:prstGeom>
        </p:spPr>
      </p:pic>
      <p:sp>
        <p:nvSpPr>
          <p:cNvPr id="13" name="ZoneTexte 12"/>
          <p:cNvSpPr txBox="1"/>
          <p:nvPr/>
        </p:nvSpPr>
        <p:spPr>
          <a:xfrm>
            <a:off x="1110556" y="5673306"/>
            <a:ext cx="287197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b-NO" baseline="30000" dirty="0">
                <a:latin typeface="Roboto Mono Light" panose="00000009000000000000" pitchFamily="49" charset="0"/>
                <a:ea typeface="Roboto Mono Light" panose="00000009000000000000" pitchFamily="49" charset="0"/>
              </a:rPr>
              <a:t>POSTER 60 x 80 cm</a:t>
            </a:r>
          </a:p>
          <a:p>
            <a:pPr algn="ctr"/>
            <a:r>
              <a:rPr lang="fr-FR" baseline="30000" dirty="0" smtClean="0">
                <a:latin typeface="Roboto Mono Light" panose="00000009000000000000" pitchFamily="49" charset="0"/>
                <a:ea typeface="Roboto Mono Light" panose="00000009000000000000" pitchFamily="49" charset="0"/>
              </a:rPr>
              <a:t>(réf. </a:t>
            </a:r>
            <a:r>
              <a:rPr lang="fr-FR" baseline="30000" dirty="0">
                <a:latin typeface="Roboto Mono Light" panose="00000009000000000000" pitchFamily="49" charset="0"/>
                <a:ea typeface="Roboto Mono Light" panose="00000009000000000000" pitchFamily="49" charset="0"/>
              </a:rPr>
              <a:t>7C0890A</a:t>
            </a:r>
            <a:r>
              <a:rPr lang="fr-FR" baseline="30000" dirty="0" smtClean="0">
                <a:latin typeface="Roboto Mono Light" panose="00000009000000000000" pitchFamily="49" charset="0"/>
                <a:ea typeface="Roboto Mono Light" panose="00000009000000000000" pitchFamily="49" charset="0"/>
              </a:rPr>
              <a:t>) FR</a:t>
            </a:r>
            <a:endParaRPr lang="fr-FR" dirty="0">
              <a:latin typeface="Roboto Mono Light" panose="00000009000000000000" pitchFamily="49" charset="0"/>
              <a:ea typeface="Roboto Mono Light" panose="00000009000000000000" pitchFamily="49" charset="0"/>
            </a:endParaRPr>
          </a:p>
        </p:txBody>
      </p:sp>
      <p:sp>
        <p:nvSpPr>
          <p:cNvPr id="14" name="ZoneTexte 13"/>
          <p:cNvSpPr txBox="1"/>
          <p:nvPr/>
        </p:nvSpPr>
        <p:spPr>
          <a:xfrm>
            <a:off x="4658679" y="5448732"/>
            <a:ext cx="287197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b-NO" baseline="30000" dirty="0" smtClean="0">
                <a:latin typeface="Roboto Mono Light" panose="00000009000000000000" pitchFamily="49" charset="0"/>
                <a:ea typeface="Roboto Mono Light" panose="00000009000000000000" pitchFamily="49" charset="0"/>
              </a:rPr>
              <a:t>AFFICHETTE CONCOURS</a:t>
            </a:r>
          </a:p>
          <a:p>
            <a:pPr algn="ctr"/>
            <a:r>
              <a:rPr lang="nb-NO" baseline="30000" dirty="0" smtClean="0">
                <a:latin typeface="Roboto Mono Light" panose="00000009000000000000" pitchFamily="49" charset="0"/>
                <a:ea typeface="Roboto Mono Light" panose="00000009000000000000" pitchFamily="49" charset="0"/>
              </a:rPr>
              <a:t> A4 </a:t>
            </a:r>
            <a:r>
              <a:rPr lang="fr-FR" baseline="30000" dirty="0" smtClean="0">
                <a:latin typeface="Roboto Mono Light" panose="00000009000000000000" pitchFamily="49" charset="0"/>
                <a:ea typeface="Roboto Mono Light" panose="00000009000000000000" pitchFamily="49" charset="0"/>
              </a:rPr>
              <a:t>(réf. </a:t>
            </a:r>
            <a:r>
              <a:rPr lang="fr-FR" baseline="30000" dirty="0">
                <a:latin typeface="Roboto Mono Light" panose="00000009000000000000" pitchFamily="49" charset="0"/>
                <a:ea typeface="Roboto Mono Light" panose="00000009000000000000" pitchFamily="49" charset="0"/>
              </a:rPr>
              <a:t>7C0900X)</a:t>
            </a:r>
            <a:endParaRPr lang="fr-FR" dirty="0">
              <a:latin typeface="Roboto Mono Light" panose="00000009000000000000" pitchFamily="49" charset="0"/>
              <a:ea typeface="Roboto Mono Light" panose="00000009000000000000" pitchFamily="49" charset="0"/>
            </a:endParaRPr>
          </a:p>
        </p:txBody>
      </p:sp>
      <p:sp>
        <p:nvSpPr>
          <p:cNvPr id="15" name="ZoneTexte 14"/>
          <p:cNvSpPr txBox="1"/>
          <p:nvPr/>
        </p:nvSpPr>
        <p:spPr>
          <a:xfrm>
            <a:off x="7524871" y="5461293"/>
            <a:ext cx="287197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b-NO" baseline="30000" dirty="0" smtClean="0">
                <a:latin typeface="Roboto Mono Light" panose="00000009000000000000" pitchFamily="49" charset="0"/>
                <a:ea typeface="Roboto Mono Light" panose="00000009000000000000" pitchFamily="49" charset="0"/>
              </a:rPr>
              <a:t>PODIUM 8 X 8 cm</a:t>
            </a:r>
            <a:endParaRPr lang="nb-NO" baseline="30000" dirty="0">
              <a:latin typeface="Roboto Mono Light" panose="00000009000000000000" pitchFamily="49" charset="0"/>
              <a:ea typeface="Roboto Mono Light" panose="00000009000000000000" pitchFamily="49" charset="0"/>
            </a:endParaRPr>
          </a:p>
          <a:p>
            <a:pPr algn="ctr"/>
            <a:r>
              <a:rPr lang="fr-FR" baseline="30000" dirty="0" smtClean="0">
                <a:latin typeface="Roboto Mono Light" panose="00000009000000000000" pitchFamily="49" charset="0"/>
                <a:ea typeface="Roboto Mono Light" panose="00000009000000000000" pitchFamily="49" charset="0"/>
              </a:rPr>
              <a:t>(réf. </a:t>
            </a:r>
            <a:r>
              <a:rPr lang="fr-FR" baseline="30000" dirty="0">
                <a:latin typeface="Roboto Mono Light" panose="00000009000000000000" pitchFamily="49" charset="0"/>
                <a:ea typeface="Roboto Mono Light" panose="00000009000000000000" pitchFamily="49" charset="0"/>
              </a:rPr>
              <a:t>7G0050X)</a:t>
            </a:r>
            <a:endParaRPr lang="fr-FR" dirty="0">
              <a:latin typeface="Roboto Mono Light" panose="00000009000000000000" pitchFamily="49" charset="0"/>
              <a:ea typeface="Roboto Mono Light" panose="00000009000000000000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524560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83171" y="0"/>
            <a:ext cx="10515600" cy="1325563"/>
          </a:xfrm>
        </p:spPr>
        <p:txBody>
          <a:bodyPr/>
          <a:lstStyle/>
          <a:p>
            <a:r>
              <a:rPr lang="fr-FR" dirty="0" smtClean="0"/>
              <a:t>DECRYPTAGE </a:t>
            </a:r>
            <a:br>
              <a:rPr lang="fr-FR" dirty="0" smtClean="0"/>
            </a:br>
            <a:r>
              <a:rPr lang="fr-FR" dirty="0" smtClean="0"/>
              <a:t>PLV</a:t>
            </a:r>
            <a:endParaRPr lang="fr-FR" dirty="0"/>
          </a:p>
        </p:txBody>
      </p:sp>
      <p:pic>
        <p:nvPicPr>
          <p:cNvPr id="7" name="Imag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823" y="1237652"/>
            <a:ext cx="3026252" cy="4140680"/>
          </a:xfrm>
          <a:prstGeom prst="rect">
            <a:avLst/>
          </a:prstGeom>
        </p:spPr>
      </p:pic>
      <p:sp>
        <p:nvSpPr>
          <p:cNvPr id="8" name="ZoneTexte 7"/>
          <p:cNvSpPr txBox="1"/>
          <p:nvPr/>
        </p:nvSpPr>
        <p:spPr>
          <a:xfrm>
            <a:off x="557963" y="5564168"/>
            <a:ext cx="287197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b-NO" baseline="30000" dirty="0">
                <a:latin typeface="Roboto Mono Light" panose="00000009000000000000" pitchFamily="49" charset="0"/>
                <a:ea typeface="Roboto Mono Light" panose="00000009000000000000" pitchFamily="49" charset="0"/>
              </a:rPr>
              <a:t>POSTER 60 x 80 </a:t>
            </a:r>
            <a:r>
              <a:rPr lang="nb-NO" baseline="30000" dirty="0" smtClean="0">
                <a:latin typeface="Roboto Mono Light" panose="00000009000000000000" pitchFamily="49" charset="0"/>
                <a:ea typeface="Roboto Mono Light" panose="00000009000000000000" pitchFamily="49" charset="0"/>
              </a:rPr>
              <a:t>cm</a:t>
            </a:r>
            <a:endParaRPr lang="nb-NO" baseline="30000" dirty="0">
              <a:latin typeface="Roboto Mono Light" panose="00000009000000000000" pitchFamily="49" charset="0"/>
              <a:ea typeface="Roboto Mono Light" panose="00000009000000000000" pitchFamily="49" charset="0"/>
            </a:endParaRPr>
          </a:p>
        </p:txBody>
      </p:sp>
      <p:sp>
        <p:nvSpPr>
          <p:cNvPr id="5" name="ZoneTexte 4"/>
          <p:cNvSpPr txBox="1"/>
          <p:nvPr/>
        </p:nvSpPr>
        <p:spPr>
          <a:xfrm>
            <a:off x="5081667" y="1491396"/>
            <a:ext cx="6655632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fr-FR" sz="2400" baseline="30000" dirty="0" smtClean="0">
                <a:solidFill>
                  <a:srgbClr val="000000"/>
                </a:solidFill>
                <a:latin typeface="Roboto Mono Medium" panose="00000009000000000000" pitchFamily="49" charset="0"/>
              </a:rPr>
              <a:t>COLORIS:</a:t>
            </a:r>
            <a:r>
              <a:rPr lang="fr-FR" sz="2400" baseline="30000" dirty="0" smtClean="0">
                <a:solidFill>
                  <a:srgbClr val="000000"/>
                </a:solidFill>
                <a:latin typeface="Roboto Mono Light" panose="00000009000000000000" pitchFamily="49" charset="0"/>
              </a:rPr>
              <a:t> </a:t>
            </a:r>
            <a:r>
              <a:rPr lang="fr-FR" sz="2400" baseline="30000" dirty="0">
                <a:solidFill>
                  <a:srgbClr val="000000"/>
                </a:solidFill>
                <a:latin typeface="Roboto Mono Light" panose="00000009000000000000" pitchFamily="49" charset="0"/>
              </a:rPr>
              <a:t>pêche, blanc, jaune, vert</a:t>
            </a:r>
          </a:p>
          <a:p>
            <a:pPr>
              <a:lnSpc>
                <a:spcPct val="200000"/>
              </a:lnSpc>
            </a:pPr>
            <a:r>
              <a:rPr lang="fr-FR" sz="2400" baseline="30000" dirty="0" smtClean="0">
                <a:solidFill>
                  <a:srgbClr val="000000"/>
                </a:solidFill>
                <a:latin typeface="Roboto Mono Medium" panose="00000009000000000000" pitchFamily="49" charset="0"/>
              </a:rPr>
              <a:t>FORMES:</a:t>
            </a:r>
            <a:r>
              <a:rPr lang="fr-FR" sz="2400" baseline="30000" dirty="0" smtClean="0">
                <a:solidFill>
                  <a:srgbClr val="000000"/>
                </a:solidFill>
                <a:latin typeface="Roboto Mono Light" panose="00000009000000000000" pitchFamily="49" charset="0"/>
              </a:rPr>
              <a:t> </a:t>
            </a:r>
            <a:r>
              <a:rPr lang="fr-FR" sz="2400" baseline="30000" dirty="0">
                <a:solidFill>
                  <a:srgbClr val="000000"/>
                </a:solidFill>
                <a:latin typeface="Roboto Mono Light" panose="00000009000000000000" pitchFamily="49" charset="0"/>
              </a:rPr>
              <a:t>cercle, rectangle</a:t>
            </a:r>
          </a:p>
          <a:p>
            <a:pPr>
              <a:lnSpc>
                <a:spcPct val="200000"/>
              </a:lnSpc>
            </a:pPr>
            <a:r>
              <a:rPr lang="fr-FR" sz="2400" baseline="30000" dirty="0" smtClean="0">
                <a:solidFill>
                  <a:srgbClr val="000000"/>
                </a:solidFill>
                <a:latin typeface="Roboto Mono Medium" panose="00000009000000000000" pitchFamily="49" charset="0"/>
              </a:rPr>
              <a:t>MATIÈRES:</a:t>
            </a:r>
            <a:r>
              <a:rPr lang="fr-FR" sz="2400" baseline="30000" dirty="0" smtClean="0">
                <a:solidFill>
                  <a:srgbClr val="000000"/>
                </a:solidFill>
                <a:latin typeface="Roboto Mono Light" panose="00000009000000000000" pitchFamily="49" charset="0"/>
              </a:rPr>
              <a:t> </a:t>
            </a:r>
            <a:r>
              <a:rPr lang="fr-FR" sz="2400" baseline="30000" dirty="0">
                <a:solidFill>
                  <a:srgbClr val="000000"/>
                </a:solidFill>
                <a:latin typeface="Roboto Mono Light" panose="00000009000000000000" pitchFamily="49" charset="0"/>
              </a:rPr>
              <a:t>naturelles </a:t>
            </a:r>
            <a:r>
              <a:rPr lang="fr-FR" sz="2400" baseline="30000" dirty="0" smtClean="0">
                <a:solidFill>
                  <a:srgbClr val="000000"/>
                </a:solidFill>
                <a:latin typeface="Roboto Mono Light" panose="00000009000000000000" pitchFamily="49" charset="0"/>
              </a:rPr>
              <a:t>(huile, végétaux), </a:t>
            </a:r>
            <a:r>
              <a:rPr lang="fr-FR" sz="2400" baseline="30000" dirty="0">
                <a:solidFill>
                  <a:srgbClr val="000000"/>
                </a:solidFill>
                <a:latin typeface="Roboto Mono Light" panose="00000009000000000000" pitchFamily="49" charset="0"/>
              </a:rPr>
              <a:t>verre</a:t>
            </a:r>
          </a:p>
          <a:p>
            <a:pPr>
              <a:lnSpc>
                <a:spcPct val="200000"/>
              </a:lnSpc>
            </a:pPr>
            <a:r>
              <a:rPr lang="fr-FR" sz="2400" baseline="30000" dirty="0" smtClean="0">
                <a:solidFill>
                  <a:srgbClr val="000000"/>
                </a:solidFill>
                <a:latin typeface="Roboto Mono Medium" panose="00000009000000000000" pitchFamily="49" charset="0"/>
              </a:rPr>
              <a:t>EMOTION/SENSATION:</a:t>
            </a:r>
            <a:r>
              <a:rPr lang="fr-FR" sz="2400" baseline="30000" dirty="0" smtClean="0">
                <a:solidFill>
                  <a:srgbClr val="000000"/>
                </a:solidFill>
                <a:latin typeface="Roboto Mono Light" panose="00000009000000000000" pitchFamily="49" charset="0"/>
              </a:rPr>
              <a:t> </a:t>
            </a:r>
            <a:r>
              <a:rPr lang="fr-FR" sz="2400" baseline="30000" dirty="0">
                <a:solidFill>
                  <a:srgbClr val="000000"/>
                </a:solidFill>
                <a:latin typeface="Roboto Mono Light" panose="00000009000000000000" pitchFamily="49" charset="0"/>
              </a:rPr>
              <a:t>précision/expertise</a:t>
            </a:r>
          </a:p>
          <a:p>
            <a:pPr>
              <a:lnSpc>
                <a:spcPct val="200000"/>
              </a:lnSpc>
            </a:pPr>
            <a:r>
              <a:rPr lang="fr-FR" sz="2400" baseline="30000" dirty="0">
                <a:solidFill>
                  <a:srgbClr val="000000"/>
                </a:solidFill>
                <a:latin typeface="Roboto Mono Light" panose="00000009000000000000" pitchFamily="49" charset="0"/>
              </a:rPr>
              <a:t>                   confort/douceur</a:t>
            </a:r>
          </a:p>
        </p:txBody>
      </p:sp>
      <p:sp>
        <p:nvSpPr>
          <p:cNvPr id="12" name="Rectangle 11"/>
          <p:cNvSpPr/>
          <p:nvPr/>
        </p:nvSpPr>
        <p:spPr>
          <a:xfrm>
            <a:off x="5081667" y="4207315"/>
            <a:ext cx="6096000" cy="70788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fr-FR" sz="2400" baseline="30000" dirty="0" smtClean="0">
                <a:solidFill>
                  <a:srgbClr val="363935"/>
                </a:solidFill>
                <a:latin typeface="Roboto Mono Medium" panose="00000009000000000000" pitchFamily="49" charset="0"/>
              </a:rPr>
              <a:t>MESSAGE CLÉ: «</a:t>
            </a:r>
            <a:r>
              <a:rPr lang="fr-FR" sz="2400" baseline="30000" dirty="0">
                <a:solidFill>
                  <a:srgbClr val="363935"/>
                </a:solidFill>
                <a:latin typeface="Roboto Mono Medium" panose="00000009000000000000" pitchFamily="49" charset="0"/>
              </a:rPr>
              <a:t>Le double sérum phyto-aromatique</a:t>
            </a:r>
          </a:p>
          <a:p>
            <a:r>
              <a:rPr lang="fr-FR" sz="2400" baseline="30000" dirty="0">
                <a:solidFill>
                  <a:srgbClr val="363935"/>
                </a:solidFill>
                <a:latin typeface="Roboto Mono Medium" panose="00000009000000000000" pitchFamily="49" charset="0"/>
              </a:rPr>
              <a:t>              </a:t>
            </a:r>
            <a:r>
              <a:rPr lang="fr-FR" sz="2400" baseline="30000" dirty="0" smtClean="0">
                <a:solidFill>
                  <a:srgbClr val="363935"/>
                </a:solidFill>
                <a:latin typeface="Roboto Mono Medium" panose="00000009000000000000" pitchFamily="49" charset="0"/>
              </a:rPr>
              <a:t>Prévention </a:t>
            </a:r>
            <a:r>
              <a:rPr lang="fr-FR" sz="2400" baseline="30000" dirty="0">
                <a:solidFill>
                  <a:srgbClr val="363935"/>
                </a:solidFill>
                <a:latin typeface="Roboto Mono Medium" panose="00000009000000000000" pitchFamily="49" charset="0"/>
              </a:rPr>
              <a:t>&amp; R</a:t>
            </a:r>
            <a:r>
              <a:rPr lang="fr-FR" sz="2400" baseline="30000" dirty="0" smtClean="0">
                <a:solidFill>
                  <a:srgbClr val="363935"/>
                </a:solidFill>
                <a:latin typeface="Roboto Mono Medium" panose="00000009000000000000" pitchFamily="49" charset="0"/>
              </a:rPr>
              <a:t>éparation Anti-âge</a:t>
            </a:r>
            <a:r>
              <a:rPr lang="fr-FR" sz="2400" baseline="30000" dirty="0">
                <a:solidFill>
                  <a:srgbClr val="363935"/>
                </a:solidFill>
                <a:latin typeface="Roboto Mono Medium" panose="00000009000000000000" pitchFamily="49" charset="0"/>
              </a:rPr>
              <a:t>»</a:t>
            </a:r>
            <a:endParaRPr lang="fr-FR" sz="2400" dirty="0"/>
          </a:p>
        </p:txBody>
      </p:sp>
      <p:sp>
        <p:nvSpPr>
          <p:cNvPr id="15" name="Rectangle 14"/>
          <p:cNvSpPr/>
          <p:nvPr/>
        </p:nvSpPr>
        <p:spPr>
          <a:xfrm>
            <a:off x="4976734" y="4045941"/>
            <a:ext cx="6200933" cy="869260"/>
          </a:xfrm>
          <a:prstGeom prst="rect">
            <a:avLst/>
          </a:prstGeom>
          <a:noFill/>
          <a:ln>
            <a:solidFill>
              <a:srgbClr val="FCE2D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97329" y="4561258"/>
            <a:ext cx="3027406" cy="23160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85103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19538" y="277602"/>
            <a:ext cx="10515600" cy="1325563"/>
          </a:xfrm>
        </p:spPr>
        <p:txBody>
          <a:bodyPr/>
          <a:lstStyle/>
          <a:p>
            <a:r>
              <a:rPr lang="fr-FR" dirty="0" smtClean="0"/>
              <a:t>EXEMPLES ELEMENTS DE DÉCORS</a:t>
            </a:r>
            <a:br>
              <a:rPr lang="fr-FR" dirty="0" smtClean="0"/>
            </a:br>
            <a:r>
              <a:rPr lang="fr-FR" sz="3600" dirty="0" smtClean="0">
                <a:solidFill>
                  <a:srgbClr val="FCC496"/>
                </a:solidFill>
              </a:rPr>
              <a:t>en accord avec le thème</a:t>
            </a:r>
            <a:endParaRPr lang="fr-FR" sz="3600" dirty="0">
              <a:solidFill>
                <a:srgbClr val="FCC496"/>
              </a:solidFill>
            </a:endParaRPr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9538" y="2300773"/>
            <a:ext cx="2066925" cy="2667000"/>
          </a:xfrm>
          <a:prstGeom prst="rect">
            <a:avLst/>
          </a:prstGeom>
        </p:spPr>
      </p:pic>
      <p:pic>
        <p:nvPicPr>
          <p:cNvPr id="5" name="Imag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86463" y="3078227"/>
            <a:ext cx="2076450" cy="2828925"/>
          </a:xfrm>
          <a:prstGeom prst="rect">
            <a:avLst/>
          </a:prstGeom>
        </p:spPr>
      </p:pic>
      <p:pic>
        <p:nvPicPr>
          <p:cNvPr id="6" name="Imag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61428" y="3078227"/>
            <a:ext cx="2188484" cy="2426834"/>
          </a:xfrm>
          <a:prstGeom prst="rect">
            <a:avLst/>
          </a:prstGeom>
        </p:spPr>
      </p:pic>
      <p:pic>
        <p:nvPicPr>
          <p:cNvPr id="7" name="Imag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715687" y="3140139"/>
            <a:ext cx="1847850" cy="1352550"/>
          </a:xfrm>
          <a:prstGeom prst="rect">
            <a:avLst/>
          </a:prstGeom>
        </p:spPr>
      </p:pic>
      <p:pic>
        <p:nvPicPr>
          <p:cNvPr id="8" name="Image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738243" y="1454214"/>
            <a:ext cx="2085975" cy="472440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5216104" y="5887905"/>
            <a:ext cx="6096000" cy="55399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fr-FR" baseline="30000" dirty="0">
                <a:solidFill>
                  <a:srgbClr val="000000"/>
                </a:solidFill>
                <a:latin typeface="Roboto Mono" pitchFamily="2" charset="0"/>
              </a:rPr>
              <a:t>V</a:t>
            </a:r>
            <a:r>
              <a:rPr lang="fr-FR" baseline="30000" dirty="0" smtClean="0">
                <a:solidFill>
                  <a:srgbClr val="000000"/>
                </a:solidFill>
                <a:latin typeface="Roboto Mono" pitchFamily="2" charset="0"/>
              </a:rPr>
              <a:t>errerie </a:t>
            </a:r>
            <a:endParaRPr lang="fr-FR" baseline="30000" dirty="0">
              <a:solidFill>
                <a:srgbClr val="000000"/>
              </a:solidFill>
              <a:latin typeface="Roboto Mono" pitchFamily="2" charset="0"/>
            </a:endParaRPr>
          </a:p>
          <a:p>
            <a:r>
              <a:rPr lang="fr-FR" baseline="30000" dirty="0">
                <a:solidFill>
                  <a:srgbClr val="000000"/>
                </a:solidFill>
                <a:latin typeface="Roboto Mono" pitchFamily="2" charset="0"/>
              </a:rPr>
              <a:t>type coupelle, vase,  ...</a:t>
            </a:r>
            <a:endParaRPr lang="fr-FR" dirty="0"/>
          </a:p>
        </p:txBody>
      </p:sp>
      <p:sp>
        <p:nvSpPr>
          <p:cNvPr id="11" name="Rectangle 10"/>
          <p:cNvSpPr/>
          <p:nvPr/>
        </p:nvSpPr>
        <p:spPr>
          <a:xfrm>
            <a:off x="693964" y="6040114"/>
            <a:ext cx="6096000" cy="27699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fr-FR" baseline="30000" dirty="0">
                <a:solidFill>
                  <a:srgbClr val="000000"/>
                </a:solidFill>
                <a:latin typeface="Roboto Mono" pitchFamily="2" charset="0"/>
              </a:rPr>
              <a:t>Cercles lumineux suspendus</a:t>
            </a:r>
          </a:p>
        </p:txBody>
      </p:sp>
      <p:sp>
        <p:nvSpPr>
          <p:cNvPr id="12" name="Rectangle 11"/>
          <p:cNvSpPr/>
          <p:nvPr/>
        </p:nvSpPr>
        <p:spPr>
          <a:xfrm>
            <a:off x="7715687" y="4690774"/>
            <a:ext cx="6096000" cy="27699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fr-FR" baseline="30000" dirty="0" smtClean="0">
                <a:solidFill>
                  <a:srgbClr val="000000"/>
                </a:solidFill>
                <a:latin typeface="Roboto Mono" pitchFamily="2" charset="0"/>
              </a:rPr>
              <a:t>Petit élément végétal</a:t>
            </a:r>
          </a:p>
        </p:txBody>
      </p:sp>
      <p:sp>
        <p:nvSpPr>
          <p:cNvPr id="13" name="Rectangle 12"/>
          <p:cNvSpPr/>
          <p:nvPr/>
        </p:nvSpPr>
        <p:spPr>
          <a:xfrm>
            <a:off x="10189611" y="6317113"/>
            <a:ext cx="6096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fr-FR" baseline="30000" dirty="0" smtClean="0">
                <a:solidFill>
                  <a:srgbClr val="000000"/>
                </a:solidFill>
                <a:latin typeface="Roboto Mono" pitchFamily="2" charset="0"/>
              </a:rPr>
              <a:t>Voilage jaune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55009453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460656" y="-250038"/>
            <a:ext cx="10515600" cy="1325563"/>
          </a:xfrm>
        </p:spPr>
        <p:txBody>
          <a:bodyPr>
            <a:normAutofit/>
          </a:bodyPr>
          <a:lstStyle/>
          <a:p>
            <a:r>
              <a:rPr lang="fr-FR" sz="3800" dirty="0" smtClean="0">
                <a:latin typeface="KyivType Sans2" panose="00000500000000000000" pitchFamily="50" charset="0"/>
              </a:rPr>
              <a:t>SCENOGRAPHIE VITRINE</a:t>
            </a:r>
            <a:endParaRPr lang="fr-FR" sz="3800" dirty="0">
              <a:latin typeface="KyivType Sans2" panose="00000500000000000000" pitchFamily="50" charset="0"/>
            </a:endParaRPr>
          </a:p>
        </p:txBody>
      </p:sp>
      <p:sp>
        <p:nvSpPr>
          <p:cNvPr id="5" name="ZoneTexte 4"/>
          <p:cNvSpPr txBox="1"/>
          <p:nvPr/>
        </p:nvSpPr>
        <p:spPr>
          <a:xfrm>
            <a:off x="0" y="0"/>
            <a:ext cx="1460656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8800" dirty="0" smtClean="0">
                <a:solidFill>
                  <a:srgbClr val="F9C199"/>
                </a:solidFill>
                <a:latin typeface="Lucida Handwriting" panose="03010101010101010101" pitchFamily="66" charset="0"/>
                <a:ea typeface="Roboto" panose="020B0604020202020204" charset="0"/>
                <a:cs typeface="Arial" panose="020B0604020202020204" pitchFamily="34" charset="0"/>
              </a:rPr>
              <a:t>1/</a:t>
            </a:r>
            <a:endParaRPr lang="fr-FR" sz="8800" dirty="0">
              <a:solidFill>
                <a:srgbClr val="F9C199"/>
              </a:solidFill>
              <a:latin typeface="Lucida Handwriting" panose="03010101010101010101" pitchFamily="66" charset="0"/>
              <a:ea typeface="Roboto" panose="020B0604020202020204" charset="0"/>
              <a:cs typeface="Arial" panose="020B0604020202020204" pitchFamily="34" charset="0"/>
            </a:endParaRPr>
          </a:p>
        </p:txBody>
      </p:sp>
      <p:pic>
        <p:nvPicPr>
          <p:cNvPr id="6" name="Imag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5746" y="873043"/>
            <a:ext cx="6815443" cy="53644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625694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Image 2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64247" y="822961"/>
            <a:ext cx="6994840" cy="5662012"/>
          </a:xfrm>
          <a:prstGeom prst="rect">
            <a:avLst/>
          </a:prstGeom>
        </p:spPr>
      </p:pic>
      <p:pic>
        <p:nvPicPr>
          <p:cNvPr id="24" name="Image 2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828722" y="3153286"/>
            <a:ext cx="1308612" cy="1630762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00876" y="173346"/>
            <a:ext cx="10515600" cy="1325563"/>
          </a:xfrm>
        </p:spPr>
        <p:txBody>
          <a:bodyPr/>
          <a:lstStyle/>
          <a:p>
            <a:r>
              <a:rPr lang="fr-FR" dirty="0" smtClean="0"/>
              <a:t>DECRYPTAGE</a:t>
            </a:r>
            <a:br>
              <a:rPr lang="fr-FR" dirty="0" smtClean="0"/>
            </a:br>
            <a:endParaRPr lang="fr-FR" sz="3600" dirty="0">
              <a:solidFill>
                <a:srgbClr val="FCC496"/>
              </a:solidFill>
            </a:endParaRPr>
          </a:p>
        </p:txBody>
      </p:sp>
      <p:sp>
        <p:nvSpPr>
          <p:cNvPr id="16" name="ZoneTexte 15"/>
          <p:cNvSpPr txBox="1"/>
          <p:nvPr/>
        </p:nvSpPr>
        <p:spPr>
          <a:xfrm>
            <a:off x="468505" y="2781697"/>
            <a:ext cx="282336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baseline="30000" dirty="0" smtClean="0">
                <a:latin typeface="Roboto Mono" pitchFamily="2" charset="0"/>
                <a:ea typeface="Roboto Mono" pitchFamily="2" charset="0"/>
              </a:rPr>
              <a:t>POSTER </a:t>
            </a:r>
            <a:r>
              <a:rPr lang="fr-FR" baseline="30000" dirty="0">
                <a:latin typeface="Roboto Mono" pitchFamily="2" charset="0"/>
                <a:ea typeface="Roboto Mono" pitchFamily="2" charset="0"/>
              </a:rPr>
              <a:t>60x80 cm</a:t>
            </a:r>
          </a:p>
          <a:p>
            <a:pPr algn="ctr"/>
            <a:r>
              <a:rPr lang="fr-FR" baseline="30000" dirty="0" smtClean="0">
                <a:latin typeface="Roboto Mono" pitchFamily="2" charset="0"/>
                <a:ea typeface="Roboto Mono" pitchFamily="2" charset="0"/>
              </a:rPr>
              <a:t>maintenu</a:t>
            </a:r>
            <a:endParaRPr lang="fr-FR" baseline="30000" dirty="0">
              <a:latin typeface="Roboto Mono" pitchFamily="2" charset="0"/>
              <a:ea typeface="Roboto Mono" pitchFamily="2" charset="0"/>
            </a:endParaRPr>
          </a:p>
          <a:p>
            <a:pPr algn="ctr"/>
            <a:r>
              <a:rPr lang="fr-FR" baseline="30000" dirty="0">
                <a:latin typeface="Roboto Mono" pitchFamily="2" charset="0"/>
                <a:ea typeface="Roboto Mono" pitchFamily="2" charset="0"/>
              </a:rPr>
              <a:t> à l’aide d’un porte </a:t>
            </a:r>
            <a:r>
              <a:rPr lang="fr-FR" baseline="30000" dirty="0" smtClean="0">
                <a:latin typeface="Roboto Mono" pitchFamily="2" charset="0"/>
                <a:ea typeface="Roboto Mono" pitchFamily="2" charset="0"/>
              </a:rPr>
              <a:t>affiche à suspendre</a:t>
            </a:r>
            <a:endParaRPr lang="fr-FR" dirty="0">
              <a:latin typeface="Roboto Mono" pitchFamily="2" charset="0"/>
              <a:ea typeface="Roboto Mono" pitchFamily="2" charset="0"/>
            </a:endParaRPr>
          </a:p>
        </p:txBody>
      </p:sp>
      <p:sp>
        <p:nvSpPr>
          <p:cNvPr id="17" name="ZoneTexte 16"/>
          <p:cNvSpPr txBox="1"/>
          <p:nvPr/>
        </p:nvSpPr>
        <p:spPr>
          <a:xfrm>
            <a:off x="521371" y="4610869"/>
            <a:ext cx="282336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baseline="30000" dirty="0">
                <a:latin typeface="Roboto Mono" pitchFamily="2" charset="0"/>
                <a:ea typeface="Roboto Mono" pitchFamily="2" charset="0"/>
              </a:rPr>
              <a:t>ELEMENT </a:t>
            </a:r>
            <a:r>
              <a:rPr lang="fr-FR" baseline="30000" dirty="0" smtClean="0">
                <a:latin typeface="Roboto Mono" pitchFamily="2" charset="0"/>
                <a:ea typeface="Roboto Mono" pitchFamily="2" charset="0"/>
              </a:rPr>
              <a:t>VEGETAL + COUPELLE</a:t>
            </a:r>
            <a:endParaRPr lang="fr-FR" baseline="30000" dirty="0">
              <a:latin typeface="Roboto Mono" pitchFamily="2" charset="0"/>
              <a:ea typeface="Roboto Mono" pitchFamily="2" charset="0"/>
            </a:endParaRPr>
          </a:p>
          <a:p>
            <a:pPr algn="ctr"/>
            <a:r>
              <a:rPr lang="fr-FR" baseline="30000" dirty="0">
                <a:latin typeface="Roboto Mono" pitchFamily="2" charset="0"/>
                <a:ea typeface="Roboto Mono" pitchFamily="2" charset="0"/>
              </a:rPr>
              <a:t>posé près du produit</a:t>
            </a:r>
            <a:endParaRPr lang="fr-FR" dirty="0">
              <a:latin typeface="Roboto Mono" pitchFamily="2" charset="0"/>
              <a:ea typeface="Roboto Mono" pitchFamily="2" charset="0"/>
            </a:endParaRPr>
          </a:p>
        </p:txBody>
      </p:sp>
      <p:sp>
        <p:nvSpPr>
          <p:cNvPr id="18" name="ZoneTexte 17"/>
          <p:cNvSpPr txBox="1"/>
          <p:nvPr/>
        </p:nvSpPr>
        <p:spPr>
          <a:xfrm>
            <a:off x="408274" y="5610081"/>
            <a:ext cx="282336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baseline="30000" dirty="0">
                <a:latin typeface="Roboto Mono" pitchFamily="2" charset="0"/>
                <a:ea typeface="Roboto Mono" pitchFamily="2" charset="0"/>
              </a:rPr>
              <a:t>MEUBLES</a:t>
            </a:r>
          </a:p>
          <a:p>
            <a:pPr algn="ctr"/>
            <a:r>
              <a:rPr lang="fr-FR" baseline="30000" dirty="0" smtClean="0">
                <a:latin typeface="Roboto Mono" pitchFamily="2" charset="0"/>
                <a:ea typeface="Roboto Mono" pitchFamily="2" charset="0"/>
              </a:rPr>
              <a:t>(éléments </a:t>
            </a:r>
            <a:r>
              <a:rPr lang="fr-FR" baseline="30000" dirty="0">
                <a:latin typeface="Roboto Mono" pitchFamily="2" charset="0"/>
                <a:ea typeface="Roboto Mono" pitchFamily="2" charset="0"/>
              </a:rPr>
              <a:t>de base)</a:t>
            </a:r>
            <a:endParaRPr lang="fr-FR" dirty="0">
              <a:latin typeface="Roboto Mono" pitchFamily="2" charset="0"/>
              <a:ea typeface="Roboto Mono" pitchFamily="2" charset="0"/>
            </a:endParaRPr>
          </a:p>
        </p:txBody>
      </p:sp>
      <p:sp>
        <p:nvSpPr>
          <p:cNvPr id="19" name="ZoneTexte 18"/>
          <p:cNvSpPr txBox="1"/>
          <p:nvPr/>
        </p:nvSpPr>
        <p:spPr>
          <a:xfrm>
            <a:off x="8236354" y="1725323"/>
            <a:ext cx="2823360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baseline="30000" dirty="0" smtClean="0">
                <a:latin typeface="Roboto Mono" pitchFamily="2" charset="0"/>
                <a:ea typeface="Roboto Mono" pitchFamily="2" charset="0"/>
              </a:rPr>
              <a:t>VOILAGE JAUNE</a:t>
            </a:r>
            <a:r>
              <a:rPr lang="fr-FR" dirty="0" smtClean="0">
                <a:latin typeface="Roboto Mono" pitchFamily="2" charset="0"/>
                <a:ea typeface="Roboto Mono" pitchFamily="2" charset="0"/>
              </a:rPr>
              <a:t> </a:t>
            </a:r>
          </a:p>
          <a:p>
            <a:pPr algn="ctr"/>
            <a:r>
              <a:rPr lang="fr-FR" baseline="30000" dirty="0" smtClean="0">
                <a:latin typeface="Roboto Mono" pitchFamily="2" charset="0"/>
                <a:ea typeface="Roboto Mono" pitchFamily="2" charset="0"/>
              </a:rPr>
              <a:t>symbolisant </a:t>
            </a:r>
            <a:r>
              <a:rPr lang="fr-FR" baseline="30000" dirty="0">
                <a:latin typeface="Roboto Mono" pitchFamily="2" charset="0"/>
                <a:ea typeface="Roboto Mono" pitchFamily="2" charset="0"/>
              </a:rPr>
              <a:t>l’huile présente dans </a:t>
            </a:r>
            <a:r>
              <a:rPr lang="fr-FR" baseline="30000" dirty="0" smtClean="0">
                <a:latin typeface="Roboto Mono" pitchFamily="2" charset="0"/>
                <a:ea typeface="Roboto Mono" pitchFamily="2" charset="0"/>
              </a:rPr>
              <a:t>la</a:t>
            </a:r>
            <a:r>
              <a:rPr lang="fr-FR" dirty="0" smtClean="0">
                <a:latin typeface="Roboto Mono" pitchFamily="2" charset="0"/>
                <a:ea typeface="Roboto Mono" pitchFamily="2" charset="0"/>
              </a:rPr>
              <a:t> </a:t>
            </a:r>
            <a:r>
              <a:rPr lang="fr-FR" baseline="30000" dirty="0" smtClean="0">
                <a:latin typeface="Roboto Mono" pitchFamily="2" charset="0"/>
                <a:ea typeface="Roboto Mono" pitchFamily="2" charset="0"/>
              </a:rPr>
              <a:t>coupelle </a:t>
            </a:r>
            <a:r>
              <a:rPr lang="fr-FR" baseline="30000" dirty="0">
                <a:latin typeface="Roboto Mono" pitchFamily="2" charset="0"/>
                <a:ea typeface="Roboto Mono" pitchFamily="2" charset="0"/>
              </a:rPr>
              <a:t>et le </a:t>
            </a:r>
            <a:r>
              <a:rPr lang="fr-FR" baseline="30000" dirty="0" smtClean="0">
                <a:latin typeface="Roboto Mono" pitchFamily="2" charset="0"/>
                <a:ea typeface="Roboto Mono" pitchFamily="2" charset="0"/>
              </a:rPr>
              <a:t>produit</a:t>
            </a:r>
          </a:p>
          <a:p>
            <a:pPr algn="ctr"/>
            <a:endParaRPr lang="fr-FR" dirty="0">
              <a:latin typeface="Roboto Mono" pitchFamily="2" charset="0"/>
              <a:ea typeface="Roboto Mono" pitchFamily="2" charset="0"/>
            </a:endParaRPr>
          </a:p>
        </p:txBody>
      </p:sp>
      <p:sp>
        <p:nvSpPr>
          <p:cNvPr id="20" name="ZoneTexte 19"/>
          <p:cNvSpPr txBox="1"/>
          <p:nvPr/>
        </p:nvSpPr>
        <p:spPr>
          <a:xfrm>
            <a:off x="8547243" y="3705027"/>
            <a:ext cx="233560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baseline="30000" dirty="0" smtClean="0">
                <a:latin typeface="Roboto Mono" pitchFamily="2" charset="0"/>
                <a:ea typeface="Roboto Mono" pitchFamily="2" charset="0"/>
              </a:rPr>
              <a:t>CERCLES LUMINEUX suspendus symbolisant </a:t>
            </a:r>
            <a:r>
              <a:rPr lang="fr-FR" baseline="30000" dirty="0">
                <a:latin typeface="Roboto Mono" pitchFamily="2" charset="0"/>
                <a:ea typeface="Roboto Mono" pitchFamily="2" charset="0"/>
              </a:rPr>
              <a:t>les coupelles rondes en verre de la </a:t>
            </a:r>
            <a:r>
              <a:rPr lang="fr-FR" baseline="30000" dirty="0" smtClean="0">
                <a:latin typeface="Roboto Mono" pitchFamily="2" charset="0"/>
                <a:ea typeface="Roboto Mono" pitchFamily="2" charset="0"/>
              </a:rPr>
              <a:t>plv</a:t>
            </a:r>
          </a:p>
          <a:p>
            <a:pPr algn="ctr"/>
            <a:endParaRPr lang="fr-FR" dirty="0">
              <a:latin typeface="Roboto Mono" pitchFamily="2" charset="0"/>
              <a:ea typeface="Roboto Mono" pitchFamily="2" charset="0"/>
            </a:endParaRPr>
          </a:p>
        </p:txBody>
      </p:sp>
      <p:sp>
        <p:nvSpPr>
          <p:cNvPr id="21" name="ZoneTexte 20"/>
          <p:cNvSpPr txBox="1"/>
          <p:nvPr/>
        </p:nvSpPr>
        <p:spPr>
          <a:xfrm>
            <a:off x="8380019" y="5717860"/>
            <a:ext cx="282336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baseline="30000" dirty="0">
                <a:latin typeface="Roboto Mono" pitchFamily="2" charset="0"/>
                <a:ea typeface="Roboto Mono" pitchFamily="2" charset="0"/>
              </a:rPr>
              <a:t>PODIUM YON-KA</a:t>
            </a:r>
          </a:p>
          <a:p>
            <a:pPr algn="ctr"/>
            <a:r>
              <a:rPr lang="fr-FR" baseline="30000" dirty="0" smtClean="0">
                <a:latin typeface="Roboto Mono" pitchFamily="2" charset="0"/>
                <a:ea typeface="Roboto Mono" pitchFamily="2" charset="0"/>
              </a:rPr>
              <a:t>8 x 8 cm</a:t>
            </a:r>
            <a:endParaRPr lang="fr-FR" dirty="0">
              <a:latin typeface="Roboto Mono" pitchFamily="2" charset="0"/>
              <a:ea typeface="Roboto Mono" pitchFamily="2" charset="0"/>
            </a:endParaRPr>
          </a:p>
        </p:txBody>
      </p:sp>
      <p:pic>
        <p:nvPicPr>
          <p:cNvPr id="25" name="Image 2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1203379" y="935849"/>
            <a:ext cx="535343" cy="19507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648840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460656" y="-250038"/>
            <a:ext cx="10515600" cy="1325563"/>
          </a:xfrm>
        </p:spPr>
        <p:txBody>
          <a:bodyPr>
            <a:normAutofit/>
          </a:bodyPr>
          <a:lstStyle/>
          <a:p>
            <a:r>
              <a:rPr lang="fr-FR" sz="3800" dirty="0" smtClean="0">
                <a:latin typeface="KyivType Sans2" panose="00000500000000000000" pitchFamily="50" charset="0"/>
              </a:rPr>
              <a:t>ANIMATION POINT DE VENTE</a:t>
            </a:r>
            <a:endParaRPr lang="fr-FR" sz="3800" dirty="0">
              <a:latin typeface="KyivType Sans2" panose="00000500000000000000" pitchFamily="50" charset="0"/>
            </a:endParaRPr>
          </a:p>
        </p:txBody>
      </p:sp>
      <p:sp>
        <p:nvSpPr>
          <p:cNvPr id="5" name="ZoneTexte 4"/>
          <p:cNvSpPr txBox="1"/>
          <p:nvPr/>
        </p:nvSpPr>
        <p:spPr>
          <a:xfrm>
            <a:off x="0" y="0"/>
            <a:ext cx="1460656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8800" dirty="0" smtClean="0">
                <a:solidFill>
                  <a:srgbClr val="F9C199"/>
                </a:solidFill>
                <a:latin typeface="Lucida Handwriting" panose="03010101010101010101" pitchFamily="66" charset="0"/>
                <a:ea typeface="Roboto" panose="020B0604020202020204" charset="0"/>
                <a:cs typeface="Arial" panose="020B0604020202020204" pitchFamily="34" charset="0"/>
              </a:rPr>
              <a:t>2/</a:t>
            </a:r>
            <a:endParaRPr lang="fr-FR" sz="8800" dirty="0">
              <a:solidFill>
                <a:srgbClr val="F9C199"/>
              </a:solidFill>
              <a:latin typeface="Lucida Handwriting" panose="03010101010101010101" pitchFamily="66" charset="0"/>
              <a:ea typeface="Roboto" panose="020B0604020202020204" charset="0"/>
              <a:cs typeface="Arial" panose="020B0604020202020204" pitchFamily="34" charset="0"/>
            </a:endParaRPr>
          </a:p>
        </p:txBody>
      </p:sp>
      <p:pic>
        <p:nvPicPr>
          <p:cNvPr id="6" name="Imag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6520" y="723275"/>
            <a:ext cx="4003871" cy="54902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592742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98609" y="876071"/>
            <a:ext cx="5181258" cy="5181258"/>
          </a:xfrm>
          <a:prstGeom prst="rect">
            <a:avLst/>
          </a:prstGeom>
        </p:spPr>
      </p:pic>
      <p:sp>
        <p:nvSpPr>
          <p:cNvPr id="6" name="ZoneTexte 5"/>
          <p:cNvSpPr txBox="1"/>
          <p:nvPr/>
        </p:nvSpPr>
        <p:spPr>
          <a:xfrm>
            <a:off x="3061353" y="2324010"/>
            <a:ext cx="282336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baseline="30000" dirty="0">
                <a:latin typeface="Roboto Mono" pitchFamily="2" charset="0"/>
                <a:ea typeface="Roboto Mono" pitchFamily="2" charset="0"/>
              </a:rPr>
              <a:t>POSTER 60 x 80 cm</a:t>
            </a:r>
          </a:p>
          <a:p>
            <a:pPr algn="ctr"/>
            <a:r>
              <a:rPr lang="fr-FR" baseline="30000" dirty="0" smtClean="0">
                <a:latin typeface="Roboto Mono" pitchFamily="2" charset="0"/>
                <a:ea typeface="Roboto Mono" pitchFamily="2" charset="0"/>
              </a:rPr>
              <a:t>à </a:t>
            </a:r>
            <a:r>
              <a:rPr lang="fr-FR" baseline="30000" dirty="0">
                <a:latin typeface="Roboto Mono" pitchFamily="2" charset="0"/>
                <a:ea typeface="Roboto Mono" pitchFamily="2" charset="0"/>
              </a:rPr>
              <a:t>placer derrière en hauteur</a:t>
            </a:r>
            <a:endParaRPr lang="fr-FR" dirty="0">
              <a:latin typeface="Roboto Mono" pitchFamily="2" charset="0"/>
              <a:ea typeface="Roboto Mono" pitchFamily="2" charset="0"/>
            </a:endParaRPr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00876" y="264786"/>
            <a:ext cx="10515600" cy="1325563"/>
          </a:xfrm>
        </p:spPr>
        <p:txBody>
          <a:bodyPr/>
          <a:lstStyle/>
          <a:p>
            <a:r>
              <a:rPr lang="fr-FR" dirty="0" smtClean="0"/>
              <a:t>DECRYPTAGE</a:t>
            </a:r>
            <a:br>
              <a:rPr lang="fr-FR" dirty="0" smtClean="0"/>
            </a:br>
            <a:endParaRPr lang="fr-FR" sz="3600" dirty="0">
              <a:solidFill>
                <a:srgbClr val="FCC496"/>
              </a:solidFill>
            </a:endParaRPr>
          </a:p>
        </p:txBody>
      </p:sp>
      <p:sp>
        <p:nvSpPr>
          <p:cNvPr id="7" name="ZoneTexte 6"/>
          <p:cNvSpPr txBox="1"/>
          <p:nvPr/>
        </p:nvSpPr>
        <p:spPr>
          <a:xfrm>
            <a:off x="3547457" y="3215050"/>
            <a:ext cx="268296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baseline="30000" dirty="0">
                <a:latin typeface="Roboto Mono" pitchFamily="2" charset="0"/>
                <a:ea typeface="Roboto Mono" pitchFamily="2" charset="0"/>
              </a:rPr>
              <a:t>AFFICHETTE A4 </a:t>
            </a:r>
          </a:p>
          <a:p>
            <a:pPr algn="ctr"/>
            <a:r>
              <a:rPr lang="fr-FR" baseline="30000" dirty="0" smtClean="0">
                <a:latin typeface="Roboto Mono" pitchFamily="2" charset="0"/>
                <a:ea typeface="Roboto Mono" pitchFamily="2" charset="0"/>
              </a:rPr>
              <a:t>Concours dans porte-affichette en plexi</a:t>
            </a:r>
            <a:endParaRPr lang="fr-FR" dirty="0">
              <a:latin typeface="Roboto Mono" pitchFamily="2" charset="0"/>
              <a:ea typeface="Roboto Mono" pitchFamily="2" charset="0"/>
            </a:endParaRPr>
          </a:p>
        </p:txBody>
      </p:sp>
      <p:sp>
        <p:nvSpPr>
          <p:cNvPr id="8" name="ZoneTexte 7"/>
          <p:cNvSpPr txBox="1"/>
          <p:nvPr/>
        </p:nvSpPr>
        <p:spPr>
          <a:xfrm>
            <a:off x="3174458" y="4333530"/>
            <a:ext cx="31121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baseline="30000" dirty="0">
                <a:latin typeface="Roboto Mono" pitchFamily="2" charset="0"/>
                <a:ea typeface="Roboto Mono" pitchFamily="2" charset="0"/>
              </a:rPr>
              <a:t>Placer </a:t>
            </a:r>
            <a:r>
              <a:rPr lang="fr-FR" baseline="30000" dirty="0" smtClean="0">
                <a:latin typeface="Roboto Mono" pitchFamily="2" charset="0"/>
                <a:ea typeface="Roboto Mono" pitchFamily="2" charset="0"/>
              </a:rPr>
              <a:t>le </a:t>
            </a:r>
            <a:r>
              <a:rPr lang="fr-FR" baseline="30000" dirty="0">
                <a:latin typeface="Roboto Mono" pitchFamily="2" charset="0"/>
                <a:ea typeface="Roboto Mono" pitchFamily="2" charset="0"/>
              </a:rPr>
              <a:t>produit en majesté sur le podium </a:t>
            </a:r>
            <a:r>
              <a:rPr lang="fr-FR" baseline="30000" dirty="0" smtClean="0">
                <a:latin typeface="Roboto Mono" pitchFamily="2" charset="0"/>
                <a:ea typeface="Roboto Mono" pitchFamily="2" charset="0"/>
              </a:rPr>
              <a:t>Yon-Ka </a:t>
            </a:r>
            <a:endParaRPr lang="fr-FR" baseline="30000" dirty="0">
              <a:latin typeface="Roboto Mono" pitchFamily="2" charset="0"/>
              <a:ea typeface="Roboto Mono" pitchFamily="2" charset="0"/>
            </a:endParaRPr>
          </a:p>
        </p:txBody>
      </p:sp>
      <p:sp>
        <p:nvSpPr>
          <p:cNvPr id="10" name="ZoneTexte 9"/>
          <p:cNvSpPr txBox="1"/>
          <p:nvPr/>
        </p:nvSpPr>
        <p:spPr>
          <a:xfrm>
            <a:off x="3306389" y="5318665"/>
            <a:ext cx="2620273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baseline="30000" dirty="0">
                <a:latin typeface="Roboto Mono" pitchFamily="2" charset="0"/>
                <a:ea typeface="Roboto Mono" pitchFamily="2" charset="0"/>
              </a:rPr>
              <a:t>Multiplier l’exposition </a:t>
            </a:r>
            <a:r>
              <a:rPr lang="fr-FR" baseline="30000" dirty="0" smtClean="0">
                <a:latin typeface="Roboto Mono" pitchFamily="2" charset="0"/>
                <a:ea typeface="Roboto Mono" pitchFamily="2" charset="0"/>
              </a:rPr>
              <a:t>du </a:t>
            </a:r>
            <a:r>
              <a:rPr lang="fr-FR" baseline="30000" dirty="0">
                <a:latin typeface="Roboto Mono" pitchFamily="2" charset="0"/>
                <a:ea typeface="Roboto Mono" pitchFamily="2" charset="0"/>
              </a:rPr>
              <a:t>même produit sur </a:t>
            </a:r>
            <a:r>
              <a:rPr lang="fr-FR" baseline="30000" dirty="0" smtClean="0">
                <a:latin typeface="Roboto Mono" pitchFamily="2" charset="0"/>
                <a:ea typeface="Roboto Mono" pitchFamily="2" charset="0"/>
              </a:rPr>
              <a:t>l’étagère </a:t>
            </a:r>
            <a:r>
              <a:rPr lang="fr-FR" baseline="30000" dirty="0">
                <a:latin typeface="Roboto Mono" pitchFamily="2" charset="0"/>
                <a:ea typeface="Roboto Mono" pitchFamily="2" charset="0"/>
              </a:rPr>
              <a:t>ou le meuble</a:t>
            </a:r>
            <a:endParaRPr lang="fr-FR" dirty="0">
              <a:latin typeface="Roboto Mono" pitchFamily="2" charset="0"/>
              <a:ea typeface="Roboto Mono" pitchFamily="2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392375" y="6220191"/>
            <a:ext cx="8412473" cy="580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2400" baseline="30000" dirty="0">
                <a:solidFill>
                  <a:srgbClr val="F8BE98"/>
                </a:solidFill>
                <a:latin typeface="KyivType Sans2" panose="00000500000000000000" pitchFamily="50" charset="0"/>
              </a:rPr>
              <a:t>Pensez à diffuser le film publicitaire si vous </a:t>
            </a:r>
            <a:r>
              <a:rPr lang="fr-FR" sz="2400" baseline="30000" dirty="0" smtClean="0">
                <a:solidFill>
                  <a:srgbClr val="F8BE98"/>
                </a:solidFill>
                <a:latin typeface="KyivType Sans2" panose="00000500000000000000" pitchFamily="50" charset="0"/>
              </a:rPr>
              <a:t>disposez </a:t>
            </a:r>
            <a:r>
              <a:rPr lang="fr-FR" sz="2400" baseline="30000" dirty="0">
                <a:solidFill>
                  <a:srgbClr val="F8BE98"/>
                </a:solidFill>
                <a:latin typeface="KyivType Sans2" panose="00000500000000000000" pitchFamily="50" charset="0"/>
              </a:rPr>
              <a:t>d’une </a:t>
            </a:r>
            <a:r>
              <a:rPr lang="fr-FR" sz="2400" baseline="30000" dirty="0" smtClean="0">
                <a:solidFill>
                  <a:srgbClr val="F8BE98"/>
                </a:solidFill>
                <a:latin typeface="KyivType Sans2" panose="00000500000000000000" pitchFamily="50" charset="0"/>
              </a:rPr>
              <a:t>TV </a:t>
            </a:r>
            <a:r>
              <a:rPr lang="fr-FR" sz="2400" baseline="30000" dirty="0">
                <a:solidFill>
                  <a:srgbClr val="F8BE98"/>
                </a:solidFill>
                <a:latin typeface="KyivType Sans2" panose="00000500000000000000" pitchFamily="50" charset="0"/>
              </a:rPr>
              <a:t>ou du présentoir numérique.</a:t>
            </a:r>
            <a:endParaRPr lang="fr-FR" sz="2400" baseline="30000" dirty="0">
              <a:solidFill>
                <a:srgbClr val="000000"/>
              </a:solidFill>
              <a:latin typeface="KyivType Sans2" panose="00000500000000000000" pitchFamily="50" charset="0"/>
            </a:endParaRPr>
          </a:p>
        </p:txBody>
      </p:sp>
      <p:pic>
        <p:nvPicPr>
          <p:cNvPr id="11" name="Image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29204" y="5774865"/>
            <a:ext cx="1063171" cy="10256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729174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3412" y="2270761"/>
            <a:ext cx="4965176" cy="2271712"/>
          </a:xfrm>
          <a:prstGeom prst="rect">
            <a:avLst/>
          </a:prstGeom>
        </p:spPr>
      </p:pic>
      <p:pic>
        <p:nvPicPr>
          <p:cNvPr id="5" name="Imag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39073" y="5673485"/>
            <a:ext cx="913854" cy="788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2809823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7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Conception personnalisé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7370</TotalTime>
  <Words>242</Words>
  <Application>Microsoft Office PowerPoint</Application>
  <PresentationFormat>Grand écran</PresentationFormat>
  <Paragraphs>52</Paragraphs>
  <Slides>9</Slides>
  <Notes>2</Notes>
  <HiddenSlides>0</HiddenSlides>
  <MMClips>0</MMClips>
  <ScaleCrop>false</ScaleCrop>
  <HeadingPairs>
    <vt:vector size="6" baseType="variant">
      <vt:variant>
        <vt:lpstr>Polices utilisées</vt:lpstr>
      </vt:variant>
      <vt:variant>
        <vt:i4>12</vt:i4>
      </vt:variant>
      <vt:variant>
        <vt:lpstr>Thème</vt:lpstr>
      </vt:variant>
      <vt:variant>
        <vt:i4>4</vt:i4>
      </vt:variant>
      <vt:variant>
        <vt:lpstr>Titres des diapositives</vt:lpstr>
      </vt:variant>
      <vt:variant>
        <vt:i4>9</vt:i4>
      </vt:variant>
    </vt:vector>
  </HeadingPairs>
  <TitlesOfParts>
    <vt:vector size="25" baseType="lpstr">
      <vt:lpstr>Roboto Mono Light</vt:lpstr>
      <vt:lpstr>Century</vt:lpstr>
      <vt:lpstr>Sofia Pro Regular</vt:lpstr>
      <vt:lpstr>Roboto Mono Medium</vt:lpstr>
      <vt:lpstr>Calibri Light</vt:lpstr>
      <vt:lpstr>Roboto Mono</vt:lpstr>
      <vt:lpstr>Calibri</vt:lpstr>
      <vt:lpstr>Roboto Light</vt:lpstr>
      <vt:lpstr>Arial</vt:lpstr>
      <vt:lpstr>Roboto</vt:lpstr>
      <vt:lpstr>Lucida Handwriting</vt:lpstr>
      <vt:lpstr>KyivType Sans2</vt:lpstr>
      <vt:lpstr>Thème Office</vt:lpstr>
      <vt:lpstr>27_Office Theme</vt:lpstr>
      <vt:lpstr>2_Office Theme</vt:lpstr>
      <vt:lpstr>Conception personnalisée</vt:lpstr>
      <vt:lpstr>Présentation PowerPoint</vt:lpstr>
      <vt:lpstr>Présentation PowerPoint</vt:lpstr>
      <vt:lpstr>DECRYPTAGE  PLV</vt:lpstr>
      <vt:lpstr>EXEMPLES ELEMENTS DE DÉCORS en accord avec le thème</vt:lpstr>
      <vt:lpstr>SCENOGRAPHIE VITRINE</vt:lpstr>
      <vt:lpstr>DECRYPTAGE </vt:lpstr>
      <vt:lpstr>ANIMATION POINT DE VENTE</vt:lpstr>
      <vt:lpstr>DECRYPTAGE </vt:lpstr>
      <vt:lpstr>Présentation PowerPoint</vt:lpstr>
    </vt:vector>
  </TitlesOfParts>
  <Company>HP Inc.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ARMAND Luna</dc:creator>
  <cp:lastModifiedBy>BELQASMI Scheherazade</cp:lastModifiedBy>
  <cp:revision>403</cp:revision>
  <cp:lastPrinted>2021-07-26T12:58:52Z</cp:lastPrinted>
  <dcterms:created xsi:type="dcterms:W3CDTF">2021-05-11T10:21:38Z</dcterms:created>
  <dcterms:modified xsi:type="dcterms:W3CDTF">2021-07-26T15:19:39Z</dcterms:modified>
</cp:coreProperties>
</file>