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62" r:id="rId3"/>
    <p:sldMasterId id="2147483664" r:id="rId4"/>
  </p:sldMasterIdLst>
  <p:notesMasterIdLst>
    <p:notesMasterId r:id="rId14"/>
  </p:notesMasterIdLst>
  <p:sldIdLst>
    <p:sldId id="464" r:id="rId5"/>
    <p:sldId id="417" r:id="rId6"/>
    <p:sldId id="414" r:id="rId7"/>
    <p:sldId id="458" r:id="rId8"/>
    <p:sldId id="460" r:id="rId9"/>
    <p:sldId id="459" r:id="rId10"/>
    <p:sldId id="461" r:id="rId11"/>
    <p:sldId id="462" r:id="rId12"/>
    <p:sldId id="467" r:id="rId13"/>
  </p:sldIdLst>
  <p:sldSz cx="12192000" cy="6858000"/>
  <p:notesSz cx="6794500" cy="100076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Roboto Mono Medium" panose="00000009000000000000" pitchFamily="49" charset="0"/>
      <p:regular r:id="rId19"/>
      <p:italic r:id="rId20"/>
    </p:embeddedFont>
    <p:embeddedFont>
      <p:font typeface="Sofia Pro Regular" panose="00000500000000000000" pitchFamily="50" charset="0"/>
      <p:regular r:id="rId21"/>
      <p:italic r:id="rId22"/>
    </p:embeddedFont>
    <p:embeddedFont>
      <p:font typeface="KyivType Sans2" panose="00000500000000000000" pitchFamily="50" charset="0"/>
      <p:regular r:id="rId23"/>
    </p:embeddedFont>
    <p:embeddedFont>
      <p:font typeface="Roboto Light" panose="020B0604020202020204" charset="0"/>
      <p:regular r:id="rId24"/>
      <p:italic r:id="rId25"/>
    </p:embeddedFont>
    <p:embeddedFont>
      <p:font typeface="Roboto" panose="020B0604020202020204" charset="0"/>
      <p:regular r:id="rId26"/>
      <p:bold r:id="rId27"/>
      <p:italic r:id="rId28"/>
      <p:boldItalic r:id="rId29"/>
    </p:embeddedFont>
    <p:embeddedFont>
      <p:font typeface="KyivType Sans Medium2" panose="00000600000000000000" pitchFamily="50" charset="0"/>
      <p:regular r:id="rId30"/>
    </p:embeddedFont>
    <p:embeddedFont>
      <p:font typeface="Roboto Mono" panose="00000009000000000000" pitchFamily="49" charset="0"/>
      <p:regular r:id="rId31"/>
      <p:bold r:id="rId32"/>
      <p:italic r:id="rId33"/>
      <p:boldItalic r:id="rId34"/>
    </p:embeddedFont>
    <p:embeddedFont>
      <p:font typeface="Century" panose="02040604050505020304" pitchFamily="18" charset="0"/>
      <p:regular r:id="rId35"/>
    </p:embeddedFont>
    <p:embeddedFont>
      <p:font typeface="Roboto Mono Light" panose="00000009000000000000" pitchFamily="49" charset="0"/>
      <p:regular r:id="rId36"/>
      <p:italic r:id="rId37"/>
    </p:embeddedFont>
    <p:embeddedFont>
      <p:font typeface="Calibri Light" panose="020F0302020204030204" pitchFamily="34" charset="0"/>
      <p:regular r:id="rId38"/>
      <p:italic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4BDC343-5F90-4953-9759-E88A560E6F18}">
          <p14:sldIdLst>
            <p14:sldId id="464"/>
            <p14:sldId id="417"/>
            <p14:sldId id="414"/>
            <p14:sldId id="458"/>
            <p14:sldId id="460"/>
            <p14:sldId id="459"/>
            <p14:sldId id="461"/>
            <p14:sldId id="462"/>
          </p14:sldIdLst>
        </p14:section>
        <p14:section name="Section sans titre" id="{0A987468-09F5-400C-884F-3E4EC6558D96}">
          <p14:sldIdLst>
            <p14:sldId id="4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3E3E"/>
    <a:srgbClr val="FFF2EA"/>
    <a:srgbClr val="F9C199"/>
    <a:srgbClr val="FCE2D0"/>
    <a:srgbClr val="FCC496"/>
    <a:srgbClr val="58595B"/>
    <a:srgbClr val="3E595B"/>
    <a:srgbClr val="FCF2FD"/>
    <a:srgbClr val="414041"/>
    <a:srgbClr val="FE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28" autoAdjust="0"/>
    <p:restoredTop sz="95948" autoAdjust="0"/>
  </p:normalViewPr>
  <p:slideViewPr>
    <p:cSldViewPr snapToGrid="0" showGuides="1">
      <p:cViewPr varScale="1">
        <p:scale>
          <a:sx n="69" d="100"/>
          <a:sy n="69" d="100"/>
        </p:scale>
        <p:origin x="292" y="44"/>
      </p:cViewPr>
      <p:guideLst>
        <p:guide orient="horz" pos="1956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font" Target="fonts/font25.fntdata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font" Target="fonts/font23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642CE-B54E-4A7C-8926-D4475954B1A6}" type="datetimeFigureOut">
              <a:rPr lang="fr-FR" smtClean="0"/>
              <a:t>04/08/2021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816157"/>
            <a:ext cx="5435600" cy="394049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3C29B-D611-4618-A458-E7E6C6418B3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35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3C29B-D611-4618-A458-E7E6C6418B38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78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be6f3f7cc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315913" y="98425"/>
            <a:ext cx="7351713" cy="4135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g8be6f3f7cc_2_138:notes"/>
          <p:cNvSpPr txBox="1">
            <a:spLocks noGrp="1"/>
          </p:cNvSpPr>
          <p:nvPr>
            <p:ph type="body" idx="1"/>
          </p:nvPr>
        </p:nvSpPr>
        <p:spPr>
          <a:xfrm>
            <a:off x="138086" y="4232787"/>
            <a:ext cx="6593504" cy="671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125" tIns="89125" rIns="89125" bIns="891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Comme pour le 1</a:t>
            </a:r>
            <a:r>
              <a:rPr lang="fr-FR" baseline="30000" dirty="0" smtClean="0"/>
              <a:t>er</a:t>
            </a:r>
            <a:r>
              <a:rPr lang="fr-FR" dirty="0" smtClean="0"/>
              <a:t> quizz, voici quelques affirmations</a:t>
            </a:r>
            <a:r>
              <a:rPr lang="fr-FR" baseline="0" dirty="0" smtClean="0"/>
              <a:t> auxquelles il faudra répondre par vrai ou faux.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010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04/08/2021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286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04/08/2021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53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340667"/>
            <a:ext cx="10515600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8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35159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914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9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Change the style of the title 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319A9-0109-4E1F-AA67-AE5EC327BD46}" type="datetimeFigureOut">
              <a:rPr lang="fr-FR" smtClean="0"/>
              <a:t>04/08/2021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38200" y="665825"/>
            <a:ext cx="10515600" cy="5511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63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0200" y="1918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bg2">
              <a:lumMod val="25000"/>
            </a:schemeClr>
          </a:solidFill>
          <a:latin typeface="Century" panose="02040604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55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3703781"/>
            <a:ext cx="10515600" cy="2473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421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25000"/>
            </a:schemeClr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56408" y="960120"/>
            <a:ext cx="6437376" cy="4992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168" y="5890297"/>
            <a:ext cx="913854" cy="78827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77231" y="4546210"/>
            <a:ext cx="3963350" cy="618259"/>
          </a:xfrm>
          <a:prstGeom prst="rect">
            <a:avLst/>
          </a:prstGeom>
          <a:solidFill>
            <a:srgbClr val="FCE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2"/>
          <p:cNvSpPr txBox="1">
            <a:spLocks/>
          </p:cNvSpPr>
          <p:nvPr/>
        </p:nvSpPr>
        <p:spPr>
          <a:xfrm>
            <a:off x="2427934" y="4280316"/>
            <a:ext cx="789432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>
                <a:solidFill>
                  <a:srgbClr val="3E3E3E"/>
                </a:solidFill>
              </a:rPr>
              <a:t>Elixir </a:t>
            </a:r>
            <a:r>
              <a:rPr lang="fr-FR" sz="4800" cap="small" dirty="0" smtClean="0">
                <a:solidFill>
                  <a:schemeClr val="bg1"/>
                </a:solidFill>
              </a:rPr>
              <a:t>Vital</a:t>
            </a:r>
            <a:endParaRPr lang="fr-FR" sz="4800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0868124" y="6370795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Sept 2021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6398" y="1428317"/>
            <a:ext cx="3877392" cy="27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16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50511" y="204075"/>
            <a:ext cx="10799618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  <a:spcBef>
                <a:spcPct val="0"/>
              </a:spcBef>
            </a:pPr>
            <a:r>
              <a:rPr lang="fr-FR" sz="3600" dirty="0" smtClean="0">
                <a:solidFill>
                  <a:srgbClr val="3E3E3E"/>
                </a:solidFill>
                <a:latin typeface="KyivType Sans2" panose="00000500000000000000" pitchFamily="50" charset="0"/>
                <a:ea typeface="+mj-ea"/>
                <a:cs typeface="+mj-cs"/>
              </a:rPr>
              <a:t>DISPLAY</a:t>
            </a:r>
            <a:endParaRPr lang="fr-FR" sz="3600" dirty="0">
              <a:solidFill>
                <a:srgbClr val="3E3E3E"/>
              </a:solidFill>
              <a:latin typeface="KyivType Sans2" panose="00000500000000000000" pitchFamily="50" charset="0"/>
              <a:ea typeface="+mj-ea"/>
              <a:cs typeface="+mj-cs"/>
            </a:endParaRPr>
          </a:p>
        </p:txBody>
      </p:sp>
      <p:sp>
        <p:nvSpPr>
          <p:cNvPr id="6" name="Titre 2"/>
          <p:cNvSpPr txBox="1">
            <a:spLocks/>
          </p:cNvSpPr>
          <p:nvPr/>
        </p:nvSpPr>
        <p:spPr>
          <a:xfrm>
            <a:off x="792520" y="4554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>
                <a:solidFill>
                  <a:srgbClr val="3E3E3E"/>
                </a:solidFill>
              </a:rPr>
              <a:t>Elixir </a:t>
            </a:r>
            <a:r>
              <a:rPr lang="fr-FR" sz="4800" cap="small" dirty="0" smtClean="0">
                <a:solidFill>
                  <a:srgbClr val="3E3E3E"/>
                </a:solidFill>
              </a:rPr>
              <a:t>Vital</a:t>
            </a:r>
            <a:endParaRPr lang="fr-FR" sz="4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923" y="3525352"/>
            <a:ext cx="1511869" cy="153692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110556" y="5673306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cm</a:t>
            </a:r>
          </a:p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7C0890B) EN</a:t>
            </a:r>
            <a:endParaRPr lang="fr-FR" dirty="0">
              <a:solidFill>
                <a:srgbClr val="3E3E3E"/>
              </a:solidFill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658679" y="5448732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A4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POSTER CONTEST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. 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7C0900X)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524871" y="5461293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PODIUM 8 X 8 cm</a:t>
            </a:r>
            <a:endParaRPr lang="nb-NO" baseline="30000" dirty="0">
              <a:solidFill>
                <a:srgbClr val="3E3E3E"/>
              </a:solidFill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(réf. </a:t>
            </a:r>
            <a:r>
              <a:rPr lang="fr-FR" baseline="30000" dirty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7G0050X)</a:t>
            </a:r>
            <a:endParaRPr lang="fr-FR" dirty="0">
              <a:solidFill>
                <a:srgbClr val="3E3E3E"/>
              </a:solidFill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749" y="1309463"/>
            <a:ext cx="2314215" cy="395232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556" y="1503915"/>
            <a:ext cx="3024372" cy="40428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1260" y="3091656"/>
            <a:ext cx="1541935" cy="21701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524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3171" y="0"/>
            <a:ext cx="10515600" cy="1325563"/>
          </a:xfrm>
        </p:spPr>
        <p:txBody>
          <a:bodyPr/>
          <a:lstStyle/>
          <a:p>
            <a:r>
              <a:rPr lang="fr-FR" dirty="0" smtClean="0"/>
              <a:t>DISPLAY</a:t>
            </a:r>
            <a:br>
              <a:rPr lang="fr-FR" dirty="0" smtClean="0"/>
            </a:br>
            <a:r>
              <a:rPr lang="fr-FR" dirty="0" smtClean="0"/>
              <a:t>DECODING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57963" y="5564168"/>
            <a:ext cx="2871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</a:t>
            </a:r>
            <a:r>
              <a:rPr lang="nb-NO" baseline="30000" dirty="0" smtClean="0">
                <a:solidFill>
                  <a:srgbClr val="3E3E3E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  <a:endParaRPr lang="nb-NO" baseline="30000" dirty="0">
              <a:solidFill>
                <a:srgbClr val="3E3E3E"/>
              </a:solidFill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81667" y="1491396"/>
            <a:ext cx="66556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COLORS: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peach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, white,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yellow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, 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Light" panose="00000009000000000000" pitchFamily="49" charset="0"/>
              </a:rPr>
              <a:t>green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SHAPES: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circle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, rectangle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MATERIALS: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natural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 (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oil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, plants), glass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EMOTION/SENSATION: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precision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 / expertise</a:t>
            </a:r>
          </a:p>
          <a:p>
            <a:pPr>
              <a:lnSpc>
                <a:spcPct val="200000"/>
              </a:lnSpc>
            </a:pP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                  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comfort</a:t>
            </a:r>
            <a:r>
              <a:rPr lang="fr-FR" sz="2400" baseline="30000" dirty="0">
                <a:solidFill>
                  <a:srgbClr val="3E3E3E"/>
                </a:solidFill>
                <a:latin typeface="Roboto Mono Light" panose="00000009000000000000" pitchFamily="49" charset="0"/>
              </a:rPr>
              <a:t> / </a:t>
            </a:r>
            <a:r>
              <a:rPr lang="fr-FR" sz="2400" baseline="30000" dirty="0" err="1">
                <a:solidFill>
                  <a:srgbClr val="3E3E3E"/>
                </a:solidFill>
                <a:latin typeface="Roboto Mono Light" panose="00000009000000000000" pitchFamily="49" charset="0"/>
              </a:rPr>
              <a:t>softness</a:t>
            </a:r>
            <a:endParaRPr lang="fr-FR" sz="2400" baseline="30000" dirty="0">
              <a:solidFill>
                <a:srgbClr val="3E3E3E"/>
              </a:solidFill>
              <a:latin typeface="Roboto Mono Light" panose="00000009000000000000" pitchFamily="49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81666" y="4207315"/>
            <a:ext cx="64245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aseline="30000" dirty="0">
                <a:solidFill>
                  <a:srgbClr val="3E3E3E"/>
                </a:solidFill>
                <a:latin typeface="Roboto Mono Medium" panose="00000009000000000000" pitchFamily="49" charset="0"/>
              </a:rPr>
              <a:t>KEY MESSAGE: 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«The phyto-</a:t>
            </a:r>
            <a:r>
              <a:rPr lang="fr-FR" sz="2400" baseline="30000" dirty="0" err="1" smtClean="0">
                <a:solidFill>
                  <a:srgbClr val="3E3E3E"/>
                </a:solidFill>
                <a:latin typeface="Roboto Mono Medium" panose="00000009000000000000" pitchFamily="49" charset="0"/>
              </a:rPr>
              <a:t>aromatic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 dual-phase </a:t>
            </a:r>
            <a:r>
              <a:rPr lang="fr-FR" sz="2400" baseline="30000" dirty="0" err="1" smtClean="0">
                <a:solidFill>
                  <a:srgbClr val="3E3E3E"/>
                </a:solidFill>
                <a:latin typeface="Roboto Mono Medium" panose="00000009000000000000" pitchFamily="49" charset="0"/>
              </a:rPr>
              <a:t>serum</a:t>
            </a:r>
            <a:endParaRPr lang="fr-FR" sz="2400" baseline="30000" dirty="0">
              <a:solidFill>
                <a:srgbClr val="3E3E3E"/>
              </a:solidFill>
              <a:latin typeface="Roboto Mono Medium" panose="00000009000000000000" pitchFamily="49" charset="0"/>
            </a:endParaRPr>
          </a:p>
          <a:p>
            <a:r>
              <a:rPr lang="fr-FR" sz="2400" baseline="30000" dirty="0">
                <a:solidFill>
                  <a:srgbClr val="3E3E3E"/>
                </a:solidFill>
                <a:latin typeface="Roboto Mono Medium" panose="00000009000000000000" pitchFamily="49" charset="0"/>
              </a:rPr>
              <a:t>              </a:t>
            </a:r>
            <a:r>
              <a:rPr lang="fr-FR" sz="2400" baseline="30000" dirty="0" err="1" smtClean="0">
                <a:solidFill>
                  <a:srgbClr val="3E3E3E"/>
                </a:solidFill>
                <a:latin typeface="Roboto Mono Medium" panose="00000009000000000000" pitchFamily="49" charset="0"/>
              </a:rPr>
              <a:t>Preventative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 </a:t>
            </a:r>
            <a:r>
              <a:rPr lang="fr-FR" sz="2400" baseline="30000" dirty="0">
                <a:solidFill>
                  <a:srgbClr val="3E3E3E"/>
                </a:solidFill>
                <a:latin typeface="Roboto Mono Medium" panose="00000009000000000000" pitchFamily="49" charset="0"/>
              </a:rPr>
              <a:t>&amp; </a:t>
            </a:r>
            <a:r>
              <a:rPr lang="fr-FR" sz="2400" baseline="30000" dirty="0" err="1" smtClean="0">
                <a:solidFill>
                  <a:srgbClr val="3E3E3E"/>
                </a:solidFill>
                <a:latin typeface="Roboto Mono Medium" panose="00000009000000000000" pitchFamily="49" charset="0"/>
              </a:rPr>
              <a:t>Reparative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 Anti-</a:t>
            </a:r>
            <a:r>
              <a:rPr lang="fr-FR" sz="2400" baseline="30000" dirty="0" err="1" smtClean="0">
                <a:solidFill>
                  <a:srgbClr val="3E3E3E"/>
                </a:solidFill>
                <a:latin typeface="Roboto Mono Medium" panose="00000009000000000000" pitchFamily="49" charset="0"/>
              </a:rPr>
              <a:t>aging</a:t>
            </a:r>
            <a:r>
              <a:rPr lang="fr-FR" sz="2400" baseline="30000" dirty="0" smtClean="0">
                <a:solidFill>
                  <a:srgbClr val="3E3E3E"/>
                </a:solidFill>
                <a:latin typeface="Roboto Mono Medium" panose="00000009000000000000" pitchFamily="49" charset="0"/>
              </a:rPr>
              <a:t>»</a:t>
            </a:r>
            <a:endParaRPr lang="fr-FR" sz="2400" dirty="0">
              <a:solidFill>
                <a:srgbClr val="3E3E3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76734" y="4045941"/>
            <a:ext cx="6200933" cy="869260"/>
          </a:xfrm>
          <a:prstGeom prst="rect">
            <a:avLst/>
          </a:prstGeom>
          <a:noFill/>
          <a:ln>
            <a:solidFill>
              <a:srgbClr val="FCE2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329" y="4561258"/>
            <a:ext cx="3027406" cy="231607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963" y="1320813"/>
            <a:ext cx="3048264" cy="406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9538" y="277602"/>
            <a:ext cx="10515600" cy="1325563"/>
          </a:xfrm>
        </p:spPr>
        <p:txBody>
          <a:bodyPr/>
          <a:lstStyle/>
          <a:p>
            <a:r>
              <a:rPr lang="fr-FR" dirty="0"/>
              <a:t>EXAMPLES OF DECORATION ELEMENTS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n-US" sz="3600" dirty="0">
                <a:solidFill>
                  <a:srgbClr val="FCC496"/>
                </a:solidFill>
              </a:rPr>
              <a:t>in </a:t>
            </a:r>
            <a:r>
              <a:rPr lang="en-US" sz="3600" dirty="0" smtClean="0">
                <a:solidFill>
                  <a:srgbClr val="FCC496"/>
                </a:solidFill>
              </a:rPr>
              <a:t>line </a:t>
            </a:r>
            <a:r>
              <a:rPr lang="en-US" sz="3600" dirty="0">
                <a:solidFill>
                  <a:srgbClr val="FCC496"/>
                </a:solidFill>
              </a:rPr>
              <a:t>with the theme</a:t>
            </a:r>
            <a:endParaRPr lang="fr-FR" sz="3600" dirty="0">
              <a:solidFill>
                <a:srgbClr val="FCC496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38" y="2300773"/>
            <a:ext cx="2066925" cy="2667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463" y="3078227"/>
            <a:ext cx="2076450" cy="28289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428" y="3078227"/>
            <a:ext cx="2188484" cy="242683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5687" y="3140139"/>
            <a:ext cx="1847850" cy="13525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8243" y="1454214"/>
            <a:ext cx="2085975" cy="4724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16104" y="588790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</a:rPr>
              <a:t>Glassware</a:t>
            </a:r>
            <a:endParaRPr lang="fr-FR" baseline="30000" dirty="0">
              <a:solidFill>
                <a:srgbClr val="3E3E3E"/>
              </a:solidFill>
              <a:latin typeface="Roboto Mono" pitchFamily="2" charset="0"/>
            </a:endParaRPr>
          </a:p>
          <a:p>
            <a:r>
              <a:rPr lang="fr-FR" baseline="30000" dirty="0" err="1" smtClean="0">
                <a:solidFill>
                  <a:srgbClr val="3E3E3E"/>
                </a:solidFill>
                <a:latin typeface="Roboto Mono" pitchFamily="2" charset="0"/>
              </a:rPr>
              <a:t>cup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</a:rPr>
              <a:t>, vase, ...</a:t>
            </a:r>
            <a:endParaRPr lang="fr-FR" dirty="0">
              <a:solidFill>
                <a:srgbClr val="3E3E3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964" y="604011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</a:rPr>
              <a:t>Hanging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</a:rPr>
              <a:t> light </a:t>
            </a:r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</a:rPr>
              <a:t>circles</a:t>
            </a:r>
            <a:endParaRPr lang="fr-FR" baseline="30000" dirty="0">
              <a:solidFill>
                <a:srgbClr val="3E3E3E"/>
              </a:solidFill>
              <a:latin typeface="Roboto Mono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15687" y="467553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baseline="30000" dirty="0">
              <a:solidFill>
                <a:srgbClr val="3E3E3E"/>
              </a:solidFill>
              <a:latin typeface="Roboto Mono" pitchFamily="2" charset="0"/>
            </a:endParaRPr>
          </a:p>
          <a:p>
            <a:r>
              <a:rPr lang="fr-FR" baseline="30000" dirty="0">
                <a:solidFill>
                  <a:srgbClr val="3E3E3E"/>
                </a:solidFill>
                <a:latin typeface="Roboto Mono" pitchFamily="2" charset="0"/>
              </a:rPr>
              <a:t>Small </a:t>
            </a:r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</a:rPr>
              <a:t>vegetal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</a:rPr>
              <a:t> </a:t>
            </a:r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</a:rPr>
              <a:t>element</a:t>
            </a:r>
            <a:endParaRPr lang="fr-FR" baseline="30000" dirty="0">
              <a:solidFill>
                <a:srgbClr val="3E3E3E"/>
              </a:solidFill>
              <a:latin typeface="Roboto Mono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50357" y="6178613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baseline="30000" dirty="0">
              <a:solidFill>
                <a:srgbClr val="3E3E3E"/>
              </a:solidFill>
              <a:latin typeface="Roboto Mono" pitchFamily="2" charset="0"/>
            </a:endParaRPr>
          </a:p>
          <a:p>
            <a:r>
              <a:rPr lang="fr-FR" baseline="30000" dirty="0">
                <a:solidFill>
                  <a:srgbClr val="3E3E3E"/>
                </a:solidFill>
                <a:latin typeface="Roboto Mono" pitchFamily="2" charset="0"/>
              </a:rPr>
              <a:t>Yellow </a:t>
            </a:r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</a:rPr>
              <a:t>curtain</a:t>
            </a:r>
            <a:endParaRPr lang="fr-FR" dirty="0">
              <a:solidFill>
                <a:srgbClr val="3E3E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094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 smtClean="0">
                <a:solidFill>
                  <a:srgbClr val="3E3E3E"/>
                </a:solidFill>
                <a:latin typeface="KyivType Sans2" panose="00000500000000000000" pitchFamily="50" charset="0"/>
              </a:rPr>
              <a:t>WINDOW SCENOGRAPHY</a:t>
            </a:r>
            <a:endParaRPr lang="fr-FR" sz="3800" dirty="0">
              <a:solidFill>
                <a:srgbClr val="3E3E3E"/>
              </a:solidFill>
              <a:latin typeface="KyivType Sans2" panose="00000500000000000000" pitchFamily="50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1865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F9C199"/>
                </a:solidFill>
                <a:latin typeface="KyivType Sans Medium2" panose="00000600000000000000" pitchFamily="50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8800" dirty="0">
              <a:solidFill>
                <a:srgbClr val="F9C199"/>
              </a:solidFill>
              <a:latin typeface="KyivType Sans Medium2" panose="00000600000000000000" pitchFamily="50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746" y="873043"/>
            <a:ext cx="6815443" cy="536447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923" y="4640869"/>
            <a:ext cx="508213" cy="86794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981" y="4640869"/>
            <a:ext cx="508213" cy="86794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616" y="4640869"/>
            <a:ext cx="508213" cy="86794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7968" y="1797814"/>
            <a:ext cx="1596471" cy="213410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06256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247" y="822961"/>
            <a:ext cx="6994840" cy="5662012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722" y="3153286"/>
            <a:ext cx="1308612" cy="163076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523" y="635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3E3E3E"/>
                </a:solidFill>
              </a:rPr>
              <a:t/>
            </a:r>
            <a:br>
              <a:rPr lang="fr-FR" dirty="0">
                <a:solidFill>
                  <a:srgbClr val="3E3E3E"/>
                </a:solidFill>
              </a:rPr>
            </a:br>
            <a:r>
              <a:rPr lang="fr-FR" dirty="0" smtClean="0">
                <a:solidFill>
                  <a:srgbClr val="3E3E3E"/>
                </a:solidFill>
              </a:rPr>
              <a:t>DECODING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68505" y="2781697"/>
            <a:ext cx="2823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POSTER 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60x80 cm</a:t>
            </a:r>
          </a:p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maintained</a:t>
            </a:r>
          </a:p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with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a poster holder to hang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21371" y="4610869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VEGETAL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ELEMENT + CUP</a:t>
            </a:r>
          </a:p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placed near the product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8274" y="5610081"/>
            <a:ext cx="2823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baseline="30000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FURNITURE</a:t>
            </a:r>
          </a:p>
          <a:p>
            <a:pPr algn="ctr"/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(basic </a:t>
            </a:r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elements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)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236354" y="1725323"/>
            <a:ext cx="2823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YELLOW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CURTAIN</a:t>
            </a:r>
            <a:endParaRPr lang="en-US" baseline="30000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symbolizing the oil present in the cup and the product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8547243" y="3705027"/>
            <a:ext cx="2335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LUMINOUS CIRCLES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hanging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symbolizing the round glass cups of the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display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8380019" y="5717860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PODIUM YON-KA</a:t>
            </a:r>
          </a:p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8 x 8 cm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03379" y="935849"/>
            <a:ext cx="535343" cy="195072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323" y="4882169"/>
            <a:ext cx="508213" cy="86794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81" y="4869469"/>
            <a:ext cx="508213" cy="867949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016" y="4869469"/>
            <a:ext cx="508213" cy="867949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2082" y="2142144"/>
            <a:ext cx="1555498" cy="207933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16488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>
                <a:solidFill>
                  <a:srgbClr val="3E3E3E"/>
                </a:solidFill>
                <a:latin typeface="KyivType Sans2" panose="00000500000000000000" pitchFamily="50" charset="0"/>
              </a:rPr>
              <a:t>POINT OF SALE ANIMATION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F9C199"/>
                </a:solidFill>
                <a:latin typeface="KyivType Sans Medium2" panose="00000600000000000000" pitchFamily="50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8800" dirty="0">
              <a:solidFill>
                <a:srgbClr val="F9C199"/>
              </a:solidFill>
              <a:latin typeface="KyivType Sans Medium2" panose="00000600000000000000" pitchFamily="50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221" y="776319"/>
            <a:ext cx="3545727" cy="540932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081" y="1217029"/>
            <a:ext cx="1603319" cy="213374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539" y="3079377"/>
            <a:ext cx="682296" cy="116525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848" y="2963141"/>
            <a:ext cx="859562" cy="120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7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609" y="876071"/>
            <a:ext cx="5181258" cy="518125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329" y="1272360"/>
            <a:ext cx="1462731" cy="194269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061353" y="2324010"/>
            <a:ext cx="2823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POSTER 60 x 80 cm</a:t>
            </a:r>
          </a:p>
          <a:p>
            <a:pPr algn="ctr"/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to be placed behind in height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264786"/>
            <a:ext cx="10515600" cy="1325563"/>
          </a:xfrm>
        </p:spPr>
        <p:txBody>
          <a:bodyPr/>
          <a:lstStyle/>
          <a:p>
            <a:r>
              <a:rPr lang="fr-FR" dirty="0" smtClean="0">
                <a:solidFill>
                  <a:srgbClr val="3E3E3E"/>
                </a:solidFill>
              </a:rPr>
              <a:t>DECODING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47457" y="3215050"/>
            <a:ext cx="2682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A4 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POSTER CONTEST</a:t>
            </a:r>
            <a:endParaRPr lang="fr-FR" baseline="30000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in </a:t>
            </a:r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the</a:t>
            </a:r>
            <a:r>
              <a:rPr lang="fr-FR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 </a:t>
            </a:r>
            <a:r>
              <a:rPr lang="fr-FR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plexi </a:t>
            </a:r>
            <a:r>
              <a:rPr lang="fr-FR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poster </a:t>
            </a:r>
            <a:r>
              <a:rPr lang="fr-FR" baseline="30000" dirty="0" err="1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holder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174458" y="4333530"/>
            <a:ext cx="31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Putting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the product in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the spotlight on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the Yon-Ka podium</a:t>
            </a:r>
            <a:endParaRPr lang="fr-FR" baseline="30000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306389" y="5133999"/>
            <a:ext cx="2620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aseline="30000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Multiply </a:t>
            </a:r>
            <a:r>
              <a:rPr lang="en-US" baseline="30000" dirty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the exposure of the same product on the shelf or </a:t>
            </a:r>
            <a:r>
              <a:rPr lang="en-US" baseline="30000" dirty="0" smtClean="0">
                <a:solidFill>
                  <a:srgbClr val="3E3E3E"/>
                </a:solidFill>
                <a:latin typeface="Roboto Mono" pitchFamily="2" charset="0"/>
                <a:ea typeface="Roboto Mono" pitchFamily="2" charset="0"/>
              </a:rPr>
              <a:t>furniture</a:t>
            </a:r>
            <a:endParaRPr lang="fr-FR" dirty="0">
              <a:solidFill>
                <a:srgbClr val="3E3E3E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92375" y="6220191"/>
            <a:ext cx="84124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aseline="30000" dirty="0" err="1" smtClean="0">
                <a:solidFill>
                  <a:srgbClr val="F8BE98"/>
                </a:solidFill>
                <a:latin typeface="KyivType Sans2" panose="00000500000000000000" pitchFamily="50" charset="0"/>
              </a:rPr>
              <a:t>Think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 of </a:t>
            </a:r>
            <a:r>
              <a:rPr lang="fr-FR" sz="2400" baseline="30000" dirty="0" err="1" smtClean="0">
                <a:solidFill>
                  <a:srgbClr val="F8BE98"/>
                </a:solidFill>
                <a:latin typeface="KyivType Sans2" panose="00000500000000000000" pitchFamily="50" charset="0"/>
              </a:rPr>
              <a:t>broadcasting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 the </a:t>
            </a:r>
            <a:r>
              <a:rPr lang="fr-FR" sz="2400" baseline="30000" dirty="0" err="1" smtClean="0">
                <a:solidFill>
                  <a:srgbClr val="F8BE98"/>
                </a:solidFill>
                <a:latin typeface="KyivType Sans2" panose="00000500000000000000" pitchFamily="50" charset="0"/>
              </a:rPr>
              <a:t>advertising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 film if </a:t>
            </a:r>
            <a:r>
              <a:rPr lang="fr-FR" sz="2400" baseline="30000" dirty="0" err="1" smtClean="0">
                <a:solidFill>
                  <a:srgbClr val="F8BE98"/>
                </a:solidFill>
                <a:latin typeface="KyivType Sans2" panose="00000500000000000000" pitchFamily="50" charset="0"/>
              </a:rPr>
              <a:t>you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 have a TV or the digital </a:t>
            </a:r>
            <a:r>
              <a:rPr lang="fr-FR" sz="2400" baseline="30000" dirty="0" err="1" smtClean="0">
                <a:solidFill>
                  <a:srgbClr val="F8BE98"/>
                </a:solidFill>
                <a:latin typeface="KyivType Sans2" panose="00000500000000000000" pitchFamily="50" charset="0"/>
              </a:rPr>
              <a:t>diplay</a:t>
            </a:r>
            <a:r>
              <a:rPr lang="fr-FR" sz="2400" baseline="30000" dirty="0" smtClean="0">
                <a:solidFill>
                  <a:srgbClr val="F8BE98"/>
                </a:solidFill>
                <a:latin typeface="KyivType Sans2" panose="00000500000000000000" pitchFamily="50" charset="0"/>
              </a:rPr>
              <a:t>.</a:t>
            </a:r>
            <a:endParaRPr lang="fr-FR" sz="2400" baseline="30000" dirty="0">
              <a:solidFill>
                <a:srgbClr val="000000"/>
              </a:solidFill>
              <a:latin typeface="KyivType Sans2" panose="00000500000000000000" pitchFamily="50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204" y="5774865"/>
            <a:ext cx="1063171" cy="102564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4479" y="2939997"/>
            <a:ext cx="712802" cy="998477"/>
          </a:xfrm>
          <a:prstGeom prst="rect">
            <a:avLst/>
          </a:prstGeom>
        </p:spPr>
      </p:pic>
      <p:sp>
        <p:nvSpPr>
          <p:cNvPr id="9" name="Rectangle à coins arrondis 8"/>
          <p:cNvSpPr/>
          <p:nvPr/>
        </p:nvSpPr>
        <p:spPr>
          <a:xfrm>
            <a:off x="8717281" y="3276010"/>
            <a:ext cx="716279" cy="5797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28" b="95942" l="9928" r="89969">
                        <a14:foregroundMark x1="14374" y1="59540" x2="38987" y2="54876"/>
                        <a14:foregroundMark x1="39400" y1="54876" x2="39710" y2="54876"/>
                        <a14:foregroundMark x1="62875" y1="55118" x2="86763" y2="56875"/>
                        <a14:foregroundMark x1="86763" y1="73107" x2="87590" y2="85342"/>
                        <a14:foregroundMark x1="87177" y1="85342" x2="87177" y2="85342"/>
                        <a14:foregroundMark x1="67839" y1="92671" x2="59152" y2="96002"/>
                        <a14:foregroundMark x1="61427" y1="19806" x2="61013" y2="9328"/>
                        <a14:foregroundMark x1="61013" y1="9328" x2="41262" y2="9570"/>
                        <a14:foregroundMark x1="67425" y1="92913" x2="86453" y2="85100"/>
                        <a14:foregroundMark x1="74250" y1="71775" x2="80352" y2="62205"/>
                        <a14:foregroundMark x1="78077" y1="62447" x2="70527" y2="62447"/>
                        <a14:foregroundMark x1="67839" y1="66869" x2="70527" y2="68686"/>
                        <a14:foregroundMark x1="74250" y1="71108" x2="74250" y2="71108"/>
                        <a14:foregroundMark x1="73113" y1="67353" x2="76215" y2="64204"/>
                        <a14:foregroundMark x1="61427" y1="30224" x2="61427" y2="40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521" y="2842035"/>
            <a:ext cx="731524" cy="124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9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73" y="5673485"/>
            <a:ext cx="913854" cy="78827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899" y="2748674"/>
            <a:ext cx="5048250" cy="198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098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7697</TotalTime>
  <Words>246</Words>
  <Application>Microsoft Office PowerPoint</Application>
  <PresentationFormat>Grand écran</PresentationFormat>
  <Paragraphs>56</Paragraphs>
  <Slides>9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9</vt:i4>
      </vt:variant>
    </vt:vector>
  </HeadingPairs>
  <TitlesOfParts>
    <vt:vector size="25" baseType="lpstr">
      <vt:lpstr>Calibri</vt:lpstr>
      <vt:lpstr>Roboto Mono Medium</vt:lpstr>
      <vt:lpstr>Sofia Pro Regular</vt:lpstr>
      <vt:lpstr>KyivType Sans2</vt:lpstr>
      <vt:lpstr>Roboto Light</vt:lpstr>
      <vt:lpstr>Roboto</vt:lpstr>
      <vt:lpstr>KyivType Sans Medium2</vt:lpstr>
      <vt:lpstr>Roboto Mono</vt:lpstr>
      <vt:lpstr>Century</vt:lpstr>
      <vt:lpstr>Arial</vt:lpstr>
      <vt:lpstr>Roboto Mono Light</vt:lpstr>
      <vt:lpstr>Calibri Light</vt:lpstr>
      <vt:lpstr>Thème Office</vt:lpstr>
      <vt:lpstr>27_Office Theme</vt:lpstr>
      <vt:lpstr>2_Office Theme</vt:lpstr>
      <vt:lpstr>Conception personnalisée</vt:lpstr>
      <vt:lpstr>Présentation PowerPoint</vt:lpstr>
      <vt:lpstr>Présentation PowerPoint</vt:lpstr>
      <vt:lpstr>DISPLAY DECODING</vt:lpstr>
      <vt:lpstr>EXAMPLES OF DECORATION ELEMENTS in line with the theme</vt:lpstr>
      <vt:lpstr>WINDOW SCENOGRAPHY</vt:lpstr>
      <vt:lpstr> DECODING </vt:lpstr>
      <vt:lpstr>POINT OF SALE ANIMATION</vt:lpstr>
      <vt:lpstr>DECODING 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ARMAND Luna</dc:creator>
  <cp:lastModifiedBy>ARMAND Luna</cp:lastModifiedBy>
  <cp:revision>418</cp:revision>
  <cp:lastPrinted>2021-07-26T12:58:52Z</cp:lastPrinted>
  <dcterms:created xsi:type="dcterms:W3CDTF">2021-05-11T10:21:38Z</dcterms:created>
  <dcterms:modified xsi:type="dcterms:W3CDTF">2021-08-04T20:02:42Z</dcterms:modified>
</cp:coreProperties>
</file>