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 id="2147483664" r:id="rId3"/>
  </p:sldMasterIdLst>
  <p:notesMasterIdLst>
    <p:notesMasterId r:id="rId13"/>
  </p:notesMasterIdLst>
  <p:sldIdLst>
    <p:sldId id="463" r:id="rId4"/>
    <p:sldId id="436" r:id="rId5"/>
    <p:sldId id="383" r:id="rId6"/>
    <p:sldId id="442" r:id="rId7"/>
    <p:sldId id="454" r:id="rId8"/>
    <p:sldId id="455" r:id="rId9"/>
    <p:sldId id="456" r:id="rId10"/>
    <p:sldId id="457" r:id="rId11"/>
    <p:sldId id="466" r:id="rId12"/>
  </p:sldIdLst>
  <p:sldSz cx="12192000" cy="6858000"/>
  <p:notesSz cx="6794500" cy="10007600"/>
  <p:embeddedFontLst>
    <p:embeddedFont>
      <p:font typeface="Calibri" panose="020F0502020204030204" pitchFamily="34" charset="0"/>
      <p:regular r:id="rId14"/>
      <p:bold r:id="rId15"/>
      <p:italic r:id="rId16"/>
      <p:boldItalic r:id="rId17"/>
    </p:embeddedFont>
    <p:embeddedFont>
      <p:font typeface="Sofia Pro Regular" panose="00000500000000000000" pitchFamily="50" charset="0"/>
      <p:regular r:id="rId18"/>
      <p:italic r:id="rId19"/>
    </p:embeddedFont>
    <p:embeddedFont>
      <p:font typeface="KyivType Sans2" panose="00000500000000000000" pitchFamily="50" charset="0"/>
      <p:regular r:id="rId20"/>
    </p:embeddedFont>
    <p:embeddedFont>
      <p:font typeface="Roboto Light" panose="020B0604020202020204" charset="0"/>
      <p:regular r:id="rId21"/>
      <p:italic r:id="rId22"/>
    </p:embeddedFont>
    <p:embeddedFont>
      <p:font typeface="Roboto" panose="020B0604020202020204" charset="0"/>
      <p:regular r:id="rId23"/>
      <p:bold r:id="rId24"/>
      <p:italic r:id="rId25"/>
      <p:boldItalic r:id="rId26"/>
    </p:embeddedFont>
    <p:embeddedFont>
      <p:font typeface="KyivType Sans Medium2" panose="00000600000000000000" pitchFamily="50" charset="0"/>
      <p:regular r:id="rId27"/>
    </p:embeddedFont>
    <p:embeddedFont>
      <p:font typeface="Roboto Mono" panose="00000009000000000000" pitchFamily="49" charset="0"/>
      <p:regular r:id="rId28"/>
      <p:bold r:id="rId29"/>
      <p:italic r:id="rId30"/>
      <p:boldItalic r:id="rId31"/>
    </p:embeddedFont>
    <p:embeddedFont>
      <p:font typeface="Century" panose="02040604050505020304" pitchFamily="18" charset="0"/>
      <p:regular r:id="rId32"/>
    </p:embeddedFont>
    <p:embeddedFont>
      <p:font typeface="Roboto Mono Light" panose="00000009000000000000" pitchFamily="49" charset="0"/>
      <p:regular r:id="rId33"/>
      <p: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4BDC343-5F90-4953-9759-E88A560E6F18}">
          <p14:sldIdLst>
            <p14:sldId id="463"/>
            <p14:sldId id="436"/>
            <p14:sldId id="383"/>
            <p14:sldId id="442"/>
            <p14:sldId id="454"/>
            <p14:sldId id="455"/>
            <p14:sldId id="456"/>
            <p14:sldId id="457"/>
            <p14:sldId id="466"/>
          </p14:sldIdLst>
        </p14:section>
        <p14:section name="Section sans titre" id="{0A987468-09F5-400C-884F-3E4EC6558D96}">
          <p14:sldIdLst/>
        </p14:section>
      </p14:sectionLst>
    </p:ext>
    <p:ext uri="{EFAFB233-063F-42B5-8137-9DF3F51BA10A}">
      <p15:sldGuideLst xmlns:p15="http://schemas.microsoft.com/office/powerpoint/2012/main">
        <p15:guide id="1" orient="horz" pos="1956"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199"/>
    <a:srgbClr val="414041"/>
    <a:srgbClr val="FFF2EA"/>
    <a:srgbClr val="FCE2D0"/>
    <a:srgbClr val="FCC496"/>
    <a:srgbClr val="58595B"/>
    <a:srgbClr val="3E3E3E"/>
    <a:srgbClr val="3E595B"/>
    <a:srgbClr val="FCF2FD"/>
    <a:srgbClr val="FEF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28" autoAdjust="0"/>
    <p:restoredTop sz="95948" autoAdjust="0"/>
  </p:normalViewPr>
  <p:slideViewPr>
    <p:cSldViewPr snapToGrid="0" showGuides="1">
      <p:cViewPr varScale="1">
        <p:scale>
          <a:sx n="69" d="100"/>
          <a:sy n="69" d="100"/>
        </p:scale>
        <p:origin x="292" y="44"/>
      </p:cViewPr>
      <p:guideLst>
        <p:guide orient="horz" pos="1956"/>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50211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8645" y="0"/>
            <a:ext cx="2944283" cy="502118"/>
          </a:xfrm>
          <a:prstGeom prst="rect">
            <a:avLst/>
          </a:prstGeom>
        </p:spPr>
        <p:txBody>
          <a:bodyPr vert="horz" lIns="91440" tIns="45720" rIns="91440" bIns="45720" rtlCol="0"/>
          <a:lstStyle>
            <a:lvl1pPr algn="r">
              <a:defRPr sz="1200"/>
            </a:lvl1pPr>
          </a:lstStyle>
          <a:p>
            <a:fld id="{541642CE-B54E-4A7C-8926-D4475954B1A6}" type="datetimeFigureOut">
              <a:rPr lang="fr-FR" smtClean="0"/>
              <a:t>04/08/2021</a:t>
            </a:fld>
            <a:endParaRPr lang="fr-FR" dirty="0"/>
          </a:p>
        </p:txBody>
      </p:sp>
      <p:sp>
        <p:nvSpPr>
          <p:cNvPr id="4" name="Espace réservé de l'image des diapositives 3"/>
          <p:cNvSpPr>
            <a:spLocks noGrp="1" noRot="1" noChangeAspect="1"/>
          </p:cNvSpPr>
          <p:nvPr>
            <p:ph type="sldImg" idx="2"/>
          </p:nvPr>
        </p:nvSpPr>
        <p:spPr>
          <a:xfrm>
            <a:off x="395288" y="1250950"/>
            <a:ext cx="6003925" cy="33782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450" y="4816157"/>
            <a:ext cx="5435600" cy="3940493"/>
          </a:xfrm>
          <a:prstGeom prst="rect">
            <a:avLst/>
          </a:prstGeom>
        </p:spPr>
        <p:txBody>
          <a:bodyPr vert="horz" lIns="91440" tIns="45720" rIns="91440" bIns="45720" rtlCol="0"/>
          <a:lstStyle/>
          <a:p>
            <a:pPr lvl="0"/>
            <a:r>
              <a:rPr lang="fr-FR" smtClean="0"/>
              <a:t>Modify the mask text styles</a:t>
            </a:r>
          </a:p>
          <a:p>
            <a:pPr lvl="1"/>
            <a:r>
              <a:rPr lang="fr-FR" smtClean="0"/>
              <a:t>Second level</a:t>
            </a:r>
          </a:p>
          <a:p>
            <a:pPr lvl="2"/>
            <a:r>
              <a:rPr lang="fr-FR" smtClean="0"/>
              <a:t>Third level</a:t>
            </a:r>
          </a:p>
          <a:p>
            <a:pPr lvl="3"/>
            <a:r>
              <a:rPr lang="fr-FR" smtClean="0"/>
              <a:t>Fourth level</a:t>
            </a:r>
          </a:p>
          <a:p>
            <a:pPr lvl="4"/>
            <a:r>
              <a:rPr lang="fr-FR" smtClean="0"/>
              <a:t>Fifth level </a:t>
            </a:r>
            <a:endParaRPr lang="fr-FR"/>
          </a:p>
        </p:txBody>
      </p:sp>
      <p:sp>
        <p:nvSpPr>
          <p:cNvPr id="6" name="Espace réservé du pied de page 5"/>
          <p:cNvSpPr>
            <a:spLocks noGrp="1"/>
          </p:cNvSpPr>
          <p:nvPr>
            <p:ph type="ftr" sz="quarter" idx="4"/>
          </p:nvPr>
        </p:nvSpPr>
        <p:spPr>
          <a:xfrm>
            <a:off x="0" y="9505484"/>
            <a:ext cx="2944283" cy="50211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8645" y="9505484"/>
            <a:ext cx="2944283" cy="502117"/>
          </a:xfrm>
          <a:prstGeom prst="rect">
            <a:avLst/>
          </a:prstGeom>
        </p:spPr>
        <p:txBody>
          <a:bodyPr vert="horz" lIns="91440" tIns="45720" rIns="91440" bIns="45720" rtlCol="0" anchor="b"/>
          <a:lstStyle>
            <a:lvl1pPr algn="r">
              <a:defRPr sz="1200"/>
            </a:lvl1pPr>
          </a:lstStyle>
          <a:p>
            <a:fld id="{34C3C29B-D611-4618-A458-E7E6C6418B38}" type="slidenum">
              <a:rPr lang="fr-FR" smtClean="0"/>
              <a:t>‹N°›</a:t>
            </a:fld>
            <a:endParaRPr lang="fr-FR" dirty="0"/>
          </a:p>
        </p:txBody>
      </p:sp>
    </p:spTree>
    <p:extLst>
      <p:ext uri="{BB962C8B-B14F-4D97-AF65-F5344CB8AC3E}">
        <p14:creationId xmlns:p14="http://schemas.microsoft.com/office/powerpoint/2010/main" val="398354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smtClean="0"/>
          </a:p>
        </p:txBody>
      </p:sp>
      <p:sp>
        <p:nvSpPr>
          <p:cNvPr id="4" name="Espace réservé du numéro de diapositive 3"/>
          <p:cNvSpPr>
            <a:spLocks noGrp="1"/>
          </p:cNvSpPr>
          <p:nvPr>
            <p:ph type="sldNum" sz="quarter" idx="10"/>
          </p:nvPr>
        </p:nvSpPr>
        <p:spPr/>
        <p:txBody>
          <a:bodyPr/>
          <a:lstStyle/>
          <a:p>
            <a:fld id="{34C3C29B-D611-4618-A458-E7E6C6418B38}" type="slidenum">
              <a:rPr lang="fr-FR" smtClean="0"/>
              <a:t>2</a:t>
            </a:fld>
            <a:endParaRPr lang="fr-FR" dirty="0"/>
          </a:p>
        </p:txBody>
      </p:sp>
    </p:spTree>
    <p:extLst>
      <p:ext uri="{BB962C8B-B14F-4D97-AF65-F5344CB8AC3E}">
        <p14:creationId xmlns:p14="http://schemas.microsoft.com/office/powerpoint/2010/main" val="288447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be6f3f7cc_2_138:notes"/>
          <p:cNvSpPr>
            <a:spLocks noGrp="1" noRot="1" noChangeAspect="1"/>
          </p:cNvSpPr>
          <p:nvPr>
            <p:ph type="sldImg" idx="2"/>
          </p:nvPr>
        </p:nvSpPr>
        <p:spPr>
          <a:xfrm>
            <a:off x="-315913" y="98425"/>
            <a:ext cx="7351713" cy="4135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8be6f3f7cc_2_138:notes"/>
          <p:cNvSpPr txBox="1">
            <a:spLocks noGrp="1"/>
          </p:cNvSpPr>
          <p:nvPr>
            <p:ph type="body" idx="1"/>
          </p:nvPr>
        </p:nvSpPr>
        <p:spPr>
          <a:xfrm>
            <a:off x="138086" y="4232787"/>
            <a:ext cx="6593504" cy="6719976"/>
          </a:xfrm>
          <a:prstGeom prst="rect">
            <a:avLst/>
          </a:prstGeom>
          <a:noFill/>
          <a:ln>
            <a:noFill/>
          </a:ln>
        </p:spPr>
        <p:txBody>
          <a:bodyPr spcFirstLastPara="1" wrap="square" lIns="89125" tIns="89125" rIns="89125" bIns="891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8283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1340667"/>
            <a:ext cx="10515600" cy="1325563"/>
          </a:xfrm>
        </p:spPr>
        <p:txBody>
          <a:bodyPr/>
          <a:lstStyle/>
          <a:p>
            <a:r>
              <a:rPr lang="fr-FR" dirty="0" smtClean="0"/>
              <a:t>Modifiez le style du titre</a:t>
            </a:r>
            <a:endParaRPr lang="fr-FR" dirty="0"/>
          </a:p>
        </p:txBody>
      </p:sp>
    </p:spTree>
    <p:extLst>
      <p:ext uri="{BB962C8B-B14F-4D97-AF65-F5344CB8AC3E}">
        <p14:creationId xmlns:p14="http://schemas.microsoft.com/office/powerpoint/2010/main" val="48584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4351594"/>
            <a:ext cx="10515600" cy="1325563"/>
          </a:xfrm>
          <a:prstGeom prst="rect">
            <a:avLst/>
          </a:prstGeom>
        </p:spPr>
        <p:txBody>
          <a:bodyPr/>
          <a:lstStyle/>
          <a:p>
            <a:r>
              <a:rPr lang="fr-FR" dirty="0" smtClean="0"/>
              <a:t>Modifiez le style du titre</a:t>
            </a:r>
            <a:endParaRPr lang="fr-FR" dirty="0"/>
          </a:p>
        </p:txBody>
      </p:sp>
    </p:spTree>
    <p:extLst>
      <p:ext uri="{BB962C8B-B14F-4D97-AF65-F5344CB8AC3E}">
        <p14:creationId xmlns:p14="http://schemas.microsoft.com/office/powerpoint/2010/main" val="639149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C319A9-0109-4E1F-AA67-AE5EC327BD46}" type="datetimeFigureOut">
              <a:rPr lang="fr-FR" smtClean="0"/>
              <a:t>04/08/2021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B71069E9-C17D-4F98-AB48-22F9EF6C6A35}" type="slidenum">
              <a:rPr lang="fr-FR" smtClean="0"/>
              <a:t>‹N°›</a:t>
            </a:fld>
            <a:endParaRPr lang="fr-FR" dirty="0"/>
          </a:p>
        </p:txBody>
      </p:sp>
    </p:spTree>
    <p:extLst>
      <p:ext uri="{BB962C8B-B14F-4D97-AF65-F5344CB8AC3E}">
        <p14:creationId xmlns:p14="http://schemas.microsoft.com/office/powerpoint/2010/main" val="340327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838200" y="4351594"/>
            <a:ext cx="10515600" cy="1325563"/>
          </a:xfrm>
          <a:prstGeom prst="rect">
            <a:avLst/>
          </a:prstGeom>
        </p:spPr>
        <p:txBody>
          <a:bodyPr/>
          <a:lstStyle/>
          <a:p>
            <a:r>
              <a:rPr lang="fr-FR" dirty="0" smtClean="0"/>
              <a:t>Modifiez le style du titre</a:t>
            </a:r>
            <a:endParaRPr lang="fr-FR" dirty="0"/>
          </a:p>
        </p:txBody>
      </p:sp>
    </p:spTree>
    <p:extLst>
      <p:ext uri="{BB962C8B-B14F-4D97-AF65-F5344CB8AC3E}">
        <p14:creationId xmlns:p14="http://schemas.microsoft.com/office/powerpoint/2010/main" val="242587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974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580BC-1FFC-7441-9A9D-EDCD90E89A2E}"/>
              </a:ext>
            </a:extLst>
          </p:cNvPr>
          <p:cNvSpPr>
            <a:spLocks noGrp="1"/>
          </p:cNvSpPr>
          <p:nvPr>
            <p:ph type="title"/>
          </p:nvPr>
        </p:nvSpPr>
        <p:spPr>
          <a:xfrm>
            <a:off x="-1600200" y="191805"/>
            <a:ext cx="105156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7245"/>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2800" kern="1200">
          <a:solidFill>
            <a:schemeClr val="bg2">
              <a:lumMod val="25000"/>
            </a:schemeClr>
          </a:solidFill>
          <a:latin typeface="Century"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fia Pro Regular"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fia Pro Regular"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fia Pro Regular"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fia Pro Regular"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A5580BC-1FFC-7441-9A9D-EDCD90E89A2E}"/>
              </a:ext>
            </a:extLst>
          </p:cNvPr>
          <p:cNvSpPr>
            <a:spLocks noGrp="1"/>
          </p:cNvSpPr>
          <p:nvPr>
            <p:ph type="title"/>
          </p:nvPr>
        </p:nvSpPr>
        <p:spPr>
          <a:xfrm>
            <a:off x="838200" y="210554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Espace réservé du texte 2"/>
          <p:cNvSpPr>
            <a:spLocks noGrp="1"/>
          </p:cNvSpPr>
          <p:nvPr>
            <p:ph type="body" idx="1"/>
          </p:nvPr>
        </p:nvSpPr>
        <p:spPr>
          <a:xfrm>
            <a:off x="838200" y="3703781"/>
            <a:ext cx="10515600" cy="2473181"/>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504214138"/>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kern="1200">
          <a:solidFill>
            <a:schemeClr val="bg2">
              <a:lumMod val="25000"/>
            </a:schemeClr>
          </a:solidFill>
          <a:latin typeface="KyivType Sans2"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1882066" cy="6858000"/>
          </a:xfrm>
          <a:prstGeom prst="rect">
            <a:avLst/>
          </a:prstGeom>
        </p:spPr>
      </p:pic>
    </p:spTree>
    <p:extLst>
      <p:ext uri="{BB962C8B-B14F-4D97-AF65-F5344CB8AC3E}">
        <p14:creationId xmlns:p14="http://schemas.microsoft.com/office/powerpoint/2010/main" val="1565013714"/>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2D0"/>
        </a:solidFill>
        <a:effectLst/>
      </p:bgPr>
    </p:bg>
    <p:spTree>
      <p:nvGrpSpPr>
        <p:cNvPr id="1" name=""/>
        <p:cNvGrpSpPr/>
        <p:nvPr/>
      </p:nvGrpSpPr>
      <p:grpSpPr>
        <a:xfrm>
          <a:off x="0" y="0"/>
          <a:ext cx="0" cy="0"/>
          <a:chOff x="0" y="0"/>
          <a:chExt cx="0" cy="0"/>
        </a:xfrm>
      </p:grpSpPr>
      <p:sp>
        <p:nvSpPr>
          <p:cNvPr id="6" name="Rectangle 5"/>
          <p:cNvSpPr/>
          <p:nvPr/>
        </p:nvSpPr>
        <p:spPr>
          <a:xfrm>
            <a:off x="3156408" y="960120"/>
            <a:ext cx="6437376" cy="4992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168" y="5743741"/>
            <a:ext cx="913854" cy="788275"/>
          </a:xfrm>
          <a:prstGeom prst="rect">
            <a:avLst/>
          </a:prstGeom>
        </p:spPr>
      </p:pic>
      <p:sp>
        <p:nvSpPr>
          <p:cNvPr id="7" name="Rectangle 6"/>
          <p:cNvSpPr/>
          <p:nvPr/>
        </p:nvSpPr>
        <p:spPr>
          <a:xfrm>
            <a:off x="4377231" y="4607170"/>
            <a:ext cx="3963350" cy="493795"/>
          </a:xfrm>
          <a:prstGeom prst="rect">
            <a:avLst/>
          </a:prstGeom>
          <a:solidFill>
            <a:srgbClr val="FCE2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4179468" y="4669401"/>
            <a:ext cx="4052939" cy="369332"/>
          </a:xfrm>
          <a:prstGeom prst="rect">
            <a:avLst/>
          </a:prstGeom>
          <a:noFill/>
        </p:spPr>
        <p:txBody>
          <a:bodyPr wrap="square" rtlCol="0">
            <a:spAutoFit/>
          </a:bodyPr>
          <a:lstStyle/>
          <a:p>
            <a:pPr lvl="1"/>
            <a:r>
              <a:rPr lang="fr-FR" spc="600" dirty="0" smtClean="0">
                <a:solidFill>
                  <a:schemeClr val="bg1"/>
                </a:solidFill>
                <a:latin typeface="Roboto Mono" pitchFamily="2" charset="0"/>
                <a:ea typeface="Roboto Mono" pitchFamily="2" charset="0"/>
              </a:rPr>
              <a:t>THE FUNDAMENTALS</a:t>
            </a:r>
            <a:endParaRPr lang="fr-FR" spc="600" dirty="0">
              <a:solidFill>
                <a:schemeClr val="bg1"/>
              </a:solidFill>
              <a:latin typeface="Roboto Mono" pitchFamily="2" charset="0"/>
              <a:ea typeface="Roboto Mono" pitchFamily="2" charset="0"/>
            </a:endParaRPr>
          </a:p>
        </p:txBody>
      </p:sp>
      <p:pic>
        <p:nvPicPr>
          <p:cNvPr id="2" name="Image 1"/>
          <p:cNvPicPr>
            <a:picLocks noChangeAspect="1"/>
          </p:cNvPicPr>
          <p:nvPr/>
        </p:nvPicPr>
        <p:blipFill>
          <a:blip r:embed="rId3"/>
          <a:stretch>
            <a:fillRect/>
          </a:stretch>
        </p:blipFill>
        <p:spPr>
          <a:xfrm>
            <a:off x="4436757" y="1257704"/>
            <a:ext cx="3876675" cy="2714625"/>
          </a:xfrm>
          <a:prstGeom prst="rect">
            <a:avLst/>
          </a:prstGeom>
        </p:spPr>
      </p:pic>
    </p:spTree>
    <p:extLst>
      <p:ext uri="{BB962C8B-B14F-4D97-AF65-F5344CB8AC3E}">
        <p14:creationId xmlns:p14="http://schemas.microsoft.com/office/powerpoint/2010/main" val="293476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07284" y="590460"/>
            <a:ext cx="9853684" cy="5691117"/>
          </a:xfrm>
          <a:prstGeom prst="rect">
            <a:avLst/>
          </a:prstGeom>
          <a:solidFill>
            <a:srgbClr val="FEF3EC"/>
          </a:solidFill>
        </p:spPr>
        <p:txBody>
          <a:bodyPr wrap="square" rtlCol="0">
            <a:spAutoFit/>
          </a:bodyPr>
          <a:lstStyle/>
          <a:p>
            <a:endParaRPr lang="fr-FR" dirty="0"/>
          </a:p>
        </p:txBody>
      </p:sp>
      <p:sp>
        <p:nvSpPr>
          <p:cNvPr id="10" name="ZoneTexte 9"/>
          <p:cNvSpPr txBox="1"/>
          <p:nvPr/>
        </p:nvSpPr>
        <p:spPr>
          <a:xfrm>
            <a:off x="2122831" y="2247492"/>
            <a:ext cx="8625385" cy="1446550"/>
          </a:xfrm>
          <a:prstGeom prst="rect">
            <a:avLst/>
          </a:prstGeom>
          <a:noFill/>
        </p:spPr>
        <p:txBody>
          <a:bodyPr wrap="square" rtlCol="0">
            <a:spAutoFit/>
          </a:bodyPr>
          <a:lstStyle/>
          <a:p>
            <a:pPr algn="ctr"/>
            <a:r>
              <a:rPr lang="en-US" sz="6600" baseline="30000" dirty="0">
                <a:solidFill>
                  <a:srgbClr val="414041"/>
                </a:solidFill>
                <a:latin typeface="KyivType Sans2" panose="00000500000000000000" pitchFamily="50" charset="0"/>
              </a:rPr>
              <a:t>How to promote a product </a:t>
            </a:r>
            <a:endParaRPr lang="en-US" sz="6600" baseline="30000" dirty="0" smtClean="0">
              <a:solidFill>
                <a:srgbClr val="414041"/>
              </a:solidFill>
              <a:latin typeface="KyivType Sans2" panose="00000500000000000000" pitchFamily="50" charset="0"/>
            </a:endParaRPr>
          </a:p>
          <a:p>
            <a:pPr algn="ctr"/>
            <a:r>
              <a:rPr lang="en-US" sz="6600" baseline="30000" dirty="0" smtClean="0">
                <a:solidFill>
                  <a:srgbClr val="414041"/>
                </a:solidFill>
                <a:latin typeface="KyivType Sans2" panose="00000500000000000000" pitchFamily="50" charset="0"/>
              </a:rPr>
              <a:t>in </a:t>
            </a:r>
            <a:r>
              <a:rPr lang="en-US" sz="6600" baseline="30000" dirty="0">
                <a:solidFill>
                  <a:srgbClr val="414041"/>
                </a:solidFill>
                <a:latin typeface="KyivType Sans2" panose="00000500000000000000" pitchFamily="50" charset="0"/>
              </a:rPr>
              <a:t>your point of sale?</a:t>
            </a:r>
            <a:endParaRPr lang="fr-FR" sz="6600" baseline="30000" dirty="0">
              <a:solidFill>
                <a:srgbClr val="414041"/>
              </a:solidFill>
              <a:latin typeface="KyivType Sans2" panose="00000500000000000000" pitchFamily="50" charset="0"/>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7169" y="4836773"/>
            <a:ext cx="1253914" cy="1081605"/>
          </a:xfrm>
          <a:prstGeom prst="rect">
            <a:avLst/>
          </a:prstGeom>
        </p:spPr>
      </p:pic>
    </p:spTree>
    <p:extLst>
      <p:ext uri="{BB962C8B-B14F-4D97-AF65-F5344CB8AC3E}">
        <p14:creationId xmlns:p14="http://schemas.microsoft.com/office/powerpoint/2010/main" val="959141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4" name="Titre 3"/>
          <p:cNvSpPr>
            <a:spLocks noGrp="1"/>
          </p:cNvSpPr>
          <p:nvPr>
            <p:ph type="title"/>
          </p:nvPr>
        </p:nvSpPr>
        <p:spPr>
          <a:xfrm>
            <a:off x="2001329" y="1878762"/>
            <a:ext cx="9248954" cy="3920906"/>
          </a:xfrm>
        </p:spPr>
        <p:txBody>
          <a:bodyPr>
            <a:noAutofit/>
          </a:bodyPr>
          <a:lstStyle/>
          <a:p>
            <a:pPr algn="l">
              <a:lnSpc>
                <a:spcPct val="100000"/>
              </a:lnSpc>
            </a:pPr>
            <a:r>
              <a:rPr lang="en-US" sz="3200" baseline="30000" dirty="0">
                <a:solidFill>
                  <a:srgbClr val="414041"/>
                </a:solidFill>
              </a:rPr>
              <a:t>The promotion of a product more commonly known as </a:t>
            </a:r>
            <a:r>
              <a:rPr lang="en-US" sz="3200" b="1" baseline="30000" dirty="0">
                <a:solidFill>
                  <a:srgbClr val="F9C199"/>
                </a:solidFill>
              </a:rPr>
              <a:t>Merchandising</a:t>
            </a:r>
            <a:r>
              <a:rPr lang="en-US" sz="3200" baseline="30000" dirty="0">
                <a:solidFill>
                  <a:srgbClr val="414041"/>
                </a:solidFill>
              </a:rPr>
              <a:t> serves to sell better. </a:t>
            </a:r>
            <a:r>
              <a:rPr lang="en-US" sz="3200" baseline="30000" dirty="0" smtClean="0">
                <a:solidFill>
                  <a:srgbClr val="414041"/>
                </a:solidFill>
              </a:rPr>
              <a:t/>
            </a:r>
            <a:br>
              <a:rPr lang="en-US" sz="3200" baseline="30000" dirty="0" smtClean="0">
                <a:solidFill>
                  <a:srgbClr val="414041"/>
                </a:solidFill>
              </a:rPr>
            </a:br>
            <a:r>
              <a:rPr lang="en-US" sz="3200" baseline="30000" dirty="0">
                <a:solidFill>
                  <a:srgbClr val="414041"/>
                </a:solidFill>
              </a:rPr>
              <a:t/>
            </a:r>
            <a:br>
              <a:rPr lang="en-US" sz="3200" baseline="30000" dirty="0">
                <a:solidFill>
                  <a:srgbClr val="414041"/>
                </a:solidFill>
              </a:rPr>
            </a:br>
            <a:r>
              <a:rPr lang="en-US" sz="3200" baseline="30000" dirty="0" smtClean="0">
                <a:solidFill>
                  <a:srgbClr val="414041"/>
                </a:solidFill>
              </a:rPr>
              <a:t>To </a:t>
            </a:r>
            <a:r>
              <a:rPr lang="en-US" sz="3200" baseline="30000" dirty="0">
                <a:solidFill>
                  <a:srgbClr val="414041"/>
                </a:solidFill>
              </a:rPr>
              <a:t>attract the attention </a:t>
            </a:r>
            <a:r>
              <a:rPr lang="en-US" sz="3200" baseline="30000" dirty="0" smtClean="0">
                <a:solidFill>
                  <a:srgbClr val="414041"/>
                </a:solidFill>
              </a:rPr>
              <a:t>of your consumers and encourage</a:t>
            </a:r>
            <a:r>
              <a:rPr lang="en-US" sz="3200" dirty="0" smtClean="0">
                <a:solidFill>
                  <a:srgbClr val="414041"/>
                </a:solidFill>
              </a:rPr>
              <a:t> </a:t>
            </a:r>
            <a:r>
              <a:rPr lang="en-US" sz="3200" baseline="30000" dirty="0">
                <a:solidFill>
                  <a:srgbClr val="414041"/>
                </a:solidFill>
              </a:rPr>
              <a:t>them to buy, it’s important to know how to stage a dedicated space within your business.</a:t>
            </a:r>
            <a:br>
              <a:rPr lang="en-US" sz="3200" baseline="30000" dirty="0">
                <a:solidFill>
                  <a:srgbClr val="414041"/>
                </a:solidFill>
              </a:rPr>
            </a:br>
            <a:r>
              <a:rPr lang="en-US" sz="3200" baseline="30000" dirty="0">
                <a:solidFill>
                  <a:srgbClr val="414041"/>
                </a:solidFill>
              </a:rPr>
              <a:t/>
            </a:r>
            <a:br>
              <a:rPr lang="en-US" sz="3200" baseline="30000" dirty="0">
                <a:solidFill>
                  <a:srgbClr val="414041"/>
                </a:solidFill>
              </a:rPr>
            </a:br>
            <a:r>
              <a:rPr lang="en-US" sz="3200" baseline="30000" dirty="0">
                <a:solidFill>
                  <a:srgbClr val="414041"/>
                </a:solidFill>
              </a:rPr>
              <a:t>You </a:t>
            </a:r>
            <a:r>
              <a:rPr lang="en-US" sz="3200" baseline="30000" dirty="0">
                <a:solidFill>
                  <a:srgbClr val="414041"/>
                </a:solidFill>
              </a:rPr>
              <a:t>don't have to be an expert in the field, a few simple tips can ensure you </a:t>
            </a:r>
            <a:r>
              <a:rPr lang="en-US" sz="3200" baseline="30000" dirty="0" smtClean="0">
                <a:solidFill>
                  <a:srgbClr val="414041"/>
                </a:solidFill>
              </a:rPr>
              <a:t>a </a:t>
            </a:r>
            <a:r>
              <a:rPr lang="en-US" sz="3200" baseline="30000" dirty="0">
                <a:solidFill>
                  <a:srgbClr val="414041"/>
                </a:solidFill>
              </a:rPr>
              <a:t>really good impact! Today, Yon-Ka offers </a:t>
            </a:r>
            <a:r>
              <a:rPr lang="en-US" sz="3200" baseline="30000" dirty="0" smtClean="0">
                <a:solidFill>
                  <a:srgbClr val="414041"/>
                </a:solidFill>
              </a:rPr>
              <a:t>its </a:t>
            </a:r>
            <a:r>
              <a:rPr lang="en-US" sz="3200" baseline="30000" dirty="0">
                <a:solidFill>
                  <a:srgbClr val="414041"/>
                </a:solidFill>
              </a:rPr>
              <a:t>valuable </a:t>
            </a:r>
            <a:r>
              <a:rPr lang="en-US" sz="3200" baseline="30000" dirty="0">
                <a:solidFill>
                  <a:srgbClr val="414041"/>
                </a:solidFill>
              </a:rPr>
              <a:t>advice on how to sell more easily ...</a:t>
            </a:r>
            <a:endParaRPr lang="fr-FR" sz="3200" baseline="30000" dirty="0">
              <a:solidFill>
                <a:srgbClr val="414041"/>
              </a:solidFill>
            </a:endParaRPr>
          </a:p>
        </p:txBody>
      </p:sp>
    </p:spTree>
    <p:extLst>
      <p:ext uri="{BB962C8B-B14F-4D97-AF65-F5344CB8AC3E}">
        <p14:creationId xmlns:p14="http://schemas.microsoft.com/office/powerpoint/2010/main" val="257148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7775" y="705611"/>
            <a:ext cx="9747849" cy="5397666"/>
          </a:xfrm>
        </p:spPr>
        <p:txBody>
          <a:bodyPr>
            <a:normAutofit/>
          </a:bodyPr>
          <a:lstStyle/>
          <a:p>
            <a:pPr algn="l">
              <a:lnSpc>
                <a:spcPct val="150000"/>
              </a:lnSpc>
            </a:pPr>
            <a:r>
              <a:rPr lang="fr-FR" sz="4800" baseline="30000" dirty="0" smtClean="0">
                <a:solidFill>
                  <a:srgbClr val="414041"/>
                </a:solidFill>
                <a:latin typeface="KyivType Sans Medium2" panose="00000600000000000000" pitchFamily="50" charset="0"/>
              </a:rPr>
              <a:t>Fit the </a:t>
            </a:r>
            <a:r>
              <a:rPr lang="fr-FR" sz="4800" baseline="30000" dirty="0" err="1">
                <a:solidFill>
                  <a:srgbClr val="414041"/>
                </a:solidFill>
                <a:latin typeface="KyivType Sans Medium2" panose="00000600000000000000" pitchFamily="50" charset="0"/>
              </a:rPr>
              <a:t>theme</a:t>
            </a:r>
            <a:r>
              <a:rPr lang="fr-FR" sz="4800" baseline="30000" dirty="0">
                <a:solidFill>
                  <a:srgbClr val="414041"/>
                </a:solidFill>
                <a:latin typeface="KyivType Sans Medium2" panose="00000600000000000000" pitchFamily="50" charset="0"/>
              </a:rPr>
              <a:t>!</a:t>
            </a:r>
            <a:r>
              <a:rPr lang="fr-FR" sz="2800" baseline="30000" dirty="0" smtClean="0"/>
              <a:t/>
            </a:r>
            <a:br>
              <a:rPr lang="fr-FR" sz="2800" baseline="30000" dirty="0" smtClean="0"/>
            </a:br>
            <a:r>
              <a:rPr lang="fr-FR" sz="2800" baseline="30000" dirty="0" smtClean="0"/>
              <a:t/>
            </a:r>
            <a:br>
              <a:rPr lang="fr-FR" sz="2800" baseline="30000" dirty="0" smtClean="0"/>
            </a:br>
            <a:r>
              <a:rPr lang="fr-FR" sz="2000" baseline="30000" dirty="0" smtClean="0"/>
              <a:t/>
            </a:r>
            <a:br>
              <a:rPr lang="fr-FR" sz="2000" baseline="30000" dirty="0" smtClean="0"/>
            </a:br>
            <a:r>
              <a:rPr lang="en-US" sz="2000" baseline="30000" dirty="0">
                <a:solidFill>
                  <a:srgbClr val="414041"/>
                </a:solidFill>
                <a:latin typeface="Roboto Mono Light" panose="00000009000000000000" pitchFamily="49" charset="0"/>
                <a:ea typeface="Roboto Mono Light" panose="00000009000000000000" pitchFamily="49" charset="0"/>
              </a:rPr>
              <a:t>To do </a:t>
            </a:r>
            <a:r>
              <a:rPr lang="en-US" sz="2000" baseline="30000" dirty="0" smtClean="0">
                <a:solidFill>
                  <a:srgbClr val="414041"/>
                </a:solidFill>
                <a:latin typeface="Roboto Mono Light" panose="00000009000000000000" pitchFamily="49" charset="0"/>
                <a:ea typeface="Roboto Mono Light" panose="00000009000000000000" pitchFamily="49" charset="0"/>
              </a:rPr>
              <a:t>so, you just need </a:t>
            </a:r>
            <a:r>
              <a:rPr lang="en-US" sz="2000" baseline="30000" dirty="0">
                <a:solidFill>
                  <a:srgbClr val="414041"/>
                </a:solidFill>
                <a:latin typeface="Roboto Mono Light" panose="00000009000000000000" pitchFamily="49" charset="0"/>
                <a:ea typeface="Roboto Mono Light" panose="00000009000000000000" pitchFamily="49" charset="0"/>
              </a:rPr>
              <a:t>a few simple analysis tips that will help you decipher it every time! Start </a:t>
            </a:r>
            <a:r>
              <a:rPr lang="en-US" sz="2000" b="1" baseline="30000" dirty="0">
                <a:solidFill>
                  <a:srgbClr val="F9C199"/>
                </a:solidFill>
                <a:latin typeface="Roboto Mono Light" panose="00000009000000000000" pitchFamily="49" charset="0"/>
                <a:ea typeface="Roboto Mono Light" panose="00000009000000000000" pitchFamily="49" charset="0"/>
              </a:rPr>
              <a:t>by analyzing </a:t>
            </a:r>
            <a:r>
              <a:rPr lang="en-US" sz="2000" b="1" baseline="30000" dirty="0" smtClean="0">
                <a:solidFill>
                  <a:srgbClr val="F9C199"/>
                </a:solidFill>
                <a:latin typeface="Roboto Mono Light" panose="00000009000000000000" pitchFamily="49" charset="0"/>
                <a:ea typeface="Roboto Mono Light" panose="00000009000000000000" pitchFamily="49" charset="0"/>
              </a:rPr>
              <a:t>display</a:t>
            </a:r>
            <a:r>
              <a:rPr lang="en-US" sz="2000" baseline="30000" dirty="0" smtClean="0">
                <a:solidFill>
                  <a:srgbClr val="414041"/>
                </a:solidFill>
                <a:latin typeface="Roboto Mono Light" panose="00000009000000000000" pitchFamily="49" charset="0"/>
                <a:ea typeface="Roboto Mono Light" panose="00000009000000000000" pitchFamily="49" charset="0"/>
              </a:rPr>
              <a:t>, </a:t>
            </a:r>
            <a:r>
              <a:rPr lang="en-US" sz="2000" baseline="30000" dirty="0">
                <a:solidFill>
                  <a:srgbClr val="414041"/>
                </a:solidFill>
                <a:latin typeface="Roboto Mono Light" panose="00000009000000000000" pitchFamily="49" charset="0"/>
                <a:ea typeface="Roboto Mono Light" panose="00000009000000000000" pitchFamily="49" charset="0"/>
              </a:rPr>
              <a:t>yes, but how? </a:t>
            </a: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By </a:t>
            </a:r>
            <a:r>
              <a:rPr lang="en-US" sz="2000" baseline="30000" dirty="0">
                <a:solidFill>
                  <a:srgbClr val="414041"/>
                </a:solidFill>
                <a:latin typeface="Roboto Mono Light" panose="00000009000000000000" pitchFamily="49" charset="0"/>
                <a:ea typeface="Roboto Mono Light" panose="00000009000000000000" pitchFamily="49" charset="0"/>
              </a:rPr>
              <a:t>identifying colors, shapes, materials, ... </a:t>
            </a: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It </a:t>
            </a:r>
            <a:r>
              <a:rPr lang="en-US" sz="2000" baseline="30000" dirty="0">
                <a:solidFill>
                  <a:srgbClr val="414041"/>
                </a:solidFill>
                <a:latin typeface="Roboto Mono Light" panose="00000009000000000000" pitchFamily="49" charset="0"/>
                <a:ea typeface="Roboto Mono Light" panose="00000009000000000000" pitchFamily="49" charset="0"/>
              </a:rPr>
              <a:t>is the combination of these elements that transmits a strong message, a </a:t>
            </a:r>
            <a:r>
              <a:rPr lang="en-US" sz="2000" baseline="30000" dirty="0" smtClean="0">
                <a:solidFill>
                  <a:srgbClr val="414041"/>
                </a:solidFill>
                <a:latin typeface="Roboto Mono Light" panose="00000009000000000000" pitchFamily="49" charset="0"/>
                <a:ea typeface="Roboto Mono Light" panose="00000009000000000000" pitchFamily="49" charset="0"/>
              </a:rPr>
              <a:t>first </a:t>
            </a:r>
            <a:r>
              <a:rPr lang="en-US" sz="2000" baseline="30000" dirty="0">
                <a:solidFill>
                  <a:srgbClr val="414041"/>
                </a:solidFill>
                <a:latin typeface="Roboto Mono Light" panose="00000009000000000000" pitchFamily="49" charset="0"/>
                <a:ea typeface="Roboto Mono Light" panose="00000009000000000000" pitchFamily="49" charset="0"/>
              </a:rPr>
              <a:t>EMOTION </a:t>
            </a:r>
            <a:r>
              <a:rPr lang="en-US" sz="2000" baseline="30000" dirty="0" smtClean="0">
                <a:solidFill>
                  <a:srgbClr val="414041"/>
                </a:solidFill>
                <a:latin typeface="Roboto Mono Light" panose="00000009000000000000" pitchFamily="49" charset="0"/>
                <a:ea typeface="Roboto Mono Light" panose="00000009000000000000" pitchFamily="49" charset="0"/>
              </a:rPr>
              <a:t>without the need to say any words.</a:t>
            </a:r>
            <a:r>
              <a:rPr lang="en-US" sz="2000" baseline="30000" dirty="0" smtClean="0">
                <a:solidFill>
                  <a:srgbClr val="414041"/>
                </a:solidFill>
                <a:latin typeface="Roboto Mono Light" panose="00000009000000000000" pitchFamily="49" charset="0"/>
                <a:ea typeface="Roboto Mono Light" panose="00000009000000000000" pitchFamily="49" charset="0"/>
              </a:rPr>
              <a:t> </a:t>
            </a: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a:solidFill>
                  <a:srgbClr val="414041"/>
                </a:solidFill>
                <a:latin typeface="Roboto Mono Light" panose="00000009000000000000" pitchFamily="49" charset="0"/>
                <a:ea typeface="Roboto Mono Light" panose="00000009000000000000" pitchFamily="49" charset="0"/>
              </a:rPr>
              <a:t/>
            </a:r>
            <a:br>
              <a:rPr lang="en-US" sz="2000" baseline="30000" dirty="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Besides</a:t>
            </a:r>
            <a:r>
              <a:rPr lang="en-US" sz="2000" baseline="30000" dirty="0">
                <a:solidFill>
                  <a:srgbClr val="414041"/>
                </a:solidFill>
                <a:latin typeface="Roboto Mono Light" panose="00000009000000000000" pitchFamily="49" charset="0"/>
                <a:ea typeface="Roboto Mono Light" panose="00000009000000000000" pitchFamily="49" charset="0"/>
              </a:rPr>
              <a:t>, </a:t>
            </a:r>
            <a:r>
              <a:rPr lang="en-US" sz="2000" baseline="30000" dirty="0" smtClean="0">
                <a:solidFill>
                  <a:srgbClr val="414041"/>
                </a:solidFill>
                <a:latin typeface="Roboto Mono Light" panose="00000009000000000000" pitchFamily="49" charset="0"/>
                <a:ea typeface="Roboto Mono Light" panose="00000009000000000000" pitchFamily="49" charset="0"/>
              </a:rPr>
              <a:t>isn’t it often said </a:t>
            </a:r>
            <a:r>
              <a:rPr lang="en-US" sz="2000" baseline="30000" dirty="0">
                <a:solidFill>
                  <a:srgbClr val="414041"/>
                </a:solidFill>
                <a:latin typeface="Roboto Mono Light" panose="00000009000000000000" pitchFamily="49" charset="0"/>
                <a:ea typeface="Roboto Mono Light" panose="00000009000000000000" pitchFamily="49" charset="0"/>
              </a:rPr>
              <a:t>that a </a:t>
            </a:r>
            <a:r>
              <a:rPr lang="en-US" sz="2000" baseline="30000" dirty="0" smtClean="0">
                <a:solidFill>
                  <a:srgbClr val="414041"/>
                </a:solidFill>
                <a:latin typeface="Roboto Mono Light" panose="00000009000000000000" pitchFamily="49" charset="0"/>
                <a:ea typeface="Roboto Mono Light" panose="00000009000000000000" pitchFamily="49" charset="0"/>
              </a:rPr>
              <a:t>picture is</a:t>
            </a:r>
            <a:r>
              <a:rPr lang="en-US" sz="2000" dirty="0" smtClean="0">
                <a:solidFill>
                  <a:srgbClr val="414041"/>
                </a:solidFill>
                <a:latin typeface="Roboto Mono Light" panose="00000009000000000000" pitchFamily="49" charset="0"/>
                <a:ea typeface="Roboto Mono Light" panose="00000009000000000000" pitchFamily="49" charset="0"/>
              </a:rPr>
              <a:t> </a:t>
            </a:r>
            <a:r>
              <a:rPr lang="en-US" sz="2000" baseline="30000" dirty="0" smtClean="0">
                <a:solidFill>
                  <a:srgbClr val="414041"/>
                </a:solidFill>
                <a:latin typeface="Roboto Mono Light" panose="00000009000000000000" pitchFamily="49" charset="0"/>
                <a:ea typeface="Roboto Mono Light" panose="00000009000000000000" pitchFamily="49" charset="0"/>
              </a:rPr>
              <a:t>worth </a:t>
            </a:r>
            <a:r>
              <a:rPr lang="en-US" sz="2000" baseline="30000" dirty="0">
                <a:solidFill>
                  <a:srgbClr val="414041"/>
                </a:solidFill>
                <a:latin typeface="Roboto Mono Light" panose="00000009000000000000" pitchFamily="49" charset="0"/>
                <a:ea typeface="Roboto Mono Light" panose="00000009000000000000" pitchFamily="49" charset="0"/>
              </a:rPr>
              <a:t>more than 1000 words ...</a:t>
            </a:r>
            <a:endParaRPr lang="fr-FR" sz="2000" baseline="30000" dirty="0">
              <a:solidFill>
                <a:srgbClr val="414041"/>
              </a:solidFill>
              <a:latin typeface="Roboto Mono Light" panose="00000009000000000000" pitchFamily="49" charset="0"/>
              <a:ea typeface="Roboto Mono Light" panose="00000009000000000000" pitchFamily="49" charset="0"/>
            </a:endParaRPr>
          </a:p>
        </p:txBody>
      </p:sp>
      <p:sp>
        <p:nvSpPr>
          <p:cNvPr id="4" name="ZoneTexte 3"/>
          <p:cNvSpPr txBox="1"/>
          <p:nvPr/>
        </p:nvSpPr>
        <p:spPr>
          <a:xfrm>
            <a:off x="410795" y="705611"/>
            <a:ext cx="1186543" cy="1446550"/>
          </a:xfrm>
          <a:prstGeom prst="rect">
            <a:avLst/>
          </a:prstGeom>
          <a:noFill/>
        </p:spPr>
        <p:txBody>
          <a:bodyPr wrap="none" rtlCol="0">
            <a:spAutoFit/>
          </a:bodyPr>
          <a:lstStyle/>
          <a:p>
            <a:r>
              <a:rPr lang="fr-FR" sz="8800" dirty="0" smtClean="0">
                <a:solidFill>
                  <a:srgbClr val="F9C199"/>
                </a:solidFill>
                <a:latin typeface="KyivType Sans Medium2" panose="00000600000000000000" pitchFamily="50" charset="0"/>
                <a:ea typeface="Roboto" panose="020B0604020202020204" charset="0"/>
                <a:cs typeface="Arial" panose="020B0604020202020204" pitchFamily="34" charset="0"/>
              </a:rPr>
              <a:t>1/</a:t>
            </a:r>
            <a:endParaRPr lang="fr-FR" sz="8800" dirty="0">
              <a:solidFill>
                <a:srgbClr val="F9C199"/>
              </a:solidFill>
              <a:latin typeface="KyivType Sans Medium2" panose="00000600000000000000" pitchFamily="50" charset="0"/>
              <a:ea typeface="Roboto" panose="020B0604020202020204" charset="0"/>
              <a:cs typeface="Arial" panose="020B0604020202020204" pitchFamily="34" charset="0"/>
            </a:endParaRPr>
          </a:p>
        </p:txBody>
      </p:sp>
    </p:spTree>
    <p:extLst>
      <p:ext uri="{BB962C8B-B14F-4D97-AF65-F5344CB8AC3E}">
        <p14:creationId xmlns:p14="http://schemas.microsoft.com/office/powerpoint/2010/main" val="153737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71451" y="818657"/>
            <a:ext cx="9264771" cy="5397666"/>
          </a:xfrm>
        </p:spPr>
        <p:txBody>
          <a:bodyPr>
            <a:normAutofit/>
          </a:bodyPr>
          <a:lstStyle/>
          <a:p>
            <a:pPr algn="l">
              <a:lnSpc>
                <a:spcPct val="150000"/>
              </a:lnSpc>
            </a:pPr>
            <a:r>
              <a:rPr lang="fr-FR" sz="4800" baseline="30000" dirty="0" err="1" smtClean="0">
                <a:solidFill>
                  <a:srgbClr val="414041"/>
                </a:solidFill>
                <a:latin typeface="KyivType Sans Medium2" panose="00000600000000000000" pitchFamily="50" charset="0"/>
              </a:rPr>
              <a:t>Keep</a:t>
            </a:r>
            <a:r>
              <a:rPr lang="fr-FR" sz="4800" baseline="30000" dirty="0" smtClean="0">
                <a:solidFill>
                  <a:srgbClr val="414041"/>
                </a:solidFill>
                <a:latin typeface="KyivType Sans Medium2" panose="00000600000000000000" pitchFamily="50" charset="0"/>
              </a:rPr>
              <a:t> the </a:t>
            </a:r>
            <a:r>
              <a:rPr lang="fr-FR" sz="4800" baseline="30000" dirty="0" err="1" smtClean="0">
                <a:solidFill>
                  <a:srgbClr val="414041"/>
                </a:solidFill>
                <a:latin typeface="KyivType Sans Medium2" panose="00000600000000000000" pitchFamily="50" charset="0"/>
              </a:rPr>
              <a:t>offer</a:t>
            </a:r>
            <a:r>
              <a:rPr lang="fr-FR" sz="4800" baseline="30000" dirty="0" smtClean="0">
                <a:solidFill>
                  <a:srgbClr val="414041"/>
                </a:solidFill>
                <a:latin typeface="KyivType Sans Medium2" panose="00000600000000000000" pitchFamily="50" charset="0"/>
              </a:rPr>
              <a:t> simple and </a:t>
            </a:r>
            <a:r>
              <a:rPr lang="fr-FR" sz="4800" baseline="30000" dirty="0" err="1" smtClean="0">
                <a:solidFill>
                  <a:srgbClr val="414041"/>
                </a:solidFill>
                <a:latin typeface="KyivType Sans Medium2" panose="00000600000000000000" pitchFamily="50" charset="0"/>
              </a:rPr>
              <a:t>clear</a:t>
            </a:r>
            <a:r>
              <a:rPr lang="fr-FR" sz="4800" baseline="30000" dirty="0" smtClean="0">
                <a:solidFill>
                  <a:srgbClr val="414041"/>
                </a:solidFill>
                <a:latin typeface="KyivType Sans Medium2" panose="00000600000000000000" pitchFamily="50" charset="0"/>
              </a:rPr>
              <a:t>.</a:t>
            </a:r>
            <a:r>
              <a:rPr lang="fr-FR" baseline="30000" dirty="0" smtClean="0">
                <a:solidFill>
                  <a:srgbClr val="414041"/>
                </a:solidFill>
              </a:rPr>
              <a:t/>
            </a:r>
            <a:br>
              <a:rPr lang="fr-FR" baseline="30000" dirty="0" smtClean="0">
                <a:solidFill>
                  <a:srgbClr val="414041"/>
                </a:solidFill>
              </a:rPr>
            </a:br>
            <a:r>
              <a:rPr lang="fr-FR" baseline="30000" dirty="0" smtClean="0"/>
              <a:t/>
            </a:r>
            <a:br>
              <a:rPr lang="fr-FR" baseline="30000" dirty="0" smtClean="0"/>
            </a:br>
            <a:r>
              <a:rPr lang="en-US" sz="2000" baseline="30000" dirty="0">
                <a:solidFill>
                  <a:srgbClr val="414041"/>
                </a:solidFill>
                <a:latin typeface="Roboto Mono Light" panose="00000009000000000000" pitchFamily="49" charset="0"/>
                <a:ea typeface="Roboto Mono Light" panose="00000009000000000000" pitchFamily="49" charset="0"/>
              </a:rPr>
              <a:t>Too much information, </a:t>
            </a:r>
            <a:r>
              <a:rPr lang="en-US" sz="2000" baseline="30000" dirty="0" smtClean="0">
                <a:solidFill>
                  <a:srgbClr val="414041"/>
                </a:solidFill>
                <a:latin typeface="Roboto Mono Light" panose="00000009000000000000" pitchFamily="49" charset="0"/>
                <a:ea typeface="Roboto Mono Light" panose="00000009000000000000" pitchFamily="49" charset="0"/>
              </a:rPr>
              <a:t>color, volume </a:t>
            </a:r>
            <a:r>
              <a:rPr lang="en-US" sz="2000" baseline="30000" dirty="0">
                <a:solidFill>
                  <a:srgbClr val="414041"/>
                </a:solidFill>
                <a:latin typeface="Roboto Mono Light" panose="00000009000000000000" pitchFamily="49" charset="0"/>
                <a:ea typeface="Roboto Mono Light" panose="00000009000000000000" pitchFamily="49" charset="0"/>
              </a:rPr>
              <a:t>and </a:t>
            </a:r>
            <a:r>
              <a:rPr lang="en-US" sz="2000" baseline="30000" dirty="0" smtClean="0">
                <a:solidFill>
                  <a:srgbClr val="414041"/>
                </a:solidFill>
                <a:latin typeface="Roboto Mono Light" panose="00000009000000000000" pitchFamily="49" charset="0"/>
                <a:ea typeface="Roboto Mono Light" panose="00000009000000000000" pitchFamily="49" charset="0"/>
              </a:rPr>
              <a:t>shape can confuse and detract from the </a:t>
            </a:r>
            <a:r>
              <a:rPr lang="en-US" sz="2000" baseline="30000" dirty="0">
                <a:solidFill>
                  <a:srgbClr val="414041"/>
                </a:solidFill>
                <a:latin typeface="Roboto Mono Light" panose="00000009000000000000" pitchFamily="49" charset="0"/>
                <a:ea typeface="Roboto Mono Light" panose="00000009000000000000" pitchFamily="49" charset="0"/>
              </a:rPr>
              <a:t>message</a:t>
            </a:r>
            <a:r>
              <a:rPr lang="en-US" sz="2000" baseline="30000" dirty="0" smtClean="0">
                <a:solidFill>
                  <a:srgbClr val="414041"/>
                </a:solidFill>
                <a:latin typeface="Roboto Mono Light" panose="00000009000000000000" pitchFamily="49" charset="0"/>
                <a:ea typeface="Roboto Mono Light" panose="00000009000000000000" pitchFamily="49" charset="0"/>
              </a:rPr>
              <a:t>.</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a:solidFill>
                  <a:srgbClr val="414041"/>
                </a:solidFill>
                <a:latin typeface="Roboto Mono Light" panose="00000009000000000000" pitchFamily="49" charset="0"/>
                <a:ea typeface="Roboto Mono Light" panose="00000009000000000000" pitchFamily="49" charset="0"/>
              </a:rPr>
              <a:t/>
            </a:r>
            <a:br>
              <a:rPr lang="en-US" sz="2000" baseline="30000" dirty="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For </a:t>
            </a:r>
            <a:r>
              <a:rPr lang="en-US" sz="2000" baseline="30000" dirty="0">
                <a:solidFill>
                  <a:srgbClr val="414041"/>
                </a:solidFill>
                <a:latin typeface="Roboto Mono Light" panose="00000009000000000000" pitchFamily="49" charset="0"/>
                <a:ea typeface="Roboto Mono Light" panose="00000009000000000000" pitchFamily="49" charset="0"/>
              </a:rPr>
              <a:t>this</a:t>
            </a:r>
            <a:r>
              <a:rPr lang="en-US" sz="2000" baseline="30000" dirty="0">
                <a:solidFill>
                  <a:srgbClr val="414041"/>
                </a:solidFill>
                <a:latin typeface="Roboto Mono Light" panose="00000009000000000000" pitchFamily="49" charset="0"/>
                <a:ea typeface="Roboto Mono Light" panose="00000009000000000000" pitchFamily="49" charset="0"/>
              </a:rPr>
              <a:t> </a:t>
            </a:r>
            <a:r>
              <a:rPr lang="en-US" sz="2000" baseline="30000" dirty="0" smtClean="0">
                <a:solidFill>
                  <a:srgbClr val="414041"/>
                </a:solidFill>
                <a:latin typeface="Roboto Mono Light" panose="00000009000000000000" pitchFamily="49" charset="0"/>
                <a:ea typeface="Roboto Mono Light" panose="00000009000000000000" pitchFamily="49" charset="0"/>
              </a:rPr>
              <a:t>reason</a:t>
            </a:r>
            <a:r>
              <a:rPr lang="en-US" sz="2000" baseline="30000" dirty="0" smtClean="0">
                <a:solidFill>
                  <a:srgbClr val="414041"/>
                </a:solidFill>
                <a:latin typeface="Roboto Mono Light" panose="00000009000000000000" pitchFamily="49" charset="0"/>
                <a:ea typeface="Roboto Mono Light" panose="00000009000000000000" pitchFamily="49" charset="0"/>
              </a:rPr>
              <a:t>, </a:t>
            </a:r>
            <a:r>
              <a:rPr lang="en-US" sz="2000" baseline="30000" dirty="0">
                <a:solidFill>
                  <a:srgbClr val="414041"/>
                </a:solidFill>
                <a:latin typeface="Roboto Mono Light" panose="00000009000000000000" pitchFamily="49" charset="0"/>
                <a:ea typeface="Roboto Mono Light" panose="00000009000000000000" pitchFamily="49" charset="0"/>
              </a:rPr>
              <a:t>it is better to </a:t>
            </a:r>
            <a:r>
              <a:rPr lang="en-US" sz="2000" b="1" baseline="30000" dirty="0">
                <a:solidFill>
                  <a:srgbClr val="F9C199"/>
                </a:solidFill>
                <a:latin typeface="Roboto Mono Light" panose="00000009000000000000" pitchFamily="49" charset="0"/>
                <a:ea typeface="Roboto Mono Light" panose="00000009000000000000" pitchFamily="49" charset="0"/>
              </a:rPr>
              <a:t>change your </a:t>
            </a:r>
            <a:r>
              <a:rPr lang="en-US" sz="2000" b="1" baseline="30000" dirty="0" smtClean="0">
                <a:solidFill>
                  <a:srgbClr val="F9C199"/>
                </a:solidFill>
                <a:latin typeface="Roboto Mono Light" panose="00000009000000000000" pitchFamily="49" charset="0"/>
                <a:ea typeface="Roboto Mono Light" panose="00000009000000000000" pitchFamily="49" charset="0"/>
              </a:rPr>
              <a:t>offer </a:t>
            </a:r>
            <a:r>
              <a:rPr lang="en-US" sz="2000" b="1" baseline="30000" dirty="0">
                <a:solidFill>
                  <a:srgbClr val="F9C199"/>
                </a:solidFill>
                <a:latin typeface="Roboto Mono Light" panose="00000009000000000000" pitchFamily="49" charset="0"/>
                <a:ea typeface="Roboto Mono Light" panose="00000009000000000000" pitchFamily="49" charset="0"/>
              </a:rPr>
              <a:t>more regularly </a:t>
            </a:r>
            <a:r>
              <a:rPr lang="en-US" sz="2000" baseline="30000" dirty="0" smtClean="0">
                <a:solidFill>
                  <a:srgbClr val="414041"/>
                </a:solidFill>
                <a:latin typeface="Roboto Mono Light" panose="00000009000000000000" pitchFamily="49" charset="0"/>
                <a:ea typeface="Roboto Mono Light" panose="00000009000000000000" pitchFamily="49" charset="0"/>
              </a:rPr>
              <a:t>than to propose several </a:t>
            </a:r>
            <a:r>
              <a:rPr lang="en-US" sz="2000" baseline="30000" dirty="0">
                <a:solidFill>
                  <a:srgbClr val="414041"/>
                </a:solidFill>
                <a:latin typeface="Roboto Mono Light" panose="00000009000000000000" pitchFamily="49" charset="0"/>
                <a:ea typeface="Roboto Mono Light" panose="00000009000000000000" pitchFamily="49" charset="0"/>
              </a:rPr>
              <a:t>offers at the same time. </a:t>
            </a: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
            </a:r>
            <a:br>
              <a:rPr lang="en-US"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smtClean="0">
                <a:solidFill>
                  <a:srgbClr val="414041"/>
                </a:solidFill>
                <a:latin typeface="Roboto Mono Light" panose="00000009000000000000" pitchFamily="49" charset="0"/>
                <a:ea typeface="Roboto Mono Light" panose="00000009000000000000" pitchFamily="49" charset="0"/>
              </a:rPr>
              <a:t>The </a:t>
            </a:r>
            <a:r>
              <a:rPr lang="en-US" sz="2000" baseline="30000" dirty="0">
                <a:solidFill>
                  <a:srgbClr val="414041"/>
                </a:solidFill>
                <a:latin typeface="Roboto Mono Light" panose="00000009000000000000" pitchFamily="49" charset="0"/>
                <a:ea typeface="Roboto Mono Light" panose="00000009000000000000" pitchFamily="49" charset="0"/>
              </a:rPr>
              <a:t>message will </a:t>
            </a:r>
            <a:r>
              <a:rPr lang="en-US" sz="2000" baseline="30000" dirty="0" smtClean="0">
                <a:solidFill>
                  <a:srgbClr val="414041"/>
                </a:solidFill>
                <a:latin typeface="Roboto Mono Light" panose="00000009000000000000" pitchFamily="49" charset="0"/>
                <a:ea typeface="Roboto Mono Light" panose="00000009000000000000" pitchFamily="49" charset="0"/>
              </a:rPr>
              <a:t>be </a:t>
            </a:r>
            <a:r>
              <a:rPr lang="en-US" sz="2000" baseline="30000" dirty="0">
                <a:solidFill>
                  <a:srgbClr val="414041"/>
                </a:solidFill>
                <a:latin typeface="Roboto Mono Light" panose="00000009000000000000" pitchFamily="49" charset="0"/>
                <a:ea typeface="Roboto Mono Light" panose="00000009000000000000" pitchFamily="49" charset="0"/>
              </a:rPr>
              <a:t>clearer and more impactful.</a:t>
            </a:r>
            <a:endParaRPr lang="fr-FR" sz="2000" baseline="30000" dirty="0">
              <a:solidFill>
                <a:srgbClr val="414041"/>
              </a:solidFill>
              <a:latin typeface="Roboto Mono Light" panose="00000009000000000000" pitchFamily="49" charset="0"/>
              <a:ea typeface="Roboto Mono Light" panose="00000009000000000000" pitchFamily="49" charset="0"/>
            </a:endParaRPr>
          </a:p>
        </p:txBody>
      </p:sp>
      <p:sp>
        <p:nvSpPr>
          <p:cNvPr id="4" name="ZoneTexte 3"/>
          <p:cNvSpPr txBox="1"/>
          <p:nvPr/>
        </p:nvSpPr>
        <p:spPr>
          <a:xfrm>
            <a:off x="410795" y="705611"/>
            <a:ext cx="1460656" cy="1446550"/>
          </a:xfrm>
          <a:prstGeom prst="rect">
            <a:avLst/>
          </a:prstGeom>
          <a:noFill/>
        </p:spPr>
        <p:txBody>
          <a:bodyPr wrap="none" rtlCol="0">
            <a:spAutoFit/>
          </a:bodyPr>
          <a:lstStyle/>
          <a:p>
            <a:r>
              <a:rPr lang="fr-FR" sz="8800" dirty="0" smtClean="0">
                <a:solidFill>
                  <a:srgbClr val="F9C199"/>
                </a:solidFill>
                <a:latin typeface="KyivType Sans Medium2" panose="00000600000000000000" pitchFamily="50" charset="0"/>
                <a:ea typeface="Roboto" panose="020B0604020202020204" charset="0"/>
                <a:cs typeface="Arial" panose="020B0604020202020204" pitchFamily="34" charset="0"/>
              </a:rPr>
              <a:t>2/</a:t>
            </a:r>
            <a:endParaRPr lang="fr-FR" sz="8800" dirty="0">
              <a:solidFill>
                <a:srgbClr val="F9C199"/>
              </a:solidFill>
              <a:latin typeface="KyivType Sans Medium2" panose="00000600000000000000" pitchFamily="50" charset="0"/>
              <a:ea typeface="Roboto" panose="020B0604020202020204" charset="0"/>
              <a:cs typeface="Arial" panose="020B0604020202020204" pitchFamily="34" charset="0"/>
            </a:endParaRPr>
          </a:p>
        </p:txBody>
      </p:sp>
    </p:spTree>
    <p:extLst>
      <p:ext uri="{BB962C8B-B14F-4D97-AF65-F5344CB8AC3E}">
        <p14:creationId xmlns:p14="http://schemas.microsoft.com/office/powerpoint/2010/main" val="228732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5282" y="-259080"/>
            <a:ext cx="9747849" cy="5397666"/>
          </a:xfrm>
        </p:spPr>
        <p:txBody>
          <a:bodyPr>
            <a:normAutofit/>
          </a:bodyPr>
          <a:lstStyle/>
          <a:p>
            <a:pPr algn="l">
              <a:lnSpc>
                <a:spcPct val="150000"/>
              </a:lnSpc>
            </a:pPr>
            <a:r>
              <a:rPr lang="fr-FR" sz="4800" baseline="30000" dirty="0">
                <a:solidFill>
                  <a:srgbClr val="414041"/>
                </a:solidFill>
                <a:latin typeface="KyivType Sans Medium2" panose="00000600000000000000" pitchFamily="50" charset="0"/>
              </a:rPr>
              <a:t>Structure the </a:t>
            </a:r>
            <a:r>
              <a:rPr lang="fr-FR" sz="4800" baseline="30000" dirty="0">
                <a:solidFill>
                  <a:srgbClr val="414041"/>
                </a:solidFill>
                <a:latin typeface="KyivType Sans Medium2" panose="00000600000000000000" pitchFamily="50" charset="0"/>
              </a:rPr>
              <a:t>d</a:t>
            </a:r>
            <a:r>
              <a:rPr lang="fr-FR" sz="4800" baseline="30000" dirty="0" smtClean="0">
                <a:solidFill>
                  <a:srgbClr val="414041"/>
                </a:solidFill>
                <a:latin typeface="KyivType Sans Medium2" panose="00000600000000000000" pitchFamily="50" charset="0"/>
              </a:rPr>
              <a:t>isplay</a:t>
            </a:r>
            <a:r>
              <a:rPr lang="fr-FR" baseline="30000" dirty="0" smtClean="0">
                <a:solidFill>
                  <a:srgbClr val="414041"/>
                </a:solidFill>
              </a:rPr>
              <a:t/>
            </a:r>
            <a:br>
              <a:rPr lang="fr-FR" baseline="30000" dirty="0" smtClean="0">
                <a:solidFill>
                  <a:srgbClr val="414041"/>
                </a:solidFill>
              </a:rPr>
            </a:br>
            <a:r>
              <a:rPr lang="fr-FR" sz="2000" baseline="30000" dirty="0" smtClean="0">
                <a:solidFill>
                  <a:srgbClr val="414041"/>
                </a:solidFill>
                <a:latin typeface="Roboto Mono Light" panose="00000009000000000000" pitchFamily="49" charset="0"/>
                <a:ea typeface="Roboto Mono Light" panose="00000009000000000000" pitchFamily="49" charset="0"/>
              </a:rPr>
              <a:t/>
            </a:r>
            <a:br>
              <a:rPr lang="fr-FR"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a:solidFill>
                  <a:srgbClr val="414041"/>
                </a:solidFill>
                <a:latin typeface="Roboto Mono Light" panose="00000009000000000000" pitchFamily="49" charset="0"/>
                <a:ea typeface="Roboto Mono Light" panose="00000009000000000000" pitchFamily="49" charset="0"/>
              </a:rPr>
              <a:t>Work </a:t>
            </a:r>
            <a:r>
              <a:rPr lang="en-US" sz="2000" baseline="30000" dirty="0" smtClean="0">
                <a:solidFill>
                  <a:srgbClr val="414041"/>
                </a:solidFill>
                <a:latin typeface="Roboto Mono Light" panose="00000009000000000000" pitchFamily="49" charset="0"/>
                <a:ea typeface="Roboto Mono Light" panose="00000009000000000000" pitchFamily="49" charset="0"/>
              </a:rPr>
              <a:t>on the </a:t>
            </a:r>
            <a:r>
              <a:rPr lang="en-US" sz="2000" baseline="30000" dirty="0">
                <a:solidFill>
                  <a:srgbClr val="414041"/>
                </a:solidFill>
                <a:latin typeface="Roboto Mono Light" panose="00000009000000000000" pitchFamily="49" charset="0"/>
                <a:ea typeface="Roboto Mono Light" panose="00000009000000000000" pitchFamily="49" charset="0"/>
              </a:rPr>
              <a:t>volume of your merchandising </a:t>
            </a:r>
            <a:r>
              <a:rPr lang="en-US" sz="2000" baseline="30000" dirty="0" smtClean="0">
                <a:solidFill>
                  <a:srgbClr val="414041"/>
                </a:solidFill>
                <a:latin typeface="Roboto Mono Light" panose="00000009000000000000" pitchFamily="49" charset="0"/>
                <a:ea typeface="Roboto Mono Light" panose="00000009000000000000" pitchFamily="49" charset="0"/>
              </a:rPr>
              <a:t>in</a:t>
            </a:r>
            <a:r>
              <a:rPr lang="en-US" sz="2000" dirty="0" smtClean="0">
                <a:solidFill>
                  <a:srgbClr val="414041"/>
                </a:solidFill>
                <a:latin typeface="Roboto Mono Light" panose="00000009000000000000" pitchFamily="49" charset="0"/>
                <a:ea typeface="Roboto Mono Light" panose="00000009000000000000" pitchFamily="49" charset="0"/>
              </a:rPr>
              <a:t> </a:t>
            </a:r>
            <a:r>
              <a:rPr lang="en-US" sz="2000" baseline="30000" dirty="0" smtClean="0">
                <a:solidFill>
                  <a:srgbClr val="414041"/>
                </a:solidFill>
                <a:latin typeface="Roboto Mono Light" panose="00000009000000000000" pitchFamily="49" charset="0"/>
                <a:ea typeface="Roboto Mono Light" panose="00000009000000000000" pitchFamily="49" charset="0"/>
              </a:rPr>
              <a:t>line </a:t>
            </a:r>
            <a:r>
              <a:rPr lang="en-US" sz="2000" baseline="30000" dirty="0">
                <a:solidFill>
                  <a:srgbClr val="414041"/>
                </a:solidFill>
                <a:latin typeface="Roboto Mono Light" panose="00000009000000000000" pitchFamily="49" charset="0"/>
                <a:ea typeface="Roboto Mono Light" panose="00000009000000000000" pitchFamily="49" charset="0"/>
              </a:rPr>
              <a:t>or </a:t>
            </a:r>
            <a:r>
              <a:rPr lang="en-US" sz="2000" baseline="30000" dirty="0" smtClean="0">
                <a:solidFill>
                  <a:srgbClr val="414041"/>
                </a:solidFill>
                <a:latin typeface="Roboto Mono Light" panose="00000009000000000000" pitchFamily="49" charset="0"/>
                <a:ea typeface="Roboto Mono Light" panose="00000009000000000000" pitchFamily="49" charset="0"/>
              </a:rPr>
              <a:t>in </a:t>
            </a:r>
            <a:r>
              <a:rPr lang="en-US" sz="2000" baseline="30000" dirty="0">
                <a:solidFill>
                  <a:srgbClr val="414041"/>
                </a:solidFill>
                <a:latin typeface="Roboto Mono Light" panose="00000009000000000000" pitchFamily="49" charset="0"/>
                <a:ea typeface="Roboto Mono Light" panose="00000009000000000000" pitchFamily="49" charset="0"/>
              </a:rPr>
              <a:t>triangle. (ex: multiply the product on a </a:t>
            </a:r>
            <a:r>
              <a:rPr lang="en-US" sz="2000" baseline="30000" dirty="0" smtClean="0">
                <a:solidFill>
                  <a:srgbClr val="414041"/>
                </a:solidFill>
                <a:latin typeface="Roboto Mono Light" panose="00000009000000000000" pitchFamily="49" charset="0"/>
                <a:ea typeface="Roboto Mono Light" panose="00000009000000000000" pitchFamily="49" charset="0"/>
              </a:rPr>
              <a:t>shelf </a:t>
            </a:r>
            <a:r>
              <a:rPr lang="en-US" sz="2000" baseline="30000" dirty="0">
                <a:solidFill>
                  <a:srgbClr val="414041"/>
                </a:solidFill>
                <a:latin typeface="Roboto Mono Light" panose="00000009000000000000" pitchFamily="49" charset="0"/>
                <a:ea typeface="Roboto Mono Light" panose="00000009000000000000" pitchFamily="49" charset="0"/>
              </a:rPr>
              <a:t>and place a </a:t>
            </a:r>
            <a:r>
              <a:rPr lang="en-US" sz="2000" baseline="30000" dirty="0" smtClean="0">
                <a:solidFill>
                  <a:srgbClr val="414041"/>
                </a:solidFill>
                <a:latin typeface="Roboto Mono Light" panose="00000009000000000000" pitchFamily="49" charset="0"/>
                <a:ea typeface="Roboto Mono Light" panose="00000009000000000000" pitchFamily="49" charset="0"/>
              </a:rPr>
              <a:t>stud </a:t>
            </a:r>
            <a:r>
              <a:rPr lang="en-US" sz="2000" baseline="30000" dirty="0">
                <a:solidFill>
                  <a:srgbClr val="414041"/>
                </a:solidFill>
                <a:latin typeface="Roboto Mono Light" panose="00000009000000000000" pitchFamily="49" charset="0"/>
                <a:ea typeface="Roboto Mono Light" panose="00000009000000000000" pitchFamily="49" charset="0"/>
              </a:rPr>
              <a:t>with the product on it to maximize the </a:t>
            </a:r>
            <a:r>
              <a:rPr lang="en-US" sz="2000" baseline="30000" dirty="0" smtClean="0">
                <a:solidFill>
                  <a:srgbClr val="414041"/>
                </a:solidFill>
                <a:latin typeface="Roboto Mono Light" panose="00000009000000000000" pitchFamily="49" charset="0"/>
                <a:ea typeface="Roboto Mono Light" panose="00000009000000000000" pitchFamily="49" charset="0"/>
              </a:rPr>
              <a:t>“wow effect”.)</a:t>
            </a:r>
            <a:endParaRPr lang="fr-FR" sz="2000" baseline="30000" dirty="0">
              <a:solidFill>
                <a:srgbClr val="414041"/>
              </a:solidFill>
              <a:latin typeface="Roboto Mono Light" panose="00000009000000000000" pitchFamily="49" charset="0"/>
              <a:ea typeface="Roboto Mono Light" panose="00000009000000000000" pitchFamily="49" charset="0"/>
            </a:endParaRPr>
          </a:p>
        </p:txBody>
      </p:sp>
      <p:sp>
        <p:nvSpPr>
          <p:cNvPr id="4" name="ZoneTexte 3"/>
          <p:cNvSpPr txBox="1"/>
          <p:nvPr/>
        </p:nvSpPr>
        <p:spPr>
          <a:xfrm>
            <a:off x="410795" y="705611"/>
            <a:ext cx="1378904" cy="1446550"/>
          </a:xfrm>
          <a:prstGeom prst="rect">
            <a:avLst/>
          </a:prstGeom>
          <a:noFill/>
        </p:spPr>
        <p:txBody>
          <a:bodyPr wrap="none" rtlCol="0">
            <a:spAutoFit/>
          </a:bodyPr>
          <a:lstStyle/>
          <a:p>
            <a:r>
              <a:rPr lang="fr-FR" sz="8800" dirty="0" smtClean="0">
                <a:solidFill>
                  <a:srgbClr val="F9C199"/>
                </a:solidFill>
                <a:latin typeface="KyivType Sans Medium2" panose="00000600000000000000" pitchFamily="50" charset="0"/>
                <a:ea typeface="Roboto" panose="020B0604020202020204" charset="0"/>
                <a:cs typeface="Arial" panose="020B0604020202020204" pitchFamily="34" charset="0"/>
              </a:rPr>
              <a:t>3/</a:t>
            </a:r>
            <a:endParaRPr lang="fr-FR" sz="8800" dirty="0">
              <a:solidFill>
                <a:srgbClr val="F9C199"/>
              </a:solidFill>
              <a:latin typeface="KyivType Sans Medium2" panose="00000600000000000000" pitchFamily="50" charset="0"/>
              <a:ea typeface="Roboto" panose="020B0604020202020204" charset="0"/>
              <a:cs typeface="Arial" panose="020B0604020202020204" pitchFamily="34" charset="0"/>
            </a:endParaRPr>
          </a:p>
        </p:txBody>
      </p:sp>
      <p:pic>
        <p:nvPicPr>
          <p:cNvPr id="5" name="Image 4"/>
          <p:cNvPicPr>
            <a:picLocks noChangeAspect="1"/>
          </p:cNvPicPr>
          <p:nvPr/>
        </p:nvPicPr>
        <p:blipFill>
          <a:blip r:embed="rId2"/>
          <a:stretch>
            <a:fillRect/>
          </a:stretch>
        </p:blipFill>
        <p:spPr>
          <a:xfrm>
            <a:off x="2083986" y="3379406"/>
            <a:ext cx="6334125" cy="3019425"/>
          </a:xfrm>
          <a:prstGeom prst="rect">
            <a:avLst/>
          </a:prstGeom>
        </p:spPr>
      </p:pic>
      <p:sp>
        <p:nvSpPr>
          <p:cNvPr id="6" name="ZoneTexte 5"/>
          <p:cNvSpPr txBox="1"/>
          <p:nvPr/>
        </p:nvSpPr>
        <p:spPr>
          <a:xfrm>
            <a:off x="2569580" y="6296768"/>
            <a:ext cx="1574157" cy="307777"/>
          </a:xfrm>
          <a:prstGeom prst="rect">
            <a:avLst/>
          </a:prstGeom>
          <a:noFill/>
        </p:spPr>
        <p:txBody>
          <a:bodyPr wrap="square" rtlCol="0">
            <a:spAutoFit/>
          </a:bodyPr>
          <a:lstStyle/>
          <a:p>
            <a:pPr algn="ctr"/>
            <a:r>
              <a:rPr lang="fr-FR" sz="1400" dirty="0">
                <a:solidFill>
                  <a:srgbClr val="414041"/>
                </a:solidFill>
                <a:latin typeface="KyivType Sans Medium2" panose="00000600000000000000" pitchFamily="50" charset="0"/>
              </a:rPr>
              <a:t>I</a:t>
            </a:r>
            <a:r>
              <a:rPr lang="fr-FR" sz="1400" dirty="0" smtClean="0">
                <a:solidFill>
                  <a:srgbClr val="414041"/>
                </a:solidFill>
                <a:latin typeface="KyivType Sans Medium2" panose="00000600000000000000" pitchFamily="50" charset="0"/>
              </a:rPr>
              <a:t>n line</a:t>
            </a:r>
            <a:endParaRPr lang="fr-FR" sz="1400" dirty="0">
              <a:solidFill>
                <a:srgbClr val="414041"/>
              </a:solidFill>
              <a:latin typeface="KyivType Sans Medium2" panose="00000600000000000000" pitchFamily="50" charset="0"/>
            </a:endParaRPr>
          </a:p>
        </p:txBody>
      </p:sp>
      <p:sp>
        <p:nvSpPr>
          <p:cNvPr id="7" name="ZoneTexte 6"/>
          <p:cNvSpPr txBox="1"/>
          <p:nvPr/>
        </p:nvSpPr>
        <p:spPr>
          <a:xfrm>
            <a:off x="5812127" y="6296768"/>
            <a:ext cx="1574157" cy="307777"/>
          </a:xfrm>
          <a:prstGeom prst="rect">
            <a:avLst/>
          </a:prstGeom>
          <a:noFill/>
        </p:spPr>
        <p:txBody>
          <a:bodyPr wrap="square" rtlCol="0">
            <a:spAutoFit/>
          </a:bodyPr>
          <a:lstStyle/>
          <a:p>
            <a:pPr algn="ctr"/>
            <a:r>
              <a:rPr lang="fr-FR" sz="1400" dirty="0">
                <a:solidFill>
                  <a:srgbClr val="414041"/>
                </a:solidFill>
                <a:latin typeface="KyivType Sans Medium2" panose="00000600000000000000" pitchFamily="50" charset="0"/>
              </a:rPr>
              <a:t>I</a:t>
            </a:r>
            <a:r>
              <a:rPr lang="fr-FR" sz="1400" dirty="0" smtClean="0">
                <a:solidFill>
                  <a:srgbClr val="414041"/>
                </a:solidFill>
                <a:latin typeface="KyivType Sans Medium2" panose="00000600000000000000" pitchFamily="50" charset="0"/>
              </a:rPr>
              <a:t>n triangle</a:t>
            </a:r>
            <a:endParaRPr lang="fr-FR" sz="1400" dirty="0">
              <a:solidFill>
                <a:srgbClr val="414041"/>
              </a:solidFill>
              <a:latin typeface="KyivType Sans Medium2" panose="00000600000000000000" pitchFamily="50" charset="0"/>
            </a:endParaRPr>
          </a:p>
        </p:txBody>
      </p:sp>
    </p:spTree>
    <p:extLst>
      <p:ext uri="{BB962C8B-B14F-4D97-AF65-F5344CB8AC3E}">
        <p14:creationId xmlns:p14="http://schemas.microsoft.com/office/powerpoint/2010/main" val="2649755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69778" y="2796404"/>
            <a:ext cx="9587275" cy="3447509"/>
          </a:xfrm>
          <a:prstGeom prst="rect">
            <a:avLst/>
          </a:prstGeom>
        </p:spPr>
      </p:pic>
      <p:sp>
        <p:nvSpPr>
          <p:cNvPr id="2" name="Titre 1"/>
          <p:cNvSpPr>
            <a:spLocks noGrp="1"/>
          </p:cNvSpPr>
          <p:nvPr>
            <p:ph type="title"/>
          </p:nvPr>
        </p:nvSpPr>
        <p:spPr>
          <a:xfrm>
            <a:off x="1871451" y="-484923"/>
            <a:ext cx="9924309" cy="5397666"/>
          </a:xfrm>
        </p:spPr>
        <p:txBody>
          <a:bodyPr>
            <a:normAutofit/>
          </a:bodyPr>
          <a:lstStyle/>
          <a:p>
            <a:pPr algn="l"/>
            <a:r>
              <a:rPr lang="fr-FR" sz="4800" baseline="30000" dirty="0" err="1" smtClean="0">
                <a:solidFill>
                  <a:srgbClr val="414041"/>
                </a:solidFill>
                <a:latin typeface="KyivType Sans Medium2" panose="00000600000000000000" pitchFamily="50" charset="0"/>
              </a:rPr>
              <a:t>Dare</a:t>
            </a:r>
            <a:r>
              <a:rPr lang="fr-FR" sz="4800" baseline="30000" dirty="0" smtClean="0">
                <a:solidFill>
                  <a:srgbClr val="414041"/>
                </a:solidFill>
                <a:latin typeface="KyivType Sans Medium2" panose="00000600000000000000" pitchFamily="50" charset="0"/>
              </a:rPr>
              <a:t> !</a:t>
            </a:r>
            <a:r>
              <a:rPr lang="fr-FR" baseline="30000" dirty="0" smtClean="0"/>
              <a:t/>
            </a:r>
            <a:br>
              <a:rPr lang="fr-FR" baseline="30000" dirty="0" smtClean="0"/>
            </a:br>
            <a:r>
              <a:rPr lang="fr-FR" sz="2000" baseline="30000" dirty="0" smtClean="0">
                <a:solidFill>
                  <a:srgbClr val="414041"/>
                </a:solidFill>
                <a:latin typeface="Roboto Mono Light" panose="00000009000000000000" pitchFamily="49" charset="0"/>
                <a:ea typeface="Roboto Mono Light" panose="00000009000000000000" pitchFamily="49" charset="0"/>
              </a:rPr>
              <a:t/>
            </a:r>
            <a:br>
              <a:rPr lang="fr-FR" sz="2000" baseline="30000" dirty="0" smtClean="0">
                <a:solidFill>
                  <a:srgbClr val="414041"/>
                </a:solidFill>
                <a:latin typeface="Roboto Mono Light" panose="00000009000000000000" pitchFamily="49" charset="0"/>
                <a:ea typeface="Roboto Mono Light" panose="00000009000000000000" pitchFamily="49" charset="0"/>
              </a:rPr>
            </a:br>
            <a:r>
              <a:rPr lang="en-US" sz="2000" baseline="30000" dirty="0">
                <a:solidFill>
                  <a:srgbClr val="414041"/>
                </a:solidFill>
                <a:latin typeface="Roboto Mono Light" panose="00000009000000000000" pitchFamily="49" charset="0"/>
                <a:ea typeface="Roboto Mono Light" panose="00000009000000000000" pitchFamily="49" charset="0"/>
              </a:rPr>
              <a:t>Yes, </a:t>
            </a:r>
            <a:r>
              <a:rPr lang="en-US" sz="2000" baseline="30000" dirty="0" smtClean="0">
                <a:solidFill>
                  <a:srgbClr val="414041"/>
                </a:solidFill>
                <a:latin typeface="Roboto Mono Light" panose="00000009000000000000" pitchFamily="49" charset="0"/>
                <a:ea typeface="Roboto Mono Light" panose="00000009000000000000" pitchFamily="49" charset="0"/>
              </a:rPr>
              <a:t>let your imagination run wild, </a:t>
            </a:r>
            <a:r>
              <a:rPr lang="en-US" sz="2000" baseline="30000" dirty="0">
                <a:solidFill>
                  <a:srgbClr val="414041"/>
                </a:solidFill>
                <a:latin typeface="Roboto Mono Light" panose="00000009000000000000" pitchFamily="49" charset="0"/>
                <a:ea typeface="Roboto Mono Light" panose="00000009000000000000" pitchFamily="49" charset="0"/>
              </a:rPr>
              <a:t>dare </a:t>
            </a:r>
            <a:r>
              <a:rPr lang="en-US" sz="2000" baseline="30000" dirty="0" smtClean="0">
                <a:solidFill>
                  <a:srgbClr val="414041"/>
                </a:solidFill>
                <a:latin typeface="Roboto Mono Light" panose="00000009000000000000" pitchFamily="49" charset="0"/>
                <a:ea typeface="Roboto Mono Light" panose="00000009000000000000" pitchFamily="49" charset="0"/>
              </a:rPr>
              <a:t>to use </a:t>
            </a:r>
            <a:r>
              <a:rPr lang="en-US" sz="2000" baseline="30000" dirty="0">
                <a:solidFill>
                  <a:srgbClr val="414041"/>
                </a:solidFill>
                <a:latin typeface="Roboto Mono Light" panose="00000009000000000000" pitchFamily="49" charset="0"/>
                <a:ea typeface="Roboto Mono Light" panose="00000009000000000000" pitchFamily="49" charset="0"/>
              </a:rPr>
              <a:t>color, dare </a:t>
            </a:r>
            <a:r>
              <a:rPr lang="en-US" sz="2000" baseline="30000" dirty="0" smtClean="0">
                <a:solidFill>
                  <a:srgbClr val="414041"/>
                </a:solidFill>
                <a:latin typeface="Roboto Mono Light" panose="00000009000000000000" pitchFamily="49" charset="0"/>
                <a:ea typeface="Roboto Mono Light" panose="00000009000000000000" pitchFamily="49" charset="0"/>
              </a:rPr>
              <a:t>to use </a:t>
            </a:r>
            <a:r>
              <a:rPr lang="en-US" sz="2000" baseline="30000" dirty="0">
                <a:solidFill>
                  <a:srgbClr val="414041"/>
                </a:solidFill>
                <a:latin typeface="Roboto Mono Light" panose="00000009000000000000" pitchFamily="49" charset="0"/>
                <a:ea typeface="Roboto Mono Light" panose="00000009000000000000" pitchFamily="49" charset="0"/>
              </a:rPr>
              <a:t>patterns, dare to think big! (ex: a small product placed on a huge colored chair, with marked lighting on the small product).</a:t>
            </a:r>
            <a:r>
              <a:rPr lang="fr-FR" sz="2800" baseline="30000" dirty="0" smtClean="0">
                <a:solidFill>
                  <a:srgbClr val="414041"/>
                </a:solidFill>
                <a:latin typeface="Roboto Mono Light" panose="00000009000000000000" pitchFamily="49" charset="0"/>
              </a:rPr>
              <a:t/>
            </a:r>
            <a:br>
              <a:rPr lang="fr-FR" sz="2800" baseline="30000" dirty="0" smtClean="0">
                <a:solidFill>
                  <a:srgbClr val="414041"/>
                </a:solidFill>
                <a:latin typeface="Roboto Mono Light" panose="00000009000000000000" pitchFamily="49" charset="0"/>
              </a:rPr>
            </a:br>
            <a:endParaRPr lang="fr-FR" sz="2400" baseline="30000" dirty="0">
              <a:solidFill>
                <a:srgbClr val="414041"/>
              </a:solidFill>
              <a:latin typeface="Roboto Mono Light" panose="00000009000000000000" pitchFamily="49" charset="0"/>
              <a:ea typeface="Roboto Mono Light" panose="00000009000000000000" pitchFamily="49" charset="0"/>
            </a:endParaRPr>
          </a:p>
        </p:txBody>
      </p:sp>
      <p:sp>
        <p:nvSpPr>
          <p:cNvPr id="6" name="ZoneTexte 5"/>
          <p:cNvSpPr txBox="1"/>
          <p:nvPr/>
        </p:nvSpPr>
        <p:spPr>
          <a:xfrm>
            <a:off x="410795" y="395060"/>
            <a:ext cx="1460656" cy="1446550"/>
          </a:xfrm>
          <a:prstGeom prst="rect">
            <a:avLst/>
          </a:prstGeom>
          <a:noFill/>
        </p:spPr>
        <p:txBody>
          <a:bodyPr wrap="none" rtlCol="0">
            <a:spAutoFit/>
          </a:bodyPr>
          <a:lstStyle/>
          <a:p>
            <a:r>
              <a:rPr lang="fr-FR" sz="8800" dirty="0" smtClean="0">
                <a:solidFill>
                  <a:srgbClr val="F9C199"/>
                </a:solidFill>
                <a:latin typeface="KyivType Sans Medium2" panose="00000600000000000000" pitchFamily="50" charset="0"/>
                <a:ea typeface="Roboto" panose="020B0604020202020204" charset="0"/>
                <a:cs typeface="Arial" panose="020B0604020202020204" pitchFamily="34" charset="0"/>
              </a:rPr>
              <a:t>4/</a:t>
            </a:r>
            <a:endParaRPr lang="fr-FR" sz="8800" dirty="0">
              <a:solidFill>
                <a:srgbClr val="F9C199"/>
              </a:solidFill>
              <a:latin typeface="KyivType Sans Medium2" panose="00000600000000000000" pitchFamily="50" charset="0"/>
              <a:ea typeface="Roboto" panose="020B0604020202020204" charset="0"/>
              <a:cs typeface="Arial" panose="020B0604020202020204" pitchFamily="34" charset="0"/>
            </a:endParaRPr>
          </a:p>
        </p:txBody>
      </p:sp>
      <p:sp>
        <p:nvSpPr>
          <p:cNvPr id="7" name="ZoneTexte 6"/>
          <p:cNvSpPr txBox="1"/>
          <p:nvPr/>
        </p:nvSpPr>
        <p:spPr>
          <a:xfrm>
            <a:off x="1221529" y="6123305"/>
            <a:ext cx="2037144" cy="507831"/>
          </a:xfrm>
          <a:prstGeom prst="rect">
            <a:avLst/>
          </a:prstGeom>
          <a:noFill/>
        </p:spPr>
        <p:txBody>
          <a:bodyPr wrap="square" rtlCol="0">
            <a:spAutoFit/>
          </a:bodyPr>
          <a:lstStyle/>
          <a:p>
            <a:pPr algn="ctr"/>
            <a:r>
              <a:rPr lang="en-US" sz="900" i="1" dirty="0">
                <a:solidFill>
                  <a:srgbClr val="414041"/>
                </a:solidFill>
                <a:latin typeface="KyivType Sans2" panose="00000500000000000000" pitchFamily="50" charset="0"/>
              </a:rPr>
              <a:t>UNUSUAL PROPORTIONS</a:t>
            </a:r>
          </a:p>
          <a:p>
            <a:pPr algn="ctr"/>
            <a:r>
              <a:rPr lang="en-US" sz="900" i="1" dirty="0">
                <a:solidFill>
                  <a:srgbClr val="414041"/>
                </a:solidFill>
                <a:latin typeface="KyivType Sans2" panose="00000500000000000000" pitchFamily="50" charset="0"/>
              </a:rPr>
              <a:t>A gigantic nose that smells of perfumes</a:t>
            </a:r>
            <a:endParaRPr lang="fr-FR" sz="900" i="1" dirty="0">
              <a:solidFill>
                <a:srgbClr val="414041"/>
              </a:solidFill>
              <a:latin typeface="KyivType Sans2" panose="00000500000000000000" pitchFamily="50" charset="0"/>
            </a:endParaRPr>
          </a:p>
        </p:txBody>
      </p:sp>
      <p:sp>
        <p:nvSpPr>
          <p:cNvPr id="8" name="ZoneTexte 7"/>
          <p:cNvSpPr txBox="1"/>
          <p:nvPr/>
        </p:nvSpPr>
        <p:spPr>
          <a:xfrm>
            <a:off x="3366681" y="5713890"/>
            <a:ext cx="1755239" cy="507831"/>
          </a:xfrm>
          <a:prstGeom prst="rect">
            <a:avLst/>
          </a:prstGeom>
          <a:noFill/>
        </p:spPr>
        <p:txBody>
          <a:bodyPr wrap="square" rtlCol="0">
            <a:spAutoFit/>
          </a:bodyPr>
          <a:lstStyle/>
          <a:p>
            <a:pPr algn="ctr"/>
            <a:r>
              <a:rPr lang="en-US" sz="900" i="1" dirty="0">
                <a:solidFill>
                  <a:srgbClr val="414041"/>
                </a:solidFill>
                <a:latin typeface="KyivType Sans2" panose="00000500000000000000" pitchFamily="50" charset="0"/>
              </a:rPr>
              <a:t>IMAGING THOUGHT</a:t>
            </a:r>
          </a:p>
          <a:p>
            <a:pPr algn="ctr"/>
            <a:r>
              <a:rPr lang="en-US" sz="900" i="1" dirty="0">
                <a:solidFill>
                  <a:srgbClr val="414041"/>
                </a:solidFill>
                <a:latin typeface="KyivType Sans2" panose="00000500000000000000" pitchFamily="50" charset="0"/>
              </a:rPr>
              <a:t>A </a:t>
            </a:r>
            <a:r>
              <a:rPr lang="en-US" sz="900" i="1" dirty="0" smtClean="0">
                <a:solidFill>
                  <a:srgbClr val="414041"/>
                </a:solidFill>
                <a:latin typeface="KyivType Sans2" panose="00000500000000000000" pitchFamily="50" charset="0"/>
              </a:rPr>
              <a:t>model in a suit </a:t>
            </a:r>
            <a:r>
              <a:rPr lang="en-US" sz="900" i="1" dirty="0">
                <a:solidFill>
                  <a:srgbClr val="414041"/>
                </a:solidFill>
                <a:latin typeface="KyivType Sans2" panose="00000500000000000000" pitchFamily="50" charset="0"/>
              </a:rPr>
              <a:t>imagining </a:t>
            </a:r>
            <a:r>
              <a:rPr lang="en-US" sz="900" i="1" dirty="0" smtClean="0">
                <a:solidFill>
                  <a:srgbClr val="414041"/>
                </a:solidFill>
                <a:latin typeface="KyivType Sans2" panose="00000500000000000000" pitchFamily="50" charset="0"/>
              </a:rPr>
              <a:t>his </a:t>
            </a:r>
            <a:r>
              <a:rPr lang="en-US" sz="900" i="1" dirty="0">
                <a:solidFill>
                  <a:srgbClr val="414041"/>
                </a:solidFill>
                <a:latin typeface="KyivType Sans2" panose="00000500000000000000" pitchFamily="50" charset="0"/>
              </a:rPr>
              <a:t>weekend outfit</a:t>
            </a:r>
            <a:endParaRPr lang="fr-FR" sz="900" i="1" dirty="0">
              <a:solidFill>
                <a:srgbClr val="414041"/>
              </a:solidFill>
              <a:latin typeface="KyivType Sans2" panose="00000500000000000000" pitchFamily="50" charset="0"/>
            </a:endParaRPr>
          </a:p>
        </p:txBody>
      </p:sp>
      <p:sp>
        <p:nvSpPr>
          <p:cNvPr id="9" name="ZoneTexte 8"/>
          <p:cNvSpPr txBox="1"/>
          <p:nvPr/>
        </p:nvSpPr>
        <p:spPr>
          <a:xfrm>
            <a:off x="5355576" y="6106305"/>
            <a:ext cx="2037144" cy="507831"/>
          </a:xfrm>
          <a:prstGeom prst="rect">
            <a:avLst/>
          </a:prstGeom>
          <a:noFill/>
        </p:spPr>
        <p:txBody>
          <a:bodyPr wrap="square" rtlCol="0">
            <a:spAutoFit/>
          </a:bodyPr>
          <a:lstStyle/>
          <a:p>
            <a:pPr algn="ctr"/>
            <a:r>
              <a:rPr lang="en-US" sz="900" i="1" dirty="0">
                <a:solidFill>
                  <a:srgbClr val="414041"/>
                </a:solidFill>
                <a:latin typeface="KyivType Sans2" panose="00000500000000000000" pitchFamily="50" charset="0"/>
              </a:rPr>
              <a:t>SHAPED FLOWERS</a:t>
            </a:r>
          </a:p>
          <a:p>
            <a:pPr algn="ctr"/>
            <a:r>
              <a:rPr lang="en-US" sz="900" i="1" dirty="0">
                <a:solidFill>
                  <a:srgbClr val="414041"/>
                </a:solidFill>
                <a:latin typeface="KyivType Sans2" panose="00000500000000000000" pitchFamily="50" charset="0"/>
              </a:rPr>
              <a:t>A multitude of flowers</a:t>
            </a:r>
          </a:p>
          <a:p>
            <a:pPr algn="ctr"/>
            <a:r>
              <a:rPr lang="en-US" sz="900" i="1" dirty="0" smtClean="0">
                <a:solidFill>
                  <a:srgbClr val="414041"/>
                </a:solidFill>
                <a:latin typeface="KyivType Sans2" panose="00000500000000000000" pitchFamily="50" charset="0"/>
              </a:rPr>
              <a:t>that form </a:t>
            </a:r>
            <a:r>
              <a:rPr lang="en-US" sz="900" i="1" dirty="0">
                <a:solidFill>
                  <a:srgbClr val="414041"/>
                </a:solidFill>
                <a:latin typeface="KyivType Sans2" panose="00000500000000000000" pitchFamily="50" charset="0"/>
              </a:rPr>
              <a:t>a giant flask</a:t>
            </a:r>
            <a:endParaRPr lang="fr-FR" sz="900" i="1" dirty="0">
              <a:solidFill>
                <a:srgbClr val="414041"/>
              </a:solidFill>
              <a:latin typeface="KyivType Sans2" panose="00000500000000000000" pitchFamily="50" charset="0"/>
            </a:endParaRPr>
          </a:p>
        </p:txBody>
      </p:sp>
      <p:sp>
        <p:nvSpPr>
          <p:cNvPr id="10" name="ZoneTexte 9"/>
          <p:cNvSpPr txBox="1"/>
          <p:nvPr/>
        </p:nvSpPr>
        <p:spPr>
          <a:xfrm>
            <a:off x="7959360" y="5730890"/>
            <a:ext cx="2331053" cy="784830"/>
          </a:xfrm>
          <a:prstGeom prst="rect">
            <a:avLst/>
          </a:prstGeom>
          <a:noFill/>
        </p:spPr>
        <p:txBody>
          <a:bodyPr wrap="square" rtlCol="0">
            <a:spAutoFit/>
          </a:bodyPr>
          <a:lstStyle/>
          <a:p>
            <a:pPr algn="ctr"/>
            <a:endParaRPr lang="en-US" sz="900" i="1" dirty="0">
              <a:solidFill>
                <a:srgbClr val="414041"/>
              </a:solidFill>
              <a:latin typeface="KyivType Sans2" panose="00000500000000000000" pitchFamily="50" charset="0"/>
            </a:endParaRPr>
          </a:p>
          <a:p>
            <a:pPr algn="ctr"/>
            <a:r>
              <a:rPr lang="en-US" sz="900" i="1" dirty="0">
                <a:solidFill>
                  <a:srgbClr val="414041"/>
                </a:solidFill>
                <a:latin typeface="KyivType Sans2" panose="00000500000000000000" pitchFamily="50" charset="0"/>
              </a:rPr>
              <a:t>WINDOW STICKERS</a:t>
            </a:r>
          </a:p>
          <a:p>
            <a:pPr algn="ctr"/>
            <a:r>
              <a:rPr lang="en-US" sz="900" i="1" dirty="0">
                <a:solidFill>
                  <a:srgbClr val="414041"/>
                </a:solidFill>
                <a:latin typeface="KyivType Sans2" panose="00000500000000000000" pitchFamily="50" charset="0"/>
              </a:rPr>
              <a:t>A large stylized hand </a:t>
            </a:r>
            <a:r>
              <a:rPr lang="en-US" sz="900" i="1" dirty="0" smtClean="0">
                <a:solidFill>
                  <a:srgbClr val="414041"/>
                </a:solidFill>
                <a:latin typeface="KyivType Sans2" panose="00000500000000000000" pitchFamily="50" charset="0"/>
              </a:rPr>
              <a:t>stickered </a:t>
            </a:r>
            <a:r>
              <a:rPr lang="en-US" sz="900" i="1" dirty="0">
                <a:solidFill>
                  <a:srgbClr val="414041"/>
                </a:solidFill>
                <a:latin typeface="KyivType Sans2" panose="00000500000000000000" pitchFamily="50" charset="0"/>
              </a:rPr>
              <a:t>on the window </a:t>
            </a:r>
            <a:r>
              <a:rPr lang="en-US" sz="900" i="1" dirty="0" smtClean="0">
                <a:solidFill>
                  <a:srgbClr val="414041"/>
                </a:solidFill>
                <a:latin typeface="KyivType Sans2" panose="00000500000000000000" pitchFamily="50" charset="0"/>
              </a:rPr>
              <a:t>that mimics </a:t>
            </a:r>
            <a:r>
              <a:rPr lang="en-US" sz="900" i="1" dirty="0">
                <a:solidFill>
                  <a:srgbClr val="414041"/>
                </a:solidFill>
                <a:latin typeface="KyivType Sans2" panose="00000500000000000000" pitchFamily="50" charset="0"/>
              </a:rPr>
              <a:t>the holding of a bag positioned in the window</a:t>
            </a:r>
            <a:endParaRPr lang="fr-FR" sz="900" i="1" dirty="0">
              <a:solidFill>
                <a:srgbClr val="414041"/>
              </a:solidFill>
              <a:latin typeface="KyivType Sans2" panose="00000500000000000000" pitchFamily="50" charset="0"/>
            </a:endParaRPr>
          </a:p>
        </p:txBody>
      </p:sp>
    </p:spTree>
    <p:extLst>
      <p:ext uri="{BB962C8B-B14F-4D97-AF65-F5344CB8AC3E}">
        <p14:creationId xmlns:p14="http://schemas.microsoft.com/office/powerpoint/2010/main" val="1855058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3210" y="325960"/>
            <a:ext cx="9747849" cy="5397666"/>
          </a:xfrm>
        </p:spPr>
        <p:txBody>
          <a:bodyPr>
            <a:normAutofit/>
          </a:bodyPr>
          <a:lstStyle/>
          <a:p>
            <a:pPr algn="l">
              <a:lnSpc>
                <a:spcPct val="150000"/>
              </a:lnSpc>
            </a:pPr>
            <a:r>
              <a:rPr lang="fr-FR" sz="4800" baseline="30000" dirty="0" err="1">
                <a:solidFill>
                  <a:srgbClr val="414041"/>
                </a:solidFill>
                <a:latin typeface="KyivType Sans Medium2" panose="00000600000000000000" pitchFamily="50" charset="0"/>
              </a:rPr>
              <a:t>Equip</a:t>
            </a:r>
            <a:r>
              <a:rPr lang="fr-FR" sz="4800" baseline="30000" dirty="0">
                <a:solidFill>
                  <a:srgbClr val="414041"/>
                </a:solidFill>
                <a:latin typeface="KyivType Sans Medium2" panose="00000600000000000000" pitchFamily="50" charset="0"/>
              </a:rPr>
              <a:t> </a:t>
            </a:r>
            <a:r>
              <a:rPr lang="fr-FR" sz="4800" baseline="30000" dirty="0" err="1">
                <a:solidFill>
                  <a:srgbClr val="414041"/>
                </a:solidFill>
                <a:latin typeface="KyivType Sans Medium2" panose="00000600000000000000" pitchFamily="50" charset="0"/>
              </a:rPr>
              <a:t>yourself</a:t>
            </a:r>
            <a:r>
              <a:rPr lang="fr-FR" sz="2800" baseline="30000" dirty="0" smtClean="0">
                <a:solidFill>
                  <a:srgbClr val="414041"/>
                </a:solidFill>
                <a:latin typeface="KyivType Sans Medium2" panose="00000600000000000000" pitchFamily="50" charset="0"/>
              </a:rPr>
              <a:t/>
            </a:r>
            <a:br>
              <a:rPr lang="fr-FR" sz="2800" baseline="30000" dirty="0" smtClean="0">
                <a:solidFill>
                  <a:srgbClr val="414041"/>
                </a:solidFill>
                <a:latin typeface="KyivType Sans Medium2" panose="00000600000000000000" pitchFamily="50" charset="0"/>
              </a:rPr>
            </a:br>
            <a:r>
              <a:rPr lang="fr-FR" sz="2000" baseline="30000" dirty="0" err="1">
                <a:solidFill>
                  <a:srgbClr val="414041"/>
                </a:solidFill>
                <a:latin typeface="KyivType Sans Medium2" panose="00000600000000000000" pitchFamily="50" charset="0"/>
              </a:rPr>
              <a:t>with</a:t>
            </a:r>
            <a:r>
              <a:rPr lang="fr-FR" sz="2000" baseline="30000" dirty="0">
                <a:solidFill>
                  <a:srgbClr val="414041"/>
                </a:solidFill>
                <a:latin typeface="KyivType Sans Medium2" panose="00000600000000000000" pitchFamily="50" charset="0"/>
              </a:rPr>
              <a:t> </a:t>
            </a:r>
            <a:r>
              <a:rPr lang="fr-FR" sz="2000" baseline="30000" dirty="0">
                <a:solidFill>
                  <a:srgbClr val="414041"/>
                </a:solidFill>
                <a:latin typeface="KyivType Sans Medium2" panose="00000600000000000000" pitchFamily="50" charset="0"/>
              </a:rPr>
              <a:t>basic</a:t>
            </a:r>
            <a:r>
              <a:rPr lang="fr-FR" sz="2000" baseline="30000" dirty="0">
                <a:solidFill>
                  <a:srgbClr val="414041"/>
                </a:solidFill>
                <a:latin typeface="KyivType Sans Medium2" panose="00000600000000000000" pitchFamily="50" charset="0"/>
              </a:rPr>
              <a:t> </a:t>
            </a:r>
            <a:r>
              <a:rPr lang="fr-FR" sz="2000" baseline="30000" dirty="0" err="1">
                <a:solidFill>
                  <a:srgbClr val="414041"/>
                </a:solidFill>
                <a:latin typeface="KyivType Sans Medium2" panose="00000600000000000000" pitchFamily="50" charset="0"/>
              </a:rPr>
              <a:t>furniture</a:t>
            </a:r>
            <a:r>
              <a:rPr lang="fr-FR" sz="2000" baseline="30000" dirty="0">
                <a:solidFill>
                  <a:srgbClr val="414041"/>
                </a:solidFill>
                <a:latin typeface="KyivType Sans Medium2" panose="00000600000000000000" pitchFamily="50" charset="0"/>
              </a:rPr>
              <a:t> </a:t>
            </a:r>
            <a:r>
              <a:rPr lang="fr-FR" sz="2000" baseline="30000" dirty="0" smtClean="0">
                <a:solidFill>
                  <a:srgbClr val="414041"/>
                </a:solidFill>
                <a:latin typeface="KyivType Sans Medium2" panose="00000600000000000000" pitchFamily="50" charset="0"/>
              </a:rPr>
              <a:t>&amp; </a:t>
            </a:r>
            <a:r>
              <a:rPr lang="fr-FR" sz="2000" baseline="30000" dirty="0">
                <a:solidFill>
                  <a:srgbClr val="414041"/>
                </a:solidFill>
                <a:latin typeface="KyivType Sans Medium2" panose="00000600000000000000" pitchFamily="50" charset="0"/>
              </a:rPr>
              <a:t>supports</a:t>
            </a:r>
            <a:r>
              <a:rPr lang="fr-FR" sz="2000" baseline="30000" dirty="0" smtClean="0">
                <a:solidFill>
                  <a:srgbClr val="414041"/>
                </a:solidFill>
              </a:rPr>
              <a:t/>
            </a:r>
            <a:br>
              <a:rPr lang="fr-FR" sz="2000" baseline="30000" dirty="0" smtClean="0">
                <a:solidFill>
                  <a:srgbClr val="414041"/>
                </a:solidFill>
              </a:rPr>
            </a:br>
            <a:r>
              <a:rPr lang="fr-FR" sz="2000" baseline="30000" dirty="0">
                <a:solidFill>
                  <a:srgbClr val="414041"/>
                </a:solidFill>
              </a:rPr>
              <a:t/>
            </a:r>
            <a:br>
              <a:rPr lang="fr-FR" sz="2000" baseline="30000" dirty="0">
                <a:solidFill>
                  <a:srgbClr val="414041"/>
                </a:solidFill>
              </a:rPr>
            </a:br>
            <a:r>
              <a:rPr lang="en-US" sz="2000" baseline="30000" dirty="0" smtClean="0">
                <a:solidFill>
                  <a:srgbClr val="414041"/>
                </a:solidFill>
                <a:latin typeface="Roboto Mono Light" panose="00000009000000000000" pitchFamily="49" charset="0"/>
              </a:rPr>
              <a:t>First of </a:t>
            </a:r>
            <a:r>
              <a:rPr lang="en-US" sz="2000" baseline="30000" dirty="0">
                <a:solidFill>
                  <a:srgbClr val="414041"/>
                </a:solidFill>
                <a:latin typeface="Roboto Mono Light" panose="00000009000000000000" pitchFamily="49" charset="0"/>
              </a:rPr>
              <a:t>all, it is important, when you want to animate your point of sale, to have </a:t>
            </a:r>
            <a:r>
              <a:rPr lang="en-US" sz="2000" baseline="30000" dirty="0" smtClean="0">
                <a:solidFill>
                  <a:srgbClr val="414041"/>
                </a:solidFill>
                <a:latin typeface="Roboto Mono Light" panose="00000009000000000000" pitchFamily="49" charset="0"/>
              </a:rPr>
              <a:t>some </a:t>
            </a:r>
            <a:r>
              <a:rPr lang="en-US" sz="2000" baseline="30000" dirty="0">
                <a:solidFill>
                  <a:srgbClr val="414041"/>
                </a:solidFill>
                <a:latin typeface="Roboto Mono Light" panose="00000009000000000000" pitchFamily="49" charset="0"/>
              </a:rPr>
              <a:t>basic elements that will serve as supports to display your products or </a:t>
            </a:r>
            <a:r>
              <a:rPr lang="en-US" sz="2000" baseline="30000" dirty="0" smtClean="0">
                <a:solidFill>
                  <a:srgbClr val="414041"/>
                </a:solidFill>
                <a:latin typeface="Roboto Mono Light" panose="00000009000000000000" pitchFamily="49" charset="0"/>
              </a:rPr>
              <a:t>display</a:t>
            </a:r>
            <a:r>
              <a:rPr lang="en-US" sz="2000" baseline="30000" dirty="0" smtClean="0">
                <a:solidFill>
                  <a:srgbClr val="414041"/>
                </a:solidFill>
                <a:latin typeface="Roboto Mono Light" panose="00000009000000000000" pitchFamily="49" charset="0"/>
              </a:rPr>
              <a:t>, </a:t>
            </a:r>
            <a:r>
              <a:rPr lang="en-US" sz="2000" baseline="30000" dirty="0">
                <a:solidFill>
                  <a:srgbClr val="414041"/>
                </a:solidFill>
                <a:latin typeface="Roboto Mono Light" panose="00000009000000000000" pitchFamily="49" charset="0"/>
              </a:rPr>
              <a:t>such as podiums, </a:t>
            </a:r>
            <a:r>
              <a:rPr lang="en-US" sz="2000" baseline="30000" dirty="0" smtClean="0">
                <a:solidFill>
                  <a:srgbClr val="414041"/>
                </a:solidFill>
                <a:latin typeface="Roboto Mono Light" panose="00000009000000000000" pitchFamily="49" charset="0"/>
              </a:rPr>
              <a:t>cases</a:t>
            </a:r>
            <a:r>
              <a:rPr lang="en-US" sz="2000" baseline="30000" dirty="0" smtClean="0">
                <a:solidFill>
                  <a:srgbClr val="414041"/>
                </a:solidFill>
                <a:latin typeface="Roboto Mono Light" panose="00000009000000000000" pitchFamily="49" charset="0"/>
              </a:rPr>
              <a:t>, </a:t>
            </a:r>
            <a:r>
              <a:rPr lang="en-US" sz="2000" baseline="30000" dirty="0">
                <a:solidFill>
                  <a:srgbClr val="414041"/>
                </a:solidFill>
                <a:latin typeface="Roboto Mono Light" panose="00000009000000000000" pitchFamily="49" charset="0"/>
              </a:rPr>
              <a:t>steles, cubes, tables, poster holder to hang ... </a:t>
            </a:r>
            <a:r>
              <a:rPr lang="en-US" sz="2000" baseline="30000" dirty="0" smtClean="0">
                <a:solidFill>
                  <a:srgbClr val="414041"/>
                </a:solidFill>
                <a:latin typeface="Roboto Mono Light" panose="00000009000000000000" pitchFamily="49" charset="0"/>
              </a:rPr>
              <a:t>A smart investment, inexpensive </a:t>
            </a:r>
            <a:r>
              <a:rPr lang="en-US" sz="2000" baseline="30000" dirty="0">
                <a:solidFill>
                  <a:srgbClr val="414041"/>
                </a:solidFill>
                <a:latin typeface="Roboto Mono Light" panose="00000009000000000000" pitchFamily="49" charset="0"/>
              </a:rPr>
              <a:t>and </a:t>
            </a:r>
            <a:r>
              <a:rPr lang="en-US" sz="2000" baseline="30000" dirty="0" smtClean="0">
                <a:solidFill>
                  <a:srgbClr val="414041"/>
                </a:solidFill>
                <a:latin typeface="Roboto Mono Light" panose="00000009000000000000" pitchFamily="49" charset="0"/>
              </a:rPr>
              <a:t>reusable which </a:t>
            </a:r>
            <a:r>
              <a:rPr lang="en-US" sz="2000" baseline="30000" dirty="0">
                <a:solidFill>
                  <a:srgbClr val="414041"/>
                </a:solidFill>
                <a:latin typeface="Roboto Mono Light" panose="00000009000000000000" pitchFamily="49" charset="0"/>
              </a:rPr>
              <a:t>will allow </a:t>
            </a:r>
            <a:r>
              <a:rPr lang="en-US" sz="2000" baseline="30000" dirty="0">
                <a:solidFill>
                  <a:srgbClr val="414041"/>
                </a:solidFill>
                <a:latin typeface="Roboto Mono Light" panose="00000009000000000000" pitchFamily="49" charset="0"/>
              </a:rPr>
              <a:t>you </a:t>
            </a:r>
            <a:r>
              <a:rPr lang="en-US" sz="2000" baseline="30000" dirty="0">
                <a:solidFill>
                  <a:srgbClr val="414041"/>
                </a:solidFill>
                <a:latin typeface="Roboto Mono Light" panose="00000009000000000000" pitchFamily="49" charset="0"/>
              </a:rPr>
              <a:t>to</a:t>
            </a:r>
            <a:r>
              <a:rPr lang="en-US" sz="2000" baseline="30000" dirty="0">
                <a:solidFill>
                  <a:srgbClr val="414041"/>
                </a:solidFill>
                <a:latin typeface="Roboto Mono Light" panose="00000009000000000000" pitchFamily="49" charset="0"/>
              </a:rPr>
              <a:t> </a:t>
            </a:r>
            <a:r>
              <a:rPr lang="en-US" sz="2000" baseline="30000" dirty="0" smtClean="0">
                <a:solidFill>
                  <a:srgbClr val="414041"/>
                </a:solidFill>
                <a:latin typeface="Roboto Mono Light" panose="00000009000000000000" pitchFamily="49" charset="0"/>
              </a:rPr>
              <a:t>modulate </a:t>
            </a:r>
            <a:r>
              <a:rPr lang="en-US" sz="2000" baseline="30000" dirty="0">
                <a:solidFill>
                  <a:srgbClr val="414041"/>
                </a:solidFill>
                <a:latin typeface="Roboto Mono Light" panose="00000009000000000000" pitchFamily="49" charset="0"/>
              </a:rPr>
              <a:t>your next </a:t>
            </a:r>
            <a:r>
              <a:rPr lang="en-US" sz="2000" baseline="30000" dirty="0">
                <a:solidFill>
                  <a:srgbClr val="414041"/>
                </a:solidFill>
                <a:latin typeface="Roboto Mono Light" panose="00000009000000000000" pitchFamily="49" charset="0"/>
              </a:rPr>
              <a:t>windows </a:t>
            </a:r>
            <a:r>
              <a:rPr lang="en-US" sz="2000" baseline="30000" dirty="0">
                <a:solidFill>
                  <a:srgbClr val="414041"/>
                </a:solidFill>
                <a:latin typeface="Roboto Mono Light" panose="00000009000000000000" pitchFamily="49" charset="0"/>
              </a:rPr>
              <a:t>display as </a:t>
            </a:r>
            <a:r>
              <a:rPr lang="en-US" sz="2000" baseline="30000" dirty="0">
                <a:solidFill>
                  <a:srgbClr val="414041"/>
                </a:solidFill>
                <a:latin typeface="Roboto Mono Light" panose="00000009000000000000" pitchFamily="49" charset="0"/>
              </a:rPr>
              <a:t>you </a:t>
            </a:r>
            <a:r>
              <a:rPr lang="en-US" sz="2000" baseline="30000" dirty="0">
                <a:solidFill>
                  <a:srgbClr val="414041"/>
                </a:solidFill>
                <a:latin typeface="Roboto Mono Light" panose="00000009000000000000" pitchFamily="49" charset="0"/>
              </a:rPr>
              <a:t>wish!</a:t>
            </a:r>
            <a:r>
              <a:rPr lang="fr-FR" sz="2000" baseline="30000" dirty="0">
                <a:solidFill>
                  <a:srgbClr val="414041"/>
                </a:solidFill>
                <a:latin typeface="Roboto Mono Light" panose="00000009000000000000" pitchFamily="49" charset="0"/>
              </a:rPr>
              <a:t/>
            </a:r>
            <a:br>
              <a:rPr lang="fr-FR" sz="2000" baseline="30000" dirty="0">
                <a:solidFill>
                  <a:srgbClr val="414041"/>
                </a:solidFill>
                <a:latin typeface="Roboto Mono Light" panose="00000009000000000000" pitchFamily="49" charset="0"/>
              </a:rPr>
            </a:br>
            <a:endParaRPr lang="fr-FR" sz="2000" baseline="30000" dirty="0">
              <a:solidFill>
                <a:srgbClr val="414041"/>
              </a:solidFill>
              <a:latin typeface="Roboto Mono Light" panose="00000009000000000000" pitchFamily="49" charset="0"/>
            </a:endParaRPr>
          </a:p>
        </p:txBody>
      </p:sp>
      <p:sp>
        <p:nvSpPr>
          <p:cNvPr id="3" name="ZoneTexte 2"/>
          <p:cNvSpPr txBox="1"/>
          <p:nvPr/>
        </p:nvSpPr>
        <p:spPr>
          <a:xfrm>
            <a:off x="3042142" y="5234979"/>
            <a:ext cx="8001400" cy="830997"/>
          </a:xfrm>
          <a:prstGeom prst="rect">
            <a:avLst/>
          </a:prstGeom>
          <a:noFill/>
        </p:spPr>
        <p:txBody>
          <a:bodyPr wrap="square" rtlCol="0">
            <a:spAutoFit/>
          </a:bodyPr>
          <a:lstStyle/>
          <a:p>
            <a:endParaRPr lang="en-US" sz="1600" b="1" dirty="0">
              <a:solidFill>
                <a:srgbClr val="F9C199"/>
              </a:solidFill>
              <a:latin typeface="Roboto Mono" pitchFamily="2" charset="0"/>
              <a:ea typeface="Roboto Mono" pitchFamily="2" charset="0"/>
            </a:endParaRPr>
          </a:p>
          <a:p>
            <a:r>
              <a:rPr lang="en-US" sz="1600" b="1" dirty="0">
                <a:solidFill>
                  <a:srgbClr val="F9C199"/>
                </a:solidFill>
                <a:latin typeface="Roboto Mono" pitchFamily="2" charset="0"/>
                <a:ea typeface="Roboto Mono" pitchFamily="2" charset="0"/>
              </a:rPr>
              <a:t>Mistake to avoid:</a:t>
            </a:r>
          </a:p>
          <a:p>
            <a:r>
              <a:rPr lang="en-US" sz="1600" b="1" dirty="0">
                <a:solidFill>
                  <a:srgbClr val="F9C199"/>
                </a:solidFill>
                <a:latin typeface="Roboto Mono" pitchFamily="2" charset="0"/>
                <a:ea typeface="Roboto Mono" pitchFamily="2" charset="0"/>
              </a:rPr>
              <a:t>Do not put any products or </a:t>
            </a:r>
            <a:r>
              <a:rPr lang="en-US" sz="1600" b="1" dirty="0" smtClean="0">
                <a:solidFill>
                  <a:srgbClr val="F9C199"/>
                </a:solidFill>
                <a:latin typeface="Roboto Mono" pitchFamily="2" charset="0"/>
                <a:ea typeface="Roboto Mono" pitchFamily="2" charset="0"/>
              </a:rPr>
              <a:t>display</a:t>
            </a:r>
            <a:r>
              <a:rPr lang="en-US" sz="1600" b="1" dirty="0" smtClean="0">
                <a:solidFill>
                  <a:srgbClr val="F9C199"/>
                </a:solidFill>
                <a:latin typeface="Roboto Mono" pitchFamily="2" charset="0"/>
                <a:ea typeface="Roboto Mono" pitchFamily="2" charset="0"/>
              </a:rPr>
              <a:t> </a:t>
            </a:r>
            <a:r>
              <a:rPr lang="en-US" sz="1600" b="1" dirty="0">
                <a:solidFill>
                  <a:srgbClr val="F9C199"/>
                </a:solidFill>
                <a:latin typeface="Roboto Mono" pitchFamily="2" charset="0"/>
                <a:ea typeface="Roboto Mono" pitchFamily="2" charset="0"/>
              </a:rPr>
              <a:t>on the </a:t>
            </a:r>
            <a:r>
              <a:rPr lang="en-US" sz="1600" b="1" dirty="0" smtClean="0">
                <a:solidFill>
                  <a:srgbClr val="F9C199"/>
                </a:solidFill>
                <a:latin typeface="Roboto Mono" pitchFamily="2" charset="0"/>
                <a:ea typeface="Roboto Mono" pitchFamily="2" charset="0"/>
              </a:rPr>
              <a:t>floor!</a:t>
            </a:r>
            <a:endParaRPr lang="fr-FR" sz="1600" b="1" dirty="0">
              <a:solidFill>
                <a:srgbClr val="F9C199"/>
              </a:solidFill>
              <a:latin typeface="Roboto Mono" pitchFamily="2" charset="0"/>
              <a:ea typeface="Roboto Mono" pitchFamily="2" charset="0"/>
            </a:endParaRPr>
          </a:p>
        </p:txBody>
      </p:sp>
      <p:pic>
        <p:nvPicPr>
          <p:cNvPr id="6" name="Image 5"/>
          <p:cNvPicPr>
            <a:picLocks noChangeAspect="1"/>
          </p:cNvPicPr>
          <p:nvPr/>
        </p:nvPicPr>
        <p:blipFill>
          <a:blip r:embed="rId2"/>
          <a:stretch>
            <a:fillRect/>
          </a:stretch>
        </p:blipFill>
        <p:spPr>
          <a:xfrm>
            <a:off x="1668841" y="4626832"/>
            <a:ext cx="1373301" cy="1689160"/>
          </a:xfrm>
          <a:prstGeom prst="rect">
            <a:avLst/>
          </a:prstGeom>
        </p:spPr>
      </p:pic>
      <p:sp>
        <p:nvSpPr>
          <p:cNvPr id="8" name="ZoneTexte 7"/>
          <p:cNvSpPr txBox="1"/>
          <p:nvPr/>
        </p:nvSpPr>
        <p:spPr>
          <a:xfrm>
            <a:off x="410795" y="395060"/>
            <a:ext cx="1460656" cy="1446550"/>
          </a:xfrm>
          <a:prstGeom prst="rect">
            <a:avLst/>
          </a:prstGeom>
          <a:noFill/>
        </p:spPr>
        <p:txBody>
          <a:bodyPr wrap="none" rtlCol="0">
            <a:spAutoFit/>
          </a:bodyPr>
          <a:lstStyle/>
          <a:p>
            <a:r>
              <a:rPr lang="fr-FR" sz="8800" dirty="0" smtClean="0">
                <a:solidFill>
                  <a:srgbClr val="F9C199"/>
                </a:solidFill>
                <a:latin typeface="KyivType Sans Medium2" panose="00000600000000000000" pitchFamily="50" charset="0"/>
                <a:ea typeface="Roboto" panose="020B0604020202020204" charset="0"/>
                <a:cs typeface="Arial" panose="020B0604020202020204" pitchFamily="34" charset="0"/>
              </a:rPr>
              <a:t>5/</a:t>
            </a:r>
            <a:endParaRPr lang="fr-FR" sz="8800" dirty="0">
              <a:solidFill>
                <a:srgbClr val="F9C199"/>
              </a:solidFill>
              <a:latin typeface="KyivType Sans Medium2" panose="00000600000000000000" pitchFamily="50" charset="0"/>
              <a:ea typeface="Roboto" panose="020B0604020202020204" charset="0"/>
              <a:cs typeface="Arial" panose="020B0604020202020204" pitchFamily="34" charset="0"/>
            </a:endParaRPr>
          </a:p>
        </p:txBody>
      </p:sp>
    </p:spTree>
    <p:extLst>
      <p:ext uri="{BB962C8B-B14F-4D97-AF65-F5344CB8AC3E}">
        <p14:creationId xmlns:p14="http://schemas.microsoft.com/office/powerpoint/2010/main" val="2218340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FF2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9073" y="5673485"/>
            <a:ext cx="913854" cy="788275"/>
          </a:xfrm>
          <a:prstGeom prst="rect">
            <a:avLst/>
          </a:prstGeom>
        </p:spPr>
      </p:pic>
      <p:pic>
        <p:nvPicPr>
          <p:cNvPr id="5" name="Image 4"/>
          <p:cNvPicPr>
            <a:picLocks noChangeAspect="1"/>
          </p:cNvPicPr>
          <p:nvPr/>
        </p:nvPicPr>
        <p:blipFill>
          <a:blip r:embed="rId3"/>
          <a:stretch>
            <a:fillRect/>
          </a:stretch>
        </p:blipFill>
        <p:spPr>
          <a:xfrm>
            <a:off x="3742006" y="2799234"/>
            <a:ext cx="5150432" cy="1861260"/>
          </a:xfrm>
          <a:prstGeom prst="rect">
            <a:avLst/>
          </a:prstGeom>
        </p:spPr>
      </p:pic>
    </p:spTree>
    <p:extLst>
      <p:ext uri="{BB962C8B-B14F-4D97-AF65-F5344CB8AC3E}">
        <p14:creationId xmlns:p14="http://schemas.microsoft.com/office/powerpoint/2010/main" val="1203862346"/>
      </p:ext>
    </p:extLst>
  </p:cSld>
  <p:clrMapOvr>
    <a:masterClrMapping/>
  </p:clrMapOvr>
</p:sld>
</file>

<file path=ppt/theme/theme1.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7430</TotalTime>
  <Words>128</Words>
  <Application>Microsoft Office PowerPoint</Application>
  <PresentationFormat>Grand écran</PresentationFormat>
  <Paragraphs>30</Paragraphs>
  <Slides>9</Slides>
  <Notes>2</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9</vt:i4>
      </vt:variant>
    </vt:vector>
  </HeadingPairs>
  <TitlesOfParts>
    <vt:vector size="22" baseType="lpstr">
      <vt:lpstr>Calibri</vt:lpstr>
      <vt:lpstr>Sofia Pro Regular</vt:lpstr>
      <vt:lpstr>KyivType Sans2</vt:lpstr>
      <vt:lpstr>Roboto Light</vt:lpstr>
      <vt:lpstr>Roboto</vt:lpstr>
      <vt:lpstr>KyivType Sans Medium2</vt:lpstr>
      <vt:lpstr>Roboto Mono</vt:lpstr>
      <vt:lpstr>Century</vt:lpstr>
      <vt:lpstr>Arial</vt:lpstr>
      <vt:lpstr>Roboto Mono Light</vt:lpstr>
      <vt:lpstr>27_Office Theme</vt:lpstr>
      <vt:lpstr>2_Office Theme</vt:lpstr>
      <vt:lpstr>Conception personnalisée</vt:lpstr>
      <vt:lpstr>Présentation PowerPoint</vt:lpstr>
      <vt:lpstr>Présentation PowerPoint</vt:lpstr>
      <vt:lpstr>The promotion of a product more commonly known as Merchandising serves to sell better.   To attract the attention of your consumers and encourage them to buy, it’s important to know how to stage a dedicated space within your business.  You don't have to be an expert in the field, a few simple tips can ensure you a really good impact! Today, Yon-Ka offers its valuable advice on how to sell more easily ...</vt:lpstr>
      <vt:lpstr>Fit the theme!   To do so, you just need a few simple analysis tips that will help you decipher it every time! Start by analyzing display, yes, but how?  By identifying colors, shapes, materials, ...   It is the combination of these elements that transmits a strong message, a first EMOTION without the need to say any words.   Besides, isn’t it often said that a picture is worth more than 1000 words ...</vt:lpstr>
      <vt:lpstr>Keep the offer simple and clear.  Too much information, color, volume and shape can confuse and detract from the message.  For this reason, it is better to change your offer more regularly than to propose several offers at the same time.   The message will be clearer and more impactful.</vt:lpstr>
      <vt:lpstr>Structure the display  Work on the volume of your merchandising in line or in triangle. (ex: multiply the product on a shelf and place a stud with the product on it to maximize the “wow effect”.)</vt:lpstr>
      <vt:lpstr>Dare !  Yes, let your imagination run wild, dare to use color, dare to use patterns, dare to think big! (ex: a small product placed on a huge colored chair, with marked lighting on the small product). </vt:lpstr>
      <vt:lpstr>Equip yourself with basic furniture &amp; supports  First of all, it is important, when you want to animate your point of sale, to have some basic elements that will serve as supports to display your products or display, such as podiums, cases, steles, cubes, tables, poster holder to hang ... A smart investment, inexpensive and reusable which will allow you to modulate your next windows display as you wish! </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ARMAND Luna</dc:creator>
  <cp:lastModifiedBy>ARMAND Luna</cp:lastModifiedBy>
  <cp:revision>412</cp:revision>
  <cp:lastPrinted>2021-07-26T12:58:52Z</cp:lastPrinted>
  <dcterms:created xsi:type="dcterms:W3CDTF">2021-05-11T10:21:38Z</dcterms:created>
  <dcterms:modified xsi:type="dcterms:W3CDTF">2021-08-04T19:46:34Z</dcterms:modified>
</cp:coreProperties>
</file>