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2"/>
    <p:sldMasterId id="2147483662" r:id="rId3"/>
    <p:sldMasterId id="2147483664" r:id="rId4"/>
  </p:sldMasterIdLst>
  <p:notesMasterIdLst>
    <p:notesMasterId r:id="rId18"/>
  </p:notesMasterIdLst>
  <p:sldIdLst>
    <p:sldId id="464" r:id="rId5"/>
    <p:sldId id="468" r:id="rId6"/>
    <p:sldId id="417" r:id="rId7"/>
    <p:sldId id="414" r:id="rId8"/>
    <p:sldId id="458" r:id="rId9"/>
    <p:sldId id="460" r:id="rId10"/>
    <p:sldId id="459" r:id="rId11"/>
    <p:sldId id="469" r:id="rId12"/>
    <p:sldId id="471" r:id="rId13"/>
    <p:sldId id="470" r:id="rId14"/>
    <p:sldId id="461" r:id="rId15"/>
    <p:sldId id="462" r:id="rId16"/>
    <p:sldId id="467" r:id="rId17"/>
  </p:sldIdLst>
  <p:sldSz cx="12192000" cy="6858000"/>
  <p:notesSz cx="6794500" cy="10007600"/>
  <p:embeddedFontLst>
    <p:embeddedFont>
      <p:font typeface="Sofia Pro Regular" panose="00000500000000000000" pitchFamily="50" charset="0"/>
      <p:regular r:id="rId19"/>
      <p:italic r:id="rId20"/>
    </p:embeddedFont>
    <p:embeddedFont>
      <p:font typeface="Roboto Mono Medium" panose="00000009000000000000" pitchFamily="49" charset="0"/>
      <p:regular r:id="rId21"/>
      <p:italic r:id="rId22"/>
    </p:embeddedFont>
    <p:embeddedFont>
      <p:font typeface="Century" panose="02040604050505020304" pitchFamily="18" charset="0"/>
      <p:regular r:id="rId23"/>
    </p:embeddedFont>
    <p:embeddedFont>
      <p:font typeface="Roboto Light" panose="02000000000000000000" pitchFamily="2" charset="0"/>
      <p:regular r:id="rId24"/>
      <p:italic r:id="rId25"/>
    </p:embeddedFont>
    <p:embeddedFont>
      <p:font typeface="KyivType Sans2" panose="00000500000000000000" pitchFamily="50" charset="0"/>
      <p:regular r:id="rId26"/>
    </p:embeddedFont>
    <p:embeddedFont>
      <p:font typeface="Roboto" panose="02000000000000000000" pitchFamily="2" charset="0"/>
      <p:regular r:id="rId27"/>
      <p:bold r:id="rId28"/>
      <p:italic r:id="rId29"/>
      <p:boldItalic r:id="rId30"/>
    </p:embeddedFont>
    <p:embeddedFont>
      <p:font typeface="Roboto Mono" pitchFamily="2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Roboto Mono Light" panose="00000009000000000000" pitchFamily="49" charset="0"/>
      <p:regular r:id="rId37"/>
      <p: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Lucida Handwriting" panose="03010101010101010101" pitchFamily="66" charset="0"/>
      <p:regular r:id="rId43"/>
    </p:embeddedFont>
    <p:embeddedFont>
      <p:font typeface="KyivType Sans Medium2" panose="00000600000000000000" pitchFamily="50" charset="0"/>
      <p:regular r:id="rId4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34BDC343-5F90-4953-9759-E88A560E6F18}">
          <p14:sldIdLst>
            <p14:sldId id="464"/>
            <p14:sldId id="468"/>
            <p14:sldId id="417"/>
            <p14:sldId id="414"/>
            <p14:sldId id="458"/>
            <p14:sldId id="460"/>
            <p14:sldId id="459"/>
            <p14:sldId id="469"/>
            <p14:sldId id="471"/>
            <p14:sldId id="470"/>
            <p14:sldId id="461"/>
            <p14:sldId id="462"/>
          </p14:sldIdLst>
        </p14:section>
        <p14:section name="Section sans titre" id="{0A987468-09F5-400C-884F-3E4EC6558D96}">
          <p14:sldIdLst>
            <p14:sldId id="4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956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B8B1"/>
    <a:srgbClr val="F9C6BF"/>
    <a:srgbClr val="E4B6AA"/>
    <a:srgbClr val="FCDFDC"/>
    <a:srgbClr val="FCE2D0"/>
    <a:srgbClr val="FFF2EA"/>
    <a:srgbClr val="EFD4CD"/>
    <a:srgbClr val="F9C199"/>
    <a:srgbClr val="FCC496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028" autoAdjust="0"/>
    <p:restoredTop sz="95948" autoAdjust="0"/>
  </p:normalViewPr>
  <p:slideViewPr>
    <p:cSldViewPr snapToGrid="0" showGuides="1">
      <p:cViewPr varScale="1">
        <p:scale>
          <a:sx n="83" d="100"/>
          <a:sy n="83" d="100"/>
        </p:scale>
        <p:origin x="114" y="516"/>
      </p:cViewPr>
      <p:guideLst>
        <p:guide orient="horz" pos="1956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9" Type="http://schemas.openxmlformats.org/officeDocument/2006/relationships/font" Target="fonts/font21.fntdata"/><Relationship Id="rId21" Type="http://schemas.openxmlformats.org/officeDocument/2006/relationships/font" Target="fonts/font3.fntdata"/><Relationship Id="rId34" Type="http://schemas.openxmlformats.org/officeDocument/2006/relationships/font" Target="fonts/font16.fntdata"/><Relationship Id="rId42" Type="http://schemas.openxmlformats.org/officeDocument/2006/relationships/font" Target="fonts/font24.fntdata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openxmlformats.org/officeDocument/2006/relationships/font" Target="fonts/font19.fntdata"/><Relationship Id="rId40" Type="http://schemas.openxmlformats.org/officeDocument/2006/relationships/font" Target="fonts/font22.fntdata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font" Target="fonts/font18.fntdata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4" Type="http://schemas.openxmlformats.org/officeDocument/2006/relationships/font" Target="fonts/font2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font" Target="fonts/font17.fntdata"/><Relationship Id="rId43" Type="http://schemas.openxmlformats.org/officeDocument/2006/relationships/font" Target="fonts/font25.fntdata"/><Relationship Id="rId48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7.fntdata"/><Relationship Id="rId33" Type="http://schemas.openxmlformats.org/officeDocument/2006/relationships/font" Target="fonts/font15.fntdata"/><Relationship Id="rId38" Type="http://schemas.openxmlformats.org/officeDocument/2006/relationships/font" Target="fonts/font20.fntdata"/><Relationship Id="rId46" Type="http://schemas.openxmlformats.org/officeDocument/2006/relationships/viewProps" Target="viewProps.xml"/><Relationship Id="rId20" Type="http://schemas.openxmlformats.org/officeDocument/2006/relationships/font" Target="fonts/font2.fntdata"/><Relationship Id="rId41" Type="http://schemas.openxmlformats.org/officeDocument/2006/relationships/font" Target="fonts/font2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50211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1642CE-B54E-4A7C-8926-D4475954B1A6}" type="datetimeFigureOut">
              <a:rPr lang="fr-FR" smtClean="0"/>
              <a:t>13/09/2021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95288" y="1250950"/>
            <a:ext cx="6003925" cy="33782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9450" y="4816157"/>
            <a:ext cx="5435600" cy="394049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645" y="9505484"/>
            <a:ext cx="2944283" cy="50211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C3C29B-D611-4618-A458-E7E6C6418B38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3544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C3C29B-D611-4618-A458-E7E6C6418B38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4789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8be6f3f7cc_2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-315913" y="98425"/>
            <a:ext cx="7351713" cy="4135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g8be6f3f7cc_2_138:notes"/>
          <p:cNvSpPr txBox="1">
            <a:spLocks noGrp="1"/>
          </p:cNvSpPr>
          <p:nvPr>
            <p:ph type="body" idx="1"/>
          </p:nvPr>
        </p:nvSpPr>
        <p:spPr>
          <a:xfrm>
            <a:off x="138086" y="4232787"/>
            <a:ext cx="6593504" cy="6719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9125" tIns="89125" rIns="89125" bIns="891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 smtClean="0"/>
              <a:t>Comme pour le 1</a:t>
            </a:r>
            <a:r>
              <a:rPr lang="fr-FR" baseline="30000" dirty="0" smtClean="0"/>
              <a:t>er</a:t>
            </a:r>
            <a:r>
              <a:rPr lang="fr-FR" dirty="0" smtClean="0"/>
              <a:t> quizz, voici quelques affirmations</a:t>
            </a:r>
            <a:r>
              <a:rPr lang="fr-FR" baseline="0" dirty="0" smtClean="0"/>
              <a:t> auxquelles il faudra répondre par vrai ou faux.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aseline="0" dirty="0" smtClean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70109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13/09/2021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22865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C319A9-0109-4E1F-AA67-AE5EC327BD46}" type="datetimeFigureOut">
              <a:rPr lang="fr-FR" smtClean="0"/>
              <a:t>13/09/2021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84530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340667"/>
            <a:ext cx="10515600" cy="1325563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8584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4351594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91492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0974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Change the style of the title 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Modify the mask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 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319A9-0109-4E1F-AA67-AE5EC327BD46}" type="datetimeFigureOut">
              <a:rPr lang="fr-FR" smtClean="0"/>
              <a:t>13/09/2021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069E9-C17D-4F98-AB48-22F9EF6C6A35}" type="slidenum">
              <a:rPr lang="fr-FR" smtClean="0"/>
              <a:t>‹N°›</a:t>
            </a:fld>
            <a:endParaRPr lang="fr-FR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2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38200" y="665825"/>
            <a:ext cx="10515600" cy="5511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635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00200" y="19180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bg2">
              <a:lumMod val="25000"/>
            </a:schemeClr>
          </a:solidFill>
          <a:latin typeface="Century" panose="020406040505050203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ofia Pro Regular" panose="000005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5580BC-1FFC-7441-9A9D-EDCD90E89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554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3703781"/>
            <a:ext cx="10515600" cy="24731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04214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25000"/>
            </a:schemeClr>
          </a:solidFill>
          <a:latin typeface="KyivType Sans2" panose="000005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Roboto Light" panose="02000000000000000000" pitchFamily="2" charset="0"/>
          <a:ea typeface="Roboto Light" panose="02000000000000000000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882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013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2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6251" y="543672"/>
            <a:ext cx="3737687" cy="3540967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4135" y="5379401"/>
            <a:ext cx="913854" cy="78827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097438" y="4546210"/>
            <a:ext cx="4537276" cy="6182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9" name="Titre 2"/>
          <p:cNvSpPr txBox="1">
            <a:spLocks/>
          </p:cNvSpPr>
          <p:nvPr/>
        </p:nvSpPr>
        <p:spPr>
          <a:xfrm>
            <a:off x="2427935" y="4280316"/>
            <a:ext cx="7894320" cy="11500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 smtClean="0">
                <a:solidFill>
                  <a:srgbClr val="E4B6AA"/>
                </a:solidFill>
              </a:rPr>
              <a:t>Octobre rose</a:t>
            </a:r>
            <a:endParaRPr lang="fr-FR" sz="4800" dirty="0">
              <a:solidFill>
                <a:srgbClr val="E4B6AA"/>
              </a:solidFill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10868124" y="6370795"/>
            <a:ext cx="23543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 err="1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Oct</a:t>
            </a:r>
            <a:r>
              <a:rPr lang="fr-FR" sz="1400" i="1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 2021</a:t>
            </a:r>
            <a:endParaRPr lang="fr-FR" sz="1400" i="1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2050" name="Picture 2" descr="Octobre rose et cancer du sein : le point en chiffres - Actualités Santé  Octobre rose et cancer du sein : le point en chiffres % -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7022" y="-2313305"/>
            <a:ext cx="10451464" cy="10451466"/>
          </a:xfrm>
          <a:prstGeom prst="rect">
            <a:avLst/>
          </a:prstGeom>
          <a:noFill/>
          <a:ln>
            <a:noFill/>
          </a:ln>
          <a:effectLst>
            <a:softEdge rad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</p:pic>
    </p:spTree>
    <p:extLst>
      <p:ext uri="{BB962C8B-B14F-4D97-AF65-F5344CB8AC3E}">
        <p14:creationId xmlns:p14="http://schemas.microsoft.com/office/powerpoint/2010/main" val="68991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FFF2EA"/>
            </a:gs>
            <a:gs pos="100000">
              <a:srgbClr val="FCE2D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56991" y="329168"/>
            <a:ext cx="11075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i="1" dirty="0" smtClean="0">
                <a:solidFill>
                  <a:srgbClr val="F9C6BF"/>
                </a:solidFill>
                <a:latin typeface="Roboto Mono" pitchFamily="2" charset="0"/>
                <a:ea typeface="Roboto Mono" pitchFamily="2" charset="0"/>
              </a:rPr>
              <a:t>Pour les âmes créatrices, quelques inspirations/exemples </a:t>
            </a:r>
            <a:r>
              <a:rPr lang="fr-FR" i="1" dirty="0">
                <a:solidFill>
                  <a:srgbClr val="F9C6BF"/>
                </a:solidFill>
                <a:latin typeface="Roboto Mono" pitchFamily="2" charset="0"/>
                <a:ea typeface="Roboto Mono" pitchFamily="2" charset="0"/>
              </a:rPr>
              <a:t>de décors sur vitre …</a:t>
            </a:r>
          </a:p>
        </p:txBody>
      </p:sp>
      <p:pic>
        <p:nvPicPr>
          <p:cNvPr id="1026" name="Picture 2" descr="Fresh Potted Plant Wall Decal Sticker Window Glass Store glass Door Wall Art Mural Poster Home Decor Wall Applique 40 x 60C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68" y="4293868"/>
            <a:ext cx="2468425" cy="2468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564x/02/49/67/0249671140ad2d8acad393b919ea2ae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867" y="862328"/>
            <a:ext cx="4146812" cy="552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231" y="869721"/>
            <a:ext cx="3387861" cy="4197352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8778" y="862328"/>
            <a:ext cx="3144402" cy="3267712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5728" y="5238294"/>
            <a:ext cx="3187951" cy="1391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5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ANIMATION POINT DE VENTE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88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0680" y="808902"/>
            <a:ext cx="3490912" cy="5276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2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925" y="1205188"/>
            <a:ext cx="3193724" cy="482741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839414" y="1701578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POSTER 60 x 80 cm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à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placer derrière en hauteur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264786"/>
            <a:ext cx="10515600" cy="1325563"/>
          </a:xfrm>
        </p:spPr>
        <p:txBody>
          <a:bodyPr/>
          <a:lstStyle/>
          <a:p>
            <a:r>
              <a:rPr lang="fr-FR" dirty="0" smtClean="0"/>
              <a:t>L’animation point de vente, en détail …</a:t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839414" y="2943943"/>
            <a:ext cx="26829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AFFICHETTE A4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Offre (1€ reversé)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8902392" y="5179431"/>
            <a:ext cx="31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RUBAN ROSE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Forme à créer selon vos envies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3042501" y="4212735"/>
            <a:ext cx="26202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PRODUITS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A exposer de façon aléatoire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91" y="5779847"/>
            <a:ext cx="1063171" cy="1025647"/>
          </a:xfrm>
          <a:prstGeom prst="rect">
            <a:avLst/>
          </a:prstGeom>
        </p:spPr>
      </p:pic>
      <p:sp>
        <p:nvSpPr>
          <p:cNvPr id="12" name="ZoneTexte 11"/>
          <p:cNvSpPr txBox="1"/>
          <p:nvPr/>
        </p:nvSpPr>
        <p:spPr>
          <a:xfrm>
            <a:off x="9089509" y="3816707"/>
            <a:ext cx="2682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GUIDE AUTO-PALPATION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(disposez-en plusieurs</a:t>
            </a:r>
            <a:r>
              <a:rPr lang="fr-FR" dirty="0" smtClean="0">
                <a:latin typeface="Roboto Mono" pitchFamily="2" charset="0"/>
                <a:ea typeface="Roboto Mono" pitchFamily="2" charset="0"/>
              </a:rPr>
              <a:t>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sur le meuble afin que les clients puissent se servir)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3" name="ZoneTexte 12"/>
          <p:cNvSpPr txBox="1"/>
          <p:nvPr/>
        </p:nvSpPr>
        <p:spPr>
          <a:xfrm>
            <a:off x="1634462" y="6212852"/>
            <a:ext cx="10750448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aseline="30000" dirty="0" smtClean="0">
                <a:solidFill>
                  <a:srgbClr val="E4B6AA"/>
                </a:solidFill>
                <a:latin typeface="KyivType Sans2" panose="00000500000000000000" pitchFamily="50" charset="0"/>
                <a:ea typeface="Roboto Mono" pitchFamily="2" charset="0"/>
              </a:rPr>
              <a:t>Pensez à placer des guides d’</a:t>
            </a:r>
            <a:r>
              <a:rPr lang="fr-FR" sz="2000" baseline="30000" dirty="0" err="1" smtClean="0">
                <a:solidFill>
                  <a:srgbClr val="E4B6AA"/>
                </a:solidFill>
                <a:latin typeface="KyivType Sans2" panose="00000500000000000000" pitchFamily="50" charset="0"/>
                <a:ea typeface="Roboto Mono" pitchFamily="2" charset="0"/>
              </a:rPr>
              <a:t>auto-palpation</a:t>
            </a:r>
            <a:r>
              <a:rPr lang="fr-FR" sz="2000" baseline="30000" dirty="0" smtClean="0">
                <a:solidFill>
                  <a:srgbClr val="E4B6AA"/>
                </a:solidFill>
                <a:latin typeface="KyivType Sans2" panose="00000500000000000000" pitchFamily="50" charset="0"/>
                <a:ea typeface="Roboto Mono" pitchFamily="2" charset="0"/>
              </a:rPr>
              <a:t> un peu partout dans votre institut/spa, exemples : comptoir, cabine …</a:t>
            </a:r>
          </a:p>
          <a:p>
            <a:r>
              <a:rPr lang="fr-FR" sz="2000" baseline="30000" dirty="0" smtClean="0">
                <a:solidFill>
                  <a:srgbClr val="E4B6AA"/>
                </a:solidFill>
                <a:latin typeface="KyivType Sans2" panose="00000500000000000000" pitchFamily="50" charset="0"/>
                <a:ea typeface="Roboto Mono" pitchFamily="2" charset="0"/>
              </a:rPr>
              <a:t>Accompagnés si possible d’un petit mot « Servez-vous », pour inciter les clientes à prendre le guide.</a:t>
            </a:r>
            <a:endParaRPr lang="fr-FR" sz="2000" baseline="30000" dirty="0">
              <a:solidFill>
                <a:srgbClr val="E4B6AA"/>
              </a:solidFill>
              <a:latin typeface="KyivType Sans2" panose="00000500000000000000" pitchFamily="50" charset="0"/>
              <a:ea typeface="Roboto Mono" pitchFamily="2" charset="0"/>
            </a:endParaRPr>
          </a:p>
        </p:txBody>
      </p:sp>
      <p:sp>
        <p:nvSpPr>
          <p:cNvPr id="9" name="Arc 8"/>
          <p:cNvSpPr/>
          <p:nvPr/>
        </p:nvSpPr>
        <p:spPr>
          <a:xfrm rot="18695096">
            <a:off x="5092189" y="1373215"/>
            <a:ext cx="1932972" cy="221734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Arc 13"/>
          <p:cNvSpPr/>
          <p:nvPr/>
        </p:nvSpPr>
        <p:spPr>
          <a:xfrm rot="19122606">
            <a:off x="4819710" y="2453298"/>
            <a:ext cx="1872900" cy="276369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Arc 14"/>
          <p:cNvSpPr/>
          <p:nvPr/>
        </p:nvSpPr>
        <p:spPr>
          <a:xfrm rot="18695096">
            <a:off x="4303180" y="3170586"/>
            <a:ext cx="2593011" cy="1817046"/>
          </a:xfrm>
          <a:custGeom>
            <a:avLst/>
            <a:gdLst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2" fmla="*/ 965780 w 1931559"/>
              <a:gd name="connsiteY2" fmla="*/ 1002343 h 2004686"/>
              <a:gd name="connsiteX3" fmla="*/ 965779 w 1931559"/>
              <a:gd name="connsiteY3" fmla="*/ 0 h 2004686"/>
              <a:gd name="connsiteX0" fmla="*/ 965779 w 1931559"/>
              <a:gd name="connsiteY0" fmla="*/ 0 h 2004686"/>
              <a:gd name="connsiteX1" fmla="*/ 1931559 w 1931559"/>
              <a:gd name="connsiteY1" fmla="*/ 1002343 h 2004686"/>
              <a:gd name="connsiteX0" fmla="*/ 0 w 1041411"/>
              <a:gd name="connsiteY0" fmla="*/ 0 h 1363107"/>
              <a:gd name="connsiteX1" fmla="*/ 965780 w 1041411"/>
              <a:gd name="connsiteY1" fmla="*/ 1002343 h 1363107"/>
              <a:gd name="connsiteX2" fmla="*/ 1 w 1041411"/>
              <a:gd name="connsiteY2" fmla="*/ 1002343 h 1363107"/>
              <a:gd name="connsiteX3" fmla="*/ 0 w 1041411"/>
              <a:gd name="connsiteY3" fmla="*/ 0 h 1363107"/>
              <a:gd name="connsiteX0" fmla="*/ 0 w 1041411"/>
              <a:gd name="connsiteY0" fmla="*/ 0 h 1363107"/>
              <a:gd name="connsiteX1" fmla="*/ 1041411 w 1041411"/>
              <a:gd name="connsiteY1" fmla="*/ 1363107 h 1363107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1366227 w 1366227"/>
              <a:gd name="connsiteY1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366227"/>
              <a:gd name="connsiteY0" fmla="*/ 0 h 1889878"/>
              <a:gd name="connsiteX1" fmla="*/ 965780 w 1366227"/>
              <a:gd name="connsiteY1" fmla="*/ 1002343 h 1889878"/>
              <a:gd name="connsiteX2" fmla="*/ 1 w 1366227"/>
              <a:gd name="connsiteY2" fmla="*/ 1002343 h 1889878"/>
              <a:gd name="connsiteX3" fmla="*/ 0 w 1366227"/>
              <a:gd name="connsiteY3" fmla="*/ 0 h 1889878"/>
              <a:gd name="connsiteX0" fmla="*/ 0 w 1366227"/>
              <a:gd name="connsiteY0" fmla="*/ 0 h 1889878"/>
              <a:gd name="connsiteX1" fmla="*/ 296928 w 1366227"/>
              <a:gd name="connsiteY1" fmla="*/ 1546080 h 1889878"/>
              <a:gd name="connsiteX2" fmla="*/ 1366227 w 1366227"/>
              <a:gd name="connsiteY2" fmla="*/ 1889878 h 1889878"/>
              <a:gd name="connsiteX0" fmla="*/ 0 w 1787682"/>
              <a:gd name="connsiteY0" fmla="*/ 0 h 1882642"/>
              <a:gd name="connsiteX1" fmla="*/ 965780 w 1787682"/>
              <a:gd name="connsiteY1" fmla="*/ 1002343 h 1882642"/>
              <a:gd name="connsiteX2" fmla="*/ 1 w 1787682"/>
              <a:gd name="connsiteY2" fmla="*/ 1002343 h 1882642"/>
              <a:gd name="connsiteX3" fmla="*/ 0 w 1787682"/>
              <a:gd name="connsiteY3" fmla="*/ 0 h 1882642"/>
              <a:gd name="connsiteX0" fmla="*/ 0 w 1787682"/>
              <a:gd name="connsiteY0" fmla="*/ 0 h 1882642"/>
              <a:gd name="connsiteX1" fmla="*/ 296928 w 1787682"/>
              <a:gd name="connsiteY1" fmla="*/ 1546080 h 1882642"/>
              <a:gd name="connsiteX2" fmla="*/ 1787682 w 1787682"/>
              <a:gd name="connsiteY2" fmla="*/ 1882642 h 1882642"/>
              <a:gd name="connsiteX0" fmla="*/ 0 w 1787682"/>
              <a:gd name="connsiteY0" fmla="*/ 0 h 2125201"/>
              <a:gd name="connsiteX1" fmla="*/ 965780 w 1787682"/>
              <a:gd name="connsiteY1" fmla="*/ 1002343 h 2125201"/>
              <a:gd name="connsiteX2" fmla="*/ 1 w 1787682"/>
              <a:gd name="connsiteY2" fmla="*/ 1002343 h 2125201"/>
              <a:gd name="connsiteX3" fmla="*/ 0 w 1787682"/>
              <a:gd name="connsiteY3" fmla="*/ 0 h 2125201"/>
              <a:gd name="connsiteX0" fmla="*/ 0 w 1787682"/>
              <a:gd name="connsiteY0" fmla="*/ 0 h 2125201"/>
              <a:gd name="connsiteX1" fmla="*/ 296928 w 1787682"/>
              <a:gd name="connsiteY1" fmla="*/ 1546080 h 2125201"/>
              <a:gd name="connsiteX2" fmla="*/ 1787682 w 1787682"/>
              <a:gd name="connsiteY2" fmla="*/ 1882642 h 2125201"/>
              <a:gd name="connsiteX0" fmla="*/ 0 w 1787682"/>
              <a:gd name="connsiteY0" fmla="*/ 0 h 2185429"/>
              <a:gd name="connsiteX1" fmla="*/ 965780 w 1787682"/>
              <a:gd name="connsiteY1" fmla="*/ 1002343 h 2185429"/>
              <a:gd name="connsiteX2" fmla="*/ 1 w 1787682"/>
              <a:gd name="connsiteY2" fmla="*/ 1002343 h 2185429"/>
              <a:gd name="connsiteX3" fmla="*/ 0 w 1787682"/>
              <a:gd name="connsiteY3" fmla="*/ 0 h 2185429"/>
              <a:gd name="connsiteX0" fmla="*/ 0 w 1787682"/>
              <a:gd name="connsiteY0" fmla="*/ 0 h 2185429"/>
              <a:gd name="connsiteX1" fmla="*/ 296928 w 1787682"/>
              <a:gd name="connsiteY1" fmla="*/ 1546080 h 2185429"/>
              <a:gd name="connsiteX2" fmla="*/ 1787682 w 1787682"/>
              <a:gd name="connsiteY2" fmla="*/ 1882642 h 2185429"/>
              <a:gd name="connsiteX0" fmla="*/ 0 w 2086315"/>
              <a:gd name="connsiteY0" fmla="*/ 0 h 2224755"/>
              <a:gd name="connsiteX1" fmla="*/ 965780 w 2086315"/>
              <a:gd name="connsiteY1" fmla="*/ 1002343 h 2224755"/>
              <a:gd name="connsiteX2" fmla="*/ 1 w 2086315"/>
              <a:gd name="connsiteY2" fmla="*/ 1002343 h 2224755"/>
              <a:gd name="connsiteX3" fmla="*/ 0 w 2086315"/>
              <a:gd name="connsiteY3" fmla="*/ 0 h 2224755"/>
              <a:gd name="connsiteX0" fmla="*/ 0 w 2086315"/>
              <a:gd name="connsiteY0" fmla="*/ 0 h 2224755"/>
              <a:gd name="connsiteX1" fmla="*/ 296928 w 2086315"/>
              <a:gd name="connsiteY1" fmla="*/ 1546080 h 2224755"/>
              <a:gd name="connsiteX2" fmla="*/ 2086315 w 2086315"/>
              <a:gd name="connsiteY2" fmla="*/ 1943644 h 2224755"/>
              <a:gd name="connsiteX0" fmla="*/ 0 w 2086315"/>
              <a:gd name="connsiteY0" fmla="*/ 384674 h 2400811"/>
              <a:gd name="connsiteX1" fmla="*/ 965780 w 2086315"/>
              <a:gd name="connsiteY1" fmla="*/ 1387017 h 2400811"/>
              <a:gd name="connsiteX2" fmla="*/ 1 w 2086315"/>
              <a:gd name="connsiteY2" fmla="*/ 1387017 h 2400811"/>
              <a:gd name="connsiteX3" fmla="*/ 0 w 2086315"/>
              <a:gd name="connsiteY3" fmla="*/ 384674 h 2400811"/>
              <a:gd name="connsiteX0" fmla="*/ 0 w 2086315"/>
              <a:gd name="connsiteY0" fmla="*/ 384674 h 2400811"/>
              <a:gd name="connsiteX1" fmla="*/ 1112333 w 2086315"/>
              <a:gd name="connsiteY1" fmla="*/ 25432 h 2400811"/>
              <a:gd name="connsiteX2" fmla="*/ 2086315 w 2086315"/>
              <a:gd name="connsiteY2" fmla="*/ 2328318 h 2400811"/>
              <a:gd name="connsiteX0" fmla="*/ 0 w 2086315"/>
              <a:gd name="connsiteY0" fmla="*/ 402047 h 2418184"/>
              <a:gd name="connsiteX1" fmla="*/ 965780 w 2086315"/>
              <a:gd name="connsiteY1" fmla="*/ 1404390 h 2418184"/>
              <a:gd name="connsiteX2" fmla="*/ 1 w 2086315"/>
              <a:gd name="connsiteY2" fmla="*/ 1404390 h 2418184"/>
              <a:gd name="connsiteX3" fmla="*/ 0 w 2086315"/>
              <a:gd name="connsiteY3" fmla="*/ 402047 h 2418184"/>
              <a:gd name="connsiteX0" fmla="*/ 0 w 2086315"/>
              <a:gd name="connsiteY0" fmla="*/ 402047 h 2418184"/>
              <a:gd name="connsiteX1" fmla="*/ 1112333 w 2086315"/>
              <a:gd name="connsiteY1" fmla="*/ 42805 h 2418184"/>
              <a:gd name="connsiteX2" fmla="*/ 2086315 w 2086315"/>
              <a:gd name="connsiteY2" fmla="*/ 2345691 h 2418184"/>
              <a:gd name="connsiteX0" fmla="*/ 0 w 2086315"/>
              <a:gd name="connsiteY0" fmla="*/ 436010 h 2452147"/>
              <a:gd name="connsiteX1" fmla="*/ 965780 w 2086315"/>
              <a:gd name="connsiteY1" fmla="*/ 1438353 h 2452147"/>
              <a:gd name="connsiteX2" fmla="*/ 1 w 2086315"/>
              <a:gd name="connsiteY2" fmla="*/ 1438353 h 2452147"/>
              <a:gd name="connsiteX3" fmla="*/ 0 w 2086315"/>
              <a:gd name="connsiteY3" fmla="*/ 436010 h 2452147"/>
              <a:gd name="connsiteX0" fmla="*/ 486310 w 2086315"/>
              <a:gd name="connsiteY0" fmla="*/ 65598 h 2452147"/>
              <a:gd name="connsiteX1" fmla="*/ 1112333 w 2086315"/>
              <a:gd name="connsiteY1" fmla="*/ 76768 h 2452147"/>
              <a:gd name="connsiteX2" fmla="*/ 2086315 w 2086315"/>
              <a:gd name="connsiteY2" fmla="*/ 2379654 h 2452147"/>
              <a:gd name="connsiteX0" fmla="*/ 0 w 2593011"/>
              <a:gd name="connsiteY0" fmla="*/ 436010 h 1941195"/>
              <a:gd name="connsiteX1" fmla="*/ 965780 w 2593011"/>
              <a:gd name="connsiteY1" fmla="*/ 1438353 h 1941195"/>
              <a:gd name="connsiteX2" fmla="*/ 1 w 2593011"/>
              <a:gd name="connsiteY2" fmla="*/ 1438353 h 1941195"/>
              <a:gd name="connsiteX3" fmla="*/ 0 w 2593011"/>
              <a:gd name="connsiteY3" fmla="*/ 436010 h 1941195"/>
              <a:gd name="connsiteX0" fmla="*/ 486310 w 2593011"/>
              <a:gd name="connsiteY0" fmla="*/ 65598 h 1941195"/>
              <a:gd name="connsiteX1" fmla="*/ 1112333 w 2593011"/>
              <a:gd name="connsiteY1" fmla="*/ 76768 h 1941195"/>
              <a:gd name="connsiteX2" fmla="*/ 2593011 w 2593011"/>
              <a:gd name="connsiteY2" fmla="*/ 1848527 h 1941195"/>
              <a:gd name="connsiteX0" fmla="*/ 0 w 2593011"/>
              <a:gd name="connsiteY0" fmla="*/ 436010 h 1848527"/>
              <a:gd name="connsiteX1" fmla="*/ 965780 w 2593011"/>
              <a:gd name="connsiteY1" fmla="*/ 1438353 h 1848527"/>
              <a:gd name="connsiteX2" fmla="*/ 1 w 2593011"/>
              <a:gd name="connsiteY2" fmla="*/ 1438353 h 1848527"/>
              <a:gd name="connsiteX3" fmla="*/ 0 w 2593011"/>
              <a:gd name="connsiteY3" fmla="*/ 436010 h 1848527"/>
              <a:gd name="connsiteX0" fmla="*/ 486310 w 2593011"/>
              <a:gd name="connsiteY0" fmla="*/ 65598 h 1848527"/>
              <a:gd name="connsiteX1" fmla="*/ 1112333 w 2593011"/>
              <a:gd name="connsiteY1" fmla="*/ 76768 h 1848527"/>
              <a:gd name="connsiteX2" fmla="*/ 2593011 w 2593011"/>
              <a:gd name="connsiteY2" fmla="*/ 1848527 h 1848527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70412 h 1782929"/>
              <a:gd name="connsiteX1" fmla="*/ 965780 w 2593011"/>
              <a:gd name="connsiteY1" fmla="*/ 1372755 h 1782929"/>
              <a:gd name="connsiteX2" fmla="*/ 1 w 2593011"/>
              <a:gd name="connsiteY2" fmla="*/ 1372755 h 1782929"/>
              <a:gd name="connsiteX3" fmla="*/ 0 w 2593011"/>
              <a:gd name="connsiteY3" fmla="*/ 370412 h 1782929"/>
              <a:gd name="connsiteX0" fmla="*/ 486310 w 2593011"/>
              <a:gd name="connsiteY0" fmla="*/ 0 h 1782929"/>
              <a:gd name="connsiteX1" fmla="*/ 1235000 w 2593011"/>
              <a:gd name="connsiteY1" fmla="*/ 126446 h 1782929"/>
              <a:gd name="connsiteX2" fmla="*/ 2593011 w 2593011"/>
              <a:gd name="connsiteY2" fmla="*/ 1782929 h 1782929"/>
              <a:gd name="connsiteX0" fmla="*/ 0 w 2593011"/>
              <a:gd name="connsiteY0" fmla="*/ 309589 h 1722106"/>
              <a:gd name="connsiteX1" fmla="*/ 965780 w 2593011"/>
              <a:gd name="connsiteY1" fmla="*/ 1311932 h 1722106"/>
              <a:gd name="connsiteX2" fmla="*/ 1 w 2593011"/>
              <a:gd name="connsiteY2" fmla="*/ 1311932 h 1722106"/>
              <a:gd name="connsiteX3" fmla="*/ 0 w 2593011"/>
              <a:gd name="connsiteY3" fmla="*/ 309589 h 1722106"/>
              <a:gd name="connsiteX0" fmla="*/ 658269 w 2593011"/>
              <a:gd name="connsiteY0" fmla="*/ 132961 h 1722106"/>
              <a:gd name="connsiteX1" fmla="*/ 1235000 w 2593011"/>
              <a:gd name="connsiteY1" fmla="*/ 65623 h 1722106"/>
              <a:gd name="connsiteX2" fmla="*/ 2593011 w 2593011"/>
              <a:gd name="connsiteY2" fmla="*/ 1722106 h 1722106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1790 h 1814307"/>
              <a:gd name="connsiteX1" fmla="*/ 965780 w 2593011"/>
              <a:gd name="connsiteY1" fmla="*/ 1404133 h 1814307"/>
              <a:gd name="connsiteX2" fmla="*/ 1 w 2593011"/>
              <a:gd name="connsiteY2" fmla="*/ 1404133 h 1814307"/>
              <a:gd name="connsiteX3" fmla="*/ 0 w 2593011"/>
              <a:gd name="connsiteY3" fmla="*/ 401790 h 1814307"/>
              <a:gd name="connsiteX0" fmla="*/ 658269 w 2593011"/>
              <a:gd name="connsiteY0" fmla="*/ 225162 h 1814307"/>
              <a:gd name="connsiteX1" fmla="*/ 1143963 w 2593011"/>
              <a:gd name="connsiteY1" fmla="*/ 55232 h 1814307"/>
              <a:gd name="connsiteX2" fmla="*/ 2593011 w 2593011"/>
              <a:gd name="connsiteY2" fmla="*/ 1814307 h 1814307"/>
              <a:gd name="connsiteX0" fmla="*/ 0 w 2593011"/>
              <a:gd name="connsiteY0" fmla="*/ 404529 h 1817046"/>
              <a:gd name="connsiteX1" fmla="*/ 965780 w 2593011"/>
              <a:gd name="connsiteY1" fmla="*/ 1406872 h 1817046"/>
              <a:gd name="connsiteX2" fmla="*/ 1 w 2593011"/>
              <a:gd name="connsiteY2" fmla="*/ 1406872 h 1817046"/>
              <a:gd name="connsiteX3" fmla="*/ 0 w 2593011"/>
              <a:gd name="connsiteY3" fmla="*/ 404529 h 1817046"/>
              <a:gd name="connsiteX0" fmla="*/ 658269 w 2593011"/>
              <a:gd name="connsiteY0" fmla="*/ 227901 h 1817046"/>
              <a:gd name="connsiteX1" fmla="*/ 1143963 w 2593011"/>
              <a:gd name="connsiteY1" fmla="*/ 57971 h 1817046"/>
              <a:gd name="connsiteX2" fmla="*/ 2593011 w 2593011"/>
              <a:gd name="connsiteY2" fmla="*/ 1817046 h 1817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93011" h="1817046" stroke="0" extrusionOk="0">
                <a:moveTo>
                  <a:pt x="0" y="404529"/>
                </a:moveTo>
                <a:cubicBezTo>
                  <a:pt x="533386" y="404529"/>
                  <a:pt x="965780" y="853293"/>
                  <a:pt x="965780" y="1406872"/>
                </a:cubicBezTo>
                <a:lnTo>
                  <a:pt x="1" y="1406872"/>
                </a:lnTo>
                <a:cubicBezTo>
                  <a:pt x="1" y="1072758"/>
                  <a:pt x="0" y="738643"/>
                  <a:pt x="0" y="404529"/>
                </a:cubicBezTo>
                <a:close/>
              </a:path>
              <a:path w="2593011" h="1817046" fill="none">
                <a:moveTo>
                  <a:pt x="658269" y="227901"/>
                </a:moveTo>
                <a:cubicBezTo>
                  <a:pt x="623944" y="322246"/>
                  <a:pt x="831320" y="-162143"/>
                  <a:pt x="1143963" y="57971"/>
                </a:cubicBezTo>
                <a:cubicBezTo>
                  <a:pt x="1372600" y="271087"/>
                  <a:pt x="1773522" y="523652"/>
                  <a:pt x="2593011" y="1817046"/>
                </a:cubicBezTo>
              </a:path>
            </a:pathLst>
          </a:cu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Arc 15"/>
          <p:cNvSpPr/>
          <p:nvPr/>
        </p:nvSpPr>
        <p:spPr>
          <a:xfrm rot="12573789" flipV="1">
            <a:off x="8348093" y="3465158"/>
            <a:ext cx="2981038" cy="2704433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Arc 16"/>
          <p:cNvSpPr/>
          <p:nvPr/>
        </p:nvSpPr>
        <p:spPr>
          <a:xfrm rot="8564554">
            <a:off x="8015961" y="3649273"/>
            <a:ext cx="3515939" cy="2129319"/>
          </a:xfrm>
          <a:prstGeom prst="arc">
            <a:avLst/>
          </a:prstGeom>
          <a:ln w="22225">
            <a:solidFill>
              <a:schemeClr val="tx1"/>
            </a:solidFill>
            <a:prstDash val="sysDot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729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3412" y="2062417"/>
            <a:ext cx="4965176" cy="2271712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073" y="5673485"/>
            <a:ext cx="913854" cy="788275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3158712" y="1115740"/>
            <a:ext cx="587457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F7B8B1"/>
                </a:solidFill>
                <a:latin typeface="Roboto Mono" pitchFamily="2" charset="0"/>
                <a:ea typeface="Roboto Mono" pitchFamily="2" charset="0"/>
              </a:rPr>
              <a:t>Envoyez-nous les photos de vos réalisations </a:t>
            </a:r>
            <a:r>
              <a:rPr lang="fr-FR" baseline="30000" dirty="0" smtClean="0">
                <a:solidFill>
                  <a:srgbClr val="F7B8B1"/>
                </a:solidFill>
                <a:latin typeface="Roboto Mono" pitchFamily="2" charset="0"/>
                <a:ea typeface="Roboto Mono" pitchFamily="2" charset="0"/>
              </a:rPr>
              <a:t>par mail à:</a:t>
            </a:r>
            <a:endParaRPr lang="fr-FR" baseline="30000" dirty="0" smtClean="0">
              <a:solidFill>
                <a:srgbClr val="F7B8B1"/>
              </a:solidFill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dirty="0" smtClean="0">
                <a:solidFill>
                  <a:srgbClr val="F7B8B1"/>
                </a:solidFill>
                <a:latin typeface="Roboto Mono Light" panose="00000009000000000000" pitchFamily="49" charset="0"/>
                <a:ea typeface="Roboto Mono Light" panose="00000009000000000000" pitchFamily="49" charset="0"/>
              </a:rPr>
              <a:t>contact@yonka.com</a:t>
            </a:r>
            <a:endParaRPr lang="fr-FR" dirty="0">
              <a:solidFill>
                <a:srgbClr val="F7B8B1"/>
              </a:solidFill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280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76154" y="1344014"/>
            <a:ext cx="10515600" cy="5379720"/>
          </a:xfrm>
        </p:spPr>
        <p:txBody>
          <a:bodyPr>
            <a:normAutofit/>
          </a:bodyPr>
          <a:lstStyle/>
          <a:p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 smtClean="0"/>
              <a:t>Une vitrine assez particulière, une vitrine dédiée uniquement à cette noble cause </a:t>
            </a:r>
            <a:br>
              <a:rPr lang="fr-FR" sz="1600" dirty="0" smtClean="0"/>
            </a:br>
            <a:r>
              <a:rPr lang="fr-FR" sz="1600" dirty="0" smtClean="0"/>
              <a:t>et non des moindres :</a:t>
            </a:r>
            <a:br>
              <a:rPr lang="fr-FR" sz="1600" dirty="0" smtClean="0"/>
            </a:br>
            <a:r>
              <a:rPr lang="fr-FR" sz="1600" dirty="0" smtClean="0"/>
              <a:t> « Sauver des vies ! »</a:t>
            </a:r>
            <a:br>
              <a:rPr lang="fr-FR" sz="1600" dirty="0" smtClean="0"/>
            </a:br>
            <a:r>
              <a:rPr lang="fr-FR" sz="1600" dirty="0" smtClean="0"/>
              <a:t/>
            </a:r>
            <a:br>
              <a:rPr lang="fr-FR" sz="1600" dirty="0" smtClean="0"/>
            </a:br>
            <a:r>
              <a:rPr lang="fr-FR" sz="1600" dirty="0"/>
              <a:t>Le monde se mobilise aujourd’hui contre</a:t>
            </a:r>
            <a:br>
              <a:rPr lang="fr-FR" sz="1600" dirty="0"/>
            </a:br>
            <a:r>
              <a:rPr lang="fr-FR" sz="1600" dirty="0"/>
              <a:t>ce fléau qu’est le </a:t>
            </a:r>
            <a:r>
              <a:rPr lang="fr-FR" sz="1600" dirty="0">
                <a:solidFill>
                  <a:srgbClr val="E4B6AA"/>
                </a:solidFill>
              </a:rPr>
              <a:t>Cancer du sein.</a:t>
            </a:r>
            <a:r>
              <a:rPr lang="fr-FR" sz="1600" dirty="0"/>
              <a:t/>
            </a:r>
            <a:br>
              <a:rPr lang="fr-FR" sz="1600" dirty="0"/>
            </a:br>
            <a:r>
              <a:rPr lang="fr-FR" sz="1600" dirty="0"/>
              <a:t>Il touche aujourd’hui 1 femme sur 8 !</a:t>
            </a:r>
            <a:br>
              <a:rPr lang="fr-FR" sz="1600" dirty="0"/>
            </a:br>
            <a:r>
              <a:rPr lang="fr-FR" sz="1600" dirty="0"/>
              <a:t>58 000 cancers du sein par an en </a:t>
            </a:r>
            <a:r>
              <a:rPr lang="fr-FR" sz="1600" dirty="0" smtClean="0"/>
              <a:t>France sont diagnostiqués</a:t>
            </a:r>
            <a:r>
              <a:rPr lang="fr-FR" sz="1600" dirty="0"/>
              <a:t/>
            </a:r>
            <a:br>
              <a:rPr lang="fr-FR" sz="1600" dirty="0"/>
            </a:br>
            <a:r>
              <a:rPr lang="fr-FR" sz="1600" dirty="0"/>
              <a:t>+ de 80 % </a:t>
            </a:r>
            <a:r>
              <a:rPr lang="fr-FR" sz="1600" dirty="0" smtClean="0"/>
              <a:t>de guérison </a:t>
            </a:r>
            <a:r>
              <a:rPr lang="fr-FR" sz="1600" dirty="0"/>
              <a:t>lorsque le diagnostic est </a:t>
            </a:r>
            <a:r>
              <a:rPr lang="fr-FR" sz="1600" dirty="0" smtClean="0"/>
              <a:t>fait précocement !</a:t>
            </a:r>
            <a:br>
              <a:rPr lang="fr-FR" sz="1600" dirty="0" smtClean="0"/>
            </a:br>
            <a:r>
              <a:rPr lang="fr-FR" sz="1600" dirty="0" smtClean="0"/>
              <a:t>D’où la nécessité d’alerter sur l’</a:t>
            </a:r>
            <a:r>
              <a:rPr lang="fr-FR" sz="1600" dirty="0" err="1" smtClean="0"/>
              <a:t>auto-palpation</a:t>
            </a:r>
            <a:r>
              <a:rPr lang="fr-FR" sz="1600" dirty="0" smtClean="0"/>
              <a:t>.</a:t>
            </a:r>
            <a:r>
              <a:rPr lang="fr-FR" sz="1600" dirty="0"/>
              <a:t/>
            </a:r>
            <a:br>
              <a:rPr lang="fr-FR" sz="1600" dirty="0"/>
            </a:br>
            <a:r>
              <a:rPr lang="fr-FR" sz="1600" dirty="0"/>
              <a:t/>
            </a:r>
            <a:br>
              <a:rPr lang="fr-FR" sz="1600" dirty="0"/>
            </a:br>
            <a:r>
              <a:rPr lang="fr-FR" sz="1600" dirty="0" smtClean="0"/>
              <a:t>Yon-Ka </a:t>
            </a:r>
            <a:r>
              <a:rPr lang="fr-FR" sz="1600" dirty="0"/>
              <a:t>se joint depuis plusieurs</a:t>
            </a:r>
            <a:br>
              <a:rPr lang="fr-FR" sz="1600" dirty="0"/>
            </a:br>
            <a:r>
              <a:rPr lang="fr-FR" sz="1600" dirty="0"/>
              <a:t>années à </a:t>
            </a:r>
            <a:r>
              <a:rPr lang="fr-FR" sz="1600" dirty="0" smtClean="0"/>
              <a:t>cette prévention et vous incite également à sauver des vies !</a:t>
            </a:r>
            <a:br>
              <a:rPr lang="fr-FR" sz="1600" dirty="0" smtClean="0"/>
            </a:br>
            <a:r>
              <a:rPr lang="fr-FR" sz="1600" dirty="0" smtClean="0"/>
              <a:t>C’est pourquoi, votre vitrine reste un des meilleurs moyens de communication.</a:t>
            </a:r>
            <a:br>
              <a:rPr lang="fr-FR" sz="1600" dirty="0" smtClean="0"/>
            </a:br>
            <a:r>
              <a:rPr lang="fr-FR" sz="1600" dirty="0" smtClean="0"/>
              <a:t> </a:t>
            </a:r>
            <a:r>
              <a:rPr lang="fr-FR" sz="1600" dirty="0"/>
              <a:t>P</a:t>
            </a:r>
            <a:r>
              <a:rPr lang="fr-FR" sz="1600" dirty="0" smtClean="0"/>
              <a:t>our ce faire nous avons choisi d’utiliser  un message clair et impactant</a:t>
            </a:r>
            <a:r>
              <a:rPr lang="fr-FR" sz="1800" dirty="0" smtClean="0"/>
              <a:t/>
            </a:r>
            <a:br>
              <a:rPr lang="fr-FR" sz="1800" dirty="0" smtClean="0"/>
            </a:br>
            <a:r>
              <a:rPr lang="fr-FR" sz="2400" dirty="0" smtClean="0">
                <a:solidFill>
                  <a:srgbClr val="E4B6AA"/>
                </a:solidFill>
              </a:rPr>
              <a:t>« Aujourd’hui, je me sauve la vie ! » </a:t>
            </a:r>
            <a:r>
              <a:rPr lang="fr-FR" sz="1800" dirty="0" smtClean="0"/>
              <a:t/>
            </a:r>
            <a:br>
              <a:rPr lang="fr-FR" sz="1800" dirty="0" smtClean="0"/>
            </a:br>
            <a:r>
              <a:rPr lang="fr-FR" sz="1600" dirty="0" smtClean="0"/>
              <a:t>qui incite à l’</a:t>
            </a:r>
            <a:r>
              <a:rPr lang="fr-FR" sz="1600" dirty="0" err="1" smtClean="0"/>
              <a:t>auto-palpation</a:t>
            </a:r>
            <a:r>
              <a:rPr lang="fr-FR" sz="1600" dirty="0" smtClean="0"/>
              <a:t>.  </a:t>
            </a:r>
            <a:endParaRPr lang="fr-FR" sz="1600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831" y="364860"/>
            <a:ext cx="3790245" cy="132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773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650511" y="204075"/>
            <a:ext cx="10799618" cy="5027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200"/>
              </a:lnSpc>
              <a:spcBef>
                <a:spcPct val="0"/>
              </a:spcBef>
            </a:pPr>
            <a:r>
              <a:rPr lang="fr-FR" sz="3600" dirty="0" smtClean="0">
                <a:solidFill>
                  <a:srgbClr val="3E3E3E"/>
                </a:solidFill>
                <a:latin typeface="KyivType Sans2" panose="00000500000000000000" pitchFamily="50" charset="0"/>
                <a:ea typeface="+mj-ea"/>
                <a:cs typeface="+mj-cs"/>
              </a:rPr>
              <a:t>PLV</a:t>
            </a:r>
            <a:endParaRPr lang="fr-FR" sz="3600" dirty="0">
              <a:solidFill>
                <a:srgbClr val="3E3E3E"/>
              </a:solidFill>
              <a:latin typeface="KyivType Sans2" panose="00000500000000000000" pitchFamily="50" charset="0"/>
              <a:ea typeface="+mj-ea"/>
              <a:cs typeface="+mj-cs"/>
            </a:endParaRPr>
          </a:p>
        </p:txBody>
      </p:sp>
      <p:sp>
        <p:nvSpPr>
          <p:cNvPr id="6" name="Titre 2"/>
          <p:cNvSpPr txBox="1">
            <a:spLocks/>
          </p:cNvSpPr>
          <p:nvPr/>
        </p:nvSpPr>
        <p:spPr>
          <a:xfrm>
            <a:off x="792520" y="4554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25000"/>
                  </a:schemeClr>
                </a:solidFill>
                <a:latin typeface="KyivType Sans2" panose="00000500000000000000" pitchFamily="50" charset="0"/>
                <a:ea typeface="+mj-ea"/>
                <a:cs typeface="+mj-cs"/>
              </a:defRPr>
            </a:lvl1pPr>
          </a:lstStyle>
          <a:p>
            <a:r>
              <a:rPr lang="fr-FR" sz="4800" cap="small" dirty="0" smtClean="0">
                <a:solidFill>
                  <a:srgbClr val="3E3E3E"/>
                </a:solidFill>
              </a:rPr>
              <a:t>Octobre rose</a:t>
            </a:r>
            <a:endParaRPr lang="fr-FR" sz="4800" dirty="0"/>
          </a:p>
        </p:txBody>
      </p:sp>
      <p:sp>
        <p:nvSpPr>
          <p:cNvPr id="13" name="ZoneTexte 12"/>
          <p:cNvSpPr txBox="1"/>
          <p:nvPr/>
        </p:nvSpPr>
        <p:spPr>
          <a:xfrm>
            <a:off x="1110556" y="5673306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cm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7C0880A) FR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4183337" y="5416920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AFFICHETTE A4 </a:t>
            </a: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7C0870X</a:t>
            </a:r>
            <a:r>
              <a:rPr lang="fr-FR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496223" y="5387787"/>
            <a:ext cx="28719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GUIDE AUTO-PALPATION A5</a:t>
            </a:r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r>
              <a:rPr lang="fr-FR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(réf. 7B0810A)</a:t>
            </a:r>
            <a:endParaRPr lang="fr-FR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679" y="2736703"/>
            <a:ext cx="1735176" cy="245617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1609335"/>
            <a:ext cx="2898454" cy="386323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2209" y="3466640"/>
            <a:ext cx="1216664" cy="17109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0818" y="3466640"/>
            <a:ext cx="1207308" cy="171099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8195" y="4763765"/>
            <a:ext cx="1798360" cy="30187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8809109" y="5152410"/>
            <a:ext cx="28719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REGLETTE LINEAIRE</a:t>
            </a:r>
          </a:p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(A </a:t>
            </a:r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imprimer)</a:t>
            </a:r>
          </a:p>
          <a:p>
            <a:pPr algn="ctr"/>
            <a:endParaRPr lang="nb-NO" baseline="30000" dirty="0" smtClean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  <a:p>
            <a:pPr algn="ctr"/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98404" y="2650477"/>
            <a:ext cx="1293381" cy="1291849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8831389" y="4060014"/>
            <a:ext cx="28719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STOP RAYON</a:t>
            </a:r>
          </a:p>
          <a:p>
            <a:pPr algn="ctr"/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(A imprimer)</a:t>
            </a:r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45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83171" y="0"/>
            <a:ext cx="10515600" cy="1325563"/>
          </a:xfrm>
        </p:spPr>
        <p:txBody>
          <a:bodyPr/>
          <a:lstStyle/>
          <a:p>
            <a:r>
              <a:rPr lang="fr-FR" dirty="0" smtClean="0"/>
              <a:t>DECRYPTAGE </a:t>
            </a:r>
            <a:br>
              <a:rPr lang="fr-FR" dirty="0" smtClean="0"/>
            </a:br>
            <a:r>
              <a:rPr lang="fr-FR" dirty="0" smtClean="0"/>
              <a:t>PLV</a:t>
            </a:r>
            <a:endParaRPr lang="fr-FR" dirty="0"/>
          </a:p>
        </p:txBody>
      </p:sp>
      <p:sp>
        <p:nvSpPr>
          <p:cNvPr id="8" name="ZoneTexte 7"/>
          <p:cNvSpPr txBox="1"/>
          <p:nvPr/>
        </p:nvSpPr>
        <p:spPr>
          <a:xfrm>
            <a:off x="557963" y="5564168"/>
            <a:ext cx="28719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baseline="30000" dirty="0">
                <a:latin typeface="Roboto Mono Light" panose="00000009000000000000" pitchFamily="49" charset="0"/>
                <a:ea typeface="Roboto Mono Light" panose="00000009000000000000" pitchFamily="49" charset="0"/>
              </a:rPr>
              <a:t>POSTER 60 x 80 </a:t>
            </a:r>
            <a:r>
              <a:rPr lang="nb-NO" baseline="30000" dirty="0" smtClean="0">
                <a:latin typeface="Roboto Mono Light" panose="00000009000000000000" pitchFamily="49" charset="0"/>
                <a:ea typeface="Roboto Mono Light" panose="00000009000000000000" pitchFamily="49" charset="0"/>
              </a:rPr>
              <a:t>cm</a:t>
            </a:r>
            <a:endParaRPr lang="nb-NO" baseline="30000" dirty="0">
              <a:latin typeface="Roboto Mono Light" panose="00000009000000000000" pitchFamily="49" charset="0"/>
              <a:ea typeface="Roboto Mono Light" panose="00000009000000000000" pitchFamily="49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81667" y="1491396"/>
            <a:ext cx="665563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COLORIS 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nuances de rose, blanc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FORMES 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dessin au </a:t>
            </a: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trait, 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courbes, carré</a:t>
            </a:r>
            <a:endParaRPr lang="fr-FR" sz="2400" baseline="30000" dirty="0">
              <a:solidFill>
                <a:srgbClr val="000000"/>
              </a:solidFill>
              <a:latin typeface="Roboto Mono Light" panose="00000009000000000000" pitchFamily="49" charset="0"/>
            </a:endParaRP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MATIÈRES 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aucune = minimalisme,</a:t>
            </a:r>
            <a:r>
              <a:rPr lang="fr-FR" sz="24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seul le message est important </a:t>
            </a:r>
          </a:p>
          <a:p>
            <a:pPr>
              <a:lnSpc>
                <a:spcPct val="200000"/>
              </a:lnSpc>
            </a:pPr>
            <a:r>
              <a:rPr lang="fr-FR" sz="2400" baseline="30000" dirty="0" smtClean="0">
                <a:solidFill>
                  <a:srgbClr val="000000"/>
                </a:solidFill>
                <a:latin typeface="Roboto Mono Medium" panose="00000009000000000000" pitchFamily="49" charset="0"/>
              </a:rPr>
              <a:t>EMOTION/SENSATION :</a:t>
            </a:r>
            <a:r>
              <a:rPr lang="fr-FR" sz="2400" baseline="30000" dirty="0" smtClean="0">
                <a:solidFill>
                  <a:srgbClr val="000000"/>
                </a:solidFill>
                <a:latin typeface="Roboto Mono Light" panose="00000009000000000000" pitchFamily="49" charset="0"/>
              </a:rPr>
              <a:t> douceur, épuré, sensibilisation</a:t>
            </a:r>
            <a:endParaRPr lang="fr-FR" sz="2400" baseline="30000" dirty="0">
              <a:solidFill>
                <a:srgbClr val="000000"/>
              </a:solidFill>
              <a:latin typeface="Roboto Mono Light" panose="00000009000000000000" pitchFamily="49" charset="0"/>
            </a:endParaRPr>
          </a:p>
          <a:p>
            <a:pPr>
              <a:lnSpc>
                <a:spcPct val="200000"/>
              </a:lnSpc>
            </a:pPr>
            <a:r>
              <a:rPr lang="fr-FR" sz="2400" baseline="30000" dirty="0">
                <a:solidFill>
                  <a:srgbClr val="000000"/>
                </a:solidFill>
                <a:latin typeface="Roboto Mono Light" panose="00000009000000000000" pitchFamily="49" charset="0"/>
              </a:rPr>
              <a:t>     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081667" y="4207315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MESSAGE CLÉ : «L’</a:t>
            </a:r>
            <a:r>
              <a:rPr lang="fr-FR" sz="2400" baseline="30000" dirty="0" err="1" smtClean="0">
                <a:solidFill>
                  <a:srgbClr val="363935"/>
                </a:solidFill>
                <a:latin typeface="Roboto Mono Medium" panose="00000009000000000000" pitchFamily="49" charset="0"/>
              </a:rPr>
              <a:t>auto-Palpation</a:t>
            </a:r>
            <a:endParaRPr lang="fr-FR" sz="2400" baseline="30000" dirty="0">
              <a:solidFill>
                <a:srgbClr val="363935"/>
              </a:solidFill>
              <a:latin typeface="Roboto Mono Medium" panose="00000009000000000000" pitchFamily="49" charset="0"/>
            </a:endParaRPr>
          </a:p>
          <a:p>
            <a:r>
              <a:rPr lang="fr-FR" sz="2400" baseline="30000" dirty="0">
                <a:solidFill>
                  <a:srgbClr val="363935"/>
                </a:solidFill>
                <a:latin typeface="Roboto Mono Medium" panose="00000009000000000000" pitchFamily="49" charset="0"/>
              </a:rPr>
              <a:t>              </a:t>
            </a:r>
            <a:r>
              <a:rPr lang="fr-FR" sz="2400" baseline="30000" dirty="0" smtClean="0">
                <a:solidFill>
                  <a:srgbClr val="363935"/>
                </a:solidFill>
                <a:latin typeface="Roboto Mono Medium" panose="00000009000000000000" pitchFamily="49" charset="0"/>
              </a:rPr>
              <a:t>Plus tôt détecté = Mieux soigné»</a:t>
            </a:r>
            <a:endParaRPr lang="fr-FR" sz="2400" dirty="0"/>
          </a:p>
        </p:txBody>
      </p:sp>
      <p:sp>
        <p:nvSpPr>
          <p:cNvPr id="15" name="Rectangle 14"/>
          <p:cNvSpPr/>
          <p:nvPr/>
        </p:nvSpPr>
        <p:spPr>
          <a:xfrm>
            <a:off x="4976734" y="4045941"/>
            <a:ext cx="6200933" cy="869260"/>
          </a:xfrm>
          <a:prstGeom prst="rect">
            <a:avLst/>
          </a:prstGeom>
          <a:noFill/>
          <a:ln>
            <a:solidFill>
              <a:srgbClr val="FCE2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7329" y="4561258"/>
            <a:ext cx="3027406" cy="2316079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735" y="1021081"/>
            <a:ext cx="3315880" cy="44196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6851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19538" y="277602"/>
            <a:ext cx="10515600" cy="1325563"/>
          </a:xfrm>
        </p:spPr>
        <p:txBody>
          <a:bodyPr/>
          <a:lstStyle/>
          <a:p>
            <a:r>
              <a:rPr lang="fr-FR" dirty="0" smtClean="0"/>
              <a:t>EXEMPLES ELEMENTS DE DÉCORS</a:t>
            </a:r>
            <a:br>
              <a:rPr lang="fr-FR" dirty="0" smtClean="0"/>
            </a:br>
            <a:r>
              <a:rPr lang="fr-FR" sz="3600" dirty="0" smtClean="0">
                <a:solidFill>
                  <a:srgbClr val="FCC496"/>
                </a:solidFill>
              </a:rPr>
              <a:t>en accord avec le thème</a:t>
            </a: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239138" y="59802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Ruban rose (large)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1234193" y="6026404"/>
            <a:ext cx="6096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Rouleau de papier peint rose</a:t>
            </a:r>
            <a:endParaRPr lang="fr-FR" baseline="30000" dirty="0">
              <a:solidFill>
                <a:srgbClr val="000000"/>
              </a:solidFill>
              <a:latin typeface="Roboto Mono" pitchFamily="2" charset="0"/>
            </a:endParaRPr>
          </a:p>
        </p:txBody>
      </p:sp>
      <p:pic>
        <p:nvPicPr>
          <p:cNvPr id="1032" name="Picture 8" descr="https://i.pinimg.com/564x/55/b3/71/55b37122ef1d14cc7774738cd14443c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6555" r="2708" b="-2432"/>
          <a:stretch/>
        </p:blipFill>
        <p:spPr bwMode="auto">
          <a:xfrm>
            <a:off x="8214359" y="1592720"/>
            <a:ext cx="3034567" cy="398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arqueur Posca couleur blanc - Boîte de 7 pointes assort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967190" y="4731029"/>
            <a:ext cx="1944418" cy="194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8287138" y="5703238"/>
            <a:ext cx="6096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Marqueur POSCA </a:t>
            </a:r>
          </a:p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couleur BLANC</a:t>
            </a:r>
          </a:p>
          <a:p>
            <a:r>
              <a:rPr lang="fr-FR" baseline="30000" dirty="0" smtClean="0">
                <a:solidFill>
                  <a:srgbClr val="000000"/>
                </a:solidFill>
                <a:latin typeface="Roboto Mono" pitchFamily="2" charset="0"/>
              </a:rPr>
              <a:t>(pointes épaisse et fine)</a:t>
            </a:r>
            <a:endParaRPr lang="fr-FR" dirty="0"/>
          </a:p>
        </p:txBody>
      </p:sp>
      <p:pic>
        <p:nvPicPr>
          <p:cNvPr id="1034" name="Picture 10" descr="RUBAN SATIN ROSE POUDRÉ 25mm x 5m | decoflorale.co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2294" y="2700782"/>
            <a:ext cx="3655853" cy="272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orme libre 13"/>
          <p:cNvSpPr/>
          <p:nvPr/>
        </p:nvSpPr>
        <p:spPr>
          <a:xfrm>
            <a:off x="944880" y="30632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443" y="1865250"/>
            <a:ext cx="3714750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9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rgbClr val="FFF2EA"/>
            </a:gs>
            <a:gs pos="100000">
              <a:srgbClr val="FCE2D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460656" y="-250038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fr-FR" sz="3800" dirty="0" smtClean="0">
                <a:latin typeface="KyivType Sans2" panose="00000500000000000000" pitchFamily="50" charset="0"/>
              </a:rPr>
              <a:t>SCENOGRAPHIE VITRINE</a:t>
            </a:r>
            <a:endParaRPr lang="fr-FR" sz="3800" dirty="0">
              <a:latin typeface="KyivType Sans2" panose="00000500000000000000" pitchFamily="50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0" y="0"/>
            <a:ext cx="146065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8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88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224" y="1075525"/>
            <a:ext cx="4534055" cy="5114635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522720" y="4800600"/>
            <a:ext cx="899160" cy="548640"/>
          </a:xfrm>
          <a:prstGeom prst="rect">
            <a:avLst/>
          </a:prstGeom>
          <a:solidFill>
            <a:srgbClr val="F7B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25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5116" y="965959"/>
            <a:ext cx="5177729" cy="5840731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876" y="173346"/>
            <a:ext cx="10515600" cy="1325563"/>
          </a:xfrm>
        </p:spPr>
        <p:txBody>
          <a:bodyPr/>
          <a:lstStyle/>
          <a:p>
            <a:r>
              <a:rPr lang="fr-FR" dirty="0" smtClean="0">
                <a:solidFill>
                  <a:srgbClr val="E4B6AA"/>
                </a:solidFill>
              </a:rPr>
              <a:t>La scénographie, en détail …</a:t>
            </a:r>
            <a:r>
              <a:rPr lang="fr-FR" dirty="0" smtClean="0"/>
              <a:t/>
            </a:r>
            <a:br>
              <a:rPr lang="fr-FR" dirty="0" smtClean="0"/>
            </a:br>
            <a:endParaRPr lang="fr-FR" sz="3600" dirty="0">
              <a:solidFill>
                <a:srgbClr val="FCC496"/>
              </a:solidFill>
            </a:endParaRPr>
          </a:p>
        </p:txBody>
      </p:sp>
      <p:sp>
        <p:nvSpPr>
          <p:cNvPr id="16" name="ZoneTexte 15"/>
          <p:cNvSpPr txBox="1"/>
          <p:nvPr/>
        </p:nvSpPr>
        <p:spPr>
          <a:xfrm>
            <a:off x="521371" y="2781697"/>
            <a:ext cx="282336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POSTER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60x80 cm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suspendu</a:t>
            </a:r>
            <a:endParaRPr lang="fr-FR" baseline="30000" dirty="0"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 à l’aide d’un porte 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affiche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521371" y="4416400"/>
            <a:ext cx="2823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Produits Yon-Ka de la sélection (1€ reversé)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 + guide d’auto palpation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+ ruban large rose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8" name="ZoneTexte 17"/>
          <p:cNvSpPr txBox="1"/>
          <p:nvPr/>
        </p:nvSpPr>
        <p:spPr>
          <a:xfrm>
            <a:off x="476100" y="5798171"/>
            <a:ext cx="28233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MEUBLES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(éléments </a:t>
            </a:r>
            <a:r>
              <a:rPr lang="fr-FR" baseline="30000" dirty="0">
                <a:latin typeface="Roboto Mono" pitchFamily="2" charset="0"/>
                <a:ea typeface="Roboto Mono" pitchFamily="2" charset="0"/>
              </a:rPr>
              <a:t>de base)</a:t>
            </a:r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8566129" y="1540138"/>
            <a:ext cx="2823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FOND UNI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Type papier peint rose</a:t>
            </a:r>
            <a:endParaRPr lang="fr-FR" dirty="0" smtClean="0">
              <a:latin typeface="Roboto Mono" pitchFamily="2" charset="0"/>
              <a:ea typeface="Roboto Mono" pitchFamily="2" charset="0"/>
            </a:endParaRPr>
          </a:p>
          <a:p>
            <a:pPr algn="ctr"/>
            <a:r>
              <a:rPr lang="fr-FR" baseline="30000" dirty="0">
                <a:latin typeface="Roboto Mono" pitchFamily="2" charset="0"/>
                <a:ea typeface="Roboto Mono" pitchFamily="2" charset="0"/>
              </a:rPr>
              <a:t>s</a:t>
            </a:r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uspendu à l’aide d’un porte affiche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0" name="ZoneTexte 19"/>
          <p:cNvSpPr txBox="1"/>
          <p:nvPr/>
        </p:nvSpPr>
        <p:spPr>
          <a:xfrm>
            <a:off x="8566129" y="3515081"/>
            <a:ext cx="35039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DESSIN + TEXTE</a:t>
            </a:r>
          </a:p>
          <a:p>
            <a:pPr algn="ctr"/>
            <a:r>
              <a:rPr lang="fr-FR" spc="-150" baseline="30000" dirty="0" smtClean="0">
                <a:latin typeface="Roboto Mono" pitchFamily="2" charset="0"/>
                <a:ea typeface="Roboto Mono" pitchFamily="2" charset="0"/>
              </a:rPr>
              <a:t>« Aujourd’hui, je me sauve la vie ! » </a:t>
            </a:r>
          </a:p>
          <a:p>
            <a:pPr algn="ctr"/>
            <a:r>
              <a:rPr lang="fr-FR" baseline="30000" dirty="0" smtClean="0">
                <a:latin typeface="Roboto Mono" pitchFamily="2" charset="0"/>
                <a:ea typeface="Roboto Mono" pitchFamily="2" charset="0"/>
              </a:rPr>
              <a:t>à réaliser à l’aide du marqueur blanc spécial verre</a:t>
            </a:r>
          </a:p>
          <a:p>
            <a:pPr algn="ctr"/>
            <a:endParaRPr lang="fr-FR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9065819" y="5529132"/>
            <a:ext cx="2823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aseline="300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Pour les âmes créatrices,</a:t>
            </a:r>
            <a:r>
              <a:rPr lang="fr-FR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 </a:t>
            </a:r>
          </a:p>
          <a:p>
            <a:pPr algn="ctr"/>
            <a:r>
              <a:rPr lang="fr-FR" baseline="300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n’hésitez pas à laisser libre cours à votre imagination </a:t>
            </a:r>
          </a:p>
          <a:p>
            <a:pPr algn="ctr"/>
            <a:r>
              <a:rPr lang="fr-FR" baseline="300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            </a:t>
            </a:r>
            <a:endParaRPr lang="fr-FR" dirty="0">
              <a:solidFill>
                <a:srgbClr val="E4B6AA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4" name="Forme libre 3"/>
          <p:cNvSpPr/>
          <p:nvPr/>
        </p:nvSpPr>
        <p:spPr>
          <a:xfrm>
            <a:off x="2377440" y="2089308"/>
            <a:ext cx="1844040" cy="912972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orme libre 21"/>
          <p:cNvSpPr/>
          <p:nvPr/>
        </p:nvSpPr>
        <p:spPr>
          <a:xfrm flipV="1">
            <a:off x="2321196" y="5717859"/>
            <a:ext cx="2525123" cy="573959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orme libre 22"/>
          <p:cNvSpPr/>
          <p:nvPr/>
        </p:nvSpPr>
        <p:spPr>
          <a:xfrm>
            <a:off x="3133165" y="4848798"/>
            <a:ext cx="1423595" cy="58535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Forme libre 26"/>
          <p:cNvSpPr/>
          <p:nvPr/>
        </p:nvSpPr>
        <p:spPr>
          <a:xfrm rot="10800000" flipV="1">
            <a:off x="7668220" y="1370970"/>
            <a:ext cx="1795819" cy="781076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orme libre 27"/>
          <p:cNvSpPr/>
          <p:nvPr/>
        </p:nvSpPr>
        <p:spPr>
          <a:xfrm rot="10800000">
            <a:off x="7787640" y="4069079"/>
            <a:ext cx="1558644" cy="189351"/>
          </a:xfrm>
          <a:custGeom>
            <a:avLst/>
            <a:gdLst>
              <a:gd name="connsiteX0" fmla="*/ 0 w 1706880"/>
              <a:gd name="connsiteY0" fmla="*/ 29052 h 912972"/>
              <a:gd name="connsiteX1" fmla="*/ 822960 w 1706880"/>
              <a:gd name="connsiteY1" fmla="*/ 59532 h 912972"/>
              <a:gd name="connsiteX2" fmla="*/ 1463040 w 1706880"/>
              <a:gd name="connsiteY2" fmla="*/ 562452 h 912972"/>
              <a:gd name="connsiteX3" fmla="*/ 1706880 w 1706880"/>
              <a:gd name="connsiteY3" fmla="*/ 912972 h 912972"/>
              <a:gd name="connsiteX4" fmla="*/ 1706880 w 1706880"/>
              <a:gd name="connsiteY4" fmla="*/ 912972 h 91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6880" h="912972">
                <a:moveTo>
                  <a:pt x="0" y="29052"/>
                </a:moveTo>
                <a:cubicBezTo>
                  <a:pt x="289560" y="-158"/>
                  <a:pt x="579120" y="-29368"/>
                  <a:pt x="822960" y="59532"/>
                </a:cubicBezTo>
                <a:cubicBezTo>
                  <a:pt x="1066800" y="148432"/>
                  <a:pt x="1315720" y="420212"/>
                  <a:pt x="1463040" y="562452"/>
                </a:cubicBezTo>
                <a:cubicBezTo>
                  <a:pt x="1610360" y="704692"/>
                  <a:pt x="1706880" y="912972"/>
                  <a:pt x="1706880" y="912972"/>
                </a:cubicBezTo>
                <a:lnTo>
                  <a:pt x="1706880" y="912972"/>
                </a:lnTo>
              </a:path>
            </a:pathLst>
          </a:custGeom>
          <a:noFill/>
          <a:ln w="28575">
            <a:solidFill>
              <a:schemeClr val="tx1">
                <a:lumMod val="95000"/>
                <a:lumOff val="5000"/>
              </a:schemeClr>
            </a:solidFill>
            <a:prstDash val="sysDot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6568440" y="5339730"/>
            <a:ext cx="929640" cy="458441"/>
          </a:xfrm>
          <a:prstGeom prst="rect">
            <a:avLst/>
          </a:prstGeom>
          <a:solidFill>
            <a:srgbClr val="F7B8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648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35" y="1787026"/>
            <a:ext cx="2914349" cy="2815891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079643" y="-42581"/>
            <a:ext cx="43586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 smtClean="0">
                <a:solidFill>
                  <a:srgbClr val="E4B6AA"/>
                </a:solidFill>
                <a:latin typeface="KyivType Sans Medium2" panose="00000600000000000000" pitchFamily="50" charset="0"/>
              </a:rPr>
              <a:t>TUTO / DIY</a:t>
            </a:r>
          </a:p>
          <a:p>
            <a:pPr algn="ctr"/>
            <a:r>
              <a:rPr lang="fr-FR" sz="2200" dirty="0" smtClean="0">
                <a:solidFill>
                  <a:srgbClr val="E4B6AA"/>
                </a:solidFill>
                <a:latin typeface="KyivType Sans Medium2" panose="00000600000000000000" pitchFamily="50" charset="0"/>
              </a:rPr>
              <a:t>DECORS SUR VITRE</a:t>
            </a:r>
            <a:endParaRPr lang="fr-FR" sz="2200" dirty="0">
              <a:solidFill>
                <a:srgbClr val="E4B6AA"/>
              </a:solidFill>
              <a:latin typeface="KyivType Sans Medium2" panose="00000600000000000000" pitchFamily="50" charset="0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849" y="3424567"/>
            <a:ext cx="1376663" cy="1376663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1796" y="1538020"/>
            <a:ext cx="1211255" cy="3145735"/>
          </a:xfrm>
          <a:prstGeom prst="rect">
            <a:avLst/>
          </a:prstGeom>
        </p:spPr>
      </p:pic>
      <p:pic>
        <p:nvPicPr>
          <p:cNvPr id="2052" name="Picture 4" descr="Petit porte affiche blanc - Sass&amp;amp;Bell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07" y="1538020"/>
            <a:ext cx="1683363" cy="1799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686285" y="2737740"/>
            <a:ext cx="17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+</a:t>
            </a:r>
            <a:endParaRPr lang="fr-FR" sz="5400" dirty="0"/>
          </a:p>
        </p:txBody>
      </p:sp>
      <p:sp>
        <p:nvSpPr>
          <p:cNvPr id="9" name="ZoneTexte 8"/>
          <p:cNvSpPr txBox="1"/>
          <p:nvPr/>
        </p:nvSpPr>
        <p:spPr>
          <a:xfrm>
            <a:off x="1605480" y="2733307"/>
            <a:ext cx="170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 smtClean="0"/>
              <a:t>=</a:t>
            </a:r>
            <a:endParaRPr lang="fr-FR" sz="5400" dirty="0"/>
          </a:p>
        </p:txBody>
      </p:sp>
      <p:sp>
        <p:nvSpPr>
          <p:cNvPr id="18" name="ZoneTexte 17"/>
          <p:cNvSpPr txBox="1"/>
          <p:nvPr/>
        </p:nvSpPr>
        <p:spPr>
          <a:xfrm>
            <a:off x="668296" y="5116500"/>
            <a:ext cx="2667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Créez le fond rose à l’aide du papier peint et du porte affiche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6849" y="1538020"/>
            <a:ext cx="3135471" cy="3430220"/>
          </a:xfrm>
          <a:prstGeom prst="rect">
            <a:avLst/>
          </a:prstGeom>
          <a:noFill/>
          <a:ln>
            <a:solidFill>
              <a:srgbClr val="E4B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3606038" y="1538020"/>
            <a:ext cx="3135471" cy="3430220"/>
          </a:xfrm>
          <a:prstGeom prst="rect">
            <a:avLst/>
          </a:prstGeom>
          <a:noFill/>
          <a:ln>
            <a:solidFill>
              <a:srgbClr val="E4B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/>
          <p:cNvSpPr txBox="1"/>
          <p:nvPr/>
        </p:nvSpPr>
        <p:spPr>
          <a:xfrm>
            <a:off x="-43013" y="5055459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1/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4" name="ZoneTexte 23"/>
          <p:cNvSpPr txBox="1"/>
          <p:nvPr/>
        </p:nvSpPr>
        <p:spPr>
          <a:xfrm>
            <a:off x="3962173" y="5139881"/>
            <a:ext cx="29259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Suspendez le papier peint dans la vitrine selon vos souhaits</a:t>
            </a:r>
          </a:p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(en laissant une distance entre la vitre et le papier peint)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3291840" y="5104169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2/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33" name="ZoneTexte 32"/>
          <p:cNvSpPr txBox="1"/>
          <p:nvPr/>
        </p:nvSpPr>
        <p:spPr>
          <a:xfrm>
            <a:off x="7764187" y="5116500"/>
            <a:ext cx="399443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Dessinez et écrivez directement sur la vitre à l’aide du marqueur blanc POSCA. </a:t>
            </a:r>
          </a:p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Votre décor sur vitre pouvant s’altérer avec la pluie, nous utiliserons cette étape uniquement pour nous servir de guide.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7003491" y="5099089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3/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690" y="1787026"/>
            <a:ext cx="2976991" cy="2896729"/>
          </a:xfrm>
          <a:prstGeom prst="rect">
            <a:avLst/>
          </a:prstGeom>
        </p:spPr>
      </p:pic>
      <p:sp>
        <p:nvSpPr>
          <p:cNvPr id="35" name="ZoneTexte 34"/>
          <p:cNvSpPr txBox="1"/>
          <p:nvPr/>
        </p:nvSpPr>
        <p:spPr>
          <a:xfrm>
            <a:off x="10199920" y="2437684"/>
            <a:ext cx="33362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Veillez à vous </a:t>
            </a:r>
          </a:p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placer bien </a:t>
            </a:r>
          </a:p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en face </a:t>
            </a:r>
          </a:p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du papier peint </a:t>
            </a:r>
          </a:p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avant de </a:t>
            </a:r>
          </a:p>
          <a:p>
            <a:r>
              <a:rPr lang="fr-FR" sz="14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commencer</a:t>
            </a:r>
            <a:endParaRPr lang="fr-FR" sz="1400" dirty="0">
              <a:solidFill>
                <a:srgbClr val="E4B6AA"/>
              </a:solidFill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064451" y="1549846"/>
            <a:ext cx="4904024" cy="3418393"/>
          </a:xfrm>
          <a:prstGeom prst="rect">
            <a:avLst/>
          </a:prstGeom>
          <a:noFill/>
          <a:ln>
            <a:solidFill>
              <a:srgbClr val="E4B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48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oneTexte 8"/>
          <p:cNvSpPr txBox="1"/>
          <p:nvPr/>
        </p:nvSpPr>
        <p:spPr>
          <a:xfrm>
            <a:off x="817248" y="6374944"/>
            <a:ext cx="3336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Grâce à l’</a:t>
            </a:r>
            <a:r>
              <a:rPr lang="fr-FR" sz="1200" dirty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é</a:t>
            </a:r>
            <a:r>
              <a:rPr lang="fr-FR" sz="1200" dirty="0" smtClean="0">
                <a:solidFill>
                  <a:srgbClr val="E4B6AA"/>
                </a:solidFill>
                <a:latin typeface="Roboto Mono" pitchFamily="2" charset="0"/>
                <a:ea typeface="Roboto Mono" pitchFamily="2" charset="0"/>
              </a:rPr>
              <a:t>tape 3, écrire à l’envers sera un jeu d’enfant !</a:t>
            </a:r>
            <a:endParaRPr lang="fr-FR" sz="1200" dirty="0">
              <a:solidFill>
                <a:srgbClr val="E4B6AA"/>
              </a:solidFill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118" y="992212"/>
            <a:ext cx="4648869" cy="4670097"/>
          </a:xfrm>
          <a:prstGeom prst="rect">
            <a:avLst/>
          </a:prstGeom>
        </p:spPr>
      </p:pic>
      <p:sp>
        <p:nvSpPr>
          <p:cNvPr id="11" name="ZoneTexte 10"/>
          <p:cNvSpPr txBox="1"/>
          <p:nvPr/>
        </p:nvSpPr>
        <p:spPr>
          <a:xfrm>
            <a:off x="7955280" y="5778471"/>
            <a:ext cx="423672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700" dirty="0" smtClean="0">
                <a:latin typeface="Roboto Mono" pitchFamily="2" charset="0"/>
                <a:ea typeface="Roboto Mono" pitchFamily="2" charset="0"/>
              </a:rPr>
              <a:t>Vous pouvez désormais admirer</a:t>
            </a:r>
          </a:p>
          <a:p>
            <a:r>
              <a:rPr lang="fr-FR" sz="1700" dirty="0" smtClean="0">
                <a:latin typeface="Roboto Mono" pitchFamily="2" charset="0"/>
                <a:ea typeface="Roboto Mono" pitchFamily="2" charset="0"/>
              </a:rPr>
              <a:t> votre création !</a:t>
            </a:r>
            <a:endParaRPr lang="fr-FR" sz="17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91332" y="1018197"/>
            <a:ext cx="4872068" cy="4644112"/>
          </a:xfrm>
          <a:prstGeom prst="rect">
            <a:avLst/>
          </a:prstGeom>
          <a:noFill/>
          <a:ln>
            <a:solidFill>
              <a:srgbClr val="E4B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ZoneTexte 12"/>
          <p:cNvSpPr txBox="1"/>
          <p:nvPr/>
        </p:nvSpPr>
        <p:spPr>
          <a:xfrm>
            <a:off x="7055928" y="5778471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6/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pic>
        <p:nvPicPr>
          <p:cNvPr id="14" name="Imag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36" y="1878985"/>
            <a:ext cx="3177637" cy="3086100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896508" y="5104480"/>
            <a:ext cx="302017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Placez-vous maintenant à l’intérieur de votre institut/spa et réécrivez à l’envers </a:t>
            </a:r>
            <a:r>
              <a:rPr lang="fr-FR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Mono" pitchFamily="2" charset="0"/>
                <a:ea typeface="Roboto Mono" pitchFamily="2" charset="0"/>
              </a:rPr>
              <a:t>sur</a:t>
            </a:r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 le texte de l’</a:t>
            </a:r>
            <a:r>
              <a:rPr lang="fr-FR" sz="1400" dirty="0">
                <a:latin typeface="Roboto Mono" pitchFamily="2" charset="0"/>
                <a:ea typeface="Roboto Mono" pitchFamily="2" charset="0"/>
              </a:rPr>
              <a:t>é</a:t>
            </a:r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tape 3.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sp>
        <p:nvSpPr>
          <p:cNvPr id="17" name="ZoneTexte 16"/>
          <p:cNvSpPr txBox="1"/>
          <p:nvPr/>
        </p:nvSpPr>
        <p:spPr>
          <a:xfrm>
            <a:off x="159802" y="5122493"/>
            <a:ext cx="899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4/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2" name="ZoneTexte 21"/>
          <p:cNvSpPr txBox="1"/>
          <p:nvPr/>
        </p:nvSpPr>
        <p:spPr>
          <a:xfrm flipH="1">
            <a:off x="3944260" y="2365800"/>
            <a:ext cx="889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 smtClean="0">
                <a:solidFill>
                  <a:srgbClr val="E4B6AA"/>
                </a:solidFill>
                <a:latin typeface="Lucida Handwriting" panose="03010101010101010101" pitchFamily="66" charset="0"/>
                <a:ea typeface="Roboto" panose="020B0604020202020204" charset="0"/>
                <a:cs typeface="Arial" panose="020B0604020202020204" pitchFamily="34" charset="0"/>
              </a:rPr>
              <a:t>5/</a:t>
            </a:r>
            <a:endParaRPr lang="fr-FR" sz="4000" dirty="0">
              <a:solidFill>
                <a:srgbClr val="E4B6AA"/>
              </a:solidFill>
              <a:latin typeface="Lucida Handwriting" panose="03010101010101010101" pitchFamily="66" charset="0"/>
              <a:ea typeface="Roboto" panose="020B060402020202020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17920" y="1495507"/>
            <a:ext cx="3135471" cy="3430220"/>
          </a:xfrm>
          <a:prstGeom prst="rect">
            <a:avLst/>
          </a:prstGeom>
          <a:noFill/>
          <a:ln>
            <a:solidFill>
              <a:srgbClr val="E4B6A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/>
          <p:cNvSpPr txBox="1"/>
          <p:nvPr/>
        </p:nvSpPr>
        <p:spPr>
          <a:xfrm>
            <a:off x="4323403" y="3105786"/>
            <a:ext cx="206381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Effacez rapidement votre décor sur la vitre côté </a:t>
            </a:r>
            <a:r>
              <a:rPr lang="fr-FR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Mono" pitchFamily="2" charset="0"/>
                <a:ea typeface="Roboto Mono" pitchFamily="2" charset="0"/>
              </a:rPr>
              <a:t>EXTERIEUR</a:t>
            </a:r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 à l’aide d’un chiffon humide.</a:t>
            </a:r>
          </a:p>
          <a:p>
            <a:r>
              <a:rPr lang="fr-FR" sz="1400" dirty="0" smtClean="0">
                <a:latin typeface="Roboto Mono" pitchFamily="2" charset="0"/>
                <a:ea typeface="Roboto Mono" pitchFamily="2" charset="0"/>
              </a:rPr>
              <a:t>Cette étape laissera apparaître le décors sur la partie intérieure de la vitre.</a:t>
            </a:r>
            <a:endParaRPr lang="fr-FR" sz="1400" dirty="0">
              <a:latin typeface="Roboto Mono" pitchFamily="2" charset="0"/>
              <a:ea typeface="Roboto Mono" pitchFamily="2" charset="0"/>
            </a:endParaRPr>
          </a:p>
        </p:txBody>
      </p:sp>
      <p:pic>
        <p:nvPicPr>
          <p:cNvPr id="25" name="Imag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50051" y="6079471"/>
            <a:ext cx="675971" cy="690054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4899751" y="1390814"/>
            <a:ext cx="1670259" cy="167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72425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11373</TotalTime>
  <Words>501</Words>
  <Application>Microsoft Office PowerPoint</Application>
  <PresentationFormat>Grand écran</PresentationFormat>
  <Paragraphs>97</Paragraphs>
  <Slides>13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13</vt:i4>
      </vt:variant>
    </vt:vector>
  </HeadingPairs>
  <TitlesOfParts>
    <vt:vector size="30" baseType="lpstr">
      <vt:lpstr>Sofia Pro Regular</vt:lpstr>
      <vt:lpstr>Roboto Mono Medium</vt:lpstr>
      <vt:lpstr>Century</vt:lpstr>
      <vt:lpstr>Roboto Light</vt:lpstr>
      <vt:lpstr>KyivType Sans2</vt:lpstr>
      <vt:lpstr>Roboto</vt:lpstr>
      <vt:lpstr>Roboto Mono</vt:lpstr>
      <vt:lpstr>Calibri Light</vt:lpstr>
      <vt:lpstr>Roboto Mono Light</vt:lpstr>
      <vt:lpstr>Calibri</vt:lpstr>
      <vt:lpstr>Arial</vt:lpstr>
      <vt:lpstr>Lucida Handwriting</vt:lpstr>
      <vt:lpstr>KyivType Sans Medium2</vt:lpstr>
      <vt:lpstr>Thème Office</vt:lpstr>
      <vt:lpstr>27_Office Theme</vt:lpstr>
      <vt:lpstr>2_Office Theme</vt:lpstr>
      <vt:lpstr>Conception personnalisée</vt:lpstr>
      <vt:lpstr>Présentation PowerPoint</vt:lpstr>
      <vt:lpstr> Une vitrine assez particulière, une vitrine dédiée uniquement à cette noble cause  et non des moindres :  « Sauver des vies ! »  Le monde se mobilise aujourd’hui contre ce fléau qu’est le Cancer du sein. Il touche aujourd’hui 1 femme sur 8 ! 58 000 cancers du sein par an en France sont diagnostiqués + de 80 % de guérison lorsque le diagnostic est fait précocement ! D’où la nécessité d’alerter sur l’auto-palpation.  Yon-Ka se joint depuis plusieurs années à cette prévention et vous incite également à sauver des vies ! C’est pourquoi, votre vitrine reste un des meilleurs moyens de communication.  Pour ce faire nous avons choisi d’utiliser  un message clair et impactant « Aujourd’hui, je me sauve la vie ! »  qui incite à l’auto-palpation.  </vt:lpstr>
      <vt:lpstr>Présentation PowerPoint</vt:lpstr>
      <vt:lpstr>DECRYPTAGE  PLV</vt:lpstr>
      <vt:lpstr>EXEMPLES ELEMENTS DE DÉCORS en accord avec le thème</vt:lpstr>
      <vt:lpstr>SCENOGRAPHIE VITRINE</vt:lpstr>
      <vt:lpstr>La scénographie, en détail … </vt:lpstr>
      <vt:lpstr>Présentation PowerPoint</vt:lpstr>
      <vt:lpstr>Présentation PowerPoint</vt:lpstr>
      <vt:lpstr>Présentation PowerPoint</vt:lpstr>
      <vt:lpstr>ANIMATION POINT DE VENTE</vt:lpstr>
      <vt:lpstr>L’animation point de vente, en détail … </vt:lpstr>
      <vt:lpstr>Présentation PowerPoint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ARMAND Luna</dc:creator>
  <cp:lastModifiedBy>BELQASMI Scheherazade</cp:lastModifiedBy>
  <cp:revision>454</cp:revision>
  <cp:lastPrinted>2021-09-06T14:46:13Z</cp:lastPrinted>
  <dcterms:created xsi:type="dcterms:W3CDTF">2021-05-11T10:21:38Z</dcterms:created>
  <dcterms:modified xsi:type="dcterms:W3CDTF">2021-09-13T15:17:42Z</dcterms:modified>
</cp:coreProperties>
</file>