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2"/>
    <p:sldMasterId id="2147483662" r:id="rId3"/>
    <p:sldMasterId id="2147483664" r:id="rId4"/>
  </p:sldMasterIdLst>
  <p:notesMasterIdLst>
    <p:notesMasterId r:id="rId18"/>
  </p:notesMasterIdLst>
  <p:sldIdLst>
    <p:sldId id="464" r:id="rId5"/>
    <p:sldId id="468" r:id="rId6"/>
    <p:sldId id="417" r:id="rId7"/>
    <p:sldId id="414" r:id="rId8"/>
    <p:sldId id="458" r:id="rId9"/>
    <p:sldId id="460" r:id="rId10"/>
    <p:sldId id="459" r:id="rId11"/>
    <p:sldId id="469" r:id="rId12"/>
    <p:sldId id="471" r:id="rId13"/>
    <p:sldId id="470" r:id="rId14"/>
    <p:sldId id="461" r:id="rId15"/>
    <p:sldId id="462" r:id="rId16"/>
    <p:sldId id="467" r:id="rId17"/>
  </p:sldIdLst>
  <p:sldSz cx="12192000" cy="6858000"/>
  <p:notesSz cx="6794500" cy="10007600"/>
  <p:embeddedFontLst>
    <p:embeddedFont>
      <p:font typeface="Calibri Light" panose="020F0302020204030204" pitchFamily="34" charset="0"/>
      <p:regular r:id="rId19"/>
      <p:italic r:id="rId20"/>
    </p:embeddedFont>
    <p:embeddedFont>
      <p:font typeface="Roboto Mono Light" panose="00000009000000000000" pitchFamily="49" charset="0"/>
      <p:regular r:id="rId21"/>
      <p:italic r:id="rId22"/>
    </p:embeddedFont>
    <p:embeddedFont>
      <p:font typeface="Calibri" panose="020F0502020204030204" pitchFamily="34" charset="0"/>
      <p:regular r:id="rId23"/>
      <p:bold r:id="rId24"/>
      <p:italic r:id="rId25"/>
      <p:boldItalic r:id="rId26"/>
    </p:embeddedFont>
    <p:embeddedFont>
      <p:font typeface="Roboto Light" panose="02000000000000000000" pitchFamily="2" charset="0"/>
      <p:regular r:id="rId27"/>
      <p:italic r:id="rId28"/>
    </p:embeddedFont>
    <p:embeddedFont>
      <p:font typeface="Roboto" panose="02000000000000000000" pitchFamily="2" charset="0"/>
      <p:regular r:id="rId29"/>
      <p:bold r:id="rId30"/>
      <p:italic r:id="rId31"/>
      <p:boldItalic r:id="rId32"/>
    </p:embeddedFont>
    <p:embeddedFont>
      <p:font typeface="Lucida Handwriting" panose="03010101010101010101" pitchFamily="66" charset="0"/>
      <p:regular r:id="rId33"/>
    </p:embeddedFont>
    <p:embeddedFont>
      <p:font typeface="KyivType Sans2" panose="00000500000000000000" pitchFamily="50" charset="0"/>
      <p:regular r:id="rId34"/>
    </p:embeddedFont>
    <p:embeddedFont>
      <p:font typeface="Sofia Pro Regular" panose="00000500000000000000" pitchFamily="50" charset="0"/>
      <p:regular r:id="rId35"/>
      <p:italic r:id="rId36"/>
    </p:embeddedFont>
    <p:embeddedFont>
      <p:font typeface="Century" panose="02040604050505020304" pitchFamily="18" charset="0"/>
      <p:regular r:id="rId37"/>
    </p:embeddedFont>
    <p:embeddedFont>
      <p:font typeface="Roboto Mono Medium" panose="00000009000000000000" pitchFamily="49" charset="0"/>
      <p:regular r:id="rId38"/>
      <p:italic r:id="rId39"/>
    </p:embeddedFont>
    <p:embeddedFont>
      <p:font typeface="Roboto Mono" pitchFamily="2" charset="0"/>
      <p:regular r:id="rId40"/>
      <p:bold r:id="rId41"/>
      <p:italic r:id="rId42"/>
      <p:boldItalic r:id="rId43"/>
    </p:embeddedFont>
    <p:embeddedFont>
      <p:font typeface="KyivType Sans Medium2" panose="00000600000000000000" pitchFamily="50" charset="0"/>
      <p:regular r:id="rId44"/>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34BDC343-5F90-4953-9759-E88A560E6F18}">
          <p14:sldIdLst>
            <p14:sldId id="464"/>
            <p14:sldId id="468"/>
            <p14:sldId id="417"/>
            <p14:sldId id="414"/>
            <p14:sldId id="458"/>
            <p14:sldId id="460"/>
            <p14:sldId id="459"/>
            <p14:sldId id="469"/>
            <p14:sldId id="471"/>
            <p14:sldId id="470"/>
            <p14:sldId id="461"/>
            <p14:sldId id="462"/>
          </p14:sldIdLst>
        </p14:section>
        <p14:section name="Section sans titre" id="{0A987468-09F5-400C-884F-3E4EC6558D96}">
          <p14:sldIdLst>
            <p14:sldId id="467"/>
          </p14:sldIdLst>
        </p14:section>
      </p14:sectionLst>
    </p:ext>
    <p:ext uri="{EFAFB233-063F-42B5-8137-9DF3F51BA10A}">
      <p15:sldGuideLst xmlns:p15="http://schemas.microsoft.com/office/powerpoint/2012/main">
        <p15:guide id="1" orient="horz" pos="1956"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DFDC"/>
    <a:srgbClr val="F7B8B1"/>
    <a:srgbClr val="F9C6BF"/>
    <a:srgbClr val="E4B6AA"/>
    <a:srgbClr val="FCE2D0"/>
    <a:srgbClr val="FFF2EA"/>
    <a:srgbClr val="EFD4CD"/>
    <a:srgbClr val="F9C199"/>
    <a:srgbClr val="FCC496"/>
    <a:srgbClr val="58595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028" autoAdjust="0"/>
    <p:restoredTop sz="95948" autoAdjust="0"/>
  </p:normalViewPr>
  <p:slideViewPr>
    <p:cSldViewPr snapToGrid="0" showGuides="1">
      <p:cViewPr varScale="1">
        <p:scale>
          <a:sx n="69" d="100"/>
          <a:sy n="69" d="100"/>
        </p:scale>
        <p:origin x="60" y="990"/>
      </p:cViewPr>
      <p:guideLst>
        <p:guide orient="horz" pos="1956"/>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notesMaster" Target="notesMasters/notesMaster1.xml"/><Relationship Id="rId26" Type="http://schemas.openxmlformats.org/officeDocument/2006/relationships/font" Target="fonts/font8.fntdata"/><Relationship Id="rId39" Type="http://schemas.openxmlformats.org/officeDocument/2006/relationships/font" Target="fonts/font21.fntdata"/><Relationship Id="rId21" Type="http://schemas.openxmlformats.org/officeDocument/2006/relationships/font" Target="fonts/font3.fntdata"/><Relationship Id="rId34" Type="http://schemas.openxmlformats.org/officeDocument/2006/relationships/font" Target="fonts/font16.fntdata"/><Relationship Id="rId42" Type="http://schemas.openxmlformats.org/officeDocument/2006/relationships/font" Target="fonts/font24.fntdata"/><Relationship Id="rId47"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6.fntdata"/><Relationship Id="rId32" Type="http://schemas.openxmlformats.org/officeDocument/2006/relationships/font" Target="fonts/font14.fntdata"/><Relationship Id="rId37" Type="http://schemas.openxmlformats.org/officeDocument/2006/relationships/font" Target="fonts/font19.fntdata"/><Relationship Id="rId40" Type="http://schemas.openxmlformats.org/officeDocument/2006/relationships/font" Target="fonts/font22.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font" Target="fonts/font18.fntdata"/><Relationship Id="rId10" Type="http://schemas.openxmlformats.org/officeDocument/2006/relationships/slide" Target="slides/slide6.xml"/><Relationship Id="rId19" Type="http://schemas.openxmlformats.org/officeDocument/2006/relationships/font" Target="fonts/font1.fntdata"/><Relationship Id="rId31" Type="http://schemas.openxmlformats.org/officeDocument/2006/relationships/font" Target="fonts/font13.fntdata"/><Relationship Id="rId44" Type="http://schemas.openxmlformats.org/officeDocument/2006/relationships/font" Target="fonts/font26.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font" Target="fonts/font17.fntdata"/><Relationship Id="rId43" Type="http://schemas.openxmlformats.org/officeDocument/2006/relationships/font" Target="fonts/font25.fntdata"/><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7.fntdata"/><Relationship Id="rId33" Type="http://schemas.openxmlformats.org/officeDocument/2006/relationships/font" Target="fonts/font15.fntdata"/><Relationship Id="rId38" Type="http://schemas.openxmlformats.org/officeDocument/2006/relationships/font" Target="fonts/font20.fntdata"/><Relationship Id="rId46" Type="http://schemas.openxmlformats.org/officeDocument/2006/relationships/viewProps" Target="viewProps.xml"/><Relationship Id="rId20" Type="http://schemas.openxmlformats.org/officeDocument/2006/relationships/font" Target="fonts/font2.fntdata"/><Relationship Id="rId41" Type="http://schemas.openxmlformats.org/officeDocument/2006/relationships/font" Target="fonts/font2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4283" cy="50211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48645" y="0"/>
            <a:ext cx="2944283" cy="502118"/>
          </a:xfrm>
          <a:prstGeom prst="rect">
            <a:avLst/>
          </a:prstGeom>
        </p:spPr>
        <p:txBody>
          <a:bodyPr vert="horz" lIns="91440" tIns="45720" rIns="91440" bIns="45720" rtlCol="0"/>
          <a:lstStyle>
            <a:lvl1pPr algn="r">
              <a:defRPr sz="1200"/>
            </a:lvl1pPr>
          </a:lstStyle>
          <a:p>
            <a:fld id="{541642CE-B54E-4A7C-8926-D4475954B1A6}" type="datetimeFigureOut">
              <a:rPr lang="fr-FR" smtClean="0"/>
              <a:t>17/09/2021</a:t>
            </a:fld>
            <a:endParaRPr lang="fr-FR" dirty="0"/>
          </a:p>
        </p:txBody>
      </p:sp>
      <p:sp>
        <p:nvSpPr>
          <p:cNvPr id="4" name="Espace réservé de l'image des diapositives 3"/>
          <p:cNvSpPr>
            <a:spLocks noGrp="1" noRot="1" noChangeAspect="1"/>
          </p:cNvSpPr>
          <p:nvPr>
            <p:ph type="sldImg" idx="2"/>
          </p:nvPr>
        </p:nvSpPr>
        <p:spPr>
          <a:xfrm>
            <a:off x="395288" y="1250950"/>
            <a:ext cx="6003925" cy="33782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79450" y="4816157"/>
            <a:ext cx="5435600" cy="3940493"/>
          </a:xfrm>
          <a:prstGeom prst="rect">
            <a:avLst/>
          </a:prstGeom>
        </p:spPr>
        <p:txBody>
          <a:bodyPr vert="horz" lIns="91440" tIns="45720" rIns="91440" bIns="45720" rtlCol="0"/>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6" name="Espace réservé du pied de page 5"/>
          <p:cNvSpPr>
            <a:spLocks noGrp="1"/>
          </p:cNvSpPr>
          <p:nvPr>
            <p:ph type="ftr" sz="quarter" idx="4"/>
          </p:nvPr>
        </p:nvSpPr>
        <p:spPr>
          <a:xfrm>
            <a:off x="0" y="9505484"/>
            <a:ext cx="2944283" cy="50211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48645" y="9505484"/>
            <a:ext cx="2944283" cy="502117"/>
          </a:xfrm>
          <a:prstGeom prst="rect">
            <a:avLst/>
          </a:prstGeom>
        </p:spPr>
        <p:txBody>
          <a:bodyPr vert="horz" lIns="91440" tIns="45720" rIns="91440" bIns="45720" rtlCol="0" anchor="b"/>
          <a:lstStyle>
            <a:lvl1pPr algn="r">
              <a:defRPr sz="1200"/>
            </a:lvl1pPr>
          </a:lstStyle>
          <a:p>
            <a:fld id="{34C3C29B-D611-4618-A458-E7E6C6418B38}" type="slidenum">
              <a:rPr lang="fr-FR" smtClean="0"/>
              <a:t>‹N°›</a:t>
            </a:fld>
            <a:endParaRPr lang="fr-FR" dirty="0"/>
          </a:p>
        </p:txBody>
      </p:sp>
    </p:spTree>
    <p:extLst>
      <p:ext uri="{BB962C8B-B14F-4D97-AF65-F5344CB8AC3E}">
        <p14:creationId xmlns:p14="http://schemas.microsoft.com/office/powerpoint/2010/main" val="39835447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34C3C29B-D611-4618-A458-E7E6C6418B38}" type="slidenum">
              <a:rPr lang="fr-FR" smtClean="0"/>
              <a:t>3</a:t>
            </a:fld>
            <a:endParaRPr lang="fr-FR" dirty="0"/>
          </a:p>
        </p:txBody>
      </p:sp>
    </p:spTree>
    <p:extLst>
      <p:ext uri="{BB962C8B-B14F-4D97-AF65-F5344CB8AC3E}">
        <p14:creationId xmlns:p14="http://schemas.microsoft.com/office/powerpoint/2010/main" val="1894789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8be6f3f7cc_2_138:notes"/>
          <p:cNvSpPr>
            <a:spLocks noGrp="1" noRot="1" noChangeAspect="1"/>
          </p:cNvSpPr>
          <p:nvPr>
            <p:ph type="sldImg" idx="2"/>
          </p:nvPr>
        </p:nvSpPr>
        <p:spPr>
          <a:xfrm>
            <a:off x="-315913" y="98425"/>
            <a:ext cx="7351713" cy="41354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7" name="Google Shape;227;g8be6f3f7cc_2_138:notes"/>
          <p:cNvSpPr txBox="1">
            <a:spLocks noGrp="1"/>
          </p:cNvSpPr>
          <p:nvPr>
            <p:ph type="body" idx="1"/>
          </p:nvPr>
        </p:nvSpPr>
        <p:spPr>
          <a:xfrm>
            <a:off x="138086" y="4232787"/>
            <a:ext cx="6593504" cy="6719976"/>
          </a:xfrm>
          <a:prstGeom prst="rect">
            <a:avLst/>
          </a:prstGeom>
          <a:noFill/>
          <a:ln>
            <a:noFill/>
          </a:ln>
        </p:spPr>
        <p:txBody>
          <a:bodyPr spcFirstLastPara="1" wrap="square" lIns="89125" tIns="89125" rIns="89125" bIns="891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smtClean="0"/>
              <a:t>Comme pour le 1</a:t>
            </a:r>
            <a:r>
              <a:rPr lang="fr-FR" baseline="30000" dirty="0" smtClean="0"/>
              <a:t>er</a:t>
            </a:r>
            <a:r>
              <a:rPr lang="fr-FR" dirty="0" smtClean="0"/>
              <a:t> quizz, voici quelques affirmations</a:t>
            </a:r>
            <a:r>
              <a:rPr lang="fr-FR" baseline="0" dirty="0" smtClean="0"/>
              <a:t> auxquelles il faudra répondre par vrai ou faux.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baseline="0" dirty="0" smtClean="0"/>
          </a:p>
          <a:p>
            <a:pPr marL="0" lvl="0" indent="0" algn="l" rtl="0">
              <a:spcBef>
                <a:spcPts val="0"/>
              </a:spcBef>
              <a:spcAft>
                <a:spcPts val="0"/>
              </a:spcAft>
              <a:buNone/>
            </a:pPr>
            <a:endParaRPr dirty="0"/>
          </a:p>
        </p:txBody>
      </p:sp>
    </p:spTree>
    <p:extLst>
      <p:ext uri="{BB962C8B-B14F-4D97-AF65-F5344CB8AC3E}">
        <p14:creationId xmlns:p14="http://schemas.microsoft.com/office/powerpoint/2010/main" val="670109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17/09/2021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3922865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7C319A9-0109-4E1F-AA67-AE5EC327BD46}" type="datetimeFigureOut">
              <a:rPr lang="fr-FR" smtClean="0"/>
              <a:t>17/09/2021</a:t>
            </a:fld>
            <a:endParaRPr lang="fr-FR" dirty="0"/>
          </a:p>
        </p:txBody>
      </p:sp>
      <p:sp>
        <p:nvSpPr>
          <p:cNvPr id="5" name="Espace réservé du pied de page 4"/>
          <p:cNvSpPr>
            <a:spLocks noGrp="1"/>
          </p:cNvSpPr>
          <p:nvPr>
            <p:ph type="ftr" sz="quarter" idx="11"/>
          </p:nvPr>
        </p:nvSpPr>
        <p:spPr/>
        <p:txBody>
          <a:bodyPr/>
          <a:lstStyle/>
          <a:p>
            <a:endParaRPr lang="fr-FR" dirty="0"/>
          </a:p>
        </p:txBody>
      </p:sp>
      <p:sp>
        <p:nvSpPr>
          <p:cNvPr id="6" name="Espace réservé du numéro de diapositive 5"/>
          <p:cNvSpPr>
            <a:spLocks noGrp="1"/>
          </p:cNvSpPr>
          <p:nvPr>
            <p:ph type="sldNum" sz="quarter" idx="12"/>
          </p:nvPr>
        </p:nvSpPr>
        <p:spPr/>
        <p:txBody>
          <a:bodyPr/>
          <a:lstStyle/>
          <a:p>
            <a:fld id="{B71069E9-C17D-4F98-AB48-22F9EF6C6A35}" type="slidenum">
              <a:rPr lang="fr-FR" smtClean="0"/>
              <a:t>‹N°›</a:t>
            </a:fld>
            <a:endParaRPr lang="fr-FR" dirty="0"/>
          </a:p>
        </p:txBody>
      </p:sp>
    </p:spTree>
    <p:extLst>
      <p:ext uri="{BB962C8B-B14F-4D97-AF65-F5344CB8AC3E}">
        <p14:creationId xmlns:p14="http://schemas.microsoft.com/office/powerpoint/2010/main" val="41845302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1340667"/>
            <a:ext cx="10515600" cy="1325563"/>
          </a:xfrm>
        </p:spPr>
        <p:txBody>
          <a:bodyPr/>
          <a:lstStyle/>
          <a:p>
            <a:r>
              <a:rPr lang="fr-FR" dirty="0" smtClean="0"/>
              <a:t>Modifiez le style du titre</a:t>
            </a:r>
            <a:endParaRPr lang="fr-FR" dirty="0"/>
          </a:p>
        </p:txBody>
      </p:sp>
    </p:spTree>
    <p:extLst>
      <p:ext uri="{BB962C8B-B14F-4D97-AF65-F5344CB8AC3E}">
        <p14:creationId xmlns:p14="http://schemas.microsoft.com/office/powerpoint/2010/main" val="48584434"/>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a:xfrm>
            <a:off x="838200" y="4351594"/>
            <a:ext cx="10515600" cy="1325563"/>
          </a:xfrm>
          <a:prstGeom prst="rect">
            <a:avLst/>
          </a:prstGeom>
        </p:spPr>
        <p:txBody>
          <a:bodyPr/>
          <a:lstStyle/>
          <a:p>
            <a:r>
              <a:rPr lang="fr-FR" dirty="0" smtClean="0"/>
              <a:t>Modifiez le style du titre</a:t>
            </a:r>
            <a:endParaRPr lang="fr-FR" dirty="0"/>
          </a:p>
        </p:txBody>
      </p:sp>
    </p:spTree>
    <p:extLst>
      <p:ext uri="{BB962C8B-B14F-4D97-AF65-F5344CB8AC3E}">
        <p14:creationId xmlns:p14="http://schemas.microsoft.com/office/powerpoint/2010/main" val="6391492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09747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4.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Change the style of the title </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Modify the mask text styles</a:t>
            </a:r>
          </a:p>
          <a:p>
            <a:pPr lvl="1"/>
            <a:r>
              <a:rPr lang="fr-FR" smtClean="0"/>
              <a:t>Second level</a:t>
            </a:r>
          </a:p>
          <a:p>
            <a:pPr lvl="2"/>
            <a:r>
              <a:rPr lang="fr-FR" smtClean="0"/>
              <a:t>Third level</a:t>
            </a:r>
          </a:p>
          <a:p>
            <a:pPr lvl="3"/>
            <a:r>
              <a:rPr lang="fr-FR" smtClean="0"/>
              <a:t>Fourth level</a:t>
            </a:r>
          </a:p>
          <a:p>
            <a:pPr lvl="4"/>
            <a:r>
              <a:rPr lang="fr-FR" smtClean="0"/>
              <a:t>Fifth level </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C319A9-0109-4E1F-AA67-AE5EC327BD46}" type="datetimeFigureOut">
              <a:rPr lang="fr-FR" smtClean="0"/>
              <a:t>17/09/2021</a:t>
            </a:fld>
            <a:endParaRPr lang="fr-FR" dirty="0"/>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dirty="0"/>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1069E9-C17D-4F98-AB48-22F9EF6C6A35}" type="slidenum">
              <a:rPr lang="fr-FR" smtClean="0"/>
              <a:t>‹N°›</a:t>
            </a:fld>
            <a:endParaRPr lang="fr-FR" dirty="0"/>
          </a:p>
        </p:txBody>
      </p:sp>
      <p:sp>
        <p:nvSpPr>
          <p:cNvPr id="7" name="Rectangle 6"/>
          <p:cNvSpPr/>
          <p:nvPr userDrawn="1"/>
        </p:nvSpPr>
        <p:spPr>
          <a:xfrm>
            <a:off x="0" y="0"/>
            <a:ext cx="12192000" cy="6858000"/>
          </a:xfrm>
          <a:prstGeom prst="rect">
            <a:avLst/>
          </a:prstGeom>
          <a:solidFill>
            <a:srgbClr val="FFF2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Rectangle 7"/>
          <p:cNvSpPr/>
          <p:nvPr userDrawn="1"/>
        </p:nvSpPr>
        <p:spPr>
          <a:xfrm>
            <a:off x="838200" y="665825"/>
            <a:ext cx="10515600" cy="5511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0363510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1600200" y="191805"/>
            <a:ext cx="10515600" cy="1325563"/>
          </a:xfrm>
          <a:prstGeom prst="rect">
            <a:avLst/>
          </a:prstGeom>
        </p:spPr>
        <p:txBody>
          <a:bodyPr vert="horz" lIns="91440" tIns="45720" rIns="91440" bIns="45720" rtlCol="0" anchor="ctr">
            <a:normAutofit/>
          </a:bodyPr>
          <a:lstStyle/>
          <a:p>
            <a:r>
              <a:rPr lang="en-US" dirty="0"/>
              <a:t>Click to edit Master title style</a:t>
            </a:r>
          </a:p>
        </p:txBody>
      </p:sp>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0587245"/>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2800" kern="1200">
          <a:solidFill>
            <a:schemeClr val="bg2">
              <a:lumMod val="25000"/>
            </a:schemeClr>
          </a:solidFill>
          <a:latin typeface="Century" panose="02040604050505020304" pitchFamily="18"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Sofia Pro Regular" panose="00000500000000000000"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Sofia Pro Regular" panose="00000500000000000000"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Sofia Pro Regular" panose="00000500000000000000"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Sofia Pro Regular" panose="00000500000000000000"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ag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FA5580BC-1FFC-7441-9A9D-EDCD90E89A2E}"/>
              </a:ext>
            </a:extLst>
          </p:cNvPr>
          <p:cNvSpPr>
            <a:spLocks noGrp="1"/>
          </p:cNvSpPr>
          <p:nvPr>
            <p:ph type="title"/>
          </p:nvPr>
        </p:nvSpPr>
        <p:spPr>
          <a:xfrm>
            <a:off x="838200" y="2105541"/>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Espace réservé du texte 2"/>
          <p:cNvSpPr>
            <a:spLocks noGrp="1"/>
          </p:cNvSpPr>
          <p:nvPr>
            <p:ph type="body" idx="1"/>
          </p:nvPr>
        </p:nvSpPr>
        <p:spPr>
          <a:xfrm>
            <a:off x="838200" y="3703781"/>
            <a:ext cx="10515600" cy="2473181"/>
          </a:xfrm>
          <a:prstGeom prst="rect">
            <a:avLst/>
          </a:prstGeom>
        </p:spPr>
        <p:txBody>
          <a:bodyPr vert="horz" lIns="91440" tIns="45720" rIns="91440" bIns="45720" rtlCol="0">
            <a:normAutofit/>
          </a:bodyPr>
          <a:lstStyle/>
          <a:p>
            <a:pPr lvl="0"/>
            <a:r>
              <a:rPr lang="fr-FR" dirty="0" smtClean="0"/>
              <a:t>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504214138"/>
      </p:ext>
    </p:extLst>
  </p:cSld>
  <p:clrMap bg1="lt1" tx1="dk1" bg2="lt2" tx2="dk2" accent1="accent1" accent2="accent2" accent3="accent3" accent4="accent4" accent5="accent5" accent6="accent6" hlink="hlink" folHlink="folHlink"/>
  <p:sldLayoutIdLst>
    <p:sldLayoutId id="2147483665"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Roboto Light" panose="02000000000000000000" pitchFamily="2" charset="0"/>
          <a:ea typeface="Roboto Light"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Roboto Light" panose="02000000000000000000" pitchFamily="2" charset="0"/>
          <a:ea typeface="Roboto Light"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Roboto Light" panose="02000000000000000000" pitchFamily="2" charset="0"/>
          <a:ea typeface="Roboto Light"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Roboto Light" panose="02000000000000000000" pitchFamily="2" charset="0"/>
          <a:ea typeface="Roboto Light"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Image 6"/>
          <p:cNvPicPr>
            <a:picLocks noChangeAspect="1"/>
          </p:cNvPicPr>
          <p:nvPr userDrawn="1"/>
        </p:nvPicPr>
        <p:blipFill rotWithShape="1">
          <a:blip r:embed="rId3" cstate="print">
            <a:extLst>
              <a:ext uri="{28A0092B-C50C-407E-A947-70E740481C1C}">
                <a14:useLocalDpi xmlns:a14="http://schemas.microsoft.com/office/drawing/2010/main" val="0"/>
              </a:ext>
            </a:extLst>
          </a:blip>
          <a:srcRect/>
          <a:stretch/>
        </p:blipFill>
        <p:spPr>
          <a:xfrm>
            <a:off x="0" y="0"/>
            <a:ext cx="1882066" cy="6858000"/>
          </a:xfrm>
          <a:prstGeom prst="rect">
            <a:avLst/>
          </a:prstGeom>
        </p:spPr>
      </p:pic>
    </p:spTree>
    <p:extLst>
      <p:ext uri="{BB962C8B-B14F-4D97-AF65-F5344CB8AC3E}">
        <p14:creationId xmlns:p14="http://schemas.microsoft.com/office/powerpoint/2010/main" val="1565013714"/>
      </p:ext>
    </p:extLst>
  </p:cSld>
  <p:clrMap bg1="lt1" tx1="dk1" bg2="lt2" tx2="dk2" accent1="accent1" accent2="accent2" accent3="accent3" accent4="accent4" accent5="accent5" accent6="accent6" hlink="hlink" folHlink="folHlink"/>
  <p:sldLayoutIdLst>
    <p:sldLayoutId id="2147483663"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5" Type="http://schemas.openxmlformats.org/officeDocument/2006/relationships/image" Target="../media/image6.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 Id="rId6" Type="http://schemas.openxmlformats.org/officeDocument/2006/relationships/image" Target="../media/image24.jpeg"/><Relationship Id="rId5" Type="http://schemas.openxmlformats.org/officeDocument/2006/relationships/image" Target="../media/image23.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 Id="rId5" Type="http://schemas.openxmlformats.org/officeDocument/2006/relationships/image" Target="../media/image28.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CE2D0"/>
        </a:solidFill>
        <a:effectLst/>
      </p:bgPr>
    </p:bg>
    <p:spTree>
      <p:nvGrpSpPr>
        <p:cNvPr id="1" name=""/>
        <p:cNvGrpSpPr/>
        <p:nvPr/>
      </p:nvGrpSpPr>
      <p:grpSpPr>
        <a:xfrm>
          <a:off x="0" y="0"/>
          <a:ext cx="0" cy="0"/>
          <a:chOff x="0" y="0"/>
          <a:chExt cx="0" cy="0"/>
        </a:xfrm>
      </p:grpSpPr>
      <p:pic>
        <p:nvPicPr>
          <p:cNvPr id="4" name="Imag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4135" y="5379401"/>
            <a:ext cx="913854" cy="788275"/>
          </a:xfrm>
          <a:prstGeom prst="rect">
            <a:avLst/>
          </a:prstGeom>
        </p:spPr>
      </p:pic>
      <p:sp>
        <p:nvSpPr>
          <p:cNvPr id="8" name="Rectangle 7"/>
          <p:cNvSpPr/>
          <p:nvPr/>
        </p:nvSpPr>
        <p:spPr>
          <a:xfrm>
            <a:off x="4097438" y="4546210"/>
            <a:ext cx="4537276" cy="618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Titre 2"/>
          <p:cNvSpPr txBox="1">
            <a:spLocks/>
          </p:cNvSpPr>
          <p:nvPr/>
        </p:nvSpPr>
        <p:spPr>
          <a:xfrm>
            <a:off x="2427935" y="4280316"/>
            <a:ext cx="7894320" cy="1150046"/>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smtClean="0">
                <a:solidFill>
                  <a:srgbClr val="E4B6AA"/>
                </a:solidFill>
              </a:rPr>
              <a:t>PINK OCTOBER</a:t>
            </a:r>
            <a:endParaRPr lang="fr-FR" sz="4800" dirty="0">
              <a:solidFill>
                <a:srgbClr val="E4B6AA"/>
              </a:solidFill>
            </a:endParaRPr>
          </a:p>
        </p:txBody>
      </p:sp>
      <p:sp>
        <p:nvSpPr>
          <p:cNvPr id="2" name="ZoneTexte 1"/>
          <p:cNvSpPr txBox="1"/>
          <p:nvPr/>
        </p:nvSpPr>
        <p:spPr>
          <a:xfrm>
            <a:off x="10868124" y="6370795"/>
            <a:ext cx="2354376" cy="307777"/>
          </a:xfrm>
          <a:prstGeom prst="rect">
            <a:avLst/>
          </a:prstGeom>
          <a:noFill/>
        </p:spPr>
        <p:txBody>
          <a:bodyPr wrap="square" rtlCol="0">
            <a:spAutoFit/>
          </a:bodyPr>
          <a:lstStyle/>
          <a:p>
            <a:r>
              <a:rPr lang="fr-FR" sz="1400" i="1" dirty="0" err="1" smtClean="0">
                <a:latin typeface="Roboto Mono Light" panose="00000009000000000000" pitchFamily="49" charset="0"/>
                <a:ea typeface="Roboto Mono Light" panose="00000009000000000000" pitchFamily="49" charset="0"/>
              </a:rPr>
              <a:t>Oct</a:t>
            </a:r>
            <a:r>
              <a:rPr lang="fr-FR" sz="1400" i="1" dirty="0" smtClean="0">
                <a:latin typeface="Roboto Mono Light" panose="00000009000000000000" pitchFamily="49" charset="0"/>
                <a:ea typeface="Roboto Mono Light" panose="00000009000000000000" pitchFamily="49" charset="0"/>
              </a:rPr>
              <a:t> 2021</a:t>
            </a:r>
            <a:endParaRPr lang="fr-FR" sz="1400" i="1" dirty="0">
              <a:latin typeface="Roboto Mono Light" panose="00000009000000000000" pitchFamily="49" charset="0"/>
              <a:ea typeface="Roboto Mono Light" panose="00000009000000000000" pitchFamily="49" charset="0"/>
            </a:endParaRPr>
          </a:p>
        </p:txBody>
      </p:sp>
      <p:pic>
        <p:nvPicPr>
          <p:cNvPr id="2050" name="Picture 2" descr="Octobre rose et cancer du sein : le point en chiffres - Actualités Santé  Octobre rose et cancer du sein : le point en chiffres % -"/>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2476875" y="-2267006"/>
            <a:ext cx="10451464" cy="10451466"/>
          </a:xfrm>
          <a:prstGeom prst="rect">
            <a:avLst/>
          </a:prstGeom>
          <a:noFill/>
          <a:ln>
            <a:noFill/>
          </a:ln>
          <a:effectLst>
            <a:softEdge rad="0"/>
          </a:effectLst>
        </p:spPr>
        <p:style>
          <a:lnRef idx="0">
            <a:scrgbClr r="0" g="0" b="0"/>
          </a:lnRef>
          <a:fillRef idx="0">
            <a:scrgbClr r="0" g="0" b="0"/>
          </a:fillRef>
          <a:effectRef idx="0">
            <a:scrgbClr r="0" g="0" b="0"/>
          </a:effectRef>
          <a:fontRef idx="minor">
            <a:schemeClr val="accent3"/>
          </a:fontRef>
        </p:style>
      </p:pic>
      <p:pic>
        <p:nvPicPr>
          <p:cNvPr id="10" name="Image 9"/>
          <p:cNvPicPr>
            <a:picLocks noChangeAspect="1"/>
          </p:cNvPicPr>
          <p:nvPr/>
        </p:nvPicPr>
        <p:blipFill>
          <a:blip r:embed="rId5"/>
          <a:stretch>
            <a:fillRect/>
          </a:stretch>
        </p:blipFill>
        <p:spPr>
          <a:xfrm>
            <a:off x="4436398" y="1428317"/>
            <a:ext cx="3877392" cy="2719052"/>
          </a:xfrm>
          <a:prstGeom prst="rect">
            <a:avLst/>
          </a:prstGeom>
        </p:spPr>
      </p:pic>
    </p:spTree>
    <p:extLst>
      <p:ext uri="{BB962C8B-B14F-4D97-AF65-F5344CB8AC3E}">
        <p14:creationId xmlns:p14="http://schemas.microsoft.com/office/powerpoint/2010/main" val="689916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rgbClr val="FFF2EA"/>
            </a:gs>
            <a:gs pos="100000">
              <a:srgbClr val="FCE2D0"/>
            </a:gs>
          </a:gsLst>
          <a:lin ang="5400000" scaled="1"/>
        </a:gradFill>
        <a:effectLst/>
      </p:bgPr>
    </p:bg>
    <p:spTree>
      <p:nvGrpSpPr>
        <p:cNvPr id="1" name=""/>
        <p:cNvGrpSpPr/>
        <p:nvPr/>
      </p:nvGrpSpPr>
      <p:grpSpPr>
        <a:xfrm>
          <a:off x="0" y="0"/>
          <a:ext cx="0" cy="0"/>
          <a:chOff x="0" y="0"/>
          <a:chExt cx="0" cy="0"/>
        </a:xfrm>
      </p:grpSpPr>
      <p:sp>
        <p:nvSpPr>
          <p:cNvPr id="6" name="Rectangle 5"/>
          <p:cNvSpPr/>
          <p:nvPr/>
        </p:nvSpPr>
        <p:spPr>
          <a:xfrm>
            <a:off x="572231" y="44776"/>
            <a:ext cx="10661893" cy="646331"/>
          </a:xfrm>
          <a:prstGeom prst="rect">
            <a:avLst/>
          </a:prstGeom>
        </p:spPr>
        <p:txBody>
          <a:bodyPr wrap="none">
            <a:spAutoFit/>
          </a:bodyPr>
          <a:lstStyle/>
          <a:p>
            <a:endParaRPr lang="en-US" i="1" dirty="0">
              <a:solidFill>
                <a:srgbClr val="F9C6BF"/>
              </a:solidFill>
              <a:latin typeface="Roboto Mono" pitchFamily="2" charset="0"/>
              <a:ea typeface="Roboto Mono" pitchFamily="2" charset="0"/>
            </a:endParaRPr>
          </a:p>
          <a:p>
            <a:r>
              <a:rPr lang="en-US" i="1" dirty="0">
                <a:solidFill>
                  <a:srgbClr val="F9C6BF"/>
                </a:solidFill>
                <a:latin typeface="Roboto Mono" pitchFamily="2" charset="0"/>
                <a:ea typeface="Roboto Mono" pitchFamily="2" charset="0"/>
              </a:rPr>
              <a:t>For creative souls, some inspirations / examples of decorations on glass ...</a:t>
            </a:r>
            <a:endParaRPr lang="fr-FR" i="1" dirty="0">
              <a:solidFill>
                <a:srgbClr val="F9C6BF"/>
              </a:solidFill>
              <a:latin typeface="Roboto Mono" pitchFamily="2" charset="0"/>
              <a:ea typeface="Roboto Mono" pitchFamily="2" charset="0"/>
            </a:endParaRPr>
          </a:p>
        </p:txBody>
      </p:sp>
      <p:pic>
        <p:nvPicPr>
          <p:cNvPr id="1026" name="Picture 2" descr="Fresh Potted Plant Wall Decal Sticker Window Glass Store glass Door Wall Art Mural Poster Home Decor Wall Applique 40 x 60C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48268" y="4293868"/>
            <a:ext cx="2468425" cy="246842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i.pinimg.com/564x/02/49/67/0249671140ad2d8acad393b919ea2ae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41867" y="862328"/>
            <a:ext cx="4146812" cy="5529083"/>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p:cNvPicPr>
            <a:picLocks noChangeAspect="1"/>
          </p:cNvPicPr>
          <p:nvPr/>
        </p:nvPicPr>
        <p:blipFill>
          <a:blip r:embed="rId4"/>
          <a:stretch>
            <a:fillRect/>
          </a:stretch>
        </p:blipFill>
        <p:spPr>
          <a:xfrm>
            <a:off x="572231" y="869721"/>
            <a:ext cx="3387861" cy="4197352"/>
          </a:xfrm>
          <a:prstGeom prst="rect">
            <a:avLst/>
          </a:prstGeom>
        </p:spPr>
      </p:pic>
      <p:pic>
        <p:nvPicPr>
          <p:cNvPr id="9" name="Image 8"/>
          <p:cNvPicPr>
            <a:picLocks noChangeAspect="1"/>
          </p:cNvPicPr>
          <p:nvPr/>
        </p:nvPicPr>
        <p:blipFill>
          <a:blip r:embed="rId5"/>
          <a:stretch>
            <a:fillRect/>
          </a:stretch>
        </p:blipFill>
        <p:spPr>
          <a:xfrm>
            <a:off x="4228778" y="862328"/>
            <a:ext cx="3144402" cy="3267712"/>
          </a:xfrm>
          <a:prstGeom prst="rect">
            <a:avLst/>
          </a:prstGeom>
        </p:spPr>
      </p:pic>
      <p:pic>
        <p:nvPicPr>
          <p:cNvPr id="10" name="Image 9"/>
          <p:cNvPicPr>
            <a:picLocks noChangeAspect="1"/>
          </p:cNvPicPr>
          <p:nvPr/>
        </p:nvPicPr>
        <p:blipFill>
          <a:blip r:embed="rId6"/>
          <a:stretch>
            <a:fillRect/>
          </a:stretch>
        </p:blipFill>
        <p:spPr>
          <a:xfrm>
            <a:off x="1625728" y="5238294"/>
            <a:ext cx="3187951" cy="1391106"/>
          </a:xfrm>
          <a:prstGeom prst="rect">
            <a:avLst/>
          </a:prstGeom>
        </p:spPr>
      </p:pic>
    </p:spTree>
    <p:extLst>
      <p:ext uri="{BB962C8B-B14F-4D97-AF65-F5344CB8AC3E}">
        <p14:creationId xmlns:p14="http://schemas.microsoft.com/office/powerpoint/2010/main" val="16316542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460656" y="-250038"/>
            <a:ext cx="10515600" cy="1325563"/>
          </a:xfrm>
        </p:spPr>
        <p:txBody>
          <a:bodyPr>
            <a:normAutofit/>
          </a:bodyPr>
          <a:lstStyle/>
          <a:p>
            <a:r>
              <a:rPr lang="fr-FR" sz="3800" dirty="0">
                <a:latin typeface="KyivType Sans2" panose="00000500000000000000" pitchFamily="50" charset="0"/>
              </a:rPr>
              <a:t>POINT OF SALE ANIMATION</a:t>
            </a:r>
          </a:p>
        </p:txBody>
      </p:sp>
      <p:sp>
        <p:nvSpPr>
          <p:cNvPr id="6" name="ZoneTexte 5"/>
          <p:cNvSpPr txBox="1"/>
          <p:nvPr/>
        </p:nvSpPr>
        <p:spPr>
          <a:xfrm>
            <a:off x="0" y="0"/>
            <a:ext cx="1460656" cy="1446550"/>
          </a:xfrm>
          <a:prstGeom prst="rect">
            <a:avLst/>
          </a:prstGeom>
          <a:noFill/>
        </p:spPr>
        <p:txBody>
          <a:bodyPr wrap="none" rtlCol="0">
            <a:spAutoFit/>
          </a:bodyPr>
          <a:lstStyle/>
          <a:p>
            <a:r>
              <a:rPr lang="fr-FR" sz="8800" dirty="0" smtClean="0">
                <a:solidFill>
                  <a:srgbClr val="E4B6AA"/>
                </a:solidFill>
                <a:latin typeface="Lucida Handwriting" panose="03010101010101010101" pitchFamily="66" charset="0"/>
                <a:ea typeface="Roboto" panose="020B0604020202020204" charset="0"/>
                <a:cs typeface="Arial" panose="020B0604020202020204" pitchFamily="34" charset="0"/>
              </a:rPr>
              <a:t>2/</a:t>
            </a:r>
            <a:endParaRPr lang="fr-FR" sz="8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3" name="Image 2"/>
          <p:cNvPicPr>
            <a:picLocks noChangeAspect="1"/>
          </p:cNvPicPr>
          <p:nvPr/>
        </p:nvPicPr>
        <p:blipFill>
          <a:blip r:embed="rId2"/>
          <a:stretch>
            <a:fillRect/>
          </a:stretch>
        </p:blipFill>
        <p:spPr>
          <a:xfrm>
            <a:off x="5056909" y="1075525"/>
            <a:ext cx="3199401" cy="5027630"/>
          </a:xfrm>
          <a:prstGeom prst="rect">
            <a:avLst/>
          </a:prstGeom>
        </p:spPr>
      </p:pic>
    </p:spTree>
    <p:extLst>
      <p:ext uri="{BB962C8B-B14F-4D97-AF65-F5344CB8AC3E}">
        <p14:creationId xmlns:p14="http://schemas.microsoft.com/office/powerpoint/2010/main" val="38859274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p:cNvPicPr>
            <a:picLocks noChangeAspect="1"/>
          </p:cNvPicPr>
          <p:nvPr/>
        </p:nvPicPr>
        <p:blipFill>
          <a:blip r:embed="rId2"/>
          <a:stretch>
            <a:fillRect/>
          </a:stretch>
        </p:blipFill>
        <p:spPr>
          <a:xfrm>
            <a:off x="5603459" y="874323"/>
            <a:ext cx="3349381" cy="5263313"/>
          </a:xfrm>
          <a:prstGeom prst="rect">
            <a:avLst/>
          </a:prstGeom>
        </p:spPr>
      </p:pic>
      <p:sp>
        <p:nvSpPr>
          <p:cNvPr id="6" name="ZoneTexte 5"/>
          <p:cNvSpPr txBox="1"/>
          <p:nvPr/>
        </p:nvSpPr>
        <p:spPr>
          <a:xfrm>
            <a:off x="2839414" y="1701578"/>
            <a:ext cx="2823360" cy="738664"/>
          </a:xfrm>
          <a:prstGeom prst="rect">
            <a:avLst/>
          </a:prstGeom>
          <a:noFill/>
        </p:spPr>
        <p:txBody>
          <a:bodyPr wrap="square" rtlCol="0">
            <a:spAutoFit/>
          </a:bodyPr>
          <a:lstStyle/>
          <a:p>
            <a:pPr algn="ctr"/>
            <a:r>
              <a:rPr lang="en-US" baseline="30000" dirty="0">
                <a:latin typeface="Roboto Mono" pitchFamily="2" charset="0"/>
                <a:ea typeface="Roboto Mono" pitchFamily="2" charset="0"/>
              </a:rPr>
              <a:t>POSTER 60 x 80 cm</a:t>
            </a:r>
          </a:p>
          <a:p>
            <a:pPr algn="ctr"/>
            <a:r>
              <a:rPr lang="en-US" baseline="30000" dirty="0">
                <a:latin typeface="Roboto Mono" pitchFamily="2" charset="0"/>
                <a:ea typeface="Roboto Mono" pitchFamily="2" charset="0"/>
              </a:rPr>
              <a:t>to be placed behind in height</a:t>
            </a:r>
            <a:endParaRPr lang="fr-FR" dirty="0">
              <a:latin typeface="Roboto Mono" pitchFamily="2" charset="0"/>
              <a:ea typeface="Roboto Mono" pitchFamily="2" charset="0"/>
            </a:endParaRPr>
          </a:p>
        </p:txBody>
      </p:sp>
      <p:sp>
        <p:nvSpPr>
          <p:cNvPr id="2" name="Titre 1"/>
          <p:cNvSpPr>
            <a:spLocks noGrp="1"/>
          </p:cNvSpPr>
          <p:nvPr>
            <p:ph type="title"/>
          </p:nvPr>
        </p:nvSpPr>
        <p:spPr>
          <a:xfrm>
            <a:off x="800876" y="264786"/>
            <a:ext cx="10515600" cy="1325563"/>
          </a:xfrm>
        </p:spPr>
        <p:txBody>
          <a:bodyPr/>
          <a:lstStyle/>
          <a:p>
            <a:r>
              <a:rPr lang="en-US" dirty="0"/>
              <a:t>Point of sale animation, in detail ...</a:t>
            </a:r>
            <a:r>
              <a:rPr lang="fr-FR" dirty="0" smtClean="0"/>
              <a:t/>
            </a:r>
            <a:br>
              <a:rPr lang="fr-FR" dirty="0" smtClean="0"/>
            </a:br>
            <a:endParaRPr lang="fr-FR" sz="3600" dirty="0">
              <a:solidFill>
                <a:srgbClr val="FCC496"/>
              </a:solidFill>
            </a:endParaRPr>
          </a:p>
        </p:txBody>
      </p:sp>
      <p:sp>
        <p:nvSpPr>
          <p:cNvPr id="7" name="ZoneTexte 6"/>
          <p:cNvSpPr txBox="1"/>
          <p:nvPr/>
        </p:nvSpPr>
        <p:spPr>
          <a:xfrm>
            <a:off x="2951971" y="2597039"/>
            <a:ext cx="2682960" cy="738664"/>
          </a:xfrm>
          <a:prstGeom prst="rect">
            <a:avLst/>
          </a:prstGeom>
          <a:noFill/>
        </p:spPr>
        <p:txBody>
          <a:bodyPr wrap="square" rtlCol="0">
            <a:spAutoFit/>
          </a:bodyPr>
          <a:lstStyle/>
          <a:p>
            <a:pPr algn="ctr"/>
            <a:endParaRPr lang="en-US" baseline="30000" dirty="0">
              <a:latin typeface="Roboto Mono" pitchFamily="2" charset="0"/>
              <a:ea typeface="Roboto Mono" pitchFamily="2" charset="0"/>
            </a:endParaRPr>
          </a:p>
          <a:p>
            <a:pPr algn="ctr"/>
            <a:r>
              <a:rPr lang="en-US" baseline="30000" dirty="0">
                <a:latin typeface="Roboto Mono" pitchFamily="2" charset="0"/>
                <a:ea typeface="Roboto Mono" pitchFamily="2" charset="0"/>
              </a:rPr>
              <a:t>A4 POSTER</a:t>
            </a:r>
          </a:p>
          <a:p>
            <a:pPr algn="ctr"/>
            <a:r>
              <a:rPr lang="en-US" baseline="30000" dirty="0">
                <a:latin typeface="Roboto Mono" pitchFamily="2" charset="0"/>
                <a:ea typeface="Roboto Mono" pitchFamily="2" charset="0"/>
              </a:rPr>
              <a:t>Offer (1 € donated)</a:t>
            </a:r>
            <a:endParaRPr lang="fr-FR" dirty="0">
              <a:latin typeface="Roboto Mono" pitchFamily="2" charset="0"/>
              <a:ea typeface="Roboto Mono" pitchFamily="2" charset="0"/>
            </a:endParaRPr>
          </a:p>
        </p:txBody>
      </p:sp>
      <p:sp>
        <p:nvSpPr>
          <p:cNvPr id="8" name="ZoneTexte 7"/>
          <p:cNvSpPr txBox="1"/>
          <p:nvPr/>
        </p:nvSpPr>
        <p:spPr>
          <a:xfrm>
            <a:off x="8902392" y="5179431"/>
            <a:ext cx="3112168" cy="646331"/>
          </a:xfrm>
          <a:prstGeom prst="rect">
            <a:avLst/>
          </a:prstGeom>
          <a:noFill/>
        </p:spPr>
        <p:txBody>
          <a:bodyPr wrap="square" rtlCol="0">
            <a:spAutoFit/>
          </a:bodyPr>
          <a:lstStyle/>
          <a:p>
            <a:pPr algn="ctr"/>
            <a:r>
              <a:rPr lang="en-US" baseline="30000" dirty="0">
                <a:latin typeface="Roboto Mono" pitchFamily="2" charset="0"/>
                <a:ea typeface="Roboto Mono" pitchFamily="2" charset="0"/>
              </a:rPr>
              <a:t>PINK RIBBON</a:t>
            </a:r>
          </a:p>
          <a:p>
            <a:pPr algn="ctr"/>
            <a:r>
              <a:rPr lang="en-US" baseline="30000" dirty="0">
                <a:latin typeface="Roboto Mono" pitchFamily="2" charset="0"/>
                <a:ea typeface="Roboto Mono" pitchFamily="2" charset="0"/>
              </a:rPr>
              <a:t>Shape to create according to your desires</a:t>
            </a:r>
            <a:endParaRPr lang="fr-FR" baseline="30000" dirty="0">
              <a:latin typeface="Roboto Mono" pitchFamily="2" charset="0"/>
              <a:ea typeface="Roboto Mono" pitchFamily="2" charset="0"/>
            </a:endParaRPr>
          </a:p>
        </p:txBody>
      </p:sp>
      <p:sp>
        <p:nvSpPr>
          <p:cNvPr id="10" name="ZoneTexte 9"/>
          <p:cNvSpPr txBox="1"/>
          <p:nvPr/>
        </p:nvSpPr>
        <p:spPr>
          <a:xfrm>
            <a:off x="3042501" y="4212735"/>
            <a:ext cx="2620273" cy="553998"/>
          </a:xfrm>
          <a:prstGeom prst="rect">
            <a:avLst/>
          </a:prstGeom>
          <a:noFill/>
        </p:spPr>
        <p:txBody>
          <a:bodyPr wrap="square" rtlCol="0">
            <a:spAutoFit/>
          </a:bodyPr>
          <a:lstStyle/>
          <a:p>
            <a:pPr algn="ctr"/>
            <a:r>
              <a:rPr lang="en-US" baseline="30000" dirty="0">
                <a:latin typeface="Roboto Mono" pitchFamily="2" charset="0"/>
                <a:ea typeface="Roboto Mono" pitchFamily="2" charset="0"/>
              </a:rPr>
              <a:t>PRODUCTS</a:t>
            </a:r>
          </a:p>
          <a:p>
            <a:pPr algn="ctr"/>
            <a:r>
              <a:rPr lang="en-US" baseline="30000" dirty="0">
                <a:latin typeface="Roboto Mono" pitchFamily="2" charset="0"/>
                <a:ea typeface="Roboto Mono" pitchFamily="2" charset="0"/>
              </a:rPr>
              <a:t>To be displayed at random</a:t>
            </a:r>
            <a:endParaRPr lang="fr-FR" dirty="0">
              <a:latin typeface="Roboto Mono" pitchFamily="2" charset="0"/>
              <a:ea typeface="Roboto Mono" pitchFamily="2" charset="0"/>
            </a:endParaRPr>
          </a:p>
        </p:txBody>
      </p:sp>
      <p:pic>
        <p:nvPicPr>
          <p:cNvPr id="11" name="Image 10"/>
          <p:cNvPicPr>
            <a:picLocks noChangeAspect="1"/>
          </p:cNvPicPr>
          <p:nvPr/>
        </p:nvPicPr>
        <p:blipFill>
          <a:blip r:embed="rId3"/>
          <a:stretch>
            <a:fillRect/>
          </a:stretch>
        </p:blipFill>
        <p:spPr>
          <a:xfrm>
            <a:off x="571291" y="5779847"/>
            <a:ext cx="1063171" cy="1025647"/>
          </a:xfrm>
          <a:prstGeom prst="rect">
            <a:avLst/>
          </a:prstGeom>
        </p:spPr>
      </p:pic>
      <p:sp>
        <p:nvSpPr>
          <p:cNvPr id="12" name="ZoneTexte 11"/>
          <p:cNvSpPr txBox="1"/>
          <p:nvPr/>
        </p:nvSpPr>
        <p:spPr>
          <a:xfrm>
            <a:off x="9089509" y="3816707"/>
            <a:ext cx="2682960" cy="1107996"/>
          </a:xfrm>
          <a:prstGeom prst="rect">
            <a:avLst/>
          </a:prstGeom>
          <a:noFill/>
        </p:spPr>
        <p:txBody>
          <a:bodyPr wrap="square" rtlCol="0">
            <a:spAutoFit/>
          </a:bodyPr>
          <a:lstStyle/>
          <a:p>
            <a:pPr algn="ctr"/>
            <a:endParaRPr lang="en-US" baseline="30000" dirty="0">
              <a:latin typeface="Roboto Mono" pitchFamily="2" charset="0"/>
              <a:ea typeface="Roboto Mono" pitchFamily="2" charset="0"/>
            </a:endParaRPr>
          </a:p>
          <a:p>
            <a:pPr algn="ctr"/>
            <a:r>
              <a:rPr lang="en-US" baseline="30000" dirty="0">
                <a:latin typeface="Roboto Mono" pitchFamily="2" charset="0"/>
                <a:ea typeface="Roboto Mono" pitchFamily="2" charset="0"/>
              </a:rPr>
              <a:t>SELF-PALPATION GUIDE</a:t>
            </a:r>
          </a:p>
          <a:p>
            <a:pPr algn="ctr"/>
            <a:r>
              <a:rPr lang="en-US" baseline="30000" dirty="0">
                <a:latin typeface="Roboto Mono" pitchFamily="2" charset="0"/>
                <a:ea typeface="Roboto Mono" pitchFamily="2" charset="0"/>
              </a:rPr>
              <a:t>(have several on the cabinet so that customers can help themselves)</a:t>
            </a:r>
            <a:endParaRPr lang="fr-FR" dirty="0">
              <a:latin typeface="Roboto Mono" pitchFamily="2" charset="0"/>
              <a:ea typeface="Roboto Mono" pitchFamily="2" charset="0"/>
            </a:endParaRPr>
          </a:p>
        </p:txBody>
      </p:sp>
      <p:sp>
        <p:nvSpPr>
          <p:cNvPr id="13" name="ZoneTexte 12"/>
          <p:cNvSpPr txBox="1"/>
          <p:nvPr/>
        </p:nvSpPr>
        <p:spPr>
          <a:xfrm>
            <a:off x="1634462" y="6212852"/>
            <a:ext cx="10750448" cy="502702"/>
          </a:xfrm>
          <a:prstGeom prst="rect">
            <a:avLst/>
          </a:prstGeom>
          <a:noFill/>
        </p:spPr>
        <p:txBody>
          <a:bodyPr wrap="square" rtlCol="0">
            <a:spAutoFit/>
          </a:bodyPr>
          <a:lstStyle/>
          <a:p>
            <a:r>
              <a:rPr lang="en-US" sz="2000" baseline="30000" dirty="0">
                <a:solidFill>
                  <a:srgbClr val="E4B6AA"/>
                </a:solidFill>
                <a:latin typeface="KyivType Sans2" panose="00000500000000000000" pitchFamily="50" charset="0"/>
                <a:ea typeface="Roboto Mono" pitchFamily="2" charset="0"/>
              </a:rPr>
              <a:t>Remember to place self-palpation guides everywhere in your institute / spa, examples: counter, cabin ...</a:t>
            </a:r>
          </a:p>
          <a:p>
            <a:r>
              <a:rPr lang="en-US" sz="2000" baseline="30000" dirty="0">
                <a:solidFill>
                  <a:srgbClr val="E4B6AA"/>
                </a:solidFill>
                <a:latin typeface="KyivType Sans2" panose="00000500000000000000" pitchFamily="50" charset="0"/>
                <a:ea typeface="Roboto Mono" pitchFamily="2" charset="0"/>
              </a:rPr>
              <a:t>If possible, accompanied by a short note "Help yourself" to encourage clients to take the guide.</a:t>
            </a:r>
            <a:endParaRPr lang="fr-FR" sz="2000" baseline="30000" dirty="0">
              <a:solidFill>
                <a:srgbClr val="E4B6AA"/>
              </a:solidFill>
              <a:latin typeface="KyivType Sans2" panose="00000500000000000000" pitchFamily="50" charset="0"/>
              <a:ea typeface="Roboto Mono" pitchFamily="2" charset="0"/>
            </a:endParaRPr>
          </a:p>
        </p:txBody>
      </p:sp>
      <p:sp>
        <p:nvSpPr>
          <p:cNvPr id="9" name="Arc 8"/>
          <p:cNvSpPr/>
          <p:nvPr/>
        </p:nvSpPr>
        <p:spPr>
          <a:xfrm rot="18397954">
            <a:off x="5089368" y="1210887"/>
            <a:ext cx="2258774" cy="2374059"/>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4" name="Arc 13"/>
          <p:cNvSpPr/>
          <p:nvPr/>
        </p:nvSpPr>
        <p:spPr>
          <a:xfrm rot="19122606">
            <a:off x="4819710" y="2453298"/>
            <a:ext cx="1872900" cy="2763693"/>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5" name="Arc 14"/>
          <p:cNvSpPr/>
          <p:nvPr/>
        </p:nvSpPr>
        <p:spPr>
          <a:xfrm rot="18695096">
            <a:off x="4303180" y="3170586"/>
            <a:ext cx="2593011" cy="1817046"/>
          </a:xfrm>
          <a:custGeom>
            <a:avLst/>
            <a:gdLst>
              <a:gd name="connsiteX0" fmla="*/ 965779 w 1931559"/>
              <a:gd name="connsiteY0" fmla="*/ 0 h 2004686"/>
              <a:gd name="connsiteX1" fmla="*/ 1931559 w 1931559"/>
              <a:gd name="connsiteY1" fmla="*/ 1002343 h 2004686"/>
              <a:gd name="connsiteX2" fmla="*/ 965780 w 1931559"/>
              <a:gd name="connsiteY2" fmla="*/ 1002343 h 2004686"/>
              <a:gd name="connsiteX3" fmla="*/ 965779 w 1931559"/>
              <a:gd name="connsiteY3" fmla="*/ 0 h 2004686"/>
              <a:gd name="connsiteX0" fmla="*/ 965779 w 1931559"/>
              <a:gd name="connsiteY0" fmla="*/ 0 h 2004686"/>
              <a:gd name="connsiteX1" fmla="*/ 1931559 w 1931559"/>
              <a:gd name="connsiteY1" fmla="*/ 1002343 h 2004686"/>
              <a:gd name="connsiteX0" fmla="*/ 0 w 1041411"/>
              <a:gd name="connsiteY0" fmla="*/ 0 h 1363107"/>
              <a:gd name="connsiteX1" fmla="*/ 965780 w 1041411"/>
              <a:gd name="connsiteY1" fmla="*/ 1002343 h 1363107"/>
              <a:gd name="connsiteX2" fmla="*/ 1 w 1041411"/>
              <a:gd name="connsiteY2" fmla="*/ 1002343 h 1363107"/>
              <a:gd name="connsiteX3" fmla="*/ 0 w 1041411"/>
              <a:gd name="connsiteY3" fmla="*/ 0 h 1363107"/>
              <a:gd name="connsiteX0" fmla="*/ 0 w 1041411"/>
              <a:gd name="connsiteY0" fmla="*/ 0 h 1363107"/>
              <a:gd name="connsiteX1" fmla="*/ 1041411 w 1041411"/>
              <a:gd name="connsiteY1" fmla="*/ 1363107 h 1363107"/>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1366227 w 1366227"/>
              <a:gd name="connsiteY1"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366227"/>
              <a:gd name="connsiteY0" fmla="*/ 0 h 1889878"/>
              <a:gd name="connsiteX1" fmla="*/ 965780 w 1366227"/>
              <a:gd name="connsiteY1" fmla="*/ 1002343 h 1889878"/>
              <a:gd name="connsiteX2" fmla="*/ 1 w 1366227"/>
              <a:gd name="connsiteY2" fmla="*/ 1002343 h 1889878"/>
              <a:gd name="connsiteX3" fmla="*/ 0 w 1366227"/>
              <a:gd name="connsiteY3" fmla="*/ 0 h 1889878"/>
              <a:gd name="connsiteX0" fmla="*/ 0 w 1366227"/>
              <a:gd name="connsiteY0" fmla="*/ 0 h 1889878"/>
              <a:gd name="connsiteX1" fmla="*/ 296928 w 1366227"/>
              <a:gd name="connsiteY1" fmla="*/ 1546080 h 1889878"/>
              <a:gd name="connsiteX2" fmla="*/ 1366227 w 1366227"/>
              <a:gd name="connsiteY2" fmla="*/ 1889878 h 1889878"/>
              <a:gd name="connsiteX0" fmla="*/ 0 w 1787682"/>
              <a:gd name="connsiteY0" fmla="*/ 0 h 1882642"/>
              <a:gd name="connsiteX1" fmla="*/ 965780 w 1787682"/>
              <a:gd name="connsiteY1" fmla="*/ 1002343 h 1882642"/>
              <a:gd name="connsiteX2" fmla="*/ 1 w 1787682"/>
              <a:gd name="connsiteY2" fmla="*/ 1002343 h 1882642"/>
              <a:gd name="connsiteX3" fmla="*/ 0 w 1787682"/>
              <a:gd name="connsiteY3" fmla="*/ 0 h 1882642"/>
              <a:gd name="connsiteX0" fmla="*/ 0 w 1787682"/>
              <a:gd name="connsiteY0" fmla="*/ 0 h 1882642"/>
              <a:gd name="connsiteX1" fmla="*/ 296928 w 1787682"/>
              <a:gd name="connsiteY1" fmla="*/ 1546080 h 1882642"/>
              <a:gd name="connsiteX2" fmla="*/ 1787682 w 1787682"/>
              <a:gd name="connsiteY2" fmla="*/ 1882642 h 1882642"/>
              <a:gd name="connsiteX0" fmla="*/ 0 w 1787682"/>
              <a:gd name="connsiteY0" fmla="*/ 0 h 2125201"/>
              <a:gd name="connsiteX1" fmla="*/ 965780 w 1787682"/>
              <a:gd name="connsiteY1" fmla="*/ 1002343 h 2125201"/>
              <a:gd name="connsiteX2" fmla="*/ 1 w 1787682"/>
              <a:gd name="connsiteY2" fmla="*/ 1002343 h 2125201"/>
              <a:gd name="connsiteX3" fmla="*/ 0 w 1787682"/>
              <a:gd name="connsiteY3" fmla="*/ 0 h 2125201"/>
              <a:gd name="connsiteX0" fmla="*/ 0 w 1787682"/>
              <a:gd name="connsiteY0" fmla="*/ 0 h 2125201"/>
              <a:gd name="connsiteX1" fmla="*/ 296928 w 1787682"/>
              <a:gd name="connsiteY1" fmla="*/ 1546080 h 2125201"/>
              <a:gd name="connsiteX2" fmla="*/ 1787682 w 1787682"/>
              <a:gd name="connsiteY2" fmla="*/ 1882642 h 2125201"/>
              <a:gd name="connsiteX0" fmla="*/ 0 w 1787682"/>
              <a:gd name="connsiteY0" fmla="*/ 0 h 2185429"/>
              <a:gd name="connsiteX1" fmla="*/ 965780 w 1787682"/>
              <a:gd name="connsiteY1" fmla="*/ 1002343 h 2185429"/>
              <a:gd name="connsiteX2" fmla="*/ 1 w 1787682"/>
              <a:gd name="connsiteY2" fmla="*/ 1002343 h 2185429"/>
              <a:gd name="connsiteX3" fmla="*/ 0 w 1787682"/>
              <a:gd name="connsiteY3" fmla="*/ 0 h 2185429"/>
              <a:gd name="connsiteX0" fmla="*/ 0 w 1787682"/>
              <a:gd name="connsiteY0" fmla="*/ 0 h 2185429"/>
              <a:gd name="connsiteX1" fmla="*/ 296928 w 1787682"/>
              <a:gd name="connsiteY1" fmla="*/ 1546080 h 2185429"/>
              <a:gd name="connsiteX2" fmla="*/ 1787682 w 1787682"/>
              <a:gd name="connsiteY2" fmla="*/ 1882642 h 2185429"/>
              <a:gd name="connsiteX0" fmla="*/ 0 w 2086315"/>
              <a:gd name="connsiteY0" fmla="*/ 0 h 2224755"/>
              <a:gd name="connsiteX1" fmla="*/ 965780 w 2086315"/>
              <a:gd name="connsiteY1" fmla="*/ 1002343 h 2224755"/>
              <a:gd name="connsiteX2" fmla="*/ 1 w 2086315"/>
              <a:gd name="connsiteY2" fmla="*/ 1002343 h 2224755"/>
              <a:gd name="connsiteX3" fmla="*/ 0 w 2086315"/>
              <a:gd name="connsiteY3" fmla="*/ 0 h 2224755"/>
              <a:gd name="connsiteX0" fmla="*/ 0 w 2086315"/>
              <a:gd name="connsiteY0" fmla="*/ 0 h 2224755"/>
              <a:gd name="connsiteX1" fmla="*/ 296928 w 2086315"/>
              <a:gd name="connsiteY1" fmla="*/ 1546080 h 2224755"/>
              <a:gd name="connsiteX2" fmla="*/ 2086315 w 2086315"/>
              <a:gd name="connsiteY2" fmla="*/ 1943644 h 2224755"/>
              <a:gd name="connsiteX0" fmla="*/ 0 w 2086315"/>
              <a:gd name="connsiteY0" fmla="*/ 384674 h 2400811"/>
              <a:gd name="connsiteX1" fmla="*/ 965780 w 2086315"/>
              <a:gd name="connsiteY1" fmla="*/ 1387017 h 2400811"/>
              <a:gd name="connsiteX2" fmla="*/ 1 w 2086315"/>
              <a:gd name="connsiteY2" fmla="*/ 1387017 h 2400811"/>
              <a:gd name="connsiteX3" fmla="*/ 0 w 2086315"/>
              <a:gd name="connsiteY3" fmla="*/ 384674 h 2400811"/>
              <a:gd name="connsiteX0" fmla="*/ 0 w 2086315"/>
              <a:gd name="connsiteY0" fmla="*/ 384674 h 2400811"/>
              <a:gd name="connsiteX1" fmla="*/ 1112333 w 2086315"/>
              <a:gd name="connsiteY1" fmla="*/ 25432 h 2400811"/>
              <a:gd name="connsiteX2" fmla="*/ 2086315 w 2086315"/>
              <a:gd name="connsiteY2" fmla="*/ 2328318 h 2400811"/>
              <a:gd name="connsiteX0" fmla="*/ 0 w 2086315"/>
              <a:gd name="connsiteY0" fmla="*/ 402047 h 2418184"/>
              <a:gd name="connsiteX1" fmla="*/ 965780 w 2086315"/>
              <a:gd name="connsiteY1" fmla="*/ 1404390 h 2418184"/>
              <a:gd name="connsiteX2" fmla="*/ 1 w 2086315"/>
              <a:gd name="connsiteY2" fmla="*/ 1404390 h 2418184"/>
              <a:gd name="connsiteX3" fmla="*/ 0 w 2086315"/>
              <a:gd name="connsiteY3" fmla="*/ 402047 h 2418184"/>
              <a:gd name="connsiteX0" fmla="*/ 0 w 2086315"/>
              <a:gd name="connsiteY0" fmla="*/ 402047 h 2418184"/>
              <a:gd name="connsiteX1" fmla="*/ 1112333 w 2086315"/>
              <a:gd name="connsiteY1" fmla="*/ 42805 h 2418184"/>
              <a:gd name="connsiteX2" fmla="*/ 2086315 w 2086315"/>
              <a:gd name="connsiteY2" fmla="*/ 2345691 h 2418184"/>
              <a:gd name="connsiteX0" fmla="*/ 0 w 2086315"/>
              <a:gd name="connsiteY0" fmla="*/ 436010 h 2452147"/>
              <a:gd name="connsiteX1" fmla="*/ 965780 w 2086315"/>
              <a:gd name="connsiteY1" fmla="*/ 1438353 h 2452147"/>
              <a:gd name="connsiteX2" fmla="*/ 1 w 2086315"/>
              <a:gd name="connsiteY2" fmla="*/ 1438353 h 2452147"/>
              <a:gd name="connsiteX3" fmla="*/ 0 w 2086315"/>
              <a:gd name="connsiteY3" fmla="*/ 436010 h 2452147"/>
              <a:gd name="connsiteX0" fmla="*/ 486310 w 2086315"/>
              <a:gd name="connsiteY0" fmla="*/ 65598 h 2452147"/>
              <a:gd name="connsiteX1" fmla="*/ 1112333 w 2086315"/>
              <a:gd name="connsiteY1" fmla="*/ 76768 h 2452147"/>
              <a:gd name="connsiteX2" fmla="*/ 2086315 w 2086315"/>
              <a:gd name="connsiteY2" fmla="*/ 2379654 h 2452147"/>
              <a:gd name="connsiteX0" fmla="*/ 0 w 2593011"/>
              <a:gd name="connsiteY0" fmla="*/ 436010 h 1941195"/>
              <a:gd name="connsiteX1" fmla="*/ 965780 w 2593011"/>
              <a:gd name="connsiteY1" fmla="*/ 1438353 h 1941195"/>
              <a:gd name="connsiteX2" fmla="*/ 1 w 2593011"/>
              <a:gd name="connsiteY2" fmla="*/ 1438353 h 1941195"/>
              <a:gd name="connsiteX3" fmla="*/ 0 w 2593011"/>
              <a:gd name="connsiteY3" fmla="*/ 436010 h 1941195"/>
              <a:gd name="connsiteX0" fmla="*/ 486310 w 2593011"/>
              <a:gd name="connsiteY0" fmla="*/ 65598 h 1941195"/>
              <a:gd name="connsiteX1" fmla="*/ 1112333 w 2593011"/>
              <a:gd name="connsiteY1" fmla="*/ 76768 h 1941195"/>
              <a:gd name="connsiteX2" fmla="*/ 2593011 w 2593011"/>
              <a:gd name="connsiteY2" fmla="*/ 1848527 h 1941195"/>
              <a:gd name="connsiteX0" fmla="*/ 0 w 2593011"/>
              <a:gd name="connsiteY0" fmla="*/ 436010 h 1848527"/>
              <a:gd name="connsiteX1" fmla="*/ 965780 w 2593011"/>
              <a:gd name="connsiteY1" fmla="*/ 1438353 h 1848527"/>
              <a:gd name="connsiteX2" fmla="*/ 1 w 2593011"/>
              <a:gd name="connsiteY2" fmla="*/ 1438353 h 1848527"/>
              <a:gd name="connsiteX3" fmla="*/ 0 w 2593011"/>
              <a:gd name="connsiteY3" fmla="*/ 436010 h 1848527"/>
              <a:gd name="connsiteX0" fmla="*/ 486310 w 2593011"/>
              <a:gd name="connsiteY0" fmla="*/ 65598 h 1848527"/>
              <a:gd name="connsiteX1" fmla="*/ 1112333 w 2593011"/>
              <a:gd name="connsiteY1" fmla="*/ 76768 h 1848527"/>
              <a:gd name="connsiteX2" fmla="*/ 2593011 w 2593011"/>
              <a:gd name="connsiteY2" fmla="*/ 1848527 h 1848527"/>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70412 h 1782929"/>
              <a:gd name="connsiteX1" fmla="*/ 965780 w 2593011"/>
              <a:gd name="connsiteY1" fmla="*/ 1372755 h 1782929"/>
              <a:gd name="connsiteX2" fmla="*/ 1 w 2593011"/>
              <a:gd name="connsiteY2" fmla="*/ 1372755 h 1782929"/>
              <a:gd name="connsiteX3" fmla="*/ 0 w 2593011"/>
              <a:gd name="connsiteY3" fmla="*/ 370412 h 1782929"/>
              <a:gd name="connsiteX0" fmla="*/ 486310 w 2593011"/>
              <a:gd name="connsiteY0" fmla="*/ 0 h 1782929"/>
              <a:gd name="connsiteX1" fmla="*/ 1235000 w 2593011"/>
              <a:gd name="connsiteY1" fmla="*/ 126446 h 1782929"/>
              <a:gd name="connsiteX2" fmla="*/ 2593011 w 2593011"/>
              <a:gd name="connsiteY2" fmla="*/ 1782929 h 1782929"/>
              <a:gd name="connsiteX0" fmla="*/ 0 w 2593011"/>
              <a:gd name="connsiteY0" fmla="*/ 309589 h 1722106"/>
              <a:gd name="connsiteX1" fmla="*/ 965780 w 2593011"/>
              <a:gd name="connsiteY1" fmla="*/ 1311932 h 1722106"/>
              <a:gd name="connsiteX2" fmla="*/ 1 w 2593011"/>
              <a:gd name="connsiteY2" fmla="*/ 1311932 h 1722106"/>
              <a:gd name="connsiteX3" fmla="*/ 0 w 2593011"/>
              <a:gd name="connsiteY3" fmla="*/ 309589 h 1722106"/>
              <a:gd name="connsiteX0" fmla="*/ 658269 w 2593011"/>
              <a:gd name="connsiteY0" fmla="*/ 132961 h 1722106"/>
              <a:gd name="connsiteX1" fmla="*/ 1235000 w 2593011"/>
              <a:gd name="connsiteY1" fmla="*/ 65623 h 1722106"/>
              <a:gd name="connsiteX2" fmla="*/ 2593011 w 2593011"/>
              <a:gd name="connsiteY2" fmla="*/ 1722106 h 1722106"/>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1790 h 1814307"/>
              <a:gd name="connsiteX1" fmla="*/ 965780 w 2593011"/>
              <a:gd name="connsiteY1" fmla="*/ 1404133 h 1814307"/>
              <a:gd name="connsiteX2" fmla="*/ 1 w 2593011"/>
              <a:gd name="connsiteY2" fmla="*/ 1404133 h 1814307"/>
              <a:gd name="connsiteX3" fmla="*/ 0 w 2593011"/>
              <a:gd name="connsiteY3" fmla="*/ 401790 h 1814307"/>
              <a:gd name="connsiteX0" fmla="*/ 658269 w 2593011"/>
              <a:gd name="connsiteY0" fmla="*/ 225162 h 1814307"/>
              <a:gd name="connsiteX1" fmla="*/ 1143963 w 2593011"/>
              <a:gd name="connsiteY1" fmla="*/ 55232 h 1814307"/>
              <a:gd name="connsiteX2" fmla="*/ 2593011 w 2593011"/>
              <a:gd name="connsiteY2" fmla="*/ 1814307 h 1814307"/>
              <a:gd name="connsiteX0" fmla="*/ 0 w 2593011"/>
              <a:gd name="connsiteY0" fmla="*/ 404529 h 1817046"/>
              <a:gd name="connsiteX1" fmla="*/ 965780 w 2593011"/>
              <a:gd name="connsiteY1" fmla="*/ 1406872 h 1817046"/>
              <a:gd name="connsiteX2" fmla="*/ 1 w 2593011"/>
              <a:gd name="connsiteY2" fmla="*/ 1406872 h 1817046"/>
              <a:gd name="connsiteX3" fmla="*/ 0 w 2593011"/>
              <a:gd name="connsiteY3" fmla="*/ 404529 h 1817046"/>
              <a:gd name="connsiteX0" fmla="*/ 658269 w 2593011"/>
              <a:gd name="connsiteY0" fmla="*/ 227901 h 1817046"/>
              <a:gd name="connsiteX1" fmla="*/ 1143963 w 2593011"/>
              <a:gd name="connsiteY1" fmla="*/ 57971 h 1817046"/>
              <a:gd name="connsiteX2" fmla="*/ 2593011 w 2593011"/>
              <a:gd name="connsiteY2" fmla="*/ 1817046 h 1817046"/>
            </a:gdLst>
            <a:ahLst/>
            <a:cxnLst>
              <a:cxn ang="0">
                <a:pos x="connsiteX0" y="connsiteY0"/>
              </a:cxn>
              <a:cxn ang="0">
                <a:pos x="connsiteX1" y="connsiteY1"/>
              </a:cxn>
              <a:cxn ang="0">
                <a:pos x="connsiteX2" y="connsiteY2"/>
              </a:cxn>
            </a:cxnLst>
            <a:rect l="l" t="t" r="r" b="b"/>
            <a:pathLst>
              <a:path w="2593011" h="1817046" stroke="0" extrusionOk="0">
                <a:moveTo>
                  <a:pt x="0" y="404529"/>
                </a:moveTo>
                <a:cubicBezTo>
                  <a:pt x="533386" y="404529"/>
                  <a:pt x="965780" y="853293"/>
                  <a:pt x="965780" y="1406872"/>
                </a:cubicBezTo>
                <a:lnTo>
                  <a:pt x="1" y="1406872"/>
                </a:lnTo>
                <a:cubicBezTo>
                  <a:pt x="1" y="1072758"/>
                  <a:pt x="0" y="738643"/>
                  <a:pt x="0" y="404529"/>
                </a:cubicBezTo>
                <a:close/>
              </a:path>
              <a:path w="2593011" h="1817046" fill="none">
                <a:moveTo>
                  <a:pt x="658269" y="227901"/>
                </a:moveTo>
                <a:cubicBezTo>
                  <a:pt x="623944" y="322246"/>
                  <a:pt x="831320" y="-162143"/>
                  <a:pt x="1143963" y="57971"/>
                </a:cubicBezTo>
                <a:cubicBezTo>
                  <a:pt x="1372600" y="271087"/>
                  <a:pt x="1773522" y="523652"/>
                  <a:pt x="2593011" y="1817046"/>
                </a:cubicBezTo>
              </a:path>
            </a:pathLst>
          </a:cu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6" name="Arc 15"/>
          <p:cNvSpPr/>
          <p:nvPr/>
        </p:nvSpPr>
        <p:spPr>
          <a:xfrm rot="12573789" flipV="1">
            <a:off x="8348093" y="3465158"/>
            <a:ext cx="2981038" cy="2704433"/>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7" name="Arc 16"/>
          <p:cNvSpPr/>
          <p:nvPr/>
        </p:nvSpPr>
        <p:spPr>
          <a:xfrm rot="8564554">
            <a:off x="7944035" y="3762975"/>
            <a:ext cx="3089260" cy="2220859"/>
          </a:xfrm>
          <a:prstGeom prst="arc">
            <a:avLst/>
          </a:prstGeom>
          <a:ln w="22225">
            <a:solidFill>
              <a:schemeClr val="tx1"/>
            </a:solidFill>
            <a:prstDash val="sysDot"/>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Tree>
    <p:extLst>
      <p:ext uri="{BB962C8B-B14F-4D97-AF65-F5344CB8AC3E}">
        <p14:creationId xmlns:p14="http://schemas.microsoft.com/office/powerpoint/2010/main" val="26272917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39073" y="5673485"/>
            <a:ext cx="913854" cy="788275"/>
          </a:xfrm>
          <a:prstGeom prst="rect">
            <a:avLst/>
          </a:prstGeom>
        </p:spPr>
      </p:pic>
      <p:sp>
        <p:nvSpPr>
          <p:cNvPr id="6" name="ZoneTexte 5"/>
          <p:cNvSpPr txBox="1"/>
          <p:nvPr/>
        </p:nvSpPr>
        <p:spPr>
          <a:xfrm>
            <a:off x="3158712" y="1115740"/>
            <a:ext cx="5874576" cy="553998"/>
          </a:xfrm>
          <a:prstGeom prst="rect">
            <a:avLst/>
          </a:prstGeom>
          <a:noFill/>
        </p:spPr>
        <p:txBody>
          <a:bodyPr wrap="square" rtlCol="0">
            <a:spAutoFit/>
          </a:bodyPr>
          <a:lstStyle/>
          <a:p>
            <a:pPr algn="ctr"/>
            <a:r>
              <a:rPr lang="en-US" baseline="30000" dirty="0">
                <a:solidFill>
                  <a:srgbClr val="F7B8B1"/>
                </a:solidFill>
                <a:latin typeface="Roboto Mono" pitchFamily="2" charset="0"/>
                <a:ea typeface="Roboto Mono" pitchFamily="2" charset="0"/>
              </a:rPr>
              <a:t>Send us photos of your achievements by email to</a:t>
            </a:r>
            <a:r>
              <a:rPr lang="en-US" baseline="30000" dirty="0" smtClean="0">
                <a:solidFill>
                  <a:srgbClr val="F7B8B1"/>
                </a:solidFill>
                <a:latin typeface="Roboto Mono" pitchFamily="2" charset="0"/>
                <a:ea typeface="Roboto Mono" pitchFamily="2" charset="0"/>
              </a:rPr>
              <a:t>: </a:t>
            </a:r>
            <a:r>
              <a:rPr lang="fr-FR" dirty="0" smtClean="0">
                <a:solidFill>
                  <a:srgbClr val="F7B8B1"/>
                </a:solidFill>
                <a:latin typeface="Roboto Mono Light" panose="00000009000000000000" pitchFamily="49" charset="0"/>
                <a:ea typeface="Roboto Mono Light" panose="00000009000000000000" pitchFamily="49" charset="0"/>
              </a:rPr>
              <a:t>contact@yonka.com</a:t>
            </a:r>
            <a:endParaRPr lang="fr-FR" dirty="0">
              <a:solidFill>
                <a:srgbClr val="F7B8B1"/>
              </a:solidFill>
              <a:latin typeface="Roboto Mono Light" panose="00000009000000000000" pitchFamily="49" charset="0"/>
              <a:ea typeface="Roboto Mono Light" panose="00000009000000000000" pitchFamily="49" charset="0"/>
            </a:endParaRPr>
          </a:p>
        </p:txBody>
      </p:sp>
      <p:pic>
        <p:nvPicPr>
          <p:cNvPr id="2" name="Image 1"/>
          <p:cNvPicPr>
            <a:picLocks noChangeAspect="1"/>
          </p:cNvPicPr>
          <p:nvPr/>
        </p:nvPicPr>
        <p:blipFill>
          <a:blip r:embed="rId3"/>
          <a:stretch>
            <a:fillRect/>
          </a:stretch>
        </p:blipFill>
        <p:spPr>
          <a:xfrm>
            <a:off x="3572037" y="2435266"/>
            <a:ext cx="5047926" cy="1987468"/>
          </a:xfrm>
          <a:prstGeom prst="rect">
            <a:avLst/>
          </a:prstGeom>
        </p:spPr>
      </p:pic>
    </p:spTree>
    <p:extLst>
      <p:ext uri="{BB962C8B-B14F-4D97-AF65-F5344CB8AC3E}">
        <p14:creationId xmlns:p14="http://schemas.microsoft.com/office/powerpoint/2010/main" val="8928098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76154" y="1344014"/>
            <a:ext cx="10515600" cy="5379720"/>
          </a:xfrm>
        </p:spPr>
        <p:txBody>
          <a:bodyPr>
            <a:normAutofit/>
          </a:bodyPr>
          <a:lstStyle/>
          <a:p>
            <a:r>
              <a:rPr lang="fr-FR" sz="1600" dirty="0" smtClean="0"/>
              <a:t/>
            </a:r>
            <a:br>
              <a:rPr lang="fr-FR" sz="1600" dirty="0" smtClean="0"/>
            </a:br>
            <a:r>
              <a:rPr lang="en-US" sz="1600" dirty="0"/>
              <a:t>A rather special showcase, a showcase dedicated solely to this noble cause and not the least: “Saving lives! "</a:t>
            </a:r>
            <a:r>
              <a:rPr lang="fr-FR" sz="1600" dirty="0" smtClean="0"/>
              <a:t/>
            </a:r>
            <a:br>
              <a:rPr lang="fr-FR" sz="1600" dirty="0" smtClean="0"/>
            </a:br>
            <a:r>
              <a:rPr lang="fr-FR" sz="1600" dirty="0" smtClean="0"/>
              <a:t/>
            </a:r>
            <a:br>
              <a:rPr lang="fr-FR" sz="1600" dirty="0" smtClean="0"/>
            </a:br>
            <a:r>
              <a:rPr lang="en-US" sz="1600" dirty="0"/>
              <a:t/>
            </a:r>
            <a:br>
              <a:rPr lang="en-US" sz="1600" dirty="0"/>
            </a:br>
            <a:r>
              <a:rPr lang="en-US" sz="1600" dirty="0"/>
              <a:t>The world is mobilizing today </a:t>
            </a:r>
            <a:r>
              <a:rPr lang="en-US" sz="1600" dirty="0" smtClean="0"/>
              <a:t>against</a:t>
            </a:r>
            <a:br>
              <a:rPr lang="en-US" sz="1600" dirty="0" smtClean="0"/>
            </a:br>
            <a:r>
              <a:rPr lang="en-US" sz="1600" dirty="0" smtClean="0"/>
              <a:t> </a:t>
            </a:r>
            <a:r>
              <a:rPr lang="en-US" sz="1600" dirty="0"/>
              <a:t>the scourge of </a:t>
            </a:r>
            <a:r>
              <a:rPr lang="en-US" sz="1600" dirty="0">
                <a:solidFill>
                  <a:srgbClr val="F7B8B1"/>
                </a:solidFill>
              </a:rPr>
              <a:t>breast cancer</a:t>
            </a:r>
            <a:r>
              <a:rPr lang="en-US" sz="1600" dirty="0" smtClean="0">
                <a:solidFill>
                  <a:srgbClr val="F7B8B1"/>
                </a:solidFill>
              </a:rPr>
              <a:t>.</a:t>
            </a:r>
            <a:r>
              <a:rPr lang="en-US" sz="1600" dirty="0" smtClean="0"/>
              <a:t/>
            </a:r>
            <a:br>
              <a:rPr lang="en-US" sz="1600" dirty="0" smtClean="0"/>
            </a:br>
            <a:r>
              <a:rPr lang="en-US" sz="1600" dirty="0" smtClean="0"/>
              <a:t> </a:t>
            </a:r>
            <a:r>
              <a:rPr lang="en-US" sz="1600" dirty="0"/>
              <a:t>It affects 1 in 8 women today! </a:t>
            </a:r>
            <a:r>
              <a:rPr lang="en-US" sz="1600" dirty="0" smtClean="0"/>
              <a:t/>
            </a:r>
            <a:br>
              <a:rPr lang="en-US" sz="1600" dirty="0" smtClean="0"/>
            </a:br>
            <a:r>
              <a:rPr lang="en-US" sz="1600" dirty="0" smtClean="0"/>
              <a:t>58,000 </a:t>
            </a:r>
            <a:r>
              <a:rPr lang="en-US" sz="1600" dirty="0"/>
              <a:t>breast cancers per year in France are diagnosed </a:t>
            </a:r>
            <a:r>
              <a:rPr lang="en-US" sz="1600" dirty="0" smtClean="0"/>
              <a:t/>
            </a:r>
            <a:br>
              <a:rPr lang="en-US" sz="1600" dirty="0" smtClean="0"/>
            </a:br>
            <a:r>
              <a:rPr lang="en-US" sz="1600" dirty="0" smtClean="0"/>
              <a:t>+ </a:t>
            </a:r>
            <a:r>
              <a:rPr lang="en-US" sz="1600" dirty="0"/>
              <a:t>80% cure when the diagnosis is made early! Hence the need to alert on self-examination.</a:t>
            </a:r>
            <a:r>
              <a:rPr lang="fr-FR" sz="1600" dirty="0"/>
              <a:t/>
            </a:r>
            <a:br>
              <a:rPr lang="fr-FR" sz="1600" dirty="0"/>
            </a:br>
            <a:r>
              <a:rPr lang="fr-FR" sz="1600" dirty="0"/>
              <a:t/>
            </a:r>
            <a:br>
              <a:rPr lang="fr-FR" sz="1600" dirty="0"/>
            </a:br>
            <a:r>
              <a:rPr lang="en-US" sz="1600" dirty="0"/>
              <a:t/>
            </a:r>
            <a:br>
              <a:rPr lang="en-US" sz="1600" dirty="0"/>
            </a:br>
            <a:r>
              <a:rPr lang="en-US" sz="1600" dirty="0"/>
              <a:t>Yon-Ka has joined this prevention for several years </a:t>
            </a:r>
            <a:r>
              <a:rPr lang="en-US" sz="1600" dirty="0" smtClean="0"/>
              <a:t/>
            </a:r>
            <a:br>
              <a:rPr lang="en-US" sz="1600" dirty="0" smtClean="0"/>
            </a:br>
            <a:r>
              <a:rPr lang="en-US" sz="1600" dirty="0" smtClean="0"/>
              <a:t>and </a:t>
            </a:r>
            <a:r>
              <a:rPr lang="en-US" sz="1600" dirty="0"/>
              <a:t>also encourages you to save lives! </a:t>
            </a:r>
            <a:r>
              <a:rPr lang="en-US" sz="1600" dirty="0" smtClean="0"/>
              <a:t/>
            </a:r>
            <a:br>
              <a:rPr lang="en-US" sz="1600" dirty="0" smtClean="0"/>
            </a:br>
            <a:r>
              <a:rPr lang="en-US" sz="1600" dirty="0" smtClean="0"/>
              <a:t>This </a:t>
            </a:r>
            <a:r>
              <a:rPr lang="en-US" sz="1600" dirty="0"/>
              <a:t>is why your storefront remains one of the best means of communication. </a:t>
            </a:r>
            <a:r>
              <a:rPr lang="en-US" sz="1600" dirty="0" smtClean="0"/>
              <a:t/>
            </a:r>
            <a:br>
              <a:rPr lang="en-US" sz="1600" dirty="0" smtClean="0"/>
            </a:br>
            <a:r>
              <a:rPr lang="en-US" sz="1600" dirty="0" smtClean="0"/>
              <a:t>To </a:t>
            </a:r>
            <a:r>
              <a:rPr lang="en-US" sz="1600" dirty="0"/>
              <a:t>do this we have chosen to use a clear and impactful </a:t>
            </a:r>
            <a:r>
              <a:rPr lang="en-US" sz="1600" dirty="0" smtClean="0"/>
              <a:t>message</a:t>
            </a:r>
            <a:br>
              <a:rPr lang="en-US" sz="1600" dirty="0" smtClean="0"/>
            </a:br>
            <a:r>
              <a:rPr lang="en-US" sz="2400" dirty="0" smtClean="0">
                <a:solidFill>
                  <a:srgbClr val="F7B8B1"/>
                </a:solidFill>
              </a:rPr>
              <a:t> </a:t>
            </a:r>
            <a:r>
              <a:rPr lang="en-US" sz="2400" dirty="0">
                <a:solidFill>
                  <a:srgbClr val="F7B8B1"/>
                </a:solidFill>
              </a:rPr>
              <a:t>"Today, I am saving my life!" </a:t>
            </a:r>
            <a:r>
              <a:rPr lang="en-US" sz="1600" dirty="0" smtClean="0"/>
              <a:t/>
            </a:r>
            <a:br>
              <a:rPr lang="en-US" sz="1600" dirty="0" smtClean="0"/>
            </a:br>
            <a:r>
              <a:rPr lang="en-US" sz="1600" dirty="0" smtClean="0"/>
              <a:t>Which </a:t>
            </a:r>
            <a:r>
              <a:rPr lang="en-US" sz="1600" dirty="0"/>
              <a:t>prompts self-examination.</a:t>
            </a:r>
            <a:endParaRPr lang="fr-FR" sz="1600" dirty="0"/>
          </a:p>
        </p:txBody>
      </p:sp>
      <p:pic>
        <p:nvPicPr>
          <p:cNvPr id="4" name="Image 3"/>
          <p:cNvPicPr>
            <a:picLocks noChangeAspect="1"/>
          </p:cNvPicPr>
          <p:nvPr/>
        </p:nvPicPr>
        <p:blipFill>
          <a:blip r:embed="rId2"/>
          <a:stretch>
            <a:fillRect/>
          </a:stretch>
        </p:blipFill>
        <p:spPr>
          <a:xfrm>
            <a:off x="4111891" y="573204"/>
            <a:ext cx="3644125" cy="975685"/>
          </a:xfrm>
          <a:prstGeom prst="rect">
            <a:avLst/>
          </a:prstGeom>
        </p:spPr>
      </p:pic>
    </p:spTree>
    <p:extLst>
      <p:ext uri="{BB962C8B-B14F-4D97-AF65-F5344CB8AC3E}">
        <p14:creationId xmlns:p14="http://schemas.microsoft.com/office/powerpoint/2010/main" val="12917730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ZoneTexte 4"/>
          <p:cNvSpPr txBox="1"/>
          <p:nvPr/>
        </p:nvSpPr>
        <p:spPr>
          <a:xfrm>
            <a:off x="650511" y="204075"/>
            <a:ext cx="10799618" cy="502702"/>
          </a:xfrm>
          <a:prstGeom prst="rect">
            <a:avLst/>
          </a:prstGeom>
          <a:noFill/>
        </p:spPr>
        <p:txBody>
          <a:bodyPr wrap="square" rtlCol="0">
            <a:spAutoFit/>
          </a:bodyPr>
          <a:lstStyle/>
          <a:p>
            <a:pPr algn="ctr">
              <a:lnSpc>
                <a:spcPts val="3200"/>
              </a:lnSpc>
              <a:spcBef>
                <a:spcPct val="0"/>
              </a:spcBef>
            </a:pPr>
            <a:r>
              <a:rPr lang="fr-FR" sz="3600" dirty="0" smtClean="0">
                <a:solidFill>
                  <a:srgbClr val="3E3E3E"/>
                </a:solidFill>
                <a:latin typeface="KyivType Sans2" panose="00000500000000000000" pitchFamily="50" charset="0"/>
                <a:ea typeface="+mj-ea"/>
                <a:cs typeface="+mj-cs"/>
              </a:rPr>
              <a:t>POS</a:t>
            </a:r>
            <a:endParaRPr lang="fr-FR" sz="3600" dirty="0">
              <a:solidFill>
                <a:srgbClr val="3E3E3E"/>
              </a:solidFill>
              <a:latin typeface="KyivType Sans2" panose="00000500000000000000" pitchFamily="50" charset="0"/>
              <a:ea typeface="+mj-ea"/>
              <a:cs typeface="+mj-cs"/>
            </a:endParaRPr>
          </a:p>
        </p:txBody>
      </p:sp>
      <p:sp>
        <p:nvSpPr>
          <p:cNvPr id="6" name="Titre 2"/>
          <p:cNvSpPr txBox="1">
            <a:spLocks/>
          </p:cNvSpPr>
          <p:nvPr/>
        </p:nvSpPr>
        <p:spPr>
          <a:xfrm>
            <a:off x="792520" y="455426"/>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z="4800" cap="small" dirty="0" err="1" smtClean="0">
                <a:solidFill>
                  <a:srgbClr val="3E3E3E"/>
                </a:solidFill>
              </a:rPr>
              <a:t>pink</a:t>
            </a:r>
            <a:r>
              <a:rPr lang="fr-FR" sz="4800" cap="small" dirty="0" smtClean="0">
                <a:solidFill>
                  <a:srgbClr val="3E3E3E"/>
                </a:solidFill>
              </a:rPr>
              <a:t> </a:t>
            </a:r>
            <a:r>
              <a:rPr lang="fr-FR" sz="4800" cap="small" dirty="0" err="1" smtClean="0">
                <a:solidFill>
                  <a:srgbClr val="3E3E3E"/>
                </a:solidFill>
              </a:rPr>
              <a:t>october</a:t>
            </a:r>
            <a:endParaRPr lang="fr-FR" sz="4800" dirty="0"/>
          </a:p>
        </p:txBody>
      </p:sp>
      <p:sp>
        <p:nvSpPr>
          <p:cNvPr id="13" name="ZoneTexte 12"/>
          <p:cNvSpPr txBox="1"/>
          <p:nvPr/>
        </p:nvSpPr>
        <p:spPr>
          <a:xfrm>
            <a:off x="1110556" y="5673306"/>
            <a:ext cx="2871972" cy="553998"/>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POSTER 60 x 80 cm</a:t>
            </a:r>
          </a:p>
          <a:p>
            <a:pPr algn="ctr"/>
            <a:r>
              <a:rPr lang="fr-FR" baseline="30000" dirty="0" smtClean="0">
                <a:latin typeface="Roboto Mono Light" panose="00000009000000000000" pitchFamily="49" charset="0"/>
                <a:ea typeface="Roboto Mono Light" panose="00000009000000000000" pitchFamily="49" charset="0"/>
              </a:rPr>
              <a:t>(réf. 7C0880B) </a:t>
            </a:r>
            <a:endParaRPr lang="fr-FR" dirty="0">
              <a:latin typeface="Roboto Mono Light" panose="00000009000000000000" pitchFamily="49" charset="0"/>
              <a:ea typeface="Roboto Mono Light" panose="00000009000000000000" pitchFamily="49" charset="0"/>
            </a:endParaRPr>
          </a:p>
        </p:txBody>
      </p:sp>
      <p:sp>
        <p:nvSpPr>
          <p:cNvPr id="14" name="ZoneTexte 13"/>
          <p:cNvSpPr txBox="1"/>
          <p:nvPr/>
        </p:nvSpPr>
        <p:spPr>
          <a:xfrm>
            <a:off x="4024553" y="5428024"/>
            <a:ext cx="2871972" cy="553998"/>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AFFICHETTE A4 </a:t>
            </a:r>
          </a:p>
          <a:p>
            <a:pPr algn="ctr"/>
            <a:r>
              <a:rPr lang="fr-FR" baseline="30000" dirty="0" smtClean="0">
                <a:latin typeface="Roboto Mono Light" panose="00000009000000000000" pitchFamily="49" charset="0"/>
                <a:ea typeface="Roboto Mono Light" panose="00000009000000000000" pitchFamily="49" charset="0"/>
              </a:rPr>
              <a:t>(réf. 7C0870X</a:t>
            </a:r>
            <a:r>
              <a:rPr lang="fr-FR" baseline="30000" dirty="0">
                <a:latin typeface="Roboto Mono Light" panose="00000009000000000000" pitchFamily="49" charset="0"/>
                <a:ea typeface="Roboto Mono Light" panose="00000009000000000000" pitchFamily="49" charset="0"/>
              </a:rPr>
              <a:t>)</a:t>
            </a:r>
            <a:endParaRPr lang="fr-FR" dirty="0">
              <a:latin typeface="Roboto Mono Light" panose="00000009000000000000" pitchFamily="49" charset="0"/>
              <a:ea typeface="Roboto Mono Light" panose="00000009000000000000" pitchFamily="49" charset="0"/>
            </a:endParaRPr>
          </a:p>
        </p:txBody>
      </p:sp>
      <p:sp>
        <p:nvSpPr>
          <p:cNvPr id="15" name="ZoneTexte 14"/>
          <p:cNvSpPr txBox="1"/>
          <p:nvPr/>
        </p:nvSpPr>
        <p:spPr>
          <a:xfrm>
            <a:off x="6414893" y="5392418"/>
            <a:ext cx="2871972" cy="646331"/>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SELF-EXAMINATION GUIDE</a:t>
            </a:r>
            <a:r>
              <a:rPr lang="nb-NO" dirty="0" smtClean="0">
                <a:latin typeface="Roboto Mono Light" panose="00000009000000000000" pitchFamily="49" charset="0"/>
                <a:ea typeface="Roboto Mono Light" panose="00000009000000000000" pitchFamily="49" charset="0"/>
              </a:rPr>
              <a:t> </a:t>
            </a:r>
            <a:r>
              <a:rPr lang="nb-NO" baseline="30000" dirty="0" smtClean="0">
                <a:latin typeface="Roboto Mono Light" panose="00000009000000000000" pitchFamily="49" charset="0"/>
                <a:ea typeface="Roboto Mono Light" panose="00000009000000000000" pitchFamily="49" charset="0"/>
              </a:rPr>
              <a:t>A5</a:t>
            </a:r>
            <a:endParaRPr lang="nb-NO" baseline="30000" dirty="0">
              <a:latin typeface="Roboto Mono Light" panose="00000009000000000000" pitchFamily="49" charset="0"/>
              <a:ea typeface="Roboto Mono Light" panose="00000009000000000000" pitchFamily="49" charset="0"/>
            </a:endParaRPr>
          </a:p>
          <a:p>
            <a:pPr algn="ctr"/>
            <a:r>
              <a:rPr lang="fr-FR" baseline="30000" dirty="0" smtClean="0">
                <a:latin typeface="Roboto Mono Light" panose="00000009000000000000" pitchFamily="49" charset="0"/>
                <a:ea typeface="Roboto Mono Light" panose="00000009000000000000" pitchFamily="49" charset="0"/>
              </a:rPr>
              <a:t>(réf. 7B0810B)</a:t>
            </a:r>
            <a:endParaRPr lang="fr-FR" dirty="0">
              <a:latin typeface="Roboto Mono Light" panose="00000009000000000000" pitchFamily="49" charset="0"/>
              <a:ea typeface="Roboto Mono Light" panose="00000009000000000000" pitchFamily="49" charset="0"/>
            </a:endParaRPr>
          </a:p>
        </p:txBody>
      </p:sp>
      <p:sp>
        <p:nvSpPr>
          <p:cNvPr id="16" name="ZoneTexte 15"/>
          <p:cNvSpPr txBox="1"/>
          <p:nvPr/>
        </p:nvSpPr>
        <p:spPr>
          <a:xfrm>
            <a:off x="8809109" y="5152410"/>
            <a:ext cx="2871972" cy="830997"/>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LINEAR RULE</a:t>
            </a:r>
          </a:p>
          <a:p>
            <a:pPr algn="ctr"/>
            <a:r>
              <a:rPr lang="nb-NO" baseline="30000" dirty="0">
                <a:latin typeface="Roboto Mono Light" panose="00000009000000000000" pitchFamily="49" charset="0"/>
                <a:ea typeface="Roboto Mono Light" panose="00000009000000000000" pitchFamily="49" charset="0"/>
              </a:rPr>
              <a:t>(to be printed)</a:t>
            </a:r>
          </a:p>
          <a:p>
            <a:pPr algn="ctr"/>
            <a:endParaRPr lang="nb-NO" baseline="30000" dirty="0" smtClean="0">
              <a:latin typeface="Roboto Mono Light" panose="00000009000000000000" pitchFamily="49" charset="0"/>
              <a:ea typeface="Roboto Mono Light" panose="00000009000000000000" pitchFamily="49" charset="0"/>
            </a:endParaRPr>
          </a:p>
          <a:p>
            <a:pPr algn="ctr"/>
            <a:endParaRPr lang="nb-NO" baseline="30000" dirty="0">
              <a:latin typeface="Roboto Mono Light" panose="00000009000000000000" pitchFamily="49" charset="0"/>
              <a:ea typeface="Roboto Mono Light" panose="00000009000000000000" pitchFamily="49" charset="0"/>
            </a:endParaRPr>
          </a:p>
        </p:txBody>
      </p:sp>
      <p:sp>
        <p:nvSpPr>
          <p:cNvPr id="17" name="ZoneTexte 16"/>
          <p:cNvSpPr txBox="1"/>
          <p:nvPr/>
        </p:nvSpPr>
        <p:spPr>
          <a:xfrm>
            <a:off x="8831389" y="4060014"/>
            <a:ext cx="2871972" cy="461665"/>
          </a:xfrm>
          <a:prstGeom prst="rect">
            <a:avLst/>
          </a:prstGeom>
          <a:noFill/>
        </p:spPr>
        <p:txBody>
          <a:bodyPr wrap="square" rtlCol="0">
            <a:spAutoFit/>
          </a:bodyPr>
          <a:lstStyle/>
          <a:p>
            <a:pPr algn="ctr"/>
            <a:r>
              <a:rPr lang="nb-NO" baseline="30000" dirty="0" smtClean="0">
                <a:latin typeface="Roboto Mono Light" panose="00000009000000000000" pitchFamily="49" charset="0"/>
                <a:ea typeface="Roboto Mono Light" panose="00000009000000000000" pitchFamily="49" charset="0"/>
              </a:rPr>
              <a:t>STOP RAYON</a:t>
            </a:r>
          </a:p>
          <a:p>
            <a:pPr algn="ctr"/>
            <a:r>
              <a:rPr lang="nb-NO" baseline="30000" dirty="0">
                <a:latin typeface="Roboto Mono Light" panose="00000009000000000000" pitchFamily="49" charset="0"/>
                <a:ea typeface="Roboto Mono Light" panose="00000009000000000000" pitchFamily="49" charset="0"/>
              </a:rPr>
              <a:t>(to be printed)</a:t>
            </a:r>
          </a:p>
        </p:txBody>
      </p:sp>
      <p:pic>
        <p:nvPicPr>
          <p:cNvPr id="2" name="Image 1"/>
          <p:cNvPicPr>
            <a:picLocks noChangeAspect="1"/>
          </p:cNvPicPr>
          <p:nvPr/>
        </p:nvPicPr>
        <p:blipFill>
          <a:blip r:embed="rId3"/>
          <a:stretch>
            <a:fillRect/>
          </a:stretch>
        </p:blipFill>
        <p:spPr>
          <a:xfrm>
            <a:off x="4544334" y="2759916"/>
            <a:ext cx="1832410" cy="2600195"/>
          </a:xfrm>
          <a:prstGeom prst="rect">
            <a:avLst/>
          </a:prstGeom>
        </p:spPr>
      </p:pic>
      <p:pic>
        <p:nvPicPr>
          <p:cNvPr id="3" name="Image 2"/>
          <p:cNvPicPr>
            <a:picLocks noChangeAspect="1"/>
          </p:cNvPicPr>
          <p:nvPr/>
        </p:nvPicPr>
        <p:blipFill>
          <a:blip r:embed="rId4"/>
          <a:stretch>
            <a:fillRect/>
          </a:stretch>
        </p:blipFill>
        <p:spPr>
          <a:xfrm>
            <a:off x="1169392" y="1898248"/>
            <a:ext cx="2755838" cy="3682335"/>
          </a:xfrm>
          <a:prstGeom prst="rect">
            <a:avLst/>
          </a:prstGeom>
          <a:ln>
            <a:solidFill>
              <a:srgbClr val="FCDFDC"/>
            </a:solidFill>
          </a:ln>
        </p:spPr>
      </p:pic>
      <p:pic>
        <p:nvPicPr>
          <p:cNvPr id="4" name="Image 3"/>
          <p:cNvPicPr>
            <a:picLocks noChangeAspect="1"/>
          </p:cNvPicPr>
          <p:nvPr/>
        </p:nvPicPr>
        <p:blipFill>
          <a:blip r:embed="rId5"/>
          <a:stretch>
            <a:fillRect/>
          </a:stretch>
        </p:blipFill>
        <p:spPr>
          <a:xfrm>
            <a:off x="9273711" y="4694508"/>
            <a:ext cx="2034409" cy="352825"/>
          </a:xfrm>
          <a:prstGeom prst="rect">
            <a:avLst/>
          </a:prstGeom>
        </p:spPr>
      </p:pic>
      <p:pic>
        <p:nvPicPr>
          <p:cNvPr id="18" name="Image 17"/>
          <p:cNvPicPr>
            <a:picLocks noChangeAspect="1"/>
          </p:cNvPicPr>
          <p:nvPr/>
        </p:nvPicPr>
        <p:blipFill>
          <a:blip r:embed="rId6"/>
          <a:stretch>
            <a:fillRect/>
          </a:stretch>
        </p:blipFill>
        <p:spPr>
          <a:xfrm>
            <a:off x="9557061" y="2518481"/>
            <a:ext cx="1376067" cy="1369591"/>
          </a:xfrm>
          <a:prstGeom prst="rect">
            <a:avLst/>
          </a:prstGeom>
        </p:spPr>
      </p:pic>
      <p:pic>
        <p:nvPicPr>
          <p:cNvPr id="19" name="Image 18"/>
          <p:cNvPicPr>
            <a:picLocks noChangeAspect="1"/>
          </p:cNvPicPr>
          <p:nvPr/>
        </p:nvPicPr>
        <p:blipFill>
          <a:blip r:embed="rId7"/>
          <a:stretch>
            <a:fillRect/>
          </a:stretch>
        </p:blipFill>
        <p:spPr>
          <a:xfrm>
            <a:off x="6570849" y="3466640"/>
            <a:ext cx="1241479" cy="1753836"/>
          </a:xfrm>
          <a:prstGeom prst="rect">
            <a:avLst/>
          </a:prstGeom>
        </p:spPr>
      </p:pic>
      <p:pic>
        <p:nvPicPr>
          <p:cNvPr id="20" name="Image 19"/>
          <p:cNvPicPr>
            <a:picLocks noChangeAspect="1"/>
          </p:cNvPicPr>
          <p:nvPr/>
        </p:nvPicPr>
        <p:blipFill>
          <a:blip r:embed="rId8"/>
          <a:stretch>
            <a:fillRect/>
          </a:stretch>
        </p:blipFill>
        <p:spPr>
          <a:xfrm>
            <a:off x="7838127" y="3466640"/>
            <a:ext cx="1237887" cy="1753836"/>
          </a:xfrm>
          <a:prstGeom prst="rect">
            <a:avLst/>
          </a:prstGeom>
        </p:spPr>
      </p:pic>
    </p:spTree>
    <p:extLst>
      <p:ext uri="{BB962C8B-B14F-4D97-AF65-F5344CB8AC3E}">
        <p14:creationId xmlns:p14="http://schemas.microsoft.com/office/powerpoint/2010/main" val="135245609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8" name="ZoneTexte 7"/>
          <p:cNvSpPr txBox="1"/>
          <p:nvPr/>
        </p:nvSpPr>
        <p:spPr>
          <a:xfrm>
            <a:off x="557963" y="5564168"/>
            <a:ext cx="2871972" cy="276999"/>
          </a:xfrm>
          <a:prstGeom prst="rect">
            <a:avLst/>
          </a:prstGeom>
          <a:noFill/>
        </p:spPr>
        <p:txBody>
          <a:bodyPr wrap="square" rtlCol="0">
            <a:spAutoFit/>
          </a:bodyPr>
          <a:lstStyle/>
          <a:p>
            <a:pPr algn="ctr"/>
            <a:r>
              <a:rPr lang="nb-NO" baseline="30000" dirty="0">
                <a:latin typeface="Roboto Mono Light" panose="00000009000000000000" pitchFamily="49" charset="0"/>
                <a:ea typeface="Roboto Mono Light" panose="00000009000000000000" pitchFamily="49" charset="0"/>
              </a:rPr>
              <a:t>POSTER 60 x 80 </a:t>
            </a:r>
            <a:r>
              <a:rPr lang="nb-NO" baseline="30000" dirty="0" smtClean="0">
                <a:latin typeface="Roboto Mono Light" panose="00000009000000000000" pitchFamily="49" charset="0"/>
                <a:ea typeface="Roboto Mono Light" panose="00000009000000000000" pitchFamily="49" charset="0"/>
              </a:rPr>
              <a:t>cm</a:t>
            </a:r>
            <a:endParaRPr lang="nb-NO" baseline="30000" dirty="0">
              <a:latin typeface="Roboto Mono Light" panose="00000009000000000000" pitchFamily="49" charset="0"/>
              <a:ea typeface="Roboto Mono Light" panose="00000009000000000000" pitchFamily="49" charset="0"/>
            </a:endParaRPr>
          </a:p>
        </p:txBody>
      </p:sp>
      <p:sp>
        <p:nvSpPr>
          <p:cNvPr id="5" name="ZoneTexte 4"/>
          <p:cNvSpPr txBox="1"/>
          <p:nvPr/>
        </p:nvSpPr>
        <p:spPr>
          <a:xfrm>
            <a:off x="5081667" y="1491396"/>
            <a:ext cx="6655632" cy="2554545"/>
          </a:xfrm>
          <a:prstGeom prst="rect">
            <a:avLst/>
          </a:prstGeom>
          <a:noFill/>
        </p:spPr>
        <p:txBody>
          <a:bodyPr wrap="square" rtlCol="0">
            <a:spAutoFit/>
          </a:bodyPr>
          <a:lstStyle/>
          <a:p>
            <a:pPr>
              <a:lnSpc>
                <a:spcPct val="200000"/>
              </a:lnSpc>
            </a:pPr>
            <a:r>
              <a:rPr lang="fr-FR" sz="2400" baseline="30000" dirty="0" smtClean="0">
                <a:solidFill>
                  <a:srgbClr val="000000"/>
                </a:solidFill>
                <a:latin typeface="Roboto Mono Medium" panose="00000009000000000000" pitchFamily="49" charset="0"/>
              </a:rPr>
              <a:t>COLORS:</a:t>
            </a:r>
            <a:r>
              <a:rPr lang="fr-FR" sz="2400" baseline="30000" dirty="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shades</a:t>
            </a:r>
            <a:r>
              <a:rPr lang="fr-FR" sz="2400" baseline="30000" dirty="0">
                <a:solidFill>
                  <a:srgbClr val="000000"/>
                </a:solidFill>
                <a:latin typeface="Roboto Mono Light" panose="00000009000000000000" pitchFamily="49" charset="0"/>
              </a:rPr>
              <a:t> of </a:t>
            </a:r>
            <a:r>
              <a:rPr lang="fr-FR" sz="2400" baseline="30000" dirty="0" err="1">
                <a:solidFill>
                  <a:srgbClr val="000000"/>
                </a:solidFill>
                <a:latin typeface="Roboto Mono Light" panose="00000009000000000000" pitchFamily="49" charset="0"/>
              </a:rPr>
              <a:t>pink</a:t>
            </a:r>
            <a:r>
              <a:rPr lang="fr-FR" sz="2400" baseline="30000" dirty="0">
                <a:solidFill>
                  <a:srgbClr val="000000"/>
                </a:solidFill>
                <a:latin typeface="Roboto Mono Light" panose="00000009000000000000" pitchFamily="49" charset="0"/>
              </a:rPr>
              <a:t>, </a:t>
            </a:r>
            <a:r>
              <a:rPr lang="fr-FR" sz="2400" baseline="30000" dirty="0" smtClean="0">
                <a:solidFill>
                  <a:srgbClr val="000000"/>
                </a:solidFill>
                <a:latin typeface="Roboto Mono Light" panose="00000009000000000000" pitchFamily="49" charset="0"/>
              </a:rPr>
              <a:t>white</a:t>
            </a:r>
          </a:p>
          <a:p>
            <a:pPr>
              <a:lnSpc>
                <a:spcPct val="200000"/>
              </a:lnSpc>
            </a:pPr>
            <a:r>
              <a:rPr lang="fr-FR" sz="2400" baseline="30000" dirty="0" smtClean="0">
                <a:solidFill>
                  <a:srgbClr val="000000"/>
                </a:solidFill>
                <a:latin typeface="Roboto Mono Medium" panose="00000009000000000000" pitchFamily="49" charset="0"/>
              </a:rPr>
              <a:t>SHAPES:</a:t>
            </a:r>
            <a:r>
              <a:rPr lang="fr-FR" sz="2400" baseline="30000" dirty="0">
                <a:solidFill>
                  <a:srgbClr val="000000"/>
                </a:solidFill>
                <a:latin typeface="Roboto Mono Light" panose="00000009000000000000" pitchFamily="49" charset="0"/>
              </a:rPr>
              <a:t> line art, </a:t>
            </a:r>
            <a:r>
              <a:rPr lang="fr-FR" sz="2400" baseline="30000" dirty="0" err="1">
                <a:solidFill>
                  <a:srgbClr val="000000"/>
                </a:solidFill>
                <a:latin typeface="Roboto Mono Light" panose="00000009000000000000" pitchFamily="49" charset="0"/>
              </a:rPr>
              <a:t>curves</a:t>
            </a:r>
            <a:r>
              <a:rPr lang="fr-FR" sz="2400" baseline="30000" dirty="0">
                <a:solidFill>
                  <a:srgbClr val="000000"/>
                </a:solidFill>
                <a:latin typeface="Roboto Mono Light" panose="00000009000000000000" pitchFamily="49" charset="0"/>
              </a:rPr>
              <a:t>, </a:t>
            </a:r>
            <a:r>
              <a:rPr lang="fr-FR" sz="2400" baseline="30000" dirty="0" smtClean="0">
                <a:solidFill>
                  <a:srgbClr val="000000"/>
                </a:solidFill>
                <a:latin typeface="Roboto Mono Light" panose="00000009000000000000" pitchFamily="49" charset="0"/>
              </a:rPr>
              <a:t>square</a:t>
            </a:r>
          </a:p>
          <a:p>
            <a:pPr>
              <a:lnSpc>
                <a:spcPct val="200000"/>
              </a:lnSpc>
            </a:pPr>
            <a:r>
              <a:rPr lang="fr-FR" sz="2400" baseline="30000" dirty="0" smtClean="0">
                <a:solidFill>
                  <a:srgbClr val="000000"/>
                </a:solidFill>
                <a:latin typeface="Roboto Mono Medium" panose="00000009000000000000" pitchFamily="49" charset="0"/>
              </a:rPr>
              <a:t>MATERIALS:</a:t>
            </a:r>
            <a:r>
              <a:rPr lang="fr-FR" sz="2400" baseline="30000" dirty="0" smtClean="0">
                <a:solidFill>
                  <a:srgbClr val="000000"/>
                </a:solidFill>
                <a:latin typeface="Roboto Mono Light" panose="00000009000000000000" pitchFamily="49" charset="0"/>
              </a:rPr>
              <a:t> </a:t>
            </a:r>
            <a:r>
              <a:rPr lang="en-US" sz="2400" baseline="30000" dirty="0">
                <a:solidFill>
                  <a:srgbClr val="000000"/>
                </a:solidFill>
                <a:latin typeface="Roboto Mono Light" panose="00000009000000000000" pitchFamily="49" charset="0"/>
              </a:rPr>
              <a:t>none = minimalism, only the message is </a:t>
            </a:r>
            <a:r>
              <a:rPr lang="en-US" sz="2400" baseline="30000" dirty="0" smtClean="0">
                <a:solidFill>
                  <a:srgbClr val="000000"/>
                </a:solidFill>
                <a:latin typeface="Roboto Mono Light" panose="00000009000000000000" pitchFamily="49" charset="0"/>
              </a:rPr>
              <a:t>important</a:t>
            </a:r>
          </a:p>
          <a:p>
            <a:pPr>
              <a:lnSpc>
                <a:spcPct val="200000"/>
              </a:lnSpc>
            </a:pPr>
            <a:r>
              <a:rPr lang="fr-FR" sz="2400" baseline="30000" dirty="0" smtClean="0">
                <a:solidFill>
                  <a:srgbClr val="000000"/>
                </a:solidFill>
                <a:latin typeface="Roboto Mono Medium" panose="00000009000000000000" pitchFamily="49" charset="0"/>
              </a:rPr>
              <a:t>EMOTION/SENSATION :</a:t>
            </a:r>
            <a:r>
              <a:rPr lang="fr-FR" sz="2400" baseline="30000" dirty="0" smtClean="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softness</a:t>
            </a:r>
            <a:r>
              <a:rPr lang="fr-FR" sz="2400" baseline="30000" dirty="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purified</a:t>
            </a:r>
            <a:r>
              <a:rPr lang="fr-FR" sz="2400" baseline="30000" dirty="0">
                <a:solidFill>
                  <a:srgbClr val="000000"/>
                </a:solidFill>
                <a:latin typeface="Roboto Mono Light" panose="00000009000000000000" pitchFamily="49" charset="0"/>
              </a:rPr>
              <a:t>, </a:t>
            </a:r>
            <a:r>
              <a:rPr lang="fr-FR" sz="2400" baseline="30000" dirty="0" err="1">
                <a:solidFill>
                  <a:srgbClr val="000000"/>
                </a:solidFill>
                <a:latin typeface="Roboto Mono Light" panose="00000009000000000000" pitchFamily="49" charset="0"/>
              </a:rPr>
              <a:t>awareness</a:t>
            </a:r>
            <a:r>
              <a:rPr lang="fr-FR" sz="2400" baseline="30000" dirty="0">
                <a:solidFill>
                  <a:srgbClr val="000000"/>
                </a:solidFill>
                <a:latin typeface="Roboto Mono Light" panose="00000009000000000000" pitchFamily="49" charset="0"/>
              </a:rPr>
              <a:t>                   </a:t>
            </a:r>
          </a:p>
        </p:txBody>
      </p:sp>
      <p:sp>
        <p:nvSpPr>
          <p:cNvPr id="12" name="Rectangle 11"/>
          <p:cNvSpPr/>
          <p:nvPr/>
        </p:nvSpPr>
        <p:spPr>
          <a:xfrm>
            <a:off x="5081667" y="4207315"/>
            <a:ext cx="6096000" cy="707886"/>
          </a:xfrm>
          <a:prstGeom prst="rect">
            <a:avLst/>
          </a:prstGeom>
        </p:spPr>
        <p:txBody>
          <a:bodyPr>
            <a:spAutoFit/>
          </a:bodyPr>
          <a:lstStyle/>
          <a:p>
            <a:r>
              <a:rPr lang="fr-FR" sz="2400" baseline="30000" dirty="0" smtClean="0">
                <a:solidFill>
                  <a:srgbClr val="363935"/>
                </a:solidFill>
                <a:latin typeface="Roboto Mono Medium" panose="00000009000000000000" pitchFamily="49" charset="0"/>
              </a:rPr>
              <a:t>KEY MESSAGE: « </a:t>
            </a:r>
            <a:r>
              <a:rPr lang="en-US" sz="2400" baseline="30000" dirty="0" smtClean="0">
                <a:solidFill>
                  <a:srgbClr val="363935"/>
                </a:solidFill>
                <a:latin typeface="Roboto Mono Medium" panose="00000009000000000000" pitchFamily="49" charset="0"/>
              </a:rPr>
              <a:t>Self-Palpation</a:t>
            </a:r>
            <a:endParaRPr lang="en-US" sz="2400" baseline="30000" dirty="0">
              <a:solidFill>
                <a:srgbClr val="363935"/>
              </a:solidFill>
              <a:latin typeface="Roboto Mono Medium" panose="00000009000000000000" pitchFamily="49" charset="0"/>
            </a:endParaRPr>
          </a:p>
          <a:p>
            <a:r>
              <a:rPr lang="en-US" sz="2400" baseline="30000" dirty="0">
                <a:solidFill>
                  <a:srgbClr val="363935"/>
                </a:solidFill>
                <a:latin typeface="Roboto Mono Medium" panose="00000009000000000000" pitchFamily="49" charset="0"/>
              </a:rPr>
              <a:t>              Earlier Detected = Better Care ”</a:t>
            </a:r>
            <a:endParaRPr lang="fr-FR" sz="2400" dirty="0"/>
          </a:p>
        </p:txBody>
      </p:sp>
      <p:sp>
        <p:nvSpPr>
          <p:cNvPr id="15" name="Rectangle 14"/>
          <p:cNvSpPr/>
          <p:nvPr/>
        </p:nvSpPr>
        <p:spPr>
          <a:xfrm>
            <a:off x="4976734" y="4045941"/>
            <a:ext cx="6200933" cy="869260"/>
          </a:xfrm>
          <a:prstGeom prst="rect">
            <a:avLst/>
          </a:prstGeom>
          <a:noFill/>
          <a:ln>
            <a:solidFill>
              <a:srgbClr val="FCE2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 name="Image 3"/>
          <p:cNvPicPr>
            <a:picLocks noChangeAspect="1"/>
          </p:cNvPicPr>
          <p:nvPr/>
        </p:nvPicPr>
        <p:blipFill>
          <a:blip r:embed="rId3"/>
          <a:stretch>
            <a:fillRect/>
          </a:stretch>
        </p:blipFill>
        <p:spPr>
          <a:xfrm>
            <a:off x="3597329" y="4561258"/>
            <a:ext cx="3027406" cy="2316079"/>
          </a:xfrm>
          <a:prstGeom prst="rect">
            <a:avLst/>
          </a:prstGeom>
        </p:spPr>
      </p:pic>
      <p:sp>
        <p:nvSpPr>
          <p:cNvPr id="10" name="Titre 1"/>
          <p:cNvSpPr txBox="1">
            <a:spLocks/>
          </p:cNvSpPr>
          <p:nvPr/>
        </p:nvSpPr>
        <p:spPr>
          <a:xfrm>
            <a:off x="883171" y="0"/>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bg2">
                    <a:lumMod val="25000"/>
                  </a:schemeClr>
                </a:solidFill>
                <a:latin typeface="KyivType Sans2" panose="00000500000000000000" pitchFamily="50" charset="0"/>
                <a:ea typeface="+mj-ea"/>
                <a:cs typeface="+mj-cs"/>
              </a:defRPr>
            </a:lvl1pPr>
          </a:lstStyle>
          <a:p>
            <a:r>
              <a:rPr lang="fr-FR" smtClean="0"/>
              <a:t>POS </a:t>
            </a:r>
            <a:br>
              <a:rPr lang="fr-FR" smtClean="0"/>
            </a:br>
            <a:r>
              <a:rPr lang="fr-FR" smtClean="0"/>
              <a:t>DISCRYPTION</a:t>
            </a:r>
            <a:endParaRPr lang="fr-FR" dirty="0"/>
          </a:p>
        </p:txBody>
      </p:sp>
      <p:pic>
        <p:nvPicPr>
          <p:cNvPr id="11" name="Image 10"/>
          <p:cNvPicPr>
            <a:picLocks noChangeAspect="1"/>
          </p:cNvPicPr>
          <p:nvPr/>
        </p:nvPicPr>
        <p:blipFill>
          <a:blip r:embed="rId4"/>
          <a:stretch>
            <a:fillRect/>
          </a:stretch>
        </p:blipFill>
        <p:spPr>
          <a:xfrm>
            <a:off x="648200" y="1051490"/>
            <a:ext cx="3267086" cy="4365462"/>
          </a:xfrm>
          <a:prstGeom prst="rect">
            <a:avLst/>
          </a:prstGeom>
          <a:ln>
            <a:solidFill>
              <a:srgbClr val="FCDFDC"/>
            </a:solidFill>
          </a:ln>
        </p:spPr>
      </p:pic>
    </p:spTree>
    <p:extLst>
      <p:ext uri="{BB962C8B-B14F-4D97-AF65-F5344CB8AC3E}">
        <p14:creationId xmlns:p14="http://schemas.microsoft.com/office/powerpoint/2010/main" val="12685103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19538" y="277602"/>
            <a:ext cx="10515600" cy="1325563"/>
          </a:xfrm>
        </p:spPr>
        <p:txBody>
          <a:bodyPr/>
          <a:lstStyle/>
          <a:p>
            <a:r>
              <a:rPr lang="fr-FR" dirty="0"/>
              <a:t>EXAMPLES OF DECORATION ELEMENTS</a:t>
            </a:r>
            <a:r>
              <a:rPr lang="fr-FR" dirty="0" smtClean="0"/>
              <a:t/>
            </a:r>
            <a:br>
              <a:rPr lang="fr-FR" dirty="0" smtClean="0"/>
            </a:br>
            <a:r>
              <a:rPr lang="en-US" sz="3600" dirty="0">
                <a:solidFill>
                  <a:srgbClr val="FCC496"/>
                </a:solidFill>
              </a:rPr>
              <a:t>in accordance with the theme</a:t>
            </a:r>
            <a:endParaRPr lang="fr-FR" sz="3600" dirty="0">
              <a:solidFill>
                <a:srgbClr val="FCC496"/>
              </a:solidFill>
            </a:endParaRPr>
          </a:p>
        </p:txBody>
      </p:sp>
      <p:sp>
        <p:nvSpPr>
          <p:cNvPr id="10" name="Rectangle 9"/>
          <p:cNvSpPr/>
          <p:nvPr/>
        </p:nvSpPr>
        <p:spPr>
          <a:xfrm>
            <a:off x="5239138" y="5980237"/>
            <a:ext cx="6096000" cy="369332"/>
          </a:xfrm>
          <a:prstGeom prst="rect">
            <a:avLst/>
          </a:prstGeom>
        </p:spPr>
        <p:txBody>
          <a:bodyPr>
            <a:spAutoFit/>
          </a:bodyPr>
          <a:lstStyle/>
          <a:p>
            <a:r>
              <a:rPr lang="fr-FR" baseline="30000" dirty="0">
                <a:solidFill>
                  <a:srgbClr val="000000"/>
                </a:solidFill>
                <a:latin typeface="Roboto Mono" pitchFamily="2" charset="0"/>
              </a:rPr>
              <a:t>Pink </a:t>
            </a:r>
            <a:r>
              <a:rPr lang="fr-FR" baseline="30000" dirty="0" err="1">
                <a:solidFill>
                  <a:srgbClr val="000000"/>
                </a:solidFill>
                <a:latin typeface="Roboto Mono" pitchFamily="2" charset="0"/>
              </a:rPr>
              <a:t>ribbon</a:t>
            </a:r>
            <a:r>
              <a:rPr lang="fr-FR" baseline="30000" dirty="0">
                <a:solidFill>
                  <a:srgbClr val="000000"/>
                </a:solidFill>
                <a:latin typeface="Roboto Mono" pitchFamily="2" charset="0"/>
              </a:rPr>
              <a:t> (large)</a:t>
            </a:r>
            <a:endParaRPr lang="fr-FR" dirty="0"/>
          </a:p>
        </p:txBody>
      </p:sp>
      <p:sp>
        <p:nvSpPr>
          <p:cNvPr id="11" name="Rectangle 10"/>
          <p:cNvSpPr/>
          <p:nvPr/>
        </p:nvSpPr>
        <p:spPr>
          <a:xfrm>
            <a:off x="1234193" y="6026404"/>
            <a:ext cx="6096000" cy="276999"/>
          </a:xfrm>
          <a:prstGeom prst="rect">
            <a:avLst/>
          </a:prstGeom>
        </p:spPr>
        <p:txBody>
          <a:bodyPr>
            <a:spAutoFit/>
          </a:bodyPr>
          <a:lstStyle/>
          <a:p>
            <a:r>
              <a:rPr lang="fr-FR" baseline="30000" dirty="0">
                <a:solidFill>
                  <a:srgbClr val="000000"/>
                </a:solidFill>
                <a:latin typeface="Roboto Mono" pitchFamily="2" charset="0"/>
              </a:rPr>
              <a:t>Pink </a:t>
            </a:r>
            <a:r>
              <a:rPr lang="fr-FR" baseline="30000" dirty="0" err="1">
                <a:solidFill>
                  <a:srgbClr val="000000"/>
                </a:solidFill>
                <a:latin typeface="Roboto Mono" pitchFamily="2" charset="0"/>
              </a:rPr>
              <a:t>wallpaper</a:t>
            </a:r>
            <a:r>
              <a:rPr lang="fr-FR" baseline="30000" dirty="0">
                <a:solidFill>
                  <a:srgbClr val="000000"/>
                </a:solidFill>
                <a:latin typeface="Roboto Mono" pitchFamily="2" charset="0"/>
              </a:rPr>
              <a:t> roll</a:t>
            </a:r>
          </a:p>
        </p:txBody>
      </p:sp>
      <p:pic>
        <p:nvPicPr>
          <p:cNvPr id="1032" name="Picture 8" descr="https://i.pinimg.com/564x/55/b3/71/55b37122ef1d14cc7774738cd14443cb.jpg"/>
          <p:cNvPicPr>
            <a:picLocks noChangeAspect="1" noChangeArrowheads="1"/>
          </p:cNvPicPr>
          <p:nvPr/>
        </p:nvPicPr>
        <p:blipFill rotWithShape="1">
          <a:blip r:embed="rId2">
            <a:extLst>
              <a:ext uri="{28A0092B-C50C-407E-A947-70E740481C1C}">
                <a14:useLocalDpi xmlns:a14="http://schemas.microsoft.com/office/drawing/2010/main" val="0"/>
              </a:ext>
            </a:extLst>
          </a:blip>
          <a:srcRect l="1" t="6555" r="2708" b="-2432"/>
          <a:stretch/>
        </p:blipFill>
        <p:spPr bwMode="auto">
          <a:xfrm>
            <a:off x="8214359" y="1592720"/>
            <a:ext cx="3034567" cy="39872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rqueur Posca couleur blanc - Boîte de 7 pointes assortie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9967190" y="4731029"/>
            <a:ext cx="1944418" cy="194441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p:cNvSpPr/>
          <p:nvPr/>
        </p:nvSpPr>
        <p:spPr>
          <a:xfrm>
            <a:off x="8287138" y="5703238"/>
            <a:ext cx="6096000" cy="738664"/>
          </a:xfrm>
          <a:prstGeom prst="rect">
            <a:avLst/>
          </a:prstGeom>
        </p:spPr>
        <p:txBody>
          <a:bodyPr>
            <a:spAutoFit/>
          </a:bodyPr>
          <a:lstStyle/>
          <a:p>
            <a:r>
              <a:rPr lang="en-US" baseline="30000" dirty="0">
                <a:solidFill>
                  <a:srgbClr val="000000"/>
                </a:solidFill>
                <a:latin typeface="Roboto Mono" pitchFamily="2" charset="0"/>
              </a:rPr>
              <a:t>POSCA marker</a:t>
            </a:r>
          </a:p>
          <a:p>
            <a:r>
              <a:rPr lang="en-US" baseline="30000" dirty="0">
                <a:solidFill>
                  <a:srgbClr val="000000"/>
                </a:solidFill>
                <a:latin typeface="Roboto Mono" pitchFamily="2" charset="0"/>
              </a:rPr>
              <a:t>White </a:t>
            </a:r>
            <a:r>
              <a:rPr lang="en-US" baseline="30000" dirty="0" err="1">
                <a:solidFill>
                  <a:srgbClr val="000000"/>
                </a:solidFill>
                <a:latin typeface="Roboto Mono" pitchFamily="2" charset="0"/>
              </a:rPr>
              <a:t>colour</a:t>
            </a:r>
            <a:endParaRPr lang="en-US" baseline="30000" dirty="0">
              <a:solidFill>
                <a:srgbClr val="000000"/>
              </a:solidFill>
              <a:latin typeface="Roboto Mono" pitchFamily="2" charset="0"/>
            </a:endParaRPr>
          </a:p>
          <a:p>
            <a:r>
              <a:rPr lang="en-US" baseline="30000" dirty="0">
                <a:solidFill>
                  <a:srgbClr val="000000"/>
                </a:solidFill>
                <a:latin typeface="Roboto Mono" pitchFamily="2" charset="0"/>
              </a:rPr>
              <a:t>(thick and thin tips)</a:t>
            </a:r>
            <a:endParaRPr lang="fr-FR" dirty="0"/>
          </a:p>
        </p:txBody>
      </p:sp>
      <p:pic>
        <p:nvPicPr>
          <p:cNvPr id="1034" name="Picture 10" descr="RUBAN SATIN ROSE POUDRÉ 25mm x 5m | decoflorale.com"/>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72294" y="2700782"/>
            <a:ext cx="3655853" cy="2721749"/>
          </a:xfrm>
          <a:prstGeom prst="rect">
            <a:avLst/>
          </a:prstGeom>
          <a:noFill/>
          <a:extLst>
            <a:ext uri="{909E8E84-426E-40DD-AFC4-6F175D3DCCD1}">
              <a14:hiddenFill xmlns:a14="http://schemas.microsoft.com/office/drawing/2010/main">
                <a:solidFill>
                  <a:srgbClr val="FFFFFF"/>
                </a:solidFill>
              </a14:hiddenFill>
            </a:ext>
          </a:extLst>
        </p:spPr>
      </p:pic>
      <p:sp>
        <p:nvSpPr>
          <p:cNvPr id="14" name="Forme libre 13"/>
          <p:cNvSpPr/>
          <p:nvPr/>
        </p:nvSpPr>
        <p:spPr>
          <a:xfrm>
            <a:off x="944880" y="3063240"/>
            <a:ext cx="0" cy="0"/>
          </a:xfrm>
          <a:custGeom>
            <a:avLst/>
            <a:gdLst>
              <a:gd name="connsiteX0" fmla="*/ 0 w 0"/>
              <a:gd name="connsiteY0" fmla="*/ 0 h 0"/>
              <a:gd name="connsiteX1" fmla="*/ 0 w 0"/>
              <a:gd name="connsiteY1" fmla="*/ 0 h 0"/>
            </a:gdLst>
            <a:ahLst/>
            <a:cxnLst>
              <a:cxn ang="0">
                <a:pos x="connsiteX0" y="connsiteY0"/>
              </a:cxn>
              <a:cxn ang="0">
                <a:pos x="connsiteX1" y="connsiteY1"/>
              </a:cxn>
            </a:cxnLst>
            <a:rect l="l" t="t" r="r" b="b"/>
            <a:pathLst>
              <a:path>
                <a:moveTo>
                  <a:pt x="0" y="0"/>
                </a:move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6" name="Image 15"/>
          <p:cNvPicPr>
            <a:picLocks noChangeAspect="1"/>
          </p:cNvPicPr>
          <p:nvPr/>
        </p:nvPicPr>
        <p:blipFill>
          <a:blip r:embed="rId5"/>
          <a:stretch>
            <a:fillRect/>
          </a:stretch>
        </p:blipFill>
        <p:spPr>
          <a:xfrm>
            <a:off x="567443" y="1865250"/>
            <a:ext cx="3714750" cy="3714750"/>
          </a:xfrm>
          <a:prstGeom prst="rect">
            <a:avLst/>
          </a:prstGeom>
        </p:spPr>
      </p:pic>
    </p:spTree>
    <p:extLst>
      <p:ext uri="{BB962C8B-B14F-4D97-AF65-F5344CB8AC3E}">
        <p14:creationId xmlns:p14="http://schemas.microsoft.com/office/powerpoint/2010/main" val="25500945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rgbClr val="FFF2EA"/>
            </a:gs>
            <a:gs pos="100000">
              <a:srgbClr val="FCE2D0"/>
            </a:gs>
          </a:gsLst>
          <a:lin ang="5400000" scaled="1"/>
        </a:gradFill>
        <a:effectLst/>
      </p:bgPr>
    </p:bg>
    <p:spTree>
      <p:nvGrpSpPr>
        <p:cNvPr id="1" name=""/>
        <p:cNvGrpSpPr/>
        <p:nvPr/>
      </p:nvGrpSpPr>
      <p:grpSpPr>
        <a:xfrm>
          <a:off x="0" y="0"/>
          <a:ext cx="0" cy="0"/>
          <a:chOff x="0" y="0"/>
          <a:chExt cx="0" cy="0"/>
        </a:xfrm>
      </p:grpSpPr>
      <p:sp>
        <p:nvSpPr>
          <p:cNvPr id="5" name="ZoneTexte 4"/>
          <p:cNvSpPr txBox="1"/>
          <p:nvPr/>
        </p:nvSpPr>
        <p:spPr>
          <a:xfrm>
            <a:off x="0" y="0"/>
            <a:ext cx="1460656" cy="1446550"/>
          </a:xfrm>
          <a:prstGeom prst="rect">
            <a:avLst/>
          </a:prstGeom>
          <a:noFill/>
        </p:spPr>
        <p:txBody>
          <a:bodyPr wrap="none" rtlCol="0">
            <a:spAutoFit/>
          </a:bodyPr>
          <a:lstStyle/>
          <a:p>
            <a:r>
              <a:rPr lang="fr-FR" sz="8800" dirty="0" smtClean="0">
                <a:solidFill>
                  <a:srgbClr val="E4B6AA"/>
                </a:solidFill>
                <a:latin typeface="Lucida Handwriting" panose="03010101010101010101" pitchFamily="66" charset="0"/>
                <a:ea typeface="Roboto" panose="020B0604020202020204" charset="0"/>
                <a:cs typeface="Arial" panose="020B0604020202020204" pitchFamily="34" charset="0"/>
              </a:rPr>
              <a:t>1/</a:t>
            </a:r>
            <a:endParaRPr lang="fr-FR" sz="88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pic>
        <p:nvPicPr>
          <p:cNvPr id="4" name="Image 3"/>
          <p:cNvPicPr>
            <a:picLocks noChangeAspect="1"/>
          </p:cNvPicPr>
          <p:nvPr/>
        </p:nvPicPr>
        <p:blipFill>
          <a:blip r:embed="rId2"/>
          <a:stretch>
            <a:fillRect/>
          </a:stretch>
        </p:blipFill>
        <p:spPr>
          <a:xfrm>
            <a:off x="1460656" y="-175285"/>
            <a:ext cx="10717697" cy="1322947"/>
          </a:xfrm>
          <a:prstGeom prst="rect">
            <a:avLst/>
          </a:prstGeom>
        </p:spPr>
      </p:pic>
      <p:pic>
        <p:nvPicPr>
          <p:cNvPr id="2" name="Image 1"/>
          <p:cNvPicPr>
            <a:picLocks noChangeAspect="1"/>
          </p:cNvPicPr>
          <p:nvPr/>
        </p:nvPicPr>
        <p:blipFill>
          <a:blip r:embed="rId3"/>
          <a:stretch>
            <a:fillRect/>
          </a:stretch>
        </p:blipFill>
        <p:spPr>
          <a:xfrm>
            <a:off x="2955683" y="1147662"/>
            <a:ext cx="5553605" cy="4906774"/>
          </a:xfrm>
          <a:prstGeom prst="rect">
            <a:avLst/>
          </a:prstGeom>
        </p:spPr>
      </p:pic>
    </p:spTree>
    <p:extLst>
      <p:ext uri="{BB962C8B-B14F-4D97-AF65-F5344CB8AC3E}">
        <p14:creationId xmlns:p14="http://schemas.microsoft.com/office/powerpoint/2010/main" val="13062569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stretch>
            <a:fillRect/>
          </a:stretch>
        </p:blipFill>
        <p:spPr>
          <a:xfrm>
            <a:off x="2377440" y="977909"/>
            <a:ext cx="6655229" cy="5880091"/>
          </a:xfrm>
          <a:prstGeom prst="rect">
            <a:avLst/>
          </a:prstGeom>
        </p:spPr>
      </p:pic>
      <p:sp>
        <p:nvSpPr>
          <p:cNvPr id="2" name="Titre 1"/>
          <p:cNvSpPr>
            <a:spLocks noGrp="1"/>
          </p:cNvSpPr>
          <p:nvPr>
            <p:ph type="title"/>
          </p:nvPr>
        </p:nvSpPr>
        <p:spPr>
          <a:xfrm>
            <a:off x="800876" y="173346"/>
            <a:ext cx="10515600" cy="1325563"/>
          </a:xfrm>
        </p:spPr>
        <p:txBody>
          <a:bodyPr/>
          <a:lstStyle/>
          <a:p>
            <a:r>
              <a:rPr lang="fr-FR" dirty="0">
                <a:solidFill>
                  <a:srgbClr val="E4B6AA"/>
                </a:solidFill>
              </a:rPr>
              <a:t>The </a:t>
            </a:r>
            <a:r>
              <a:rPr lang="fr-FR" dirty="0" err="1">
                <a:solidFill>
                  <a:srgbClr val="E4B6AA"/>
                </a:solidFill>
              </a:rPr>
              <a:t>scenography</a:t>
            </a:r>
            <a:r>
              <a:rPr lang="fr-FR" dirty="0">
                <a:solidFill>
                  <a:srgbClr val="E4B6AA"/>
                </a:solidFill>
              </a:rPr>
              <a:t>, in </a:t>
            </a:r>
            <a:r>
              <a:rPr lang="fr-FR" dirty="0" err="1">
                <a:solidFill>
                  <a:srgbClr val="E4B6AA"/>
                </a:solidFill>
              </a:rPr>
              <a:t>detail</a:t>
            </a:r>
            <a:r>
              <a:rPr lang="fr-FR" dirty="0">
                <a:solidFill>
                  <a:srgbClr val="E4B6AA"/>
                </a:solidFill>
              </a:rPr>
              <a:t> ...</a:t>
            </a:r>
            <a:r>
              <a:rPr lang="fr-FR" dirty="0" smtClean="0"/>
              <a:t/>
            </a:r>
            <a:br>
              <a:rPr lang="fr-FR" dirty="0" smtClean="0"/>
            </a:br>
            <a:endParaRPr lang="fr-FR" sz="3600" dirty="0">
              <a:solidFill>
                <a:srgbClr val="FCC496"/>
              </a:solidFill>
            </a:endParaRPr>
          </a:p>
        </p:txBody>
      </p:sp>
      <p:sp>
        <p:nvSpPr>
          <p:cNvPr id="16" name="ZoneTexte 15"/>
          <p:cNvSpPr txBox="1"/>
          <p:nvPr/>
        </p:nvSpPr>
        <p:spPr>
          <a:xfrm>
            <a:off x="521371" y="2781697"/>
            <a:ext cx="2823360" cy="923330"/>
          </a:xfrm>
          <a:prstGeom prst="rect">
            <a:avLst/>
          </a:prstGeom>
          <a:noFill/>
        </p:spPr>
        <p:txBody>
          <a:bodyPr wrap="square" rtlCol="0">
            <a:spAutoFit/>
          </a:bodyPr>
          <a:lstStyle/>
          <a:p>
            <a:pPr algn="ctr"/>
            <a:r>
              <a:rPr lang="en-US" baseline="30000" dirty="0">
                <a:latin typeface="Roboto Mono" pitchFamily="2" charset="0"/>
                <a:ea typeface="Roboto Mono" pitchFamily="2" charset="0"/>
              </a:rPr>
              <a:t>POSTER 60x80 cm</a:t>
            </a:r>
          </a:p>
          <a:p>
            <a:pPr algn="ctr"/>
            <a:r>
              <a:rPr lang="en-US" baseline="30000" dirty="0">
                <a:latin typeface="Roboto Mono" pitchFamily="2" charset="0"/>
                <a:ea typeface="Roboto Mono" pitchFamily="2" charset="0"/>
              </a:rPr>
              <a:t>suspended</a:t>
            </a:r>
          </a:p>
          <a:p>
            <a:pPr algn="ctr"/>
            <a:r>
              <a:rPr lang="en-US" baseline="30000" dirty="0">
                <a:latin typeface="Roboto Mono" pitchFamily="2" charset="0"/>
                <a:ea typeface="Roboto Mono" pitchFamily="2" charset="0"/>
              </a:rPr>
              <a:t> using a poster </a:t>
            </a:r>
            <a:r>
              <a:rPr lang="en-US" baseline="30000" dirty="0" smtClean="0">
                <a:latin typeface="Roboto Mono" pitchFamily="2" charset="0"/>
                <a:ea typeface="Roboto Mono" pitchFamily="2" charset="0"/>
              </a:rPr>
              <a:t>holder</a:t>
            </a:r>
          </a:p>
          <a:p>
            <a:pPr algn="ctr"/>
            <a:endParaRPr lang="fr-FR" dirty="0">
              <a:latin typeface="Roboto Mono" pitchFamily="2" charset="0"/>
              <a:ea typeface="Roboto Mono" pitchFamily="2" charset="0"/>
            </a:endParaRPr>
          </a:p>
        </p:txBody>
      </p:sp>
      <p:sp>
        <p:nvSpPr>
          <p:cNvPr id="17" name="ZoneTexte 16"/>
          <p:cNvSpPr txBox="1"/>
          <p:nvPr/>
        </p:nvSpPr>
        <p:spPr>
          <a:xfrm>
            <a:off x="521371" y="4416400"/>
            <a:ext cx="2823360" cy="1107996"/>
          </a:xfrm>
          <a:prstGeom prst="rect">
            <a:avLst/>
          </a:prstGeom>
          <a:noFill/>
        </p:spPr>
        <p:txBody>
          <a:bodyPr wrap="square" rtlCol="0">
            <a:spAutoFit/>
          </a:bodyPr>
          <a:lstStyle/>
          <a:p>
            <a:pPr algn="ctr"/>
            <a:r>
              <a:rPr lang="en-US" baseline="30000" dirty="0">
                <a:latin typeface="Roboto Mono" pitchFamily="2" charset="0"/>
                <a:ea typeface="Roboto Mono" pitchFamily="2" charset="0"/>
              </a:rPr>
              <a:t>Yon-Ka products of the selection (1 € donated)</a:t>
            </a:r>
          </a:p>
          <a:p>
            <a:pPr algn="ctr"/>
            <a:r>
              <a:rPr lang="en-US" baseline="30000" dirty="0">
                <a:latin typeface="Roboto Mono" pitchFamily="2" charset="0"/>
                <a:ea typeface="Roboto Mono" pitchFamily="2" charset="0"/>
              </a:rPr>
              <a:t> + self-examination guide</a:t>
            </a:r>
          </a:p>
          <a:p>
            <a:pPr algn="ctr"/>
            <a:r>
              <a:rPr lang="en-US" baseline="30000" dirty="0">
                <a:latin typeface="Roboto Mono" pitchFamily="2" charset="0"/>
                <a:ea typeface="Roboto Mono" pitchFamily="2" charset="0"/>
              </a:rPr>
              <a:t>+ wide pink </a:t>
            </a:r>
            <a:r>
              <a:rPr lang="en-US" baseline="30000" dirty="0" smtClean="0">
                <a:latin typeface="Roboto Mono" pitchFamily="2" charset="0"/>
                <a:ea typeface="Roboto Mono" pitchFamily="2" charset="0"/>
              </a:rPr>
              <a:t>ribbon</a:t>
            </a:r>
          </a:p>
          <a:p>
            <a:pPr algn="ctr"/>
            <a:endParaRPr lang="fr-FR" dirty="0">
              <a:latin typeface="Roboto Mono" pitchFamily="2" charset="0"/>
              <a:ea typeface="Roboto Mono" pitchFamily="2" charset="0"/>
            </a:endParaRPr>
          </a:p>
        </p:txBody>
      </p:sp>
      <p:sp>
        <p:nvSpPr>
          <p:cNvPr id="18" name="ZoneTexte 17"/>
          <p:cNvSpPr txBox="1"/>
          <p:nvPr/>
        </p:nvSpPr>
        <p:spPr>
          <a:xfrm>
            <a:off x="476100" y="5798171"/>
            <a:ext cx="2823360" cy="553998"/>
          </a:xfrm>
          <a:prstGeom prst="rect">
            <a:avLst/>
          </a:prstGeom>
          <a:noFill/>
        </p:spPr>
        <p:txBody>
          <a:bodyPr wrap="square" rtlCol="0">
            <a:spAutoFit/>
          </a:bodyPr>
          <a:lstStyle/>
          <a:p>
            <a:pPr algn="ctr"/>
            <a:r>
              <a:rPr lang="fr-FR" baseline="30000" dirty="0">
                <a:latin typeface="Roboto Mono" pitchFamily="2" charset="0"/>
                <a:ea typeface="Roboto Mono" pitchFamily="2" charset="0"/>
              </a:rPr>
              <a:t>FURNITURE</a:t>
            </a:r>
          </a:p>
          <a:p>
            <a:pPr algn="ctr"/>
            <a:r>
              <a:rPr lang="fr-FR" baseline="30000" dirty="0">
                <a:latin typeface="Roboto Mono" pitchFamily="2" charset="0"/>
                <a:ea typeface="Roboto Mono" pitchFamily="2" charset="0"/>
              </a:rPr>
              <a:t>(basic </a:t>
            </a:r>
            <a:r>
              <a:rPr lang="fr-FR" baseline="30000" dirty="0" err="1">
                <a:latin typeface="Roboto Mono" pitchFamily="2" charset="0"/>
                <a:ea typeface="Roboto Mono" pitchFamily="2" charset="0"/>
              </a:rPr>
              <a:t>elements</a:t>
            </a:r>
            <a:r>
              <a:rPr lang="fr-FR" baseline="30000" dirty="0">
                <a:latin typeface="Roboto Mono" pitchFamily="2" charset="0"/>
                <a:ea typeface="Roboto Mono" pitchFamily="2" charset="0"/>
              </a:rPr>
              <a:t>)</a:t>
            </a:r>
            <a:endParaRPr lang="fr-FR" dirty="0">
              <a:latin typeface="Roboto Mono" pitchFamily="2" charset="0"/>
              <a:ea typeface="Roboto Mono" pitchFamily="2" charset="0"/>
            </a:endParaRPr>
          </a:p>
        </p:txBody>
      </p:sp>
      <p:sp>
        <p:nvSpPr>
          <p:cNvPr id="19" name="ZoneTexte 18"/>
          <p:cNvSpPr txBox="1"/>
          <p:nvPr/>
        </p:nvSpPr>
        <p:spPr>
          <a:xfrm>
            <a:off x="8566129" y="1540138"/>
            <a:ext cx="2823360" cy="1107996"/>
          </a:xfrm>
          <a:prstGeom prst="rect">
            <a:avLst/>
          </a:prstGeom>
          <a:noFill/>
        </p:spPr>
        <p:txBody>
          <a:bodyPr wrap="square" rtlCol="0">
            <a:spAutoFit/>
          </a:bodyPr>
          <a:lstStyle/>
          <a:p>
            <a:pPr algn="ctr"/>
            <a:r>
              <a:rPr lang="en-US" baseline="30000" dirty="0">
                <a:latin typeface="Roboto Mono" pitchFamily="2" charset="0"/>
                <a:ea typeface="Roboto Mono" pitchFamily="2" charset="0"/>
              </a:rPr>
              <a:t>UNI BACKGROUND</a:t>
            </a:r>
          </a:p>
          <a:p>
            <a:pPr algn="ctr"/>
            <a:r>
              <a:rPr lang="en-US" baseline="30000" dirty="0">
                <a:latin typeface="Roboto Mono" pitchFamily="2" charset="0"/>
                <a:ea typeface="Roboto Mono" pitchFamily="2" charset="0"/>
              </a:rPr>
              <a:t>Pink wallpaper type</a:t>
            </a:r>
          </a:p>
          <a:p>
            <a:pPr algn="ctr"/>
            <a:r>
              <a:rPr lang="en-US" baseline="30000" dirty="0">
                <a:latin typeface="Roboto Mono" pitchFamily="2" charset="0"/>
                <a:ea typeface="Roboto Mono" pitchFamily="2" charset="0"/>
              </a:rPr>
              <a:t>suspended using a poster </a:t>
            </a:r>
            <a:r>
              <a:rPr lang="en-US" baseline="30000" dirty="0" smtClean="0">
                <a:latin typeface="Roboto Mono" pitchFamily="2" charset="0"/>
                <a:ea typeface="Roboto Mono" pitchFamily="2" charset="0"/>
              </a:rPr>
              <a:t>holder</a:t>
            </a:r>
          </a:p>
          <a:p>
            <a:pPr algn="ctr"/>
            <a:endParaRPr lang="fr-FR" dirty="0">
              <a:latin typeface="Roboto Mono" pitchFamily="2" charset="0"/>
              <a:ea typeface="Roboto Mono" pitchFamily="2" charset="0"/>
            </a:endParaRPr>
          </a:p>
        </p:txBody>
      </p:sp>
      <p:sp>
        <p:nvSpPr>
          <p:cNvPr id="20" name="ZoneTexte 19"/>
          <p:cNvSpPr txBox="1"/>
          <p:nvPr/>
        </p:nvSpPr>
        <p:spPr>
          <a:xfrm>
            <a:off x="8566129" y="3515081"/>
            <a:ext cx="3503951" cy="1107996"/>
          </a:xfrm>
          <a:prstGeom prst="rect">
            <a:avLst/>
          </a:prstGeom>
          <a:noFill/>
        </p:spPr>
        <p:txBody>
          <a:bodyPr wrap="square" rtlCol="0">
            <a:spAutoFit/>
          </a:bodyPr>
          <a:lstStyle/>
          <a:p>
            <a:pPr algn="ctr"/>
            <a:r>
              <a:rPr lang="en-US" baseline="30000" dirty="0">
                <a:latin typeface="Roboto Mono" pitchFamily="2" charset="0"/>
                <a:ea typeface="Roboto Mono" pitchFamily="2" charset="0"/>
              </a:rPr>
              <a:t>DRAWING + TEXT</a:t>
            </a:r>
          </a:p>
          <a:p>
            <a:pPr algn="ctr"/>
            <a:r>
              <a:rPr lang="en-US" baseline="30000" dirty="0">
                <a:latin typeface="Roboto Mono" pitchFamily="2" charset="0"/>
                <a:ea typeface="Roboto Mono" pitchFamily="2" charset="0"/>
              </a:rPr>
              <a:t>"Today I'm saving my life! "</a:t>
            </a:r>
          </a:p>
          <a:p>
            <a:pPr algn="ctr"/>
            <a:r>
              <a:rPr lang="en-US" baseline="30000" dirty="0">
                <a:latin typeface="Roboto Mono" pitchFamily="2" charset="0"/>
                <a:ea typeface="Roboto Mono" pitchFamily="2" charset="0"/>
              </a:rPr>
              <a:t>to be made using the special white glass </a:t>
            </a:r>
            <a:r>
              <a:rPr lang="en-US" baseline="30000" dirty="0" smtClean="0">
                <a:latin typeface="Roboto Mono" pitchFamily="2" charset="0"/>
                <a:ea typeface="Roboto Mono" pitchFamily="2" charset="0"/>
              </a:rPr>
              <a:t>marker</a:t>
            </a:r>
          </a:p>
          <a:p>
            <a:pPr algn="ctr"/>
            <a:endParaRPr lang="fr-FR" dirty="0">
              <a:latin typeface="Roboto Mono" pitchFamily="2" charset="0"/>
              <a:ea typeface="Roboto Mono" pitchFamily="2" charset="0"/>
            </a:endParaRPr>
          </a:p>
        </p:txBody>
      </p:sp>
      <p:sp>
        <p:nvSpPr>
          <p:cNvPr id="21" name="ZoneTexte 20"/>
          <p:cNvSpPr txBox="1"/>
          <p:nvPr/>
        </p:nvSpPr>
        <p:spPr>
          <a:xfrm>
            <a:off x="9065819" y="5529132"/>
            <a:ext cx="2823360" cy="923330"/>
          </a:xfrm>
          <a:prstGeom prst="rect">
            <a:avLst/>
          </a:prstGeom>
          <a:noFill/>
        </p:spPr>
        <p:txBody>
          <a:bodyPr wrap="square" rtlCol="0">
            <a:spAutoFit/>
          </a:bodyPr>
          <a:lstStyle/>
          <a:p>
            <a:pPr algn="ctr"/>
            <a:r>
              <a:rPr lang="en-US" baseline="30000" dirty="0">
                <a:solidFill>
                  <a:srgbClr val="E4B6AA"/>
                </a:solidFill>
                <a:latin typeface="Roboto Mono" pitchFamily="2" charset="0"/>
                <a:ea typeface="Roboto Mono" pitchFamily="2" charset="0"/>
              </a:rPr>
              <a:t>For creative souls,</a:t>
            </a:r>
          </a:p>
          <a:p>
            <a:pPr algn="ctr"/>
            <a:r>
              <a:rPr lang="en-US" baseline="30000" dirty="0">
                <a:solidFill>
                  <a:srgbClr val="E4B6AA"/>
                </a:solidFill>
                <a:latin typeface="Roboto Mono" pitchFamily="2" charset="0"/>
                <a:ea typeface="Roboto Mono" pitchFamily="2" charset="0"/>
              </a:rPr>
              <a:t>do not hesitate to let your imagination run </a:t>
            </a:r>
            <a:r>
              <a:rPr lang="en-US" baseline="30000" dirty="0" smtClean="0">
                <a:solidFill>
                  <a:srgbClr val="E4B6AA"/>
                </a:solidFill>
                <a:latin typeface="Roboto Mono" pitchFamily="2" charset="0"/>
                <a:ea typeface="Roboto Mono" pitchFamily="2" charset="0"/>
              </a:rPr>
              <a:t>free</a:t>
            </a:r>
          </a:p>
          <a:p>
            <a:pPr algn="ctr"/>
            <a:r>
              <a:rPr lang="fr-FR" baseline="30000" dirty="0" smtClean="0">
                <a:solidFill>
                  <a:srgbClr val="E4B6AA"/>
                </a:solidFill>
                <a:latin typeface="Roboto Mono" pitchFamily="2" charset="0"/>
                <a:ea typeface="Roboto Mono" pitchFamily="2" charset="0"/>
              </a:rPr>
              <a:t>            </a:t>
            </a:r>
            <a:endParaRPr lang="fr-FR" dirty="0">
              <a:solidFill>
                <a:srgbClr val="E4B6AA"/>
              </a:solidFill>
              <a:latin typeface="Roboto Mono" pitchFamily="2" charset="0"/>
              <a:ea typeface="Roboto Mono" pitchFamily="2" charset="0"/>
            </a:endParaRPr>
          </a:p>
        </p:txBody>
      </p:sp>
      <p:sp>
        <p:nvSpPr>
          <p:cNvPr id="4" name="Forme libre 3"/>
          <p:cNvSpPr/>
          <p:nvPr/>
        </p:nvSpPr>
        <p:spPr>
          <a:xfrm>
            <a:off x="2377440" y="2089308"/>
            <a:ext cx="1844040" cy="912972"/>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orme libre 21"/>
          <p:cNvSpPr/>
          <p:nvPr/>
        </p:nvSpPr>
        <p:spPr>
          <a:xfrm flipV="1">
            <a:off x="2321196" y="5717859"/>
            <a:ext cx="2525123" cy="573959"/>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orme libre 22"/>
          <p:cNvSpPr/>
          <p:nvPr/>
        </p:nvSpPr>
        <p:spPr>
          <a:xfrm>
            <a:off x="3133165" y="4848798"/>
            <a:ext cx="1423595" cy="58535"/>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Forme libre 26"/>
          <p:cNvSpPr/>
          <p:nvPr/>
        </p:nvSpPr>
        <p:spPr>
          <a:xfrm rot="10800000" flipV="1">
            <a:off x="7370617" y="1370970"/>
            <a:ext cx="2093421" cy="533694"/>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8" name="Forme libre 27"/>
          <p:cNvSpPr/>
          <p:nvPr/>
        </p:nvSpPr>
        <p:spPr>
          <a:xfrm rot="10295515">
            <a:off x="7564582" y="3920836"/>
            <a:ext cx="1781702" cy="337594"/>
          </a:xfrm>
          <a:custGeom>
            <a:avLst/>
            <a:gdLst>
              <a:gd name="connsiteX0" fmla="*/ 0 w 1706880"/>
              <a:gd name="connsiteY0" fmla="*/ 29052 h 912972"/>
              <a:gd name="connsiteX1" fmla="*/ 822960 w 1706880"/>
              <a:gd name="connsiteY1" fmla="*/ 59532 h 912972"/>
              <a:gd name="connsiteX2" fmla="*/ 1463040 w 1706880"/>
              <a:gd name="connsiteY2" fmla="*/ 562452 h 912972"/>
              <a:gd name="connsiteX3" fmla="*/ 1706880 w 1706880"/>
              <a:gd name="connsiteY3" fmla="*/ 912972 h 912972"/>
              <a:gd name="connsiteX4" fmla="*/ 1706880 w 1706880"/>
              <a:gd name="connsiteY4" fmla="*/ 912972 h 9129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6880" h="912972">
                <a:moveTo>
                  <a:pt x="0" y="29052"/>
                </a:moveTo>
                <a:cubicBezTo>
                  <a:pt x="289560" y="-158"/>
                  <a:pt x="579120" y="-29368"/>
                  <a:pt x="822960" y="59532"/>
                </a:cubicBezTo>
                <a:cubicBezTo>
                  <a:pt x="1066800" y="148432"/>
                  <a:pt x="1315720" y="420212"/>
                  <a:pt x="1463040" y="562452"/>
                </a:cubicBezTo>
                <a:cubicBezTo>
                  <a:pt x="1610360" y="704692"/>
                  <a:pt x="1706880" y="912972"/>
                  <a:pt x="1706880" y="912972"/>
                </a:cubicBezTo>
                <a:lnTo>
                  <a:pt x="1706880" y="912972"/>
                </a:lnTo>
              </a:path>
            </a:pathLst>
          </a:custGeom>
          <a:noFill/>
          <a:ln w="28575">
            <a:solidFill>
              <a:schemeClr val="tx1">
                <a:lumMod val="95000"/>
                <a:lumOff val="5000"/>
              </a:schemeClr>
            </a:solidFill>
            <a:prstDash val="sysDot"/>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16488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p:cNvPicPr>
            <a:picLocks noChangeAspect="1"/>
          </p:cNvPicPr>
          <p:nvPr/>
        </p:nvPicPr>
        <p:blipFill>
          <a:blip r:embed="rId2"/>
          <a:stretch>
            <a:fillRect/>
          </a:stretch>
        </p:blipFill>
        <p:spPr>
          <a:xfrm>
            <a:off x="7003491" y="1669955"/>
            <a:ext cx="3201158" cy="3050031"/>
          </a:xfrm>
          <a:prstGeom prst="rect">
            <a:avLst/>
          </a:prstGeom>
        </p:spPr>
      </p:pic>
      <p:pic>
        <p:nvPicPr>
          <p:cNvPr id="2" name="Image 1"/>
          <p:cNvPicPr>
            <a:picLocks noChangeAspect="1"/>
          </p:cNvPicPr>
          <p:nvPr/>
        </p:nvPicPr>
        <p:blipFill>
          <a:blip r:embed="rId3"/>
          <a:stretch>
            <a:fillRect/>
          </a:stretch>
        </p:blipFill>
        <p:spPr>
          <a:xfrm>
            <a:off x="3651335" y="1787026"/>
            <a:ext cx="2914349" cy="2815891"/>
          </a:xfrm>
          <a:prstGeom prst="rect">
            <a:avLst/>
          </a:prstGeom>
        </p:spPr>
      </p:pic>
      <p:sp>
        <p:nvSpPr>
          <p:cNvPr id="3" name="ZoneTexte 2"/>
          <p:cNvSpPr txBox="1"/>
          <p:nvPr/>
        </p:nvSpPr>
        <p:spPr>
          <a:xfrm>
            <a:off x="3764598" y="39212"/>
            <a:ext cx="4867587" cy="1107996"/>
          </a:xfrm>
          <a:prstGeom prst="rect">
            <a:avLst/>
          </a:prstGeom>
          <a:noFill/>
        </p:spPr>
        <p:txBody>
          <a:bodyPr wrap="square" rtlCol="0">
            <a:spAutoFit/>
          </a:bodyPr>
          <a:lstStyle/>
          <a:p>
            <a:pPr algn="ctr"/>
            <a:r>
              <a:rPr lang="fr-FR" sz="4400" dirty="0" smtClean="0">
                <a:solidFill>
                  <a:srgbClr val="E4B6AA"/>
                </a:solidFill>
                <a:latin typeface="KyivType Sans Medium2" panose="00000600000000000000" pitchFamily="50" charset="0"/>
              </a:rPr>
              <a:t>TUTORIAL / DIY</a:t>
            </a:r>
          </a:p>
          <a:p>
            <a:pPr algn="ctr"/>
            <a:r>
              <a:rPr lang="fr-FR" sz="2200" dirty="0">
                <a:solidFill>
                  <a:srgbClr val="E4B6AA"/>
                </a:solidFill>
                <a:latin typeface="KyivType Sans Medium2" panose="00000600000000000000" pitchFamily="50" charset="0"/>
              </a:rPr>
              <a:t>GLASS DECORATIONS</a:t>
            </a:r>
          </a:p>
        </p:txBody>
      </p:sp>
      <p:pic>
        <p:nvPicPr>
          <p:cNvPr id="4" name="Image 3"/>
          <p:cNvPicPr>
            <a:picLocks noChangeAspect="1"/>
          </p:cNvPicPr>
          <p:nvPr/>
        </p:nvPicPr>
        <p:blipFill>
          <a:blip r:embed="rId4"/>
          <a:stretch>
            <a:fillRect/>
          </a:stretch>
        </p:blipFill>
        <p:spPr>
          <a:xfrm>
            <a:off x="186849" y="3424567"/>
            <a:ext cx="1376663" cy="1376663"/>
          </a:xfrm>
          <a:prstGeom prst="rect">
            <a:avLst/>
          </a:prstGeom>
        </p:spPr>
      </p:pic>
      <p:pic>
        <p:nvPicPr>
          <p:cNvPr id="5" name="Image 4"/>
          <p:cNvPicPr>
            <a:picLocks noChangeAspect="1"/>
          </p:cNvPicPr>
          <p:nvPr/>
        </p:nvPicPr>
        <p:blipFill>
          <a:blip r:embed="rId5"/>
          <a:stretch>
            <a:fillRect/>
          </a:stretch>
        </p:blipFill>
        <p:spPr>
          <a:xfrm>
            <a:off x="2001796" y="1538020"/>
            <a:ext cx="1211255" cy="3145735"/>
          </a:xfrm>
          <a:prstGeom prst="rect">
            <a:avLst/>
          </a:prstGeom>
        </p:spPr>
      </p:pic>
      <p:pic>
        <p:nvPicPr>
          <p:cNvPr id="2052" name="Picture 4" descr="Petit porte affiche blanc - Sass&amp;amp;Bell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8007" y="1538020"/>
            <a:ext cx="1683363" cy="1799328"/>
          </a:xfrm>
          <a:prstGeom prst="rect">
            <a:avLst/>
          </a:prstGeom>
          <a:noFill/>
          <a:extLst>
            <a:ext uri="{909E8E84-426E-40DD-AFC4-6F175D3DCCD1}">
              <a14:hiddenFill xmlns:a14="http://schemas.microsoft.com/office/drawing/2010/main">
                <a:solidFill>
                  <a:srgbClr val="FFFFFF"/>
                </a:solidFill>
              </a14:hiddenFill>
            </a:ext>
          </a:extLst>
        </p:spPr>
      </p:pic>
      <p:sp>
        <p:nvSpPr>
          <p:cNvPr id="7" name="ZoneTexte 6"/>
          <p:cNvSpPr txBox="1"/>
          <p:nvPr/>
        </p:nvSpPr>
        <p:spPr>
          <a:xfrm>
            <a:off x="686285" y="2737740"/>
            <a:ext cx="170053" cy="923330"/>
          </a:xfrm>
          <a:prstGeom prst="rect">
            <a:avLst/>
          </a:prstGeom>
          <a:noFill/>
        </p:spPr>
        <p:txBody>
          <a:bodyPr wrap="square" rtlCol="0">
            <a:spAutoFit/>
          </a:bodyPr>
          <a:lstStyle/>
          <a:p>
            <a:r>
              <a:rPr lang="fr-FR" sz="5400" dirty="0" smtClean="0"/>
              <a:t>+</a:t>
            </a:r>
            <a:endParaRPr lang="fr-FR" sz="5400" dirty="0"/>
          </a:p>
        </p:txBody>
      </p:sp>
      <p:sp>
        <p:nvSpPr>
          <p:cNvPr id="9" name="ZoneTexte 8"/>
          <p:cNvSpPr txBox="1"/>
          <p:nvPr/>
        </p:nvSpPr>
        <p:spPr>
          <a:xfrm>
            <a:off x="1605480" y="2733307"/>
            <a:ext cx="170053" cy="923330"/>
          </a:xfrm>
          <a:prstGeom prst="rect">
            <a:avLst/>
          </a:prstGeom>
          <a:noFill/>
        </p:spPr>
        <p:txBody>
          <a:bodyPr wrap="square" rtlCol="0">
            <a:spAutoFit/>
          </a:bodyPr>
          <a:lstStyle/>
          <a:p>
            <a:r>
              <a:rPr lang="fr-FR" sz="5400" dirty="0" smtClean="0"/>
              <a:t>=</a:t>
            </a:r>
            <a:endParaRPr lang="fr-FR" sz="5400" dirty="0"/>
          </a:p>
        </p:txBody>
      </p:sp>
      <p:sp>
        <p:nvSpPr>
          <p:cNvPr id="18" name="ZoneTexte 17"/>
          <p:cNvSpPr txBox="1"/>
          <p:nvPr/>
        </p:nvSpPr>
        <p:spPr>
          <a:xfrm>
            <a:off x="668296" y="5116500"/>
            <a:ext cx="2667000" cy="954107"/>
          </a:xfrm>
          <a:prstGeom prst="rect">
            <a:avLst/>
          </a:prstGeom>
          <a:noFill/>
        </p:spPr>
        <p:txBody>
          <a:bodyPr wrap="square" rtlCol="0">
            <a:spAutoFit/>
          </a:bodyPr>
          <a:lstStyle/>
          <a:p>
            <a:r>
              <a:rPr lang="en-US" sz="1400" dirty="0">
                <a:latin typeface="Roboto Mono" pitchFamily="2" charset="0"/>
                <a:ea typeface="Roboto Mono" pitchFamily="2" charset="0"/>
              </a:rPr>
              <a:t>Create the pink background using the wallpaper and the poster holder</a:t>
            </a:r>
            <a:endParaRPr lang="fr-FR" sz="1400" dirty="0">
              <a:latin typeface="Roboto Mono" pitchFamily="2" charset="0"/>
              <a:ea typeface="Roboto Mono" pitchFamily="2" charset="0"/>
            </a:endParaRPr>
          </a:p>
        </p:txBody>
      </p:sp>
      <p:sp>
        <p:nvSpPr>
          <p:cNvPr id="19" name="Rectangle 18"/>
          <p:cNvSpPr/>
          <p:nvPr/>
        </p:nvSpPr>
        <p:spPr>
          <a:xfrm>
            <a:off x="186849" y="1538020"/>
            <a:ext cx="3135471" cy="3430220"/>
          </a:xfrm>
          <a:prstGeom prst="rect">
            <a:avLst/>
          </a:prstGeom>
          <a:noFill/>
          <a:ln>
            <a:solidFill>
              <a:srgbClr val="E4B6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p:cNvSpPr/>
          <p:nvPr/>
        </p:nvSpPr>
        <p:spPr>
          <a:xfrm>
            <a:off x="3606038" y="1538020"/>
            <a:ext cx="3135471" cy="3430220"/>
          </a:xfrm>
          <a:prstGeom prst="rect">
            <a:avLst/>
          </a:prstGeom>
          <a:noFill/>
          <a:ln>
            <a:solidFill>
              <a:srgbClr val="E4B6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ZoneTexte 26"/>
          <p:cNvSpPr txBox="1"/>
          <p:nvPr/>
        </p:nvSpPr>
        <p:spPr>
          <a:xfrm>
            <a:off x="-43013" y="5055459"/>
            <a:ext cx="899352" cy="707886"/>
          </a:xfrm>
          <a:prstGeom prst="rect">
            <a:avLst/>
          </a:prstGeom>
          <a:noFill/>
        </p:spPr>
        <p:txBody>
          <a:bodyPr wrap="square" rtlCol="0">
            <a:spAutoFit/>
          </a:bodyPr>
          <a:lstStyle/>
          <a:p>
            <a:r>
              <a:rPr lang="fr-FR" sz="4000" dirty="0" smtClean="0">
                <a:solidFill>
                  <a:srgbClr val="E4B6AA"/>
                </a:solidFill>
                <a:latin typeface="Lucida Handwriting" panose="03010101010101010101" pitchFamily="66" charset="0"/>
                <a:ea typeface="Roboto" panose="020B0604020202020204" charset="0"/>
                <a:cs typeface="Arial" panose="020B0604020202020204" pitchFamily="34" charset="0"/>
              </a:rPr>
              <a:t>1/</a:t>
            </a:r>
            <a:endParaRPr lang="fr-FR" sz="40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4" name="ZoneTexte 23"/>
          <p:cNvSpPr txBox="1"/>
          <p:nvPr/>
        </p:nvSpPr>
        <p:spPr>
          <a:xfrm>
            <a:off x="3962173" y="5139881"/>
            <a:ext cx="2925970" cy="1384995"/>
          </a:xfrm>
          <a:prstGeom prst="rect">
            <a:avLst/>
          </a:prstGeom>
          <a:noFill/>
        </p:spPr>
        <p:txBody>
          <a:bodyPr wrap="square" rtlCol="0">
            <a:spAutoFit/>
          </a:bodyPr>
          <a:lstStyle/>
          <a:p>
            <a:r>
              <a:rPr lang="en-US" sz="1400" dirty="0">
                <a:latin typeface="Roboto Mono" pitchFamily="2" charset="0"/>
                <a:ea typeface="Roboto Mono" pitchFamily="2" charset="0"/>
              </a:rPr>
              <a:t>Hang the wallpaper in the showcase according to your wishes</a:t>
            </a:r>
          </a:p>
          <a:p>
            <a:r>
              <a:rPr lang="en-US" sz="1400" dirty="0">
                <a:latin typeface="Roboto Mono" pitchFamily="2" charset="0"/>
                <a:ea typeface="Roboto Mono" pitchFamily="2" charset="0"/>
              </a:rPr>
              <a:t>(leaving a distance between the glass and the wallpaper)</a:t>
            </a:r>
            <a:endParaRPr lang="fr-FR" sz="1400" dirty="0">
              <a:latin typeface="Roboto Mono" pitchFamily="2" charset="0"/>
              <a:ea typeface="Roboto Mono" pitchFamily="2" charset="0"/>
            </a:endParaRPr>
          </a:p>
        </p:txBody>
      </p:sp>
      <p:sp>
        <p:nvSpPr>
          <p:cNvPr id="31" name="ZoneTexte 30"/>
          <p:cNvSpPr txBox="1"/>
          <p:nvPr/>
        </p:nvSpPr>
        <p:spPr>
          <a:xfrm>
            <a:off x="3291840" y="5104169"/>
            <a:ext cx="899352" cy="707886"/>
          </a:xfrm>
          <a:prstGeom prst="rect">
            <a:avLst/>
          </a:prstGeom>
          <a:noFill/>
        </p:spPr>
        <p:txBody>
          <a:bodyPr wrap="square" rtlCol="0">
            <a:spAutoFit/>
          </a:bodyPr>
          <a:lstStyle/>
          <a:p>
            <a:r>
              <a:rPr lang="fr-FR" sz="4000" dirty="0" smtClean="0">
                <a:solidFill>
                  <a:srgbClr val="E4B6AA"/>
                </a:solidFill>
                <a:latin typeface="Lucida Handwriting" panose="03010101010101010101" pitchFamily="66" charset="0"/>
                <a:ea typeface="Roboto" panose="020B0604020202020204" charset="0"/>
                <a:cs typeface="Arial" panose="020B0604020202020204" pitchFamily="34" charset="0"/>
              </a:rPr>
              <a:t>2/</a:t>
            </a:r>
            <a:endParaRPr lang="fr-FR" sz="40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33" name="ZoneTexte 32"/>
          <p:cNvSpPr txBox="1"/>
          <p:nvPr/>
        </p:nvSpPr>
        <p:spPr>
          <a:xfrm>
            <a:off x="7764187" y="5116500"/>
            <a:ext cx="3994430" cy="1169551"/>
          </a:xfrm>
          <a:prstGeom prst="rect">
            <a:avLst/>
          </a:prstGeom>
          <a:noFill/>
        </p:spPr>
        <p:txBody>
          <a:bodyPr wrap="square" rtlCol="0">
            <a:spAutoFit/>
          </a:bodyPr>
          <a:lstStyle/>
          <a:p>
            <a:r>
              <a:rPr lang="en-US" sz="1400" dirty="0">
                <a:latin typeface="Roboto Mono" pitchFamily="2" charset="0"/>
                <a:ea typeface="Roboto Mono" pitchFamily="2" charset="0"/>
              </a:rPr>
              <a:t>Draw and write directly on the glass using the white POSCA marker.</a:t>
            </a:r>
          </a:p>
          <a:p>
            <a:r>
              <a:rPr lang="en-US" sz="1400" dirty="0">
                <a:latin typeface="Roboto Mono" pitchFamily="2" charset="0"/>
                <a:ea typeface="Roboto Mono" pitchFamily="2" charset="0"/>
              </a:rPr>
              <a:t>Since your glass decor can deteriorate in the rain, we will use this step only as a guide</a:t>
            </a:r>
            <a:endParaRPr lang="fr-FR" sz="1400" dirty="0">
              <a:latin typeface="Roboto Mono" pitchFamily="2" charset="0"/>
              <a:ea typeface="Roboto Mono" pitchFamily="2" charset="0"/>
            </a:endParaRPr>
          </a:p>
        </p:txBody>
      </p:sp>
      <p:sp>
        <p:nvSpPr>
          <p:cNvPr id="34" name="ZoneTexte 33"/>
          <p:cNvSpPr txBox="1"/>
          <p:nvPr/>
        </p:nvSpPr>
        <p:spPr>
          <a:xfrm>
            <a:off x="7003491" y="5099089"/>
            <a:ext cx="899352" cy="707886"/>
          </a:xfrm>
          <a:prstGeom prst="rect">
            <a:avLst/>
          </a:prstGeom>
          <a:noFill/>
        </p:spPr>
        <p:txBody>
          <a:bodyPr wrap="square" rtlCol="0">
            <a:spAutoFit/>
          </a:bodyPr>
          <a:lstStyle/>
          <a:p>
            <a:r>
              <a:rPr lang="fr-FR" sz="4000" dirty="0" smtClean="0">
                <a:solidFill>
                  <a:srgbClr val="E4B6AA"/>
                </a:solidFill>
                <a:latin typeface="Lucida Handwriting" panose="03010101010101010101" pitchFamily="66" charset="0"/>
                <a:ea typeface="Roboto" panose="020B0604020202020204" charset="0"/>
                <a:cs typeface="Arial" panose="020B0604020202020204" pitchFamily="34" charset="0"/>
              </a:rPr>
              <a:t>3/</a:t>
            </a:r>
            <a:endParaRPr lang="fr-FR" sz="40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35" name="ZoneTexte 34"/>
          <p:cNvSpPr txBox="1"/>
          <p:nvPr/>
        </p:nvSpPr>
        <p:spPr>
          <a:xfrm>
            <a:off x="10199920" y="2437684"/>
            <a:ext cx="3336288" cy="1384995"/>
          </a:xfrm>
          <a:prstGeom prst="rect">
            <a:avLst/>
          </a:prstGeom>
          <a:noFill/>
        </p:spPr>
        <p:txBody>
          <a:bodyPr wrap="square" rtlCol="0">
            <a:spAutoFit/>
          </a:bodyPr>
          <a:lstStyle/>
          <a:p>
            <a:r>
              <a:rPr lang="en-US" sz="1400" dirty="0">
                <a:solidFill>
                  <a:srgbClr val="E4B6AA"/>
                </a:solidFill>
                <a:latin typeface="Roboto Mono" pitchFamily="2" charset="0"/>
                <a:ea typeface="Roboto Mono" pitchFamily="2" charset="0"/>
              </a:rPr>
              <a:t>Take care of </a:t>
            </a:r>
            <a:endParaRPr lang="en-US" sz="1400" dirty="0" smtClean="0">
              <a:solidFill>
                <a:srgbClr val="E4B6AA"/>
              </a:solidFill>
              <a:latin typeface="Roboto Mono" pitchFamily="2" charset="0"/>
              <a:ea typeface="Roboto Mono" pitchFamily="2" charset="0"/>
            </a:endParaRPr>
          </a:p>
          <a:p>
            <a:r>
              <a:rPr lang="en-US" sz="1400" dirty="0" smtClean="0">
                <a:solidFill>
                  <a:srgbClr val="E4B6AA"/>
                </a:solidFill>
                <a:latin typeface="Roboto Mono" pitchFamily="2" charset="0"/>
                <a:ea typeface="Roboto Mono" pitchFamily="2" charset="0"/>
              </a:rPr>
              <a:t>You place </a:t>
            </a:r>
            <a:r>
              <a:rPr lang="en-US" sz="1400" dirty="0">
                <a:solidFill>
                  <a:srgbClr val="E4B6AA"/>
                </a:solidFill>
                <a:latin typeface="Roboto Mono" pitchFamily="2" charset="0"/>
                <a:ea typeface="Roboto Mono" pitchFamily="2" charset="0"/>
              </a:rPr>
              <a:t>well</a:t>
            </a:r>
          </a:p>
          <a:p>
            <a:r>
              <a:rPr lang="en-US" sz="1400" dirty="0">
                <a:solidFill>
                  <a:srgbClr val="E4B6AA"/>
                </a:solidFill>
                <a:latin typeface="Roboto Mono" pitchFamily="2" charset="0"/>
                <a:ea typeface="Roboto Mono" pitchFamily="2" charset="0"/>
              </a:rPr>
              <a:t>opposite</a:t>
            </a:r>
          </a:p>
          <a:p>
            <a:r>
              <a:rPr lang="en-US" sz="1400" dirty="0">
                <a:solidFill>
                  <a:srgbClr val="E4B6AA"/>
                </a:solidFill>
                <a:latin typeface="Roboto Mono" pitchFamily="2" charset="0"/>
                <a:ea typeface="Roboto Mono" pitchFamily="2" charset="0"/>
              </a:rPr>
              <a:t>wallpaper</a:t>
            </a:r>
          </a:p>
          <a:p>
            <a:r>
              <a:rPr lang="en-US" sz="1400" dirty="0">
                <a:solidFill>
                  <a:srgbClr val="E4B6AA"/>
                </a:solidFill>
                <a:latin typeface="Roboto Mono" pitchFamily="2" charset="0"/>
                <a:ea typeface="Roboto Mono" pitchFamily="2" charset="0"/>
              </a:rPr>
              <a:t>before</a:t>
            </a:r>
          </a:p>
          <a:p>
            <a:r>
              <a:rPr lang="en-US" sz="1400" dirty="0">
                <a:solidFill>
                  <a:srgbClr val="E4B6AA"/>
                </a:solidFill>
                <a:latin typeface="Roboto Mono" pitchFamily="2" charset="0"/>
                <a:ea typeface="Roboto Mono" pitchFamily="2" charset="0"/>
              </a:rPr>
              <a:t>to start</a:t>
            </a:r>
            <a:endParaRPr lang="fr-FR" sz="1400" dirty="0">
              <a:solidFill>
                <a:srgbClr val="E4B6AA"/>
              </a:solidFill>
              <a:latin typeface="Roboto Mono" pitchFamily="2" charset="0"/>
              <a:ea typeface="Roboto Mono" pitchFamily="2" charset="0"/>
            </a:endParaRPr>
          </a:p>
        </p:txBody>
      </p:sp>
      <p:sp>
        <p:nvSpPr>
          <p:cNvPr id="39" name="Rectangle 38"/>
          <p:cNvSpPr/>
          <p:nvPr/>
        </p:nvSpPr>
        <p:spPr>
          <a:xfrm>
            <a:off x="7064451" y="1549846"/>
            <a:ext cx="4904024" cy="3418393"/>
          </a:xfrm>
          <a:prstGeom prst="rect">
            <a:avLst/>
          </a:prstGeom>
          <a:noFill/>
          <a:ln>
            <a:solidFill>
              <a:srgbClr val="E4B6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524814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ZoneTexte 8"/>
          <p:cNvSpPr txBox="1"/>
          <p:nvPr/>
        </p:nvSpPr>
        <p:spPr>
          <a:xfrm>
            <a:off x="817248" y="6374944"/>
            <a:ext cx="3336288" cy="461665"/>
          </a:xfrm>
          <a:prstGeom prst="rect">
            <a:avLst/>
          </a:prstGeom>
          <a:noFill/>
        </p:spPr>
        <p:txBody>
          <a:bodyPr wrap="square" rtlCol="0">
            <a:spAutoFit/>
          </a:bodyPr>
          <a:lstStyle/>
          <a:p>
            <a:r>
              <a:rPr lang="en-US" sz="1200" dirty="0">
                <a:solidFill>
                  <a:srgbClr val="E4B6AA"/>
                </a:solidFill>
                <a:latin typeface="Roboto Mono" pitchFamily="2" charset="0"/>
                <a:ea typeface="Roboto Mono" pitchFamily="2" charset="0"/>
              </a:rPr>
              <a:t>With step 3, writing backwards will be a snap!</a:t>
            </a:r>
            <a:endParaRPr lang="fr-FR" sz="1200" dirty="0">
              <a:solidFill>
                <a:srgbClr val="E4B6AA"/>
              </a:solidFill>
              <a:latin typeface="Roboto Mono" pitchFamily="2" charset="0"/>
              <a:ea typeface="Roboto Mono" pitchFamily="2" charset="0"/>
            </a:endParaRPr>
          </a:p>
        </p:txBody>
      </p:sp>
      <p:sp>
        <p:nvSpPr>
          <p:cNvPr id="11" name="ZoneTexte 10"/>
          <p:cNvSpPr txBox="1"/>
          <p:nvPr/>
        </p:nvSpPr>
        <p:spPr>
          <a:xfrm>
            <a:off x="7955280" y="5778471"/>
            <a:ext cx="4236720" cy="615553"/>
          </a:xfrm>
          <a:prstGeom prst="rect">
            <a:avLst/>
          </a:prstGeom>
          <a:noFill/>
        </p:spPr>
        <p:txBody>
          <a:bodyPr wrap="square" rtlCol="0">
            <a:spAutoFit/>
          </a:bodyPr>
          <a:lstStyle/>
          <a:p>
            <a:r>
              <a:rPr lang="en-US" sz="1700" dirty="0">
                <a:latin typeface="Roboto Mono" pitchFamily="2" charset="0"/>
                <a:ea typeface="Roboto Mono" pitchFamily="2" charset="0"/>
              </a:rPr>
              <a:t>You can now admire</a:t>
            </a:r>
          </a:p>
          <a:p>
            <a:r>
              <a:rPr lang="en-US" sz="1700" dirty="0">
                <a:latin typeface="Roboto Mono" pitchFamily="2" charset="0"/>
                <a:ea typeface="Roboto Mono" pitchFamily="2" charset="0"/>
              </a:rPr>
              <a:t> your creation!</a:t>
            </a:r>
            <a:endParaRPr lang="fr-FR" sz="1700" dirty="0">
              <a:latin typeface="Roboto Mono" pitchFamily="2" charset="0"/>
              <a:ea typeface="Roboto Mono" pitchFamily="2" charset="0"/>
            </a:endParaRPr>
          </a:p>
        </p:txBody>
      </p:sp>
      <p:sp>
        <p:nvSpPr>
          <p:cNvPr id="12" name="Rectangle 11"/>
          <p:cNvSpPr/>
          <p:nvPr/>
        </p:nvSpPr>
        <p:spPr>
          <a:xfrm>
            <a:off x="7091332" y="1018197"/>
            <a:ext cx="4872068" cy="4644112"/>
          </a:xfrm>
          <a:prstGeom prst="rect">
            <a:avLst/>
          </a:prstGeom>
          <a:noFill/>
          <a:ln>
            <a:solidFill>
              <a:srgbClr val="E4B6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7055928" y="5778471"/>
            <a:ext cx="899352" cy="707886"/>
          </a:xfrm>
          <a:prstGeom prst="rect">
            <a:avLst/>
          </a:prstGeom>
          <a:noFill/>
        </p:spPr>
        <p:txBody>
          <a:bodyPr wrap="square" rtlCol="0">
            <a:spAutoFit/>
          </a:bodyPr>
          <a:lstStyle/>
          <a:p>
            <a:r>
              <a:rPr lang="fr-FR" sz="4000" dirty="0" smtClean="0">
                <a:solidFill>
                  <a:srgbClr val="E4B6AA"/>
                </a:solidFill>
                <a:latin typeface="Lucida Handwriting" panose="03010101010101010101" pitchFamily="66" charset="0"/>
                <a:ea typeface="Roboto" panose="020B0604020202020204" charset="0"/>
                <a:cs typeface="Arial" panose="020B0604020202020204" pitchFamily="34" charset="0"/>
              </a:rPr>
              <a:t>6/</a:t>
            </a:r>
            <a:endParaRPr lang="fr-FR" sz="40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16" name="ZoneTexte 15"/>
          <p:cNvSpPr txBox="1"/>
          <p:nvPr/>
        </p:nvSpPr>
        <p:spPr>
          <a:xfrm>
            <a:off x="896508" y="5104480"/>
            <a:ext cx="3020172" cy="984885"/>
          </a:xfrm>
          <a:prstGeom prst="rect">
            <a:avLst/>
          </a:prstGeom>
          <a:noFill/>
        </p:spPr>
        <p:txBody>
          <a:bodyPr wrap="square" rtlCol="0">
            <a:spAutoFit/>
          </a:bodyPr>
          <a:lstStyle/>
          <a:p>
            <a:r>
              <a:rPr lang="en-US" sz="1400" dirty="0">
                <a:latin typeface="Roboto Mono" pitchFamily="2" charset="0"/>
                <a:ea typeface="Roboto Mono" pitchFamily="2" charset="0"/>
              </a:rPr>
              <a:t>Now go inside your institute / spa and rewrite backwards </a:t>
            </a:r>
            <a:r>
              <a:rPr lang="en-US" sz="1600" b="1" dirty="0" smtClean="0">
                <a:effectLst>
                  <a:outerShdw blurRad="38100" dist="38100" dir="2700000" algn="tl">
                    <a:srgbClr val="000000">
                      <a:alpha val="43137"/>
                    </a:srgbClr>
                  </a:outerShdw>
                </a:effectLst>
                <a:latin typeface="Roboto Mono" pitchFamily="2" charset="0"/>
                <a:ea typeface="Roboto Mono" pitchFamily="2" charset="0"/>
              </a:rPr>
              <a:t>OVER</a:t>
            </a:r>
          </a:p>
          <a:p>
            <a:r>
              <a:rPr lang="en-US" sz="1400" dirty="0" smtClean="0">
                <a:latin typeface="Roboto Mono" pitchFamily="2" charset="0"/>
                <a:ea typeface="Roboto Mono" pitchFamily="2" charset="0"/>
              </a:rPr>
              <a:t>the </a:t>
            </a:r>
            <a:r>
              <a:rPr lang="en-US" sz="1400" dirty="0">
                <a:latin typeface="Roboto Mono" pitchFamily="2" charset="0"/>
                <a:ea typeface="Roboto Mono" pitchFamily="2" charset="0"/>
              </a:rPr>
              <a:t>text in step 3.</a:t>
            </a:r>
            <a:endParaRPr lang="fr-FR" sz="1400" dirty="0">
              <a:latin typeface="Roboto Mono" pitchFamily="2" charset="0"/>
              <a:ea typeface="Roboto Mono" pitchFamily="2" charset="0"/>
            </a:endParaRPr>
          </a:p>
        </p:txBody>
      </p:sp>
      <p:sp>
        <p:nvSpPr>
          <p:cNvPr id="17" name="ZoneTexte 16"/>
          <p:cNvSpPr txBox="1"/>
          <p:nvPr/>
        </p:nvSpPr>
        <p:spPr>
          <a:xfrm>
            <a:off x="159802" y="5122493"/>
            <a:ext cx="899352" cy="707886"/>
          </a:xfrm>
          <a:prstGeom prst="rect">
            <a:avLst/>
          </a:prstGeom>
          <a:noFill/>
        </p:spPr>
        <p:txBody>
          <a:bodyPr wrap="square" rtlCol="0">
            <a:spAutoFit/>
          </a:bodyPr>
          <a:lstStyle/>
          <a:p>
            <a:r>
              <a:rPr lang="fr-FR" sz="4000" dirty="0" smtClean="0">
                <a:solidFill>
                  <a:srgbClr val="E4B6AA"/>
                </a:solidFill>
                <a:latin typeface="Lucida Handwriting" panose="03010101010101010101" pitchFamily="66" charset="0"/>
                <a:ea typeface="Roboto" panose="020B0604020202020204" charset="0"/>
                <a:cs typeface="Arial" panose="020B0604020202020204" pitchFamily="34" charset="0"/>
              </a:rPr>
              <a:t>4/</a:t>
            </a:r>
            <a:endParaRPr lang="fr-FR" sz="40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2" name="ZoneTexte 21"/>
          <p:cNvSpPr txBox="1"/>
          <p:nvPr/>
        </p:nvSpPr>
        <p:spPr>
          <a:xfrm flipH="1">
            <a:off x="3944260" y="2365800"/>
            <a:ext cx="889014" cy="707886"/>
          </a:xfrm>
          <a:prstGeom prst="rect">
            <a:avLst/>
          </a:prstGeom>
          <a:noFill/>
        </p:spPr>
        <p:txBody>
          <a:bodyPr wrap="square" rtlCol="0">
            <a:spAutoFit/>
          </a:bodyPr>
          <a:lstStyle/>
          <a:p>
            <a:r>
              <a:rPr lang="fr-FR" sz="4000" dirty="0" smtClean="0">
                <a:solidFill>
                  <a:srgbClr val="E4B6AA"/>
                </a:solidFill>
                <a:latin typeface="Lucida Handwriting" panose="03010101010101010101" pitchFamily="66" charset="0"/>
                <a:ea typeface="Roboto" panose="020B0604020202020204" charset="0"/>
                <a:cs typeface="Arial" panose="020B0604020202020204" pitchFamily="34" charset="0"/>
              </a:rPr>
              <a:t>5/</a:t>
            </a:r>
            <a:endParaRPr lang="fr-FR" sz="4000" dirty="0">
              <a:solidFill>
                <a:srgbClr val="E4B6AA"/>
              </a:solidFill>
              <a:latin typeface="Lucida Handwriting" panose="03010101010101010101" pitchFamily="66" charset="0"/>
              <a:ea typeface="Roboto" panose="020B0604020202020204" charset="0"/>
              <a:cs typeface="Arial" panose="020B0604020202020204" pitchFamily="34" charset="0"/>
            </a:endParaRPr>
          </a:p>
        </p:txBody>
      </p:sp>
      <p:sp>
        <p:nvSpPr>
          <p:cNvPr id="23" name="Rectangle 22"/>
          <p:cNvSpPr/>
          <p:nvPr/>
        </p:nvSpPr>
        <p:spPr>
          <a:xfrm>
            <a:off x="317920" y="1495507"/>
            <a:ext cx="3135471" cy="3430220"/>
          </a:xfrm>
          <a:prstGeom prst="rect">
            <a:avLst/>
          </a:prstGeom>
          <a:noFill/>
          <a:ln>
            <a:solidFill>
              <a:srgbClr val="E4B6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ZoneTexte 23"/>
          <p:cNvSpPr txBox="1"/>
          <p:nvPr/>
        </p:nvSpPr>
        <p:spPr>
          <a:xfrm>
            <a:off x="4323403" y="3105786"/>
            <a:ext cx="2063812" cy="2708434"/>
          </a:xfrm>
          <a:prstGeom prst="rect">
            <a:avLst/>
          </a:prstGeom>
          <a:noFill/>
        </p:spPr>
        <p:txBody>
          <a:bodyPr wrap="square" rtlCol="0">
            <a:spAutoFit/>
          </a:bodyPr>
          <a:lstStyle/>
          <a:p>
            <a:endParaRPr lang="en-US" sz="1400" dirty="0">
              <a:latin typeface="Roboto Mono" pitchFamily="2" charset="0"/>
              <a:ea typeface="Roboto Mono" pitchFamily="2" charset="0"/>
            </a:endParaRPr>
          </a:p>
          <a:p>
            <a:r>
              <a:rPr lang="en-US" sz="1400" dirty="0">
                <a:latin typeface="Roboto Mono" pitchFamily="2" charset="0"/>
                <a:ea typeface="Roboto Mono" pitchFamily="2" charset="0"/>
              </a:rPr>
              <a:t>Quickly erase your decor on the </a:t>
            </a:r>
            <a:r>
              <a:rPr lang="en-US" sz="1600" b="1" dirty="0">
                <a:effectLst>
                  <a:outerShdw blurRad="38100" dist="38100" dir="2700000" algn="tl">
                    <a:srgbClr val="000000">
                      <a:alpha val="43137"/>
                    </a:srgbClr>
                  </a:outerShdw>
                </a:effectLst>
                <a:latin typeface="Roboto Mono" pitchFamily="2" charset="0"/>
                <a:ea typeface="Roboto Mono" pitchFamily="2" charset="0"/>
              </a:rPr>
              <a:t>EXTERIOR</a:t>
            </a:r>
            <a:r>
              <a:rPr lang="en-US" sz="1400" dirty="0">
                <a:latin typeface="Roboto Mono" pitchFamily="2" charset="0"/>
                <a:ea typeface="Roboto Mono" pitchFamily="2" charset="0"/>
              </a:rPr>
              <a:t> side window using a damp cloth.</a:t>
            </a:r>
          </a:p>
          <a:p>
            <a:r>
              <a:rPr lang="en-US" sz="1400" dirty="0">
                <a:latin typeface="Roboto Mono" pitchFamily="2" charset="0"/>
                <a:ea typeface="Roboto Mono" pitchFamily="2" charset="0"/>
              </a:rPr>
              <a:t>This step will let the decorations appear on the interior part of the glass.</a:t>
            </a:r>
            <a:endParaRPr lang="fr-FR" sz="1400" dirty="0">
              <a:latin typeface="Roboto Mono" pitchFamily="2" charset="0"/>
              <a:ea typeface="Roboto Mono" pitchFamily="2" charset="0"/>
            </a:endParaRPr>
          </a:p>
        </p:txBody>
      </p:sp>
      <p:pic>
        <p:nvPicPr>
          <p:cNvPr id="25" name="Image 24"/>
          <p:cNvPicPr>
            <a:picLocks noChangeAspect="1"/>
          </p:cNvPicPr>
          <p:nvPr/>
        </p:nvPicPr>
        <p:blipFill>
          <a:blip r:embed="rId2"/>
          <a:stretch>
            <a:fillRect/>
          </a:stretch>
        </p:blipFill>
        <p:spPr>
          <a:xfrm>
            <a:off x="10650051" y="6079471"/>
            <a:ext cx="675971" cy="690054"/>
          </a:xfrm>
          <a:prstGeom prst="rect">
            <a:avLst/>
          </a:prstGeom>
        </p:spPr>
      </p:pic>
      <p:pic>
        <p:nvPicPr>
          <p:cNvPr id="26" name="Image 25"/>
          <p:cNvPicPr>
            <a:picLocks noChangeAspect="1"/>
          </p:cNvPicPr>
          <p:nvPr/>
        </p:nvPicPr>
        <p:blipFill>
          <a:blip r:embed="rId3"/>
          <a:stretch>
            <a:fillRect/>
          </a:stretch>
        </p:blipFill>
        <p:spPr>
          <a:xfrm flipH="1">
            <a:off x="4899751" y="1390814"/>
            <a:ext cx="1670259" cy="1676051"/>
          </a:xfrm>
          <a:prstGeom prst="rect">
            <a:avLst/>
          </a:prstGeom>
        </p:spPr>
      </p:pic>
      <p:pic>
        <p:nvPicPr>
          <p:cNvPr id="3" name="Image 2"/>
          <p:cNvPicPr>
            <a:picLocks noChangeAspect="1"/>
          </p:cNvPicPr>
          <p:nvPr/>
        </p:nvPicPr>
        <p:blipFill>
          <a:blip r:embed="rId4"/>
          <a:stretch>
            <a:fillRect/>
          </a:stretch>
        </p:blipFill>
        <p:spPr>
          <a:xfrm>
            <a:off x="400211" y="1940752"/>
            <a:ext cx="2997513" cy="2799002"/>
          </a:xfrm>
          <a:prstGeom prst="rect">
            <a:avLst/>
          </a:prstGeom>
        </p:spPr>
      </p:pic>
      <p:pic>
        <p:nvPicPr>
          <p:cNvPr id="4" name="Image 3"/>
          <p:cNvPicPr>
            <a:picLocks noChangeAspect="1"/>
          </p:cNvPicPr>
          <p:nvPr/>
        </p:nvPicPr>
        <p:blipFill>
          <a:blip r:embed="rId5"/>
          <a:stretch>
            <a:fillRect/>
          </a:stretch>
        </p:blipFill>
        <p:spPr>
          <a:xfrm>
            <a:off x="7257227" y="1186554"/>
            <a:ext cx="4467988" cy="4355264"/>
          </a:xfrm>
          <a:prstGeom prst="rect">
            <a:avLst/>
          </a:prstGeom>
        </p:spPr>
      </p:pic>
    </p:spTree>
    <p:extLst>
      <p:ext uri="{BB962C8B-B14F-4D97-AF65-F5344CB8AC3E}">
        <p14:creationId xmlns:p14="http://schemas.microsoft.com/office/powerpoint/2010/main" val="255172425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nception personnalisé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15912</TotalTime>
  <Words>498</Words>
  <Application>Microsoft Office PowerPoint</Application>
  <PresentationFormat>Grand écran</PresentationFormat>
  <Paragraphs>99</Paragraphs>
  <Slides>13</Slides>
  <Notes>2</Notes>
  <HiddenSlides>0</HiddenSlides>
  <MMClips>0</MMClips>
  <ScaleCrop>false</ScaleCrop>
  <HeadingPairs>
    <vt:vector size="6" baseType="variant">
      <vt:variant>
        <vt:lpstr>Polices utilisées</vt:lpstr>
      </vt:variant>
      <vt:variant>
        <vt:i4>13</vt:i4>
      </vt:variant>
      <vt:variant>
        <vt:lpstr>Thème</vt:lpstr>
      </vt:variant>
      <vt:variant>
        <vt:i4>4</vt:i4>
      </vt:variant>
      <vt:variant>
        <vt:lpstr>Titres des diapositives</vt:lpstr>
      </vt:variant>
      <vt:variant>
        <vt:i4>13</vt:i4>
      </vt:variant>
    </vt:vector>
  </HeadingPairs>
  <TitlesOfParts>
    <vt:vector size="30" baseType="lpstr">
      <vt:lpstr>Calibri Light</vt:lpstr>
      <vt:lpstr>Roboto Mono Light</vt:lpstr>
      <vt:lpstr>Calibri</vt:lpstr>
      <vt:lpstr>Roboto Light</vt:lpstr>
      <vt:lpstr>Roboto</vt:lpstr>
      <vt:lpstr>Arial</vt:lpstr>
      <vt:lpstr>Lucida Handwriting</vt:lpstr>
      <vt:lpstr>KyivType Sans2</vt:lpstr>
      <vt:lpstr>Sofia Pro Regular</vt:lpstr>
      <vt:lpstr>Century</vt:lpstr>
      <vt:lpstr>Roboto Mono Medium</vt:lpstr>
      <vt:lpstr>Roboto Mono</vt:lpstr>
      <vt:lpstr>KyivType Sans Medium2</vt:lpstr>
      <vt:lpstr>Thème Office</vt:lpstr>
      <vt:lpstr>27_Office Theme</vt:lpstr>
      <vt:lpstr>2_Office Theme</vt:lpstr>
      <vt:lpstr>Conception personnalisée</vt:lpstr>
      <vt:lpstr>Présentation PowerPoint</vt:lpstr>
      <vt:lpstr> A rather special showcase, a showcase dedicated solely to this noble cause and not the least: “Saving lives! "   The world is mobilizing today against  the scourge of breast cancer.  It affects 1 in 8 women today!  58,000 breast cancers per year in France are diagnosed  + 80% cure when the diagnosis is made early! Hence the need to alert on self-examination.   Yon-Ka has joined this prevention for several years  and also encourages you to save lives!  This is why your storefront remains one of the best means of communication.  To do this we have chosen to use a clear and impactful message  "Today, I am saving my life!"  Which prompts self-examination.</vt:lpstr>
      <vt:lpstr>Présentation PowerPoint</vt:lpstr>
      <vt:lpstr>Présentation PowerPoint</vt:lpstr>
      <vt:lpstr>EXAMPLES OF DECORATION ELEMENTS in accordance with the theme</vt:lpstr>
      <vt:lpstr>Présentation PowerPoint</vt:lpstr>
      <vt:lpstr>The scenography, in detail ... </vt:lpstr>
      <vt:lpstr>Présentation PowerPoint</vt:lpstr>
      <vt:lpstr>Présentation PowerPoint</vt:lpstr>
      <vt:lpstr>Présentation PowerPoint</vt:lpstr>
      <vt:lpstr>POINT OF SALE ANIMATION</vt:lpstr>
      <vt:lpstr>Point of sale animation, in detail ... </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ARMAND Luna</dc:creator>
  <cp:lastModifiedBy>BELQASMI Scheherazade</cp:lastModifiedBy>
  <cp:revision>466</cp:revision>
  <cp:lastPrinted>2021-09-06T14:46:13Z</cp:lastPrinted>
  <dcterms:created xsi:type="dcterms:W3CDTF">2021-05-11T10:21:38Z</dcterms:created>
  <dcterms:modified xsi:type="dcterms:W3CDTF">2021-09-20T11:26:32Z</dcterms:modified>
</cp:coreProperties>
</file>