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263" r:id="rId2"/>
    <p:sldId id="257" r:id="rId3"/>
    <p:sldId id="260" r:id="rId4"/>
    <p:sldId id="271" r:id="rId5"/>
    <p:sldId id="261" r:id="rId6"/>
    <p:sldId id="267" r:id="rId7"/>
    <p:sldId id="269" r:id="rId8"/>
    <p:sldId id="270" r:id="rId9"/>
    <p:sldId id="268" r:id="rId10"/>
    <p:sldId id="272" r:id="rId11"/>
    <p:sldId id="275" r:id="rId12"/>
    <p:sldId id="278" r:id="rId13"/>
    <p:sldId id="266" r:id="rId14"/>
    <p:sldId id="277" r:id="rId15"/>
    <p:sldId id="274" r:id="rId16"/>
    <p:sldId id="273" r:id="rId17"/>
    <p:sldId id="276" r:id="rId18"/>
    <p:sldId id="265" r:id="rId19"/>
  </p:sldIdLst>
  <p:sldSz cx="12192000" cy="6858000"/>
  <p:notesSz cx="6858000" cy="9144000"/>
  <p:embeddedFontLst>
    <p:embeddedFont>
      <p:font typeface="Roboto Mono ExtraLight" panose="00000009000000000000" pitchFamily="49" charset="0"/>
      <p:regular r:id="rId21"/>
      <p:italic r:id="rId22"/>
    </p:embeddedFont>
    <p:embeddedFont>
      <p:font typeface="KyivType Sans" panose="020B0604020202020204" charset="0"/>
      <p:regular r:id="rId23"/>
    </p:embeddedFont>
    <p:embeddedFont>
      <p:font typeface="Midnight Signature" panose="02000500000000090000" pitchFamily="50" charset="0"/>
      <p:regular r:id="rId24"/>
    </p:embeddedFont>
    <p:embeddedFont>
      <p:font typeface="Roboto Mono Medium" panose="00000009000000000000" pitchFamily="49" charset="0"/>
      <p:regular r:id="rId25"/>
      <p:italic r:id="rId26"/>
    </p:embeddedFont>
    <p:embeddedFont>
      <p:font typeface="Roboto Mono Light" panose="00000009000000000000" pitchFamily="49" charset="0"/>
      <p:regular r:id="rId27"/>
      <p:italic r:id="rId28"/>
    </p:embeddedFont>
    <p:embeddedFont>
      <p:font typeface="Roboto Light" panose="02000000000000000000" pitchFamily="2" charset="0"/>
      <p:regular r:id="rId29"/>
      <p: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KyivType Sans2" panose="00000500000000000000" pitchFamily="50" charset="0"/>
      <p:regular r:id="rId35"/>
    </p:embeddedFont>
    <p:embeddedFont>
      <p:font typeface="Roboto Mono" panose="00000009000000000000" pitchFamily="49" charset="0"/>
      <p:regular r:id="rId36"/>
      <p:bold r:id="rId37"/>
      <p:italic r:id="rId38"/>
      <p:boldItalic r:id="rId3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097"/>
    <a:srgbClr val="FFE6E4"/>
    <a:srgbClr val="0C481A"/>
    <a:srgbClr val="D7D3B7"/>
    <a:srgbClr val="3E3E3E"/>
    <a:srgbClr val="FFF2EA"/>
    <a:srgbClr val="F2EFFE"/>
    <a:srgbClr val="FD6B63"/>
    <a:srgbClr val="B2A7F7"/>
    <a:srgbClr val="FCC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86" autoAdjust="0"/>
    <p:restoredTop sz="94660" autoAdjust="0"/>
  </p:normalViewPr>
  <p:slideViewPr>
    <p:cSldViewPr snapToGrid="0">
      <p:cViewPr varScale="1">
        <p:scale>
          <a:sx n="97" d="100"/>
          <a:sy n="97" d="100"/>
        </p:scale>
        <p:origin x="858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56E63-2039-446A-B2F9-3323D1278CBB}" type="datetimeFigureOut">
              <a:rPr lang="fr-FR" smtClean="0"/>
              <a:t>03/12/2021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39CD1-3524-46B3-A33D-3A96A6148A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0097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F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356" y="1375108"/>
            <a:ext cx="3510071" cy="3027728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3666477" y="5543038"/>
            <a:ext cx="4980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L’Expérience du Soin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Phyto-Aromatique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3E3E3E"/>
              </a:solidFill>
              <a:effectLst/>
              <a:uLnTx/>
              <a:uFillTx/>
              <a:latin typeface="KyivType Sans2" panose="000005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114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356" y="1375108"/>
            <a:ext cx="3510071" cy="3027728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3666477" y="5543038"/>
            <a:ext cx="4980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The </a:t>
            </a:r>
            <a:r>
              <a:rPr kumimoji="0" lang="fr-F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Experience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 of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Phyto-</a:t>
            </a:r>
            <a:r>
              <a:rPr kumimoji="0" lang="fr-F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Aromatic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Skincare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3E3E3E"/>
              </a:solidFill>
              <a:effectLst/>
              <a:uLnTx/>
              <a:uFillTx/>
              <a:latin typeface="KyivType Sans2" panose="000005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0482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429000"/>
            <a:ext cx="10515600" cy="816312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641" y="867784"/>
            <a:ext cx="2341530" cy="2019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755087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court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838200" y="1270450"/>
            <a:ext cx="10515600" cy="487949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838200" y="254369"/>
            <a:ext cx="10515600" cy="792036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011" y="6284980"/>
            <a:ext cx="519977" cy="44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35658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 + image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4588184" y="1286634"/>
            <a:ext cx="6765616" cy="486331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838200" y="272278"/>
            <a:ext cx="10515600" cy="792036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011" y="6284980"/>
            <a:ext cx="519977" cy="448523"/>
          </a:xfrm>
          <a:prstGeom prst="rect">
            <a:avLst/>
          </a:prstGeom>
        </p:spPr>
      </p:pic>
      <p:sp>
        <p:nvSpPr>
          <p:cNvPr id="6" name="Espace réservé pour une image  5"/>
          <p:cNvSpPr>
            <a:spLocks noGrp="1"/>
          </p:cNvSpPr>
          <p:nvPr>
            <p:ph type="pic" sz="quarter" idx="11"/>
          </p:nvPr>
        </p:nvSpPr>
        <p:spPr>
          <a:xfrm>
            <a:off x="838200" y="1286634"/>
            <a:ext cx="3458671" cy="4863313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838338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 + image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011" y="6284980"/>
            <a:ext cx="519977" cy="448523"/>
          </a:xfrm>
          <a:prstGeom prst="rect">
            <a:avLst/>
          </a:prstGeom>
        </p:spPr>
      </p:pic>
      <p:sp>
        <p:nvSpPr>
          <p:cNvPr id="8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838200" y="1278543"/>
            <a:ext cx="6765616" cy="492804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9" name="Titre 3"/>
          <p:cNvSpPr>
            <a:spLocks noGrp="1"/>
          </p:cNvSpPr>
          <p:nvPr>
            <p:ph type="title"/>
          </p:nvPr>
        </p:nvSpPr>
        <p:spPr>
          <a:xfrm>
            <a:off x="838200" y="268022"/>
            <a:ext cx="10515600" cy="792036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10" name="Espace réservé pour une image  5"/>
          <p:cNvSpPr>
            <a:spLocks noGrp="1"/>
          </p:cNvSpPr>
          <p:nvPr>
            <p:ph type="pic" sz="quarter" idx="11"/>
          </p:nvPr>
        </p:nvSpPr>
        <p:spPr>
          <a:xfrm>
            <a:off x="7895129" y="1278543"/>
            <a:ext cx="3458671" cy="492804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248449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3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0" r:id="rId3"/>
    <p:sldLayoutId id="2147483649" r:id="rId4"/>
    <p:sldLayoutId id="2147483652" r:id="rId5"/>
    <p:sldLayoutId id="2147483655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rgbClr val="3E3E3E"/>
          </a:solidFill>
          <a:latin typeface="KyivType Sans2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379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7442" y="0"/>
            <a:ext cx="6494558" cy="6735097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/>
        </p:nvSpPr>
        <p:spPr>
          <a:xfrm>
            <a:off x="1676400" y="7524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800" dirty="0" smtClean="0">
                <a:latin typeface="KyivType Sans2" panose="00000500000000000000" pitchFamily="50" charset="0"/>
              </a:rPr>
              <a:t>MAQUETTE</a:t>
            </a:r>
          </a:p>
          <a:p>
            <a:r>
              <a:rPr lang="fr-FR" sz="3800" dirty="0" smtClean="0">
                <a:latin typeface="KyivType Sans2" panose="00000500000000000000" pitchFamily="50" charset="0"/>
              </a:rPr>
              <a:t>Scénographie vitrine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6670" y="-1704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654768" y="752457"/>
            <a:ext cx="1472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/>
              <a:t>1</a:t>
            </a:r>
            <a:endParaRPr lang="fr-FR" sz="7200" b="1" dirty="0"/>
          </a:p>
        </p:txBody>
      </p:sp>
    </p:spTree>
    <p:extLst>
      <p:ext uri="{BB962C8B-B14F-4D97-AF65-F5344CB8AC3E}">
        <p14:creationId xmlns:p14="http://schemas.microsoft.com/office/powerpoint/2010/main" val="4206065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16670" y="-1704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623772" y="707949"/>
            <a:ext cx="1472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/>
              <a:t>1</a:t>
            </a:r>
            <a:endParaRPr lang="fr-FR" sz="7200" b="1" dirty="0"/>
          </a:p>
        </p:txBody>
      </p:sp>
      <p:sp>
        <p:nvSpPr>
          <p:cNvPr id="10" name="Titre 1"/>
          <p:cNvSpPr>
            <a:spLocks noGrp="1"/>
          </p:cNvSpPr>
          <p:nvPr/>
        </p:nvSpPr>
        <p:spPr>
          <a:xfrm>
            <a:off x="1676400" y="58271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800" dirty="0" smtClean="0">
                <a:latin typeface="KyivType Sans2" panose="00000500000000000000" pitchFamily="50" charset="0"/>
              </a:rPr>
              <a:t>3D</a:t>
            </a:r>
          </a:p>
          <a:p>
            <a:r>
              <a:rPr lang="fr-FR" sz="3800" dirty="0" smtClean="0">
                <a:latin typeface="KyivType Sans2" panose="00000500000000000000" pitchFamily="50" charset="0"/>
              </a:rPr>
              <a:t>Scénographie vitrine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014779"/>
            <a:ext cx="9037489" cy="4798815"/>
          </a:xfrm>
          <a:prstGeom prst="rect">
            <a:avLst/>
          </a:prstGeom>
        </p:spPr>
      </p:pic>
      <p:sp>
        <p:nvSpPr>
          <p:cNvPr id="13" name="Forme libre 12"/>
          <p:cNvSpPr/>
          <p:nvPr/>
        </p:nvSpPr>
        <p:spPr>
          <a:xfrm>
            <a:off x="5072428" y="4449651"/>
            <a:ext cx="449689" cy="496310"/>
          </a:xfrm>
          <a:custGeom>
            <a:avLst/>
            <a:gdLst>
              <a:gd name="connsiteX0" fmla="*/ 439730 w 449689"/>
              <a:gd name="connsiteY0" fmla="*/ 154546 h 496310"/>
              <a:gd name="connsiteX1" fmla="*/ 420411 w 449689"/>
              <a:gd name="connsiteY1" fmla="*/ 206062 h 496310"/>
              <a:gd name="connsiteX2" fmla="*/ 401093 w 449689"/>
              <a:gd name="connsiteY2" fmla="*/ 244698 h 496310"/>
              <a:gd name="connsiteX3" fmla="*/ 381775 w 449689"/>
              <a:gd name="connsiteY3" fmla="*/ 257577 h 496310"/>
              <a:gd name="connsiteX4" fmla="*/ 356017 w 449689"/>
              <a:gd name="connsiteY4" fmla="*/ 296214 h 496310"/>
              <a:gd name="connsiteX5" fmla="*/ 343138 w 449689"/>
              <a:gd name="connsiteY5" fmla="*/ 315532 h 496310"/>
              <a:gd name="connsiteX6" fmla="*/ 323820 w 449689"/>
              <a:gd name="connsiteY6" fmla="*/ 328411 h 496310"/>
              <a:gd name="connsiteX7" fmla="*/ 317380 w 449689"/>
              <a:gd name="connsiteY7" fmla="*/ 347729 h 496310"/>
              <a:gd name="connsiteX8" fmla="*/ 291623 w 449689"/>
              <a:gd name="connsiteY8" fmla="*/ 386366 h 496310"/>
              <a:gd name="connsiteX9" fmla="*/ 265865 w 449689"/>
              <a:gd name="connsiteY9" fmla="*/ 425003 h 496310"/>
              <a:gd name="connsiteX10" fmla="*/ 252986 w 449689"/>
              <a:gd name="connsiteY10" fmla="*/ 444321 h 496310"/>
              <a:gd name="connsiteX11" fmla="*/ 240107 w 449689"/>
              <a:gd name="connsiteY11" fmla="*/ 463639 h 496310"/>
              <a:gd name="connsiteX12" fmla="*/ 214349 w 449689"/>
              <a:gd name="connsiteY12" fmla="*/ 495836 h 496310"/>
              <a:gd name="connsiteX13" fmla="*/ 207910 w 449689"/>
              <a:gd name="connsiteY13" fmla="*/ 476518 h 496310"/>
              <a:gd name="connsiteX14" fmla="*/ 214349 w 449689"/>
              <a:gd name="connsiteY14" fmla="*/ 418563 h 496310"/>
              <a:gd name="connsiteX15" fmla="*/ 175713 w 449689"/>
              <a:gd name="connsiteY15" fmla="*/ 431442 h 496310"/>
              <a:gd name="connsiteX16" fmla="*/ 156395 w 449689"/>
              <a:gd name="connsiteY16" fmla="*/ 437881 h 496310"/>
              <a:gd name="connsiteX17" fmla="*/ 137076 w 449689"/>
              <a:gd name="connsiteY17" fmla="*/ 431442 h 496310"/>
              <a:gd name="connsiteX18" fmla="*/ 130637 w 449689"/>
              <a:gd name="connsiteY18" fmla="*/ 412124 h 496310"/>
              <a:gd name="connsiteX19" fmla="*/ 137076 w 449689"/>
              <a:gd name="connsiteY19" fmla="*/ 328411 h 496310"/>
              <a:gd name="connsiteX20" fmla="*/ 117758 w 449689"/>
              <a:gd name="connsiteY20" fmla="*/ 283335 h 496310"/>
              <a:gd name="connsiteX21" fmla="*/ 98440 w 449689"/>
              <a:gd name="connsiteY21" fmla="*/ 296214 h 496310"/>
              <a:gd name="connsiteX22" fmla="*/ 92000 w 449689"/>
              <a:gd name="connsiteY22" fmla="*/ 315532 h 496310"/>
              <a:gd name="connsiteX23" fmla="*/ 85561 w 449689"/>
              <a:gd name="connsiteY23" fmla="*/ 412124 h 496310"/>
              <a:gd name="connsiteX24" fmla="*/ 46924 w 449689"/>
              <a:gd name="connsiteY24" fmla="*/ 431442 h 496310"/>
              <a:gd name="connsiteX25" fmla="*/ 1848 w 449689"/>
              <a:gd name="connsiteY25" fmla="*/ 425003 h 496310"/>
              <a:gd name="connsiteX26" fmla="*/ 8287 w 449689"/>
              <a:gd name="connsiteY26" fmla="*/ 405684 h 496310"/>
              <a:gd name="connsiteX27" fmla="*/ 53364 w 449689"/>
              <a:gd name="connsiteY27" fmla="*/ 354169 h 496310"/>
              <a:gd name="connsiteX28" fmla="*/ 79121 w 449689"/>
              <a:gd name="connsiteY28" fmla="*/ 315532 h 496310"/>
              <a:gd name="connsiteX29" fmla="*/ 104879 w 449689"/>
              <a:gd name="connsiteY29" fmla="*/ 276895 h 496310"/>
              <a:gd name="connsiteX30" fmla="*/ 117758 w 449689"/>
              <a:gd name="connsiteY30" fmla="*/ 257577 h 496310"/>
              <a:gd name="connsiteX31" fmla="*/ 130637 w 449689"/>
              <a:gd name="connsiteY31" fmla="*/ 238259 h 496310"/>
              <a:gd name="connsiteX32" fmla="*/ 143516 w 449689"/>
              <a:gd name="connsiteY32" fmla="*/ 218941 h 496310"/>
              <a:gd name="connsiteX33" fmla="*/ 169273 w 449689"/>
              <a:gd name="connsiteY33" fmla="*/ 180304 h 496310"/>
              <a:gd name="connsiteX34" fmla="*/ 175713 w 449689"/>
              <a:gd name="connsiteY34" fmla="*/ 160986 h 496310"/>
              <a:gd name="connsiteX35" fmla="*/ 188592 w 449689"/>
              <a:gd name="connsiteY35" fmla="*/ 135228 h 496310"/>
              <a:gd name="connsiteX36" fmla="*/ 207910 w 449689"/>
              <a:gd name="connsiteY36" fmla="*/ 96591 h 496310"/>
              <a:gd name="connsiteX37" fmla="*/ 240107 w 449689"/>
              <a:gd name="connsiteY37" fmla="*/ 38636 h 496310"/>
              <a:gd name="connsiteX38" fmla="*/ 252986 w 449689"/>
              <a:gd name="connsiteY38" fmla="*/ 19318 h 496310"/>
              <a:gd name="connsiteX39" fmla="*/ 265865 w 449689"/>
              <a:gd name="connsiteY39" fmla="*/ 0 h 496310"/>
              <a:gd name="connsiteX40" fmla="*/ 272304 w 449689"/>
              <a:gd name="connsiteY40" fmla="*/ 57955 h 496310"/>
              <a:gd name="connsiteX41" fmla="*/ 278744 w 449689"/>
              <a:gd name="connsiteY41" fmla="*/ 90152 h 496310"/>
              <a:gd name="connsiteX42" fmla="*/ 285183 w 449689"/>
              <a:gd name="connsiteY42" fmla="*/ 148107 h 496310"/>
              <a:gd name="connsiteX43" fmla="*/ 439730 w 449689"/>
              <a:gd name="connsiteY43" fmla="*/ 154546 h 4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9689" h="496310">
                <a:moveTo>
                  <a:pt x="439730" y="154546"/>
                </a:moveTo>
                <a:cubicBezTo>
                  <a:pt x="462268" y="164205"/>
                  <a:pt x="442520" y="161843"/>
                  <a:pt x="420411" y="206062"/>
                </a:cubicBezTo>
                <a:cubicBezTo>
                  <a:pt x="409936" y="227013"/>
                  <a:pt x="419549" y="226242"/>
                  <a:pt x="401093" y="244698"/>
                </a:cubicBezTo>
                <a:cubicBezTo>
                  <a:pt x="395621" y="250170"/>
                  <a:pt x="388214" y="253284"/>
                  <a:pt x="381775" y="257577"/>
                </a:cubicBezTo>
                <a:lnTo>
                  <a:pt x="356017" y="296214"/>
                </a:lnTo>
                <a:cubicBezTo>
                  <a:pt x="351724" y="302653"/>
                  <a:pt x="349577" y="311239"/>
                  <a:pt x="343138" y="315532"/>
                </a:cubicBezTo>
                <a:lnTo>
                  <a:pt x="323820" y="328411"/>
                </a:lnTo>
                <a:cubicBezTo>
                  <a:pt x="321673" y="334850"/>
                  <a:pt x="320676" y="341795"/>
                  <a:pt x="317380" y="347729"/>
                </a:cubicBezTo>
                <a:cubicBezTo>
                  <a:pt x="309863" y="361260"/>
                  <a:pt x="300209" y="373487"/>
                  <a:pt x="291623" y="386366"/>
                </a:cubicBezTo>
                <a:lnTo>
                  <a:pt x="265865" y="425003"/>
                </a:lnTo>
                <a:lnTo>
                  <a:pt x="252986" y="444321"/>
                </a:lnTo>
                <a:lnTo>
                  <a:pt x="240107" y="463639"/>
                </a:lnTo>
                <a:cubicBezTo>
                  <a:pt x="237396" y="471772"/>
                  <a:pt x="232274" y="500317"/>
                  <a:pt x="214349" y="495836"/>
                </a:cubicBezTo>
                <a:cubicBezTo>
                  <a:pt x="207764" y="494190"/>
                  <a:pt x="210056" y="482957"/>
                  <a:pt x="207910" y="476518"/>
                </a:cubicBezTo>
                <a:cubicBezTo>
                  <a:pt x="210056" y="457200"/>
                  <a:pt x="225647" y="434380"/>
                  <a:pt x="214349" y="418563"/>
                </a:cubicBezTo>
                <a:cubicBezTo>
                  <a:pt x="206459" y="407516"/>
                  <a:pt x="188592" y="427149"/>
                  <a:pt x="175713" y="431442"/>
                </a:cubicBezTo>
                <a:lnTo>
                  <a:pt x="156395" y="437881"/>
                </a:lnTo>
                <a:cubicBezTo>
                  <a:pt x="149955" y="435735"/>
                  <a:pt x="141876" y="436242"/>
                  <a:pt x="137076" y="431442"/>
                </a:cubicBezTo>
                <a:cubicBezTo>
                  <a:pt x="132276" y="426643"/>
                  <a:pt x="130637" y="418912"/>
                  <a:pt x="130637" y="412124"/>
                </a:cubicBezTo>
                <a:cubicBezTo>
                  <a:pt x="130637" y="384137"/>
                  <a:pt x="134930" y="356315"/>
                  <a:pt x="137076" y="328411"/>
                </a:cubicBezTo>
                <a:cubicBezTo>
                  <a:pt x="135718" y="322980"/>
                  <a:pt x="129461" y="285676"/>
                  <a:pt x="117758" y="283335"/>
                </a:cubicBezTo>
                <a:cubicBezTo>
                  <a:pt x="110169" y="281817"/>
                  <a:pt x="104879" y="291921"/>
                  <a:pt x="98440" y="296214"/>
                </a:cubicBezTo>
                <a:cubicBezTo>
                  <a:pt x="96293" y="302653"/>
                  <a:pt x="92750" y="308786"/>
                  <a:pt x="92000" y="315532"/>
                </a:cubicBezTo>
                <a:cubicBezTo>
                  <a:pt x="88436" y="347603"/>
                  <a:pt x="92952" y="380713"/>
                  <a:pt x="85561" y="412124"/>
                </a:cubicBezTo>
                <a:cubicBezTo>
                  <a:pt x="83436" y="421154"/>
                  <a:pt x="53552" y="429233"/>
                  <a:pt x="46924" y="431442"/>
                </a:cubicBezTo>
                <a:cubicBezTo>
                  <a:pt x="31899" y="429296"/>
                  <a:pt x="14477" y="433422"/>
                  <a:pt x="1848" y="425003"/>
                </a:cubicBezTo>
                <a:cubicBezTo>
                  <a:pt x="-3800" y="421238"/>
                  <a:pt x="4991" y="411618"/>
                  <a:pt x="8287" y="405684"/>
                </a:cubicBezTo>
                <a:cubicBezTo>
                  <a:pt x="30382" y="365912"/>
                  <a:pt x="25144" y="372982"/>
                  <a:pt x="53364" y="354169"/>
                </a:cubicBezTo>
                <a:cubicBezTo>
                  <a:pt x="65678" y="317223"/>
                  <a:pt x="50984" y="351708"/>
                  <a:pt x="79121" y="315532"/>
                </a:cubicBezTo>
                <a:cubicBezTo>
                  <a:pt x="88624" y="303314"/>
                  <a:pt x="96293" y="289774"/>
                  <a:pt x="104879" y="276895"/>
                </a:cubicBezTo>
                <a:lnTo>
                  <a:pt x="117758" y="257577"/>
                </a:lnTo>
                <a:lnTo>
                  <a:pt x="130637" y="238259"/>
                </a:lnTo>
                <a:lnTo>
                  <a:pt x="143516" y="218941"/>
                </a:lnTo>
                <a:cubicBezTo>
                  <a:pt x="158825" y="173009"/>
                  <a:pt x="137118" y="228535"/>
                  <a:pt x="169273" y="180304"/>
                </a:cubicBezTo>
                <a:cubicBezTo>
                  <a:pt x="173038" y="174656"/>
                  <a:pt x="173039" y="167225"/>
                  <a:pt x="175713" y="160986"/>
                </a:cubicBezTo>
                <a:cubicBezTo>
                  <a:pt x="179495" y="152163"/>
                  <a:pt x="184811" y="144051"/>
                  <a:pt x="188592" y="135228"/>
                </a:cubicBezTo>
                <a:cubicBezTo>
                  <a:pt x="204589" y="97902"/>
                  <a:pt x="183158" y="133719"/>
                  <a:pt x="207910" y="96591"/>
                </a:cubicBezTo>
                <a:cubicBezTo>
                  <a:pt x="219243" y="62589"/>
                  <a:pt x="210584" y="82920"/>
                  <a:pt x="240107" y="38636"/>
                </a:cubicBezTo>
                <a:lnTo>
                  <a:pt x="252986" y="19318"/>
                </a:lnTo>
                <a:lnTo>
                  <a:pt x="265865" y="0"/>
                </a:lnTo>
                <a:cubicBezTo>
                  <a:pt x="268011" y="19318"/>
                  <a:pt x="269555" y="38713"/>
                  <a:pt x="272304" y="57955"/>
                </a:cubicBezTo>
                <a:cubicBezTo>
                  <a:pt x="273852" y="68790"/>
                  <a:pt x="277196" y="79317"/>
                  <a:pt x="278744" y="90152"/>
                </a:cubicBezTo>
                <a:cubicBezTo>
                  <a:pt x="281493" y="109394"/>
                  <a:pt x="266895" y="141523"/>
                  <a:pt x="285183" y="148107"/>
                </a:cubicBezTo>
                <a:cubicBezTo>
                  <a:pt x="333653" y="165556"/>
                  <a:pt x="417192" y="144887"/>
                  <a:pt x="439730" y="1545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2785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563" y="1456940"/>
            <a:ext cx="8193437" cy="555285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16670" y="-1704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623772" y="707949"/>
            <a:ext cx="1472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/>
              <a:t>1</a:t>
            </a:r>
            <a:endParaRPr lang="fr-FR" sz="7200" b="1" dirty="0"/>
          </a:p>
        </p:txBody>
      </p:sp>
      <p:sp>
        <p:nvSpPr>
          <p:cNvPr id="10" name="Titre 1"/>
          <p:cNvSpPr>
            <a:spLocks noGrp="1"/>
          </p:cNvSpPr>
          <p:nvPr/>
        </p:nvSpPr>
        <p:spPr>
          <a:xfrm>
            <a:off x="1676400" y="58271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800" dirty="0" smtClean="0">
                <a:latin typeface="KyivType Sans2" panose="00000500000000000000" pitchFamily="50" charset="0"/>
              </a:rPr>
              <a:t>3D</a:t>
            </a:r>
          </a:p>
          <a:p>
            <a:r>
              <a:rPr lang="fr-FR" sz="3800" dirty="0" smtClean="0">
                <a:latin typeface="KyivType Sans2" panose="00000500000000000000" pitchFamily="50" charset="0"/>
              </a:rPr>
              <a:t>Scénographie vitrine</a:t>
            </a:r>
            <a:endParaRPr lang="fr-FR" sz="3800" dirty="0">
              <a:latin typeface="KyivType Sans2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569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883" y="1388668"/>
            <a:ext cx="5168821" cy="5360258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/>
        </p:nvSpPr>
        <p:spPr>
          <a:xfrm>
            <a:off x="776206" y="22449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>
                <a:solidFill>
                  <a:schemeClr val="tx1"/>
                </a:solidFill>
              </a:rPr>
              <a:t>La scénographie, en détail …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7" name="Forme libre 6"/>
          <p:cNvSpPr/>
          <p:nvPr/>
        </p:nvSpPr>
        <p:spPr>
          <a:xfrm>
            <a:off x="2224622" y="1330341"/>
            <a:ext cx="2994480" cy="912972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8" name="Forme libre 7"/>
          <p:cNvSpPr/>
          <p:nvPr/>
        </p:nvSpPr>
        <p:spPr>
          <a:xfrm rot="10956676" flipV="1">
            <a:off x="7597684" y="4295349"/>
            <a:ext cx="1830033" cy="711906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9" name="Forme libre 8"/>
          <p:cNvSpPr/>
          <p:nvPr/>
        </p:nvSpPr>
        <p:spPr>
          <a:xfrm>
            <a:off x="2986774" y="2604596"/>
            <a:ext cx="2499625" cy="964280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0" name="Forme libre 9"/>
          <p:cNvSpPr/>
          <p:nvPr/>
        </p:nvSpPr>
        <p:spPr>
          <a:xfrm rot="10800000" flipV="1">
            <a:off x="7372757" y="2033977"/>
            <a:ext cx="1996439" cy="532449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1" name="Forme libre 10"/>
          <p:cNvSpPr/>
          <p:nvPr/>
        </p:nvSpPr>
        <p:spPr>
          <a:xfrm rot="10800000" flipV="1">
            <a:off x="6794739" y="3140538"/>
            <a:ext cx="2064125" cy="1624416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2" name="ZoneTexte 6"/>
          <p:cNvSpPr txBox="1"/>
          <p:nvPr/>
        </p:nvSpPr>
        <p:spPr>
          <a:xfrm>
            <a:off x="9420748" y="1803144"/>
            <a:ext cx="257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 smtClean="0">
                <a:latin typeface="Roboto Mono Light" charset="0"/>
                <a:ea typeface="Roboto Mono Light" charset="0"/>
              </a:rPr>
              <a:t>Poster 60 x80 cm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suspendu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3" name="ZoneTexte 28"/>
          <p:cNvSpPr txBox="1"/>
          <p:nvPr/>
        </p:nvSpPr>
        <p:spPr>
          <a:xfrm>
            <a:off x="634889" y="2773033"/>
            <a:ext cx="341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 smtClean="0">
                <a:latin typeface="Roboto Mono Light" charset="0"/>
                <a:ea typeface="Roboto Mono Light" charset="0"/>
              </a:rPr>
              <a:t>Longue Marque de peinture à positionner derrière « SOS SPOT » pour simuler l’action du produit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= effacer les imperfections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4" name="ZoneTexte 29"/>
          <p:cNvSpPr txBox="1"/>
          <p:nvPr/>
        </p:nvSpPr>
        <p:spPr>
          <a:xfrm>
            <a:off x="826363" y="1471637"/>
            <a:ext cx="2796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200" dirty="0" smtClean="0">
                <a:latin typeface="Roboto Mono Light" charset="0"/>
                <a:ea typeface="Roboto Mono Light" charset="0"/>
              </a:rPr>
              <a:t>Panneau de papier kraft suspendu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5" name="ZoneTexte 30"/>
          <p:cNvSpPr txBox="1"/>
          <p:nvPr/>
        </p:nvSpPr>
        <p:spPr>
          <a:xfrm>
            <a:off x="9461616" y="3907855"/>
            <a:ext cx="24354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 smtClean="0">
                <a:latin typeface="Roboto Mono Light" charset="0"/>
                <a:ea typeface="Roboto Mono Light" charset="0"/>
              </a:rPr>
              <a:t>3 Meubles (éléments de base) de tailles différentes recouverts de papier peint ou adhésif effet béton ciré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6" name="Forme libre 15"/>
          <p:cNvSpPr/>
          <p:nvPr/>
        </p:nvSpPr>
        <p:spPr>
          <a:xfrm rot="10800000">
            <a:off x="7472319" y="5622685"/>
            <a:ext cx="2152104" cy="252648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7" name="Forme libre 16"/>
          <p:cNvSpPr/>
          <p:nvPr/>
        </p:nvSpPr>
        <p:spPr>
          <a:xfrm rot="20846517">
            <a:off x="1917504" y="5093065"/>
            <a:ext cx="2031516" cy="546129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708727" y="5410499"/>
            <a:ext cx="2796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 smtClean="0">
                <a:latin typeface="Roboto Mono Light" charset="0"/>
                <a:ea typeface="Roboto Mono Light" charset="0"/>
              </a:rPr>
              <a:t>Vase en terre cuite 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+ grands branchages 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naturels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9" name="ZoneTexte 6"/>
          <p:cNvSpPr txBox="1"/>
          <p:nvPr/>
        </p:nvSpPr>
        <p:spPr>
          <a:xfrm>
            <a:off x="9624423" y="5622685"/>
            <a:ext cx="257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 smtClean="0">
                <a:latin typeface="Roboto Mono Light" charset="0"/>
                <a:ea typeface="Roboto Mono Light" charset="0"/>
              </a:rPr>
              <a:t>Lettres en bois 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adhésives pour créer le mot « PURETÉ »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20" name="ZoneTexte 6"/>
          <p:cNvSpPr txBox="1"/>
          <p:nvPr/>
        </p:nvSpPr>
        <p:spPr>
          <a:xfrm>
            <a:off x="8857948" y="2957792"/>
            <a:ext cx="32839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 smtClean="0">
                <a:latin typeface="Roboto Mono Light" charset="0"/>
                <a:ea typeface="Roboto Mono Light" charset="0"/>
              </a:rPr>
              <a:t>Exposition des 4 produits de la gamme pureté </a:t>
            </a:r>
          </a:p>
          <a:p>
            <a:r>
              <a:rPr lang="fr-FR" sz="900" dirty="0" smtClean="0">
                <a:latin typeface="Roboto Mono Light" charset="0"/>
                <a:ea typeface="Roboto Mono Light" charset="0"/>
              </a:rPr>
              <a:t>SOS SPOT + JUVENIL + CREME 15 + EMULSION PURE</a:t>
            </a:r>
            <a:endParaRPr lang="fr-FR" sz="900" dirty="0">
              <a:latin typeface="Roboto Mono Light" charset="0"/>
              <a:ea typeface="Roboto Mono Light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634889" y="3837965"/>
            <a:ext cx="2796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 smtClean="0">
                <a:latin typeface="Roboto Mono Light" charset="0"/>
                <a:ea typeface="Roboto Mono Light" charset="0"/>
              </a:rPr>
              <a:t>Nouveauté / produit phare sur podium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SOS SPOT ROLL-ON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22" name="Forme libre 21"/>
          <p:cNvSpPr/>
          <p:nvPr/>
        </p:nvSpPr>
        <p:spPr>
          <a:xfrm rot="1119908" flipV="1">
            <a:off x="2592842" y="3962792"/>
            <a:ext cx="2488768" cy="700966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90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452" y="1052052"/>
            <a:ext cx="6394322" cy="50646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16670" y="-1704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743238" y="2461816"/>
            <a:ext cx="34447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Il est important de travailler fortement l’éclairage et les ombres de cette vitrine.</a:t>
            </a:r>
          </a:p>
          <a:p>
            <a:pPr algn="just"/>
            <a:r>
              <a:rPr lang="fr-FR" dirty="0" smtClean="0"/>
              <a:t>Idéalement diriger l’</a:t>
            </a:r>
            <a:r>
              <a:rPr lang="fr-FR" dirty="0"/>
              <a:t>é</a:t>
            </a:r>
            <a:r>
              <a:rPr lang="fr-FR" dirty="0" smtClean="0"/>
              <a:t>clairage le long de la trace de peinture blanche et  sur les branchages afin que leurs ombres puissent apparaître sur  le panneau kraft.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790" y="1129205"/>
            <a:ext cx="803381" cy="73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833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620" y="922149"/>
            <a:ext cx="8169140" cy="58206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6670" y="-1704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623772" y="707949"/>
            <a:ext cx="1472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/>
              <a:t>2</a:t>
            </a:r>
            <a:endParaRPr lang="fr-FR" sz="7200" b="1" dirty="0"/>
          </a:p>
        </p:txBody>
      </p:sp>
      <p:sp>
        <p:nvSpPr>
          <p:cNvPr id="7" name="Titre 1"/>
          <p:cNvSpPr>
            <a:spLocks noGrp="1"/>
          </p:cNvSpPr>
          <p:nvPr/>
        </p:nvSpPr>
        <p:spPr>
          <a:xfrm>
            <a:off x="1676400" y="7524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800" dirty="0" smtClean="0">
                <a:latin typeface="KyivType Sans2" panose="00000500000000000000" pitchFamily="50" charset="0"/>
              </a:rPr>
              <a:t>ANIMATION</a:t>
            </a:r>
          </a:p>
          <a:p>
            <a:r>
              <a:rPr lang="fr-FR" sz="3800" dirty="0" smtClean="0">
                <a:latin typeface="KyivType Sans2" panose="00000500000000000000" pitchFamily="50" charset="0"/>
              </a:rPr>
              <a:t>Point de vente</a:t>
            </a:r>
            <a:endParaRPr lang="fr-FR" sz="3800" dirty="0">
              <a:latin typeface="KyivType Sans2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8905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312" y="866634"/>
            <a:ext cx="5169900" cy="5964356"/>
          </a:xfrm>
          <a:prstGeom prst="rect">
            <a:avLst/>
          </a:prstGeom>
        </p:spPr>
      </p:pic>
      <p:sp>
        <p:nvSpPr>
          <p:cNvPr id="12" name="ZoneTexte 6"/>
          <p:cNvSpPr txBox="1"/>
          <p:nvPr/>
        </p:nvSpPr>
        <p:spPr>
          <a:xfrm>
            <a:off x="8504032" y="1546023"/>
            <a:ext cx="26829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Affichette 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A4 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nouveauté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3" name="ZoneTexte 7"/>
          <p:cNvSpPr txBox="1"/>
          <p:nvPr/>
        </p:nvSpPr>
        <p:spPr>
          <a:xfrm>
            <a:off x="8684698" y="5533495"/>
            <a:ext cx="31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Idéalement, recouvrez le meuble vente de papier peint effet 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béton ciré</a:t>
            </a:r>
            <a:endParaRPr lang="fr-FR" baseline="300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4" name="ZoneTexte 9"/>
          <p:cNvSpPr txBox="1"/>
          <p:nvPr/>
        </p:nvSpPr>
        <p:spPr>
          <a:xfrm>
            <a:off x="1087780" y="5051060"/>
            <a:ext cx="27673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SOS SPOT </a:t>
            </a:r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surélevé sur un plot effet béton ciré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5" name="ZoneTexte 11"/>
          <p:cNvSpPr txBox="1"/>
          <p:nvPr/>
        </p:nvSpPr>
        <p:spPr>
          <a:xfrm>
            <a:off x="8928308" y="4216452"/>
            <a:ext cx="268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Petites lettres en bois adhésives sous l’étagère ou le meuble vente dédié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6" name="Arc 15"/>
          <p:cNvSpPr/>
          <p:nvPr/>
        </p:nvSpPr>
        <p:spPr>
          <a:xfrm rot="18506558">
            <a:off x="2437283" y="2225203"/>
            <a:ext cx="1872900" cy="2763693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7" name="Arc 14"/>
          <p:cNvSpPr/>
          <p:nvPr/>
        </p:nvSpPr>
        <p:spPr>
          <a:xfrm rot="19055776">
            <a:off x="1701233" y="4070214"/>
            <a:ext cx="3869267" cy="790281"/>
          </a:xfrm>
          <a:custGeom>
            <a:avLst/>
            <a:gdLst>
              <a:gd name="connsiteX0" fmla="*/ 965779 w 1931559"/>
              <a:gd name="connsiteY0" fmla="*/ 0 h 2004686"/>
              <a:gd name="connsiteX1" fmla="*/ 1931559 w 1931559"/>
              <a:gd name="connsiteY1" fmla="*/ 1002343 h 2004686"/>
              <a:gd name="connsiteX2" fmla="*/ 965780 w 1931559"/>
              <a:gd name="connsiteY2" fmla="*/ 1002343 h 2004686"/>
              <a:gd name="connsiteX3" fmla="*/ 965779 w 1931559"/>
              <a:gd name="connsiteY3" fmla="*/ 0 h 2004686"/>
              <a:gd name="connsiteX0" fmla="*/ 965779 w 1931559"/>
              <a:gd name="connsiteY0" fmla="*/ 0 h 2004686"/>
              <a:gd name="connsiteX1" fmla="*/ 1931559 w 1931559"/>
              <a:gd name="connsiteY1" fmla="*/ 1002343 h 2004686"/>
              <a:gd name="connsiteX0" fmla="*/ 0 w 1041411"/>
              <a:gd name="connsiteY0" fmla="*/ 0 h 1363107"/>
              <a:gd name="connsiteX1" fmla="*/ 965780 w 1041411"/>
              <a:gd name="connsiteY1" fmla="*/ 1002343 h 1363107"/>
              <a:gd name="connsiteX2" fmla="*/ 1 w 1041411"/>
              <a:gd name="connsiteY2" fmla="*/ 1002343 h 1363107"/>
              <a:gd name="connsiteX3" fmla="*/ 0 w 1041411"/>
              <a:gd name="connsiteY3" fmla="*/ 0 h 1363107"/>
              <a:gd name="connsiteX0" fmla="*/ 0 w 1041411"/>
              <a:gd name="connsiteY0" fmla="*/ 0 h 1363107"/>
              <a:gd name="connsiteX1" fmla="*/ 1041411 w 1041411"/>
              <a:gd name="connsiteY1" fmla="*/ 1363107 h 1363107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1366227 w 1366227"/>
              <a:gd name="connsiteY1" fmla="*/ 1889878 h 1889878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296928 w 1366227"/>
              <a:gd name="connsiteY1" fmla="*/ 1546080 h 1889878"/>
              <a:gd name="connsiteX2" fmla="*/ 1366227 w 1366227"/>
              <a:gd name="connsiteY2" fmla="*/ 1889878 h 1889878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296928 w 1366227"/>
              <a:gd name="connsiteY1" fmla="*/ 1546080 h 1889878"/>
              <a:gd name="connsiteX2" fmla="*/ 1366227 w 1366227"/>
              <a:gd name="connsiteY2" fmla="*/ 1889878 h 1889878"/>
              <a:gd name="connsiteX0" fmla="*/ 0 w 1787682"/>
              <a:gd name="connsiteY0" fmla="*/ 0 h 1882642"/>
              <a:gd name="connsiteX1" fmla="*/ 965780 w 1787682"/>
              <a:gd name="connsiteY1" fmla="*/ 1002343 h 1882642"/>
              <a:gd name="connsiteX2" fmla="*/ 1 w 1787682"/>
              <a:gd name="connsiteY2" fmla="*/ 1002343 h 1882642"/>
              <a:gd name="connsiteX3" fmla="*/ 0 w 1787682"/>
              <a:gd name="connsiteY3" fmla="*/ 0 h 1882642"/>
              <a:gd name="connsiteX0" fmla="*/ 0 w 1787682"/>
              <a:gd name="connsiteY0" fmla="*/ 0 h 1882642"/>
              <a:gd name="connsiteX1" fmla="*/ 296928 w 1787682"/>
              <a:gd name="connsiteY1" fmla="*/ 1546080 h 1882642"/>
              <a:gd name="connsiteX2" fmla="*/ 1787682 w 1787682"/>
              <a:gd name="connsiteY2" fmla="*/ 1882642 h 1882642"/>
              <a:gd name="connsiteX0" fmla="*/ 0 w 1787682"/>
              <a:gd name="connsiteY0" fmla="*/ 0 h 2125201"/>
              <a:gd name="connsiteX1" fmla="*/ 965780 w 1787682"/>
              <a:gd name="connsiteY1" fmla="*/ 1002343 h 2125201"/>
              <a:gd name="connsiteX2" fmla="*/ 1 w 1787682"/>
              <a:gd name="connsiteY2" fmla="*/ 1002343 h 2125201"/>
              <a:gd name="connsiteX3" fmla="*/ 0 w 1787682"/>
              <a:gd name="connsiteY3" fmla="*/ 0 h 2125201"/>
              <a:gd name="connsiteX0" fmla="*/ 0 w 1787682"/>
              <a:gd name="connsiteY0" fmla="*/ 0 h 2125201"/>
              <a:gd name="connsiteX1" fmla="*/ 296928 w 1787682"/>
              <a:gd name="connsiteY1" fmla="*/ 1546080 h 2125201"/>
              <a:gd name="connsiteX2" fmla="*/ 1787682 w 1787682"/>
              <a:gd name="connsiteY2" fmla="*/ 1882642 h 2125201"/>
              <a:gd name="connsiteX0" fmla="*/ 0 w 1787682"/>
              <a:gd name="connsiteY0" fmla="*/ 0 h 2185429"/>
              <a:gd name="connsiteX1" fmla="*/ 965780 w 1787682"/>
              <a:gd name="connsiteY1" fmla="*/ 1002343 h 2185429"/>
              <a:gd name="connsiteX2" fmla="*/ 1 w 1787682"/>
              <a:gd name="connsiteY2" fmla="*/ 1002343 h 2185429"/>
              <a:gd name="connsiteX3" fmla="*/ 0 w 1787682"/>
              <a:gd name="connsiteY3" fmla="*/ 0 h 2185429"/>
              <a:gd name="connsiteX0" fmla="*/ 0 w 1787682"/>
              <a:gd name="connsiteY0" fmla="*/ 0 h 2185429"/>
              <a:gd name="connsiteX1" fmla="*/ 296928 w 1787682"/>
              <a:gd name="connsiteY1" fmla="*/ 1546080 h 2185429"/>
              <a:gd name="connsiteX2" fmla="*/ 1787682 w 1787682"/>
              <a:gd name="connsiteY2" fmla="*/ 1882642 h 2185429"/>
              <a:gd name="connsiteX0" fmla="*/ 0 w 2086315"/>
              <a:gd name="connsiteY0" fmla="*/ 0 h 2224755"/>
              <a:gd name="connsiteX1" fmla="*/ 965780 w 2086315"/>
              <a:gd name="connsiteY1" fmla="*/ 1002343 h 2224755"/>
              <a:gd name="connsiteX2" fmla="*/ 1 w 2086315"/>
              <a:gd name="connsiteY2" fmla="*/ 1002343 h 2224755"/>
              <a:gd name="connsiteX3" fmla="*/ 0 w 2086315"/>
              <a:gd name="connsiteY3" fmla="*/ 0 h 2224755"/>
              <a:gd name="connsiteX0" fmla="*/ 0 w 2086315"/>
              <a:gd name="connsiteY0" fmla="*/ 0 h 2224755"/>
              <a:gd name="connsiteX1" fmla="*/ 296928 w 2086315"/>
              <a:gd name="connsiteY1" fmla="*/ 1546080 h 2224755"/>
              <a:gd name="connsiteX2" fmla="*/ 2086315 w 2086315"/>
              <a:gd name="connsiteY2" fmla="*/ 1943644 h 2224755"/>
              <a:gd name="connsiteX0" fmla="*/ 0 w 2086315"/>
              <a:gd name="connsiteY0" fmla="*/ 384674 h 2400811"/>
              <a:gd name="connsiteX1" fmla="*/ 965780 w 2086315"/>
              <a:gd name="connsiteY1" fmla="*/ 1387017 h 2400811"/>
              <a:gd name="connsiteX2" fmla="*/ 1 w 2086315"/>
              <a:gd name="connsiteY2" fmla="*/ 1387017 h 2400811"/>
              <a:gd name="connsiteX3" fmla="*/ 0 w 2086315"/>
              <a:gd name="connsiteY3" fmla="*/ 384674 h 2400811"/>
              <a:gd name="connsiteX0" fmla="*/ 0 w 2086315"/>
              <a:gd name="connsiteY0" fmla="*/ 384674 h 2400811"/>
              <a:gd name="connsiteX1" fmla="*/ 1112333 w 2086315"/>
              <a:gd name="connsiteY1" fmla="*/ 25432 h 2400811"/>
              <a:gd name="connsiteX2" fmla="*/ 2086315 w 2086315"/>
              <a:gd name="connsiteY2" fmla="*/ 2328318 h 2400811"/>
              <a:gd name="connsiteX0" fmla="*/ 0 w 2086315"/>
              <a:gd name="connsiteY0" fmla="*/ 402047 h 2418184"/>
              <a:gd name="connsiteX1" fmla="*/ 965780 w 2086315"/>
              <a:gd name="connsiteY1" fmla="*/ 1404390 h 2418184"/>
              <a:gd name="connsiteX2" fmla="*/ 1 w 2086315"/>
              <a:gd name="connsiteY2" fmla="*/ 1404390 h 2418184"/>
              <a:gd name="connsiteX3" fmla="*/ 0 w 2086315"/>
              <a:gd name="connsiteY3" fmla="*/ 402047 h 2418184"/>
              <a:gd name="connsiteX0" fmla="*/ 0 w 2086315"/>
              <a:gd name="connsiteY0" fmla="*/ 402047 h 2418184"/>
              <a:gd name="connsiteX1" fmla="*/ 1112333 w 2086315"/>
              <a:gd name="connsiteY1" fmla="*/ 42805 h 2418184"/>
              <a:gd name="connsiteX2" fmla="*/ 2086315 w 2086315"/>
              <a:gd name="connsiteY2" fmla="*/ 2345691 h 2418184"/>
              <a:gd name="connsiteX0" fmla="*/ 0 w 2086315"/>
              <a:gd name="connsiteY0" fmla="*/ 436010 h 2452147"/>
              <a:gd name="connsiteX1" fmla="*/ 965780 w 2086315"/>
              <a:gd name="connsiteY1" fmla="*/ 1438353 h 2452147"/>
              <a:gd name="connsiteX2" fmla="*/ 1 w 2086315"/>
              <a:gd name="connsiteY2" fmla="*/ 1438353 h 2452147"/>
              <a:gd name="connsiteX3" fmla="*/ 0 w 2086315"/>
              <a:gd name="connsiteY3" fmla="*/ 436010 h 2452147"/>
              <a:gd name="connsiteX0" fmla="*/ 486310 w 2086315"/>
              <a:gd name="connsiteY0" fmla="*/ 65598 h 2452147"/>
              <a:gd name="connsiteX1" fmla="*/ 1112333 w 2086315"/>
              <a:gd name="connsiteY1" fmla="*/ 76768 h 2452147"/>
              <a:gd name="connsiteX2" fmla="*/ 2086315 w 2086315"/>
              <a:gd name="connsiteY2" fmla="*/ 2379654 h 2452147"/>
              <a:gd name="connsiteX0" fmla="*/ 0 w 2593011"/>
              <a:gd name="connsiteY0" fmla="*/ 436010 h 1941195"/>
              <a:gd name="connsiteX1" fmla="*/ 965780 w 2593011"/>
              <a:gd name="connsiteY1" fmla="*/ 1438353 h 1941195"/>
              <a:gd name="connsiteX2" fmla="*/ 1 w 2593011"/>
              <a:gd name="connsiteY2" fmla="*/ 1438353 h 1941195"/>
              <a:gd name="connsiteX3" fmla="*/ 0 w 2593011"/>
              <a:gd name="connsiteY3" fmla="*/ 436010 h 1941195"/>
              <a:gd name="connsiteX0" fmla="*/ 486310 w 2593011"/>
              <a:gd name="connsiteY0" fmla="*/ 65598 h 1941195"/>
              <a:gd name="connsiteX1" fmla="*/ 1112333 w 2593011"/>
              <a:gd name="connsiteY1" fmla="*/ 76768 h 1941195"/>
              <a:gd name="connsiteX2" fmla="*/ 2593011 w 2593011"/>
              <a:gd name="connsiteY2" fmla="*/ 1848527 h 1941195"/>
              <a:gd name="connsiteX0" fmla="*/ 0 w 2593011"/>
              <a:gd name="connsiteY0" fmla="*/ 436010 h 1848527"/>
              <a:gd name="connsiteX1" fmla="*/ 965780 w 2593011"/>
              <a:gd name="connsiteY1" fmla="*/ 1438353 h 1848527"/>
              <a:gd name="connsiteX2" fmla="*/ 1 w 2593011"/>
              <a:gd name="connsiteY2" fmla="*/ 1438353 h 1848527"/>
              <a:gd name="connsiteX3" fmla="*/ 0 w 2593011"/>
              <a:gd name="connsiteY3" fmla="*/ 436010 h 1848527"/>
              <a:gd name="connsiteX0" fmla="*/ 486310 w 2593011"/>
              <a:gd name="connsiteY0" fmla="*/ 65598 h 1848527"/>
              <a:gd name="connsiteX1" fmla="*/ 1112333 w 2593011"/>
              <a:gd name="connsiteY1" fmla="*/ 76768 h 1848527"/>
              <a:gd name="connsiteX2" fmla="*/ 2593011 w 2593011"/>
              <a:gd name="connsiteY2" fmla="*/ 1848527 h 1848527"/>
              <a:gd name="connsiteX0" fmla="*/ 0 w 2593011"/>
              <a:gd name="connsiteY0" fmla="*/ 370412 h 1782929"/>
              <a:gd name="connsiteX1" fmla="*/ 965780 w 2593011"/>
              <a:gd name="connsiteY1" fmla="*/ 1372755 h 1782929"/>
              <a:gd name="connsiteX2" fmla="*/ 1 w 2593011"/>
              <a:gd name="connsiteY2" fmla="*/ 1372755 h 1782929"/>
              <a:gd name="connsiteX3" fmla="*/ 0 w 2593011"/>
              <a:gd name="connsiteY3" fmla="*/ 370412 h 1782929"/>
              <a:gd name="connsiteX0" fmla="*/ 486310 w 2593011"/>
              <a:gd name="connsiteY0" fmla="*/ 0 h 1782929"/>
              <a:gd name="connsiteX1" fmla="*/ 1235000 w 2593011"/>
              <a:gd name="connsiteY1" fmla="*/ 126446 h 1782929"/>
              <a:gd name="connsiteX2" fmla="*/ 2593011 w 2593011"/>
              <a:gd name="connsiteY2" fmla="*/ 1782929 h 1782929"/>
              <a:gd name="connsiteX0" fmla="*/ 0 w 2593011"/>
              <a:gd name="connsiteY0" fmla="*/ 370412 h 1782929"/>
              <a:gd name="connsiteX1" fmla="*/ 965780 w 2593011"/>
              <a:gd name="connsiteY1" fmla="*/ 1372755 h 1782929"/>
              <a:gd name="connsiteX2" fmla="*/ 1 w 2593011"/>
              <a:gd name="connsiteY2" fmla="*/ 1372755 h 1782929"/>
              <a:gd name="connsiteX3" fmla="*/ 0 w 2593011"/>
              <a:gd name="connsiteY3" fmla="*/ 370412 h 1782929"/>
              <a:gd name="connsiteX0" fmla="*/ 486310 w 2593011"/>
              <a:gd name="connsiteY0" fmla="*/ 0 h 1782929"/>
              <a:gd name="connsiteX1" fmla="*/ 1235000 w 2593011"/>
              <a:gd name="connsiteY1" fmla="*/ 126446 h 1782929"/>
              <a:gd name="connsiteX2" fmla="*/ 2593011 w 2593011"/>
              <a:gd name="connsiteY2" fmla="*/ 1782929 h 1782929"/>
              <a:gd name="connsiteX0" fmla="*/ 0 w 2593011"/>
              <a:gd name="connsiteY0" fmla="*/ 309589 h 1722106"/>
              <a:gd name="connsiteX1" fmla="*/ 965780 w 2593011"/>
              <a:gd name="connsiteY1" fmla="*/ 1311932 h 1722106"/>
              <a:gd name="connsiteX2" fmla="*/ 1 w 2593011"/>
              <a:gd name="connsiteY2" fmla="*/ 1311932 h 1722106"/>
              <a:gd name="connsiteX3" fmla="*/ 0 w 2593011"/>
              <a:gd name="connsiteY3" fmla="*/ 309589 h 1722106"/>
              <a:gd name="connsiteX0" fmla="*/ 658269 w 2593011"/>
              <a:gd name="connsiteY0" fmla="*/ 132961 h 1722106"/>
              <a:gd name="connsiteX1" fmla="*/ 1235000 w 2593011"/>
              <a:gd name="connsiteY1" fmla="*/ 65623 h 1722106"/>
              <a:gd name="connsiteX2" fmla="*/ 2593011 w 2593011"/>
              <a:gd name="connsiteY2" fmla="*/ 1722106 h 1722106"/>
              <a:gd name="connsiteX0" fmla="*/ 0 w 2593011"/>
              <a:gd name="connsiteY0" fmla="*/ 401790 h 1814307"/>
              <a:gd name="connsiteX1" fmla="*/ 965780 w 2593011"/>
              <a:gd name="connsiteY1" fmla="*/ 1404133 h 1814307"/>
              <a:gd name="connsiteX2" fmla="*/ 1 w 2593011"/>
              <a:gd name="connsiteY2" fmla="*/ 1404133 h 1814307"/>
              <a:gd name="connsiteX3" fmla="*/ 0 w 2593011"/>
              <a:gd name="connsiteY3" fmla="*/ 401790 h 1814307"/>
              <a:gd name="connsiteX0" fmla="*/ 658269 w 2593011"/>
              <a:gd name="connsiteY0" fmla="*/ 225162 h 1814307"/>
              <a:gd name="connsiteX1" fmla="*/ 1143963 w 2593011"/>
              <a:gd name="connsiteY1" fmla="*/ 55232 h 1814307"/>
              <a:gd name="connsiteX2" fmla="*/ 2593011 w 2593011"/>
              <a:gd name="connsiteY2" fmla="*/ 1814307 h 1814307"/>
              <a:gd name="connsiteX0" fmla="*/ 0 w 2593011"/>
              <a:gd name="connsiteY0" fmla="*/ 401790 h 1814307"/>
              <a:gd name="connsiteX1" fmla="*/ 965780 w 2593011"/>
              <a:gd name="connsiteY1" fmla="*/ 1404133 h 1814307"/>
              <a:gd name="connsiteX2" fmla="*/ 1 w 2593011"/>
              <a:gd name="connsiteY2" fmla="*/ 1404133 h 1814307"/>
              <a:gd name="connsiteX3" fmla="*/ 0 w 2593011"/>
              <a:gd name="connsiteY3" fmla="*/ 401790 h 1814307"/>
              <a:gd name="connsiteX0" fmla="*/ 658269 w 2593011"/>
              <a:gd name="connsiteY0" fmla="*/ 225162 h 1814307"/>
              <a:gd name="connsiteX1" fmla="*/ 1143963 w 2593011"/>
              <a:gd name="connsiteY1" fmla="*/ 55232 h 1814307"/>
              <a:gd name="connsiteX2" fmla="*/ 2593011 w 2593011"/>
              <a:gd name="connsiteY2" fmla="*/ 1814307 h 1814307"/>
              <a:gd name="connsiteX0" fmla="*/ 0 w 2593011"/>
              <a:gd name="connsiteY0" fmla="*/ 404529 h 1817046"/>
              <a:gd name="connsiteX1" fmla="*/ 965780 w 2593011"/>
              <a:gd name="connsiteY1" fmla="*/ 1406872 h 1817046"/>
              <a:gd name="connsiteX2" fmla="*/ 1 w 2593011"/>
              <a:gd name="connsiteY2" fmla="*/ 1406872 h 1817046"/>
              <a:gd name="connsiteX3" fmla="*/ 0 w 2593011"/>
              <a:gd name="connsiteY3" fmla="*/ 404529 h 1817046"/>
              <a:gd name="connsiteX0" fmla="*/ 658269 w 2593011"/>
              <a:gd name="connsiteY0" fmla="*/ 227901 h 1817046"/>
              <a:gd name="connsiteX1" fmla="*/ 1143963 w 2593011"/>
              <a:gd name="connsiteY1" fmla="*/ 57971 h 1817046"/>
              <a:gd name="connsiteX2" fmla="*/ 2593011 w 2593011"/>
              <a:gd name="connsiteY2" fmla="*/ 1817046 h 181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3011" h="1817046" stroke="0" extrusionOk="0">
                <a:moveTo>
                  <a:pt x="0" y="404529"/>
                </a:moveTo>
                <a:cubicBezTo>
                  <a:pt x="533386" y="404529"/>
                  <a:pt x="965780" y="853293"/>
                  <a:pt x="965780" y="1406872"/>
                </a:cubicBezTo>
                <a:lnTo>
                  <a:pt x="1" y="1406872"/>
                </a:lnTo>
                <a:cubicBezTo>
                  <a:pt x="1" y="1072758"/>
                  <a:pt x="0" y="738643"/>
                  <a:pt x="0" y="404529"/>
                </a:cubicBezTo>
                <a:close/>
              </a:path>
              <a:path w="2593011" h="1817046" fill="none">
                <a:moveTo>
                  <a:pt x="658269" y="227901"/>
                </a:moveTo>
                <a:cubicBezTo>
                  <a:pt x="623944" y="322246"/>
                  <a:pt x="831320" y="-162143"/>
                  <a:pt x="1143963" y="57971"/>
                </a:cubicBezTo>
                <a:cubicBezTo>
                  <a:pt x="1372600" y="271087"/>
                  <a:pt x="1773522" y="523652"/>
                  <a:pt x="2593011" y="1817046"/>
                </a:cubicBezTo>
              </a:path>
            </a:pathLst>
          </a:cu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8" name="Arc 17"/>
          <p:cNvSpPr/>
          <p:nvPr/>
        </p:nvSpPr>
        <p:spPr>
          <a:xfrm rot="12573789" flipV="1">
            <a:off x="7748844" y="2396156"/>
            <a:ext cx="2409407" cy="2486497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9" name="Arc 18"/>
          <p:cNvSpPr/>
          <p:nvPr/>
        </p:nvSpPr>
        <p:spPr>
          <a:xfrm rot="8260757">
            <a:off x="7081782" y="3958434"/>
            <a:ext cx="3588497" cy="2281771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0" name="ZoneTexte 12"/>
          <p:cNvSpPr txBox="1"/>
          <p:nvPr/>
        </p:nvSpPr>
        <p:spPr>
          <a:xfrm>
            <a:off x="8988197" y="2681054"/>
            <a:ext cx="268296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Exposition des 3 produits complémentaires pureté </a:t>
            </a:r>
          </a:p>
          <a:p>
            <a:r>
              <a:rPr lang="fr-FR" sz="900" dirty="0" smtClean="0">
                <a:solidFill>
                  <a:prstClr val="black"/>
                </a:solidFill>
                <a:latin typeface="Roboto Mono Light" charset="0"/>
                <a:ea typeface="Roboto Mono Light" charset="0"/>
              </a:rPr>
              <a:t>JUVENIL </a:t>
            </a:r>
            <a:r>
              <a:rPr lang="fr-FR" sz="900" dirty="0">
                <a:solidFill>
                  <a:prstClr val="black"/>
                </a:solidFill>
                <a:latin typeface="Roboto Mono Light" charset="0"/>
                <a:ea typeface="Roboto Mono Light" charset="0"/>
              </a:rPr>
              <a:t>+ CREME 15 + EMULSION PURE</a:t>
            </a:r>
          </a:p>
          <a:p>
            <a:pPr algn="ctr"/>
            <a:endParaRPr lang="fr-FR" sz="1400" dirty="0" smtClean="0">
              <a:latin typeface="Roboto Mono" pitchFamily="2" charset="0"/>
              <a:ea typeface="Roboto Mono" pitchFamily="2" charset="0"/>
            </a:endParaRPr>
          </a:p>
          <a:p>
            <a:pPr algn="ctr"/>
            <a:endParaRPr lang="fr-FR" baseline="30000" dirty="0" smtClean="0">
              <a:latin typeface="Roboto Mono" pitchFamily="2" charset="0"/>
              <a:ea typeface="Roboto Mono" pitchFamily="2" charset="0"/>
            </a:endParaRP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1" name="Arc 20"/>
          <p:cNvSpPr/>
          <p:nvPr/>
        </p:nvSpPr>
        <p:spPr>
          <a:xfrm rot="9653683">
            <a:off x="7484882" y="2786837"/>
            <a:ext cx="3681390" cy="2204580"/>
          </a:xfrm>
          <a:prstGeom prst="arc">
            <a:avLst>
              <a:gd name="adj1" fmla="val 16200000"/>
              <a:gd name="adj2" fmla="val 21527390"/>
            </a:avLst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3" name="ZoneTexte 22"/>
          <p:cNvSpPr txBox="1"/>
          <p:nvPr/>
        </p:nvSpPr>
        <p:spPr>
          <a:xfrm>
            <a:off x="1541546" y="3047731"/>
            <a:ext cx="2796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 smtClean="0">
                <a:latin typeface="Roboto Mono Light" charset="0"/>
                <a:ea typeface="Roboto Mono Light" charset="0"/>
              </a:rPr>
              <a:t>Petit vase en terre cuite </a:t>
            </a:r>
          </a:p>
          <a:p>
            <a:r>
              <a:rPr lang="fr-FR" sz="1200" dirty="0" smtClean="0">
                <a:latin typeface="Roboto Mono Light" charset="0"/>
                <a:ea typeface="Roboto Mono Light" charset="0"/>
              </a:rPr>
              <a:t>+ branchage naturel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24" name="Arc 23"/>
          <p:cNvSpPr/>
          <p:nvPr/>
        </p:nvSpPr>
        <p:spPr>
          <a:xfrm flipH="1">
            <a:off x="7225483" y="1728833"/>
            <a:ext cx="4066321" cy="784760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5" name="Titre 1"/>
          <p:cNvSpPr>
            <a:spLocks noGrp="1"/>
          </p:cNvSpPr>
          <p:nvPr/>
        </p:nvSpPr>
        <p:spPr>
          <a:xfrm>
            <a:off x="776206" y="22449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>
                <a:solidFill>
                  <a:schemeClr val="tx1"/>
                </a:solidFill>
              </a:rPr>
              <a:t>L’animation point de vente, en détail …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37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569070" y="-180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399891"/>
            <a:ext cx="2975675" cy="5487608"/>
          </a:xfrm>
          <a:prstGeom prst="rect">
            <a:avLst/>
          </a:prstGeom>
        </p:spPr>
      </p:pic>
      <p:sp>
        <p:nvSpPr>
          <p:cNvPr id="12" name="ZoneTexte 6"/>
          <p:cNvSpPr txBox="1"/>
          <p:nvPr/>
        </p:nvSpPr>
        <p:spPr>
          <a:xfrm>
            <a:off x="7855850" y="3480780"/>
            <a:ext cx="26829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Distributeur de produit</a:t>
            </a:r>
          </a:p>
          <a:p>
            <a:r>
              <a:rPr lang="fr-FR" sz="14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p</a:t>
            </a:r>
            <a:r>
              <a:rPr lang="fr-FR" sz="14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our </a:t>
            </a:r>
            <a:r>
              <a:rPr lang="fr-FR" sz="14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faciliter l’achat </a:t>
            </a:r>
            <a:r>
              <a:rPr lang="fr-FR" sz="14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d’impulsion.</a:t>
            </a:r>
            <a:endParaRPr lang="fr-FR" sz="14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21" name="Arc 20"/>
          <p:cNvSpPr/>
          <p:nvPr/>
        </p:nvSpPr>
        <p:spPr>
          <a:xfrm rot="14057934" flipV="1">
            <a:off x="6015155" y="2815067"/>
            <a:ext cx="3681390" cy="2254756"/>
          </a:xfrm>
          <a:prstGeom prst="arc">
            <a:avLst>
              <a:gd name="adj1" fmla="val 16200000"/>
              <a:gd name="adj2" fmla="val 21527390"/>
            </a:avLst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5" name="Titre 1"/>
          <p:cNvSpPr>
            <a:spLocks noGrp="1"/>
          </p:cNvSpPr>
          <p:nvPr/>
        </p:nvSpPr>
        <p:spPr>
          <a:xfrm>
            <a:off x="-685800" y="32488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>
                <a:solidFill>
                  <a:schemeClr val="tx1"/>
                </a:solidFill>
              </a:rPr>
              <a:t>L’animation comptoir</a:t>
            </a: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720166" y="1083319"/>
            <a:ext cx="1472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/>
              <a:t>+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00412" y="1092114"/>
            <a:ext cx="1131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spc="300" dirty="0" smtClean="0"/>
              <a:t>PETIT</a:t>
            </a:r>
            <a:endParaRPr lang="fr-FR" sz="1400" b="1" spc="300" dirty="0"/>
          </a:p>
        </p:txBody>
      </p:sp>
    </p:spTree>
    <p:extLst>
      <p:ext uri="{BB962C8B-B14F-4D97-AF65-F5344CB8AC3E}">
        <p14:creationId xmlns:p14="http://schemas.microsoft.com/office/powerpoint/2010/main" val="4051723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1"/>
          <p:cNvSpPr txBox="1"/>
          <p:nvPr/>
        </p:nvSpPr>
        <p:spPr>
          <a:xfrm>
            <a:off x="3251257" y="910086"/>
            <a:ext cx="5689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 dirty="0" smtClean="0">
                <a:solidFill>
                  <a:srgbClr val="0C481A"/>
                </a:solidFill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Envoyez-nous les photos de vos réalisations à:</a:t>
            </a:r>
          </a:p>
          <a:p>
            <a:pPr algn="ctr"/>
            <a:r>
              <a:rPr lang="fr-FR" b="1" dirty="0" smtClean="0">
                <a:solidFill>
                  <a:srgbClr val="0C481A"/>
                </a:solidFill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contact@yonka.com</a:t>
            </a:r>
            <a:endParaRPr lang="fr-FR" b="1" dirty="0">
              <a:solidFill>
                <a:srgbClr val="0C481A"/>
              </a:solidFill>
              <a:latin typeface="Roboto Mono ExtraLight" panose="00000009000000000000" pitchFamily="49" charset="0"/>
              <a:ea typeface="Roboto Mono ExtraLight" panose="00000009000000000000" pitchFamily="49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187" y="2311840"/>
            <a:ext cx="4817624" cy="212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44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155" y="1501452"/>
            <a:ext cx="3672666" cy="3105010"/>
          </a:xfrm>
          <a:prstGeom prst="rect">
            <a:avLst/>
          </a:prstGeom>
        </p:spPr>
      </p:pic>
      <p:sp>
        <p:nvSpPr>
          <p:cNvPr id="5" name="Titre 2"/>
          <p:cNvSpPr txBox="1">
            <a:spLocks/>
          </p:cNvSpPr>
          <p:nvPr/>
        </p:nvSpPr>
        <p:spPr>
          <a:xfrm>
            <a:off x="-85769" y="4396091"/>
            <a:ext cx="12192000" cy="1150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cap="small" spc="300" dirty="0" smtClean="0">
                <a:solidFill>
                  <a:srgbClr val="FFE6E4"/>
                </a:solidFill>
                <a:latin typeface="KyivType Sans2" panose="00000500000000000000" pitchFamily="50" charset="0"/>
              </a:rPr>
              <a:t>pureté</a:t>
            </a:r>
            <a:endParaRPr lang="fr-FR" sz="4800" spc="300" dirty="0">
              <a:solidFill>
                <a:srgbClr val="FFE6E4"/>
              </a:solidFill>
              <a:latin typeface="KyivType Sans2" panose="00000500000000000000" pitchFamily="50" charset="0"/>
            </a:endParaRPr>
          </a:p>
        </p:txBody>
      </p:sp>
      <p:sp>
        <p:nvSpPr>
          <p:cNvPr id="6" name="ZoneTexte 1"/>
          <p:cNvSpPr txBox="1"/>
          <p:nvPr/>
        </p:nvSpPr>
        <p:spPr>
          <a:xfrm>
            <a:off x="10361145" y="6370852"/>
            <a:ext cx="235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i="1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FEV/MARS 2022</a:t>
            </a:r>
            <a:endParaRPr lang="fr-FR" sz="1400" i="1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13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/>
        </p:nvSpPr>
        <p:spPr>
          <a:xfrm>
            <a:off x="602054" y="657750"/>
            <a:ext cx="5680895" cy="56775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fr-FR" sz="1600" dirty="0" smtClean="0"/>
              <a:t>La </a:t>
            </a:r>
            <a:r>
              <a:rPr lang="fr-FR" sz="4800" dirty="0" smtClean="0">
                <a:solidFill>
                  <a:srgbClr val="0C481A"/>
                </a:solidFill>
              </a:rPr>
              <a:t>pureté</a:t>
            </a:r>
            <a:r>
              <a:rPr lang="fr-FR" sz="1600" dirty="0" smtClean="0">
                <a:solidFill>
                  <a:srgbClr val="0C481A"/>
                </a:solidFill>
              </a:rPr>
              <a:t> </a:t>
            </a:r>
          </a:p>
          <a:p>
            <a:pPr algn="l"/>
            <a:r>
              <a:rPr lang="fr-FR" sz="1600" dirty="0" smtClean="0"/>
              <a:t>se joint toujours à l’essentiel …</a:t>
            </a:r>
          </a:p>
          <a:p>
            <a:pPr algn="l"/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fr-FR" sz="1600" b="1" u="sng" dirty="0" smtClean="0">
                <a:latin typeface="+mn-lt"/>
              </a:rPr>
              <a:t>Objectifs de cette vitrine </a:t>
            </a:r>
            <a:r>
              <a:rPr lang="fr-FR" sz="1600" b="1" dirty="0" smtClean="0">
                <a:latin typeface="+mn-lt"/>
              </a:rPr>
              <a:t>:</a:t>
            </a:r>
          </a:p>
          <a:p>
            <a:pPr algn="l"/>
            <a:endParaRPr lang="fr-FR" sz="1600" dirty="0" smtClean="0">
              <a:latin typeface="+mn-lt"/>
            </a:endParaRPr>
          </a:p>
          <a:p>
            <a:pPr algn="l"/>
            <a:r>
              <a:rPr lang="fr-FR" sz="1600" dirty="0" smtClean="0">
                <a:latin typeface="+mn-lt"/>
              </a:rPr>
              <a:t>Le lancement du nouveau produit </a:t>
            </a:r>
          </a:p>
          <a:p>
            <a:pPr algn="l"/>
            <a:r>
              <a:rPr lang="fr-FR" sz="1600" dirty="0" smtClean="0">
                <a:latin typeface="+mn-lt"/>
              </a:rPr>
              <a:t>« </a:t>
            </a:r>
            <a:r>
              <a:rPr lang="fr-FR" sz="1200" dirty="0" smtClean="0">
                <a:latin typeface="+mn-lt"/>
              </a:rPr>
              <a:t>SOS SPOT ROLL-ON</a:t>
            </a:r>
            <a:r>
              <a:rPr lang="fr-FR" sz="1800" dirty="0" smtClean="0">
                <a:latin typeface="+mn-lt"/>
              </a:rPr>
              <a:t> </a:t>
            </a:r>
            <a:r>
              <a:rPr lang="fr-FR" sz="1600" dirty="0" smtClean="0">
                <a:latin typeface="+mn-lt"/>
              </a:rPr>
              <a:t>» permet de mettre en avant toute la gamme Pureté Yon-Ka. </a:t>
            </a:r>
          </a:p>
          <a:p>
            <a:pPr algn="l"/>
            <a:r>
              <a:rPr lang="fr-FR" sz="1600" dirty="0" smtClean="0">
                <a:latin typeface="+mn-lt"/>
              </a:rPr>
              <a:t/>
            </a:r>
            <a:br>
              <a:rPr lang="fr-FR" sz="1600" dirty="0" smtClean="0">
                <a:latin typeface="+mn-lt"/>
              </a:rPr>
            </a:br>
            <a:r>
              <a:rPr lang="fr-FR" sz="1600" dirty="0" smtClean="0">
                <a:latin typeface="+mn-lt"/>
              </a:rPr>
              <a:t>Pour ce faire, nous avons créé une scénographie minimaliste et tout à fait dans l’air du temps.</a:t>
            </a:r>
          </a:p>
          <a:p>
            <a:pPr algn="l"/>
            <a:r>
              <a:rPr lang="fr-FR" sz="1600" dirty="0" smtClean="0">
                <a:latin typeface="+mn-lt"/>
              </a:rPr>
              <a:t>Une inspiration tirée du mouvement </a:t>
            </a:r>
          </a:p>
          <a:p>
            <a:pPr algn="l"/>
            <a:r>
              <a:rPr lang="fr-FR" sz="2000" b="1" dirty="0" smtClean="0">
                <a:solidFill>
                  <a:srgbClr val="0C481A"/>
                </a:solidFill>
                <a:latin typeface="+mn-lt"/>
              </a:rPr>
              <a:t>Slow Life</a:t>
            </a:r>
            <a:r>
              <a:rPr lang="fr-FR" sz="1600" b="1" dirty="0" smtClean="0">
                <a:solidFill>
                  <a:srgbClr val="0C481A"/>
                </a:solidFill>
                <a:latin typeface="+mn-lt"/>
              </a:rPr>
              <a:t> </a:t>
            </a:r>
            <a:r>
              <a:rPr lang="fr-FR" sz="1600" b="1" dirty="0" smtClean="0">
                <a:latin typeface="+mn-lt"/>
              </a:rPr>
              <a:t>et </a:t>
            </a:r>
            <a:r>
              <a:rPr lang="fr-FR" sz="2000" b="1" dirty="0" err="1" smtClean="0">
                <a:solidFill>
                  <a:srgbClr val="0C481A"/>
                </a:solidFill>
                <a:latin typeface="+mn-lt"/>
              </a:rPr>
              <a:t>Wabi</a:t>
            </a:r>
            <a:r>
              <a:rPr lang="fr-FR" sz="2000" b="1" dirty="0" smtClean="0">
                <a:solidFill>
                  <a:srgbClr val="0C481A"/>
                </a:solidFill>
                <a:latin typeface="+mn-lt"/>
              </a:rPr>
              <a:t> </a:t>
            </a:r>
            <a:r>
              <a:rPr lang="fr-FR" sz="2000" b="1" dirty="0" err="1" smtClean="0">
                <a:solidFill>
                  <a:srgbClr val="0C481A"/>
                </a:solidFill>
                <a:latin typeface="+mn-lt"/>
              </a:rPr>
              <a:t>Sabi</a:t>
            </a:r>
            <a:r>
              <a:rPr lang="fr-FR" sz="1600" dirty="0" smtClean="0">
                <a:latin typeface="+mn-lt"/>
              </a:rPr>
              <a:t>.</a:t>
            </a:r>
          </a:p>
          <a:p>
            <a:pPr algn="l"/>
            <a:r>
              <a:rPr lang="fr-FR" sz="1600" dirty="0" smtClean="0">
                <a:latin typeface="+mn-lt"/>
              </a:rPr>
              <a:t>Les matériaux « nus/bruts » s’allient parfaitement au message clé de pureté.</a:t>
            </a:r>
          </a:p>
        </p:txBody>
      </p:sp>
      <p:sp>
        <p:nvSpPr>
          <p:cNvPr id="9" name="Rectangle 8"/>
          <p:cNvSpPr/>
          <p:nvPr/>
        </p:nvSpPr>
        <p:spPr>
          <a:xfrm>
            <a:off x="7486022" y="241160"/>
            <a:ext cx="3039449" cy="490723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8232143" y="307425"/>
            <a:ext cx="322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pc="300" dirty="0" smtClean="0"/>
              <a:t>NOUVEAUTÉ</a:t>
            </a:r>
            <a:endParaRPr lang="fr-FR" spc="3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103" y="1155529"/>
            <a:ext cx="1330209" cy="503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92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45473" y="1754370"/>
            <a:ext cx="6096001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 smtClean="0"/>
              <a:t>Le</a:t>
            </a:r>
            <a:r>
              <a:rPr lang="fr-FR" sz="3200" dirty="0" smtClean="0">
                <a:solidFill>
                  <a:srgbClr val="0C481A"/>
                </a:solidFill>
              </a:rPr>
              <a:t> Slow life </a:t>
            </a:r>
            <a:r>
              <a:rPr lang="fr-FR" dirty="0" smtClean="0"/>
              <a:t>est une </a:t>
            </a:r>
            <a:r>
              <a:rPr lang="fr-FR" dirty="0"/>
              <a:t>philosophie </a:t>
            </a:r>
            <a:r>
              <a:rPr lang="fr-FR" dirty="0" smtClean="0"/>
              <a:t>née dans les années </a:t>
            </a:r>
            <a:r>
              <a:rPr lang="fr-FR" dirty="0"/>
              <a:t>80 face au sentiment d'accélération du temps</a:t>
            </a:r>
            <a:r>
              <a:rPr lang="fr-FR" dirty="0" smtClean="0"/>
              <a:t>.</a:t>
            </a:r>
          </a:p>
          <a:p>
            <a:pPr algn="just"/>
            <a:r>
              <a:rPr lang="fr-FR" dirty="0" smtClean="0"/>
              <a:t>Ce mouvement promeut </a:t>
            </a:r>
            <a:r>
              <a:rPr lang="fr-FR" dirty="0"/>
              <a:t>les avantages de prendre son temps au lieu de courir sans cesse après lui. ... Alors pour remédier à cette frustration, </a:t>
            </a:r>
            <a:r>
              <a:rPr lang="fr-FR" dirty="0" smtClean="0"/>
              <a:t>le conseil est de </a:t>
            </a:r>
            <a:r>
              <a:rPr lang="fr-FR" dirty="0"/>
              <a:t>trouver un meilleur équilibre entre activité et repos, travail et temps libre</a:t>
            </a:r>
            <a:r>
              <a:rPr lang="fr-FR" dirty="0" smtClean="0"/>
              <a:t>.</a:t>
            </a:r>
          </a:p>
          <a:p>
            <a:pPr algn="just"/>
            <a:r>
              <a:rPr lang="fr-FR" dirty="0" smtClean="0"/>
              <a:t>Une </a:t>
            </a:r>
            <a:r>
              <a:rPr lang="fr-FR" dirty="0"/>
              <a:t>transition culturelle vers le ralentissement de notre rythme de vie, l'adoucissement des pressions modernes et l'appréciation des choses </a:t>
            </a:r>
            <a:r>
              <a:rPr lang="fr-FR" dirty="0" smtClean="0"/>
              <a:t>simples.</a:t>
            </a:r>
          </a:p>
          <a:p>
            <a:endParaRPr lang="fr-FR" dirty="0"/>
          </a:p>
        </p:txBody>
      </p:sp>
      <p:pic>
        <p:nvPicPr>
          <p:cNvPr id="2050" name="Picture 2" descr="https://i.pinimg.com/564x/0d/6c/27/0d6c27418cccb58c06fc7412aa4b47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672" y="5507"/>
            <a:ext cx="4568328" cy="685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122820" y="526941"/>
            <a:ext cx="3967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spc="300" dirty="0" smtClean="0">
                <a:solidFill>
                  <a:srgbClr val="C5C097"/>
                </a:solidFill>
                <a:latin typeface="Midnight Signature" panose="02000500000000090000" pitchFamily="50" charset="0"/>
              </a:rPr>
              <a:t>Inspiration</a:t>
            </a:r>
            <a:endParaRPr lang="fr-FR" sz="4000" spc="300" dirty="0">
              <a:solidFill>
                <a:srgbClr val="C5C097"/>
              </a:solidFill>
              <a:latin typeface="Midnight Signature" panose="0200050000000009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23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89744" y="1347556"/>
            <a:ext cx="5446005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3200" dirty="0">
                <a:solidFill>
                  <a:srgbClr val="0C481A"/>
                </a:solidFill>
              </a:rPr>
              <a:t>Le </a:t>
            </a:r>
            <a:r>
              <a:rPr lang="fr-FR" sz="3200" dirty="0" err="1">
                <a:solidFill>
                  <a:srgbClr val="0C481A"/>
                </a:solidFill>
              </a:rPr>
              <a:t>wabi-sabi</a:t>
            </a:r>
            <a:r>
              <a:rPr lang="fr-FR" sz="3200" dirty="0">
                <a:solidFill>
                  <a:srgbClr val="0C481A"/>
                </a:solidFill>
              </a:rPr>
              <a:t> </a:t>
            </a:r>
            <a:r>
              <a:rPr lang="fr-FR" dirty="0"/>
              <a:t>est un concept esthétique et </a:t>
            </a:r>
            <a:r>
              <a:rPr lang="fr-FR" dirty="0" smtClean="0"/>
              <a:t>spirituel tout </a:t>
            </a:r>
            <a:r>
              <a:rPr lang="fr-FR" dirty="0"/>
              <a:t>droit venu du </a:t>
            </a:r>
            <a:r>
              <a:rPr lang="fr-FR" dirty="0" smtClean="0"/>
              <a:t>Japon, qui </a:t>
            </a:r>
            <a:r>
              <a:rPr lang="fr-FR" dirty="0"/>
              <a:t>célèbre l'art de la perfection imparfaite. Entre simplicité, convivialité et spontanéité, il nous encourage à chercher la beauté dans l'inattendu. </a:t>
            </a:r>
          </a:p>
          <a:p>
            <a:pPr algn="just"/>
            <a:r>
              <a:rPr lang="fr-FR" dirty="0" smtClean="0"/>
              <a:t>Axée </a:t>
            </a:r>
            <a:r>
              <a:rPr lang="fr-FR" dirty="0"/>
              <a:t>sur la notion de beauté et du temps qui passe, cette pensée touche l’univers de l’art, de la littérature et du développement personnel. </a:t>
            </a:r>
            <a:endParaRPr lang="fr-FR" dirty="0" smtClean="0"/>
          </a:p>
          <a:p>
            <a:pPr algn="just"/>
            <a:r>
              <a:rPr lang="fr-FR" dirty="0" smtClean="0"/>
              <a:t>Etymologiquement </a:t>
            </a:r>
            <a:r>
              <a:rPr lang="fr-FR" dirty="0"/>
              <a:t>parlant, il est né de l'association deux mots japonais : </a:t>
            </a:r>
            <a:r>
              <a:rPr lang="fr-FR" dirty="0" smtClean="0"/>
              <a:t>« Wabi » </a:t>
            </a:r>
            <a:r>
              <a:rPr lang="fr-FR" dirty="0"/>
              <a:t>qui signifie simplicité, humilité et vie en harmonie avec la nature et </a:t>
            </a:r>
            <a:r>
              <a:rPr lang="fr-FR" dirty="0" smtClean="0"/>
              <a:t>« Sabi », </a:t>
            </a:r>
            <a:r>
              <a:rPr lang="fr-FR" dirty="0"/>
              <a:t>une référence au passage du temps, à la fugacité, la beauté et l'authenticité de l'âge. </a:t>
            </a:r>
            <a:endParaRPr lang="fr-FR" dirty="0" smtClean="0"/>
          </a:p>
          <a:p>
            <a:pPr algn="just"/>
            <a:r>
              <a:rPr lang="fr-FR" dirty="0" smtClean="0"/>
              <a:t>Nous vous invitons à découvrir </a:t>
            </a:r>
            <a:r>
              <a:rPr lang="fr-FR" dirty="0"/>
              <a:t>cette philosophie du bonheur inspiré des moines bouddhistes et du taoïsme.</a:t>
            </a:r>
          </a:p>
          <a:p>
            <a:pPr algn="just"/>
            <a:endParaRPr lang="fr-FR" dirty="0" smtClean="0"/>
          </a:p>
          <a:p>
            <a:endParaRPr lang="fr-FR" dirty="0"/>
          </a:p>
        </p:txBody>
      </p:sp>
      <p:pic>
        <p:nvPicPr>
          <p:cNvPr id="1030" name="Picture 6" descr="https://i.pinimg.com/564x/48/ab/e5/48abe5450f5317d06d63c894bce496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632" y="0"/>
            <a:ext cx="56613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122820" y="526941"/>
            <a:ext cx="3967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spc="300" dirty="0" smtClean="0">
                <a:solidFill>
                  <a:srgbClr val="C5C097"/>
                </a:solidFill>
                <a:latin typeface="Midnight Signature" panose="02000500000000090000" pitchFamily="50" charset="0"/>
              </a:rPr>
              <a:t>Inspiration</a:t>
            </a:r>
            <a:endParaRPr lang="fr-FR" sz="4000" spc="300" dirty="0">
              <a:solidFill>
                <a:srgbClr val="C5C097"/>
              </a:solidFill>
              <a:latin typeface="Midnight Signature" panose="0200050000000009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847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>
          <a:xfrm>
            <a:off x="862584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cap="small" dirty="0" smtClean="0">
                <a:solidFill>
                  <a:srgbClr val="3E3E3E"/>
                </a:solidFill>
                <a:latin typeface="+mj-lt"/>
              </a:rPr>
              <a:t>plv</a:t>
            </a:r>
            <a:endParaRPr lang="fr-FR" sz="4800" dirty="0">
              <a:latin typeface="+mj-lt"/>
            </a:endParaRPr>
          </a:p>
        </p:txBody>
      </p:sp>
      <p:sp>
        <p:nvSpPr>
          <p:cNvPr id="6" name="ZoneTexte 12"/>
          <p:cNvSpPr txBox="1"/>
          <p:nvPr/>
        </p:nvSpPr>
        <p:spPr>
          <a:xfrm>
            <a:off x="1056402" y="5557734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P</a:t>
            </a:r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oster Pureté 60 </a:t>
            </a:r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x </a:t>
            </a:r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80 </a:t>
            </a:r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cm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7C0950A)   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7" name="ZoneTexte 13"/>
          <p:cNvSpPr txBox="1"/>
          <p:nvPr/>
        </p:nvSpPr>
        <p:spPr>
          <a:xfrm>
            <a:off x="4524954" y="5529104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Affichette nouveauté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7C0960X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)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312" y="1804416"/>
            <a:ext cx="2714151" cy="3614456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149" y="2712634"/>
            <a:ext cx="1896342" cy="270623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2981" y="1091717"/>
            <a:ext cx="2967193" cy="4327155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7708202" y="5529104"/>
            <a:ext cx="2871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Distributeur de produits</a:t>
            </a:r>
          </a:p>
          <a:p>
            <a:pPr algn="ctr"/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</a:t>
            </a:r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7U0270X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)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  <a:p>
            <a:pPr algn="ctr"/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41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50" y="2433234"/>
            <a:ext cx="2909989" cy="3875254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6" name="Titre 1"/>
          <p:cNvSpPr>
            <a:spLocks noGrp="1"/>
          </p:cNvSpPr>
          <p:nvPr/>
        </p:nvSpPr>
        <p:spPr>
          <a:xfrm>
            <a:off x="1144424" y="24636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4800" dirty="0" smtClean="0"/>
              <a:t>DECRYPTAGE </a:t>
            </a:r>
            <a:br>
              <a:rPr lang="fr-FR" sz="4800" dirty="0" smtClean="0"/>
            </a:br>
            <a:r>
              <a:rPr lang="fr-FR" sz="4800" dirty="0" smtClean="0"/>
              <a:t>PLV</a:t>
            </a:r>
            <a:endParaRPr lang="fr-FR" sz="4800" dirty="0"/>
          </a:p>
        </p:txBody>
      </p:sp>
      <p:sp>
        <p:nvSpPr>
          <p:cNvPr id="7" name="ZoneTexte 4"/>
          <p:cNvSpPr txBox="1"/>
          <p:nvPr/>
        </p:nvSpPr>
        <p:spPr>
          <a:xfrm>
            <a:off x="5694698" y="2095245"/>
            <a:ext cx="71461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  <a:ea typeface="Roboto Mono Medium" panose="00000009000000000000" pitchFamily="49" charset="0"/>
              </a:rPr>
              <a:t>COLORIS: </a:t>
            </a:r>
            <a:r>
              <a:rPr lang="fr-FR" sz="2400" baseline="30000" dirty="0" smtClean="0">
                <a:solidFill>
                  <a:srgbClr val="000000"/>
                </a:solidFill>
              </a:rPr>
              <a:t>blanc, gris clair, brun, </a:t>
            </a:r>
            <a:r>
              <a:rPr lang="fr-FR" sz="2400" baseline="30000" dirty="0" err="1" smtClean="0">
                <a:solidFill>
                  <a:srgbClr val="000000"/>
                </a:solidFill>
              </a:rPr>
              <a:t>nude</a:t>
            </a:r>
            <a:endParaRPr lang="fr-FR" sz="2400" baseline="30000" dirty="0" smtClean="0">
              <a:solidFill>
                <a:srgbClr val="000000"/>
              </a:solidFill>
            </a:endParaRP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  <a:ea typeface="Roboto Mono Medium" panose="00000009000000000000" pitchFamily="49" charset="0"/>
              </a:rPr>
              <a:t>FORMES:</a:t>
            </a:r>
            <a:r>
              <a:rPr lang="fr-FR" sz="2400" baseline="30000" dirty="0" smtClean="0">
                <a:solidFill>
                  <a:srgbClr val="000000"/>
                </a:solidFill>
              </a:rPr>
              <a:t> jeu de lignes et d’ombres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  <a:ea typeface="Roboto Mono Medium" panose="00000009000000000000" pitchFamily="49" charset="0"/>
              </a:rPr>
              <a:t>MATIÈRES: </a:t>
            </a:r>
            <a:r>
              <a:rPr lang="fr-FR" sz="2400" baseline="30000" dirty="0" smtClean="0">
                <a:solidFill>
                  <a:srgbClr val="000000"/>
                </a:solidFill>
              </a:rPr>
              <a:t>brutes,</a:t>
            </a:r>
            <a:r>
              <a:rPr lang="fr-FR" sz="2400" dirty="0" smtClean="0">
                <a:solidFill>
                  <a:srgbClr val="000000"/>
                </a:solidFill>
              </a:rPr>
              <a:t> </a:t>
            </a:r>
            <a:r>
              <a:rPr lang="fr-FR" sz="2400" baseline="30000" dirty="0" smtClean="0">
                <a:solidFill>
                  <a:srgbClr val="000000"/>
                </a:solidFill>
              </a:rPr>
              <a:t>béton ciré, verre brun, ombres végétales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  <a:ea typeface="Roboto Mono Medium" panose="00000009000000000000" pitchFamily="49" charset="0"/>
              </a:rPr>
              <a:t>EMOTION/SENSATION: </a:t>
            </a:r>
            <a:r>
              <a:rPr lang="fr-FR" sz="2400" baseline="30000" dirty="0" smtClean="0">
                <a:solidFill>
                  <a:srgbClr val="000000"/>
                </a:solidFill>
              </a:rPr>
              <a:t>épuré/simplicité, mise en lumière</a:t>
            </a:r>
            <a:endParaRPr lang="fr-FR" sz="2400" baseline="30000" dirty="0">
              <a:solidFill>
                <a:srgbClr val="000000"/>
              </a:solidFill>
            </a:endParaRPr>
          </a:p>
          <a:p>
            <a:pPr>
              <a:lnSpc>
                <a:spcPct val="200000"/>
              </a:lnSpc>
            </a:pPr>
            <a:r>
              <a:rPr lang="fr-FR" sz="2400" baseline="30000" dirty="0">
                <a:solidFill>
                  <a:srgbClr val="000000"/>
                </a:solidFill>
                <a:latin typeface="Roboto Mono Light" panose="00000009000000000000" pitchFamily="49" charset="0"/>
              </a:rPr>
              <a:t>                   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768" y="4541921"/>
            <a:ext cx="3027406" cy="231607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8537" y="3564171"/>
            <a:ext cx="1896342" cy="270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085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/>
        </p:nvSpPr>
        <p:spPr>
          <a:xfrm>
            <a:off x="874776" y="327818"/>
            <a:ext cx="10515600" cy="13255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3600" dirty="0" smtClean="0"/>
              <a:t>EXEMPLES ELEMENTS DE DÉCORS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sz="3600" dirty="0" smtClean="0">
                <a:solidFill>
                  <a:srgbClr val="0C481A"/>
                </a:solidFill>
              </a:rPr>
              <a:t>en accord avec le thème</a:t>
            </a:r>
            <a:endParaRPr lang="fr-FR" sz="3600" dirty="0">
              <a:solidFill>
                <a:srgbClr val="0C481A"/>
              </a:solidFill>
            </a:endParaRPr>
          </a:p>
        </p:txBody>
      </p:sp>
      <p:pic>
        <p:nvPicPr>
          <p:cNvPr id="3076" name="Picture 4" descr="Découvrez le béton ciré blanc! Prix, pose, devis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2499" y="2714625"/>
            <a:ext cx="3232553" cy="213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628067" y="5526188"/>
            <a:ext cx="228596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Branchage tortueux </a:t>
            </a:r>
          </a:p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avec ou sans feuillage</a:t>
            </a:r>
          </a:p>
        </p:txBody>
      </p:sp>
      <p:sp>
        <p:nvSpPr>
          <p:cNvPr id="9" name="Rectangle 8"/>
          <p:cNvSpPr/>
          <p:nvPr/>
        </p:nvSpPr>
        <p:spPr>
          <a:xfrm>
            <a:off x="3095005" y="5606540"/>
            <a:ext cx="200648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Rouleau de papier Kraft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262" y="5560374"/>
            <a:ext cx="200648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Papier peint</a:t>
            </a:r>
            <a:r>
              <a:rPr lang="fr-FR" dirty="0" smtClean="0">
                <a:solidFill>
                  <a:srgbClr val="000000"/>
                </a:solidFill>
                <a:latin typeface="Roboto Mono" pitchFamily="2" charset="0"/>
              </a:rPr>
              <a:t> </a:t>
            </a:r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e</a:t>
            </a:r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ffet béton ciré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5489571" y="5526188"/>
            <a:ext cx="2006489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Vase couleur terre ou </a:t>
            </a:r>
            <a:r>
              <a:rPr lang="fr-FR" baseline="30000" dirty="0" err="1" smtClean="0">
                <a:solidFill>
                  <a:srgbClr val="000000"/>
                </a:solidFill>
                <a:latin typeface="Roboto Mono" pitchFamily="2" charset="0"/>
              </a:rPr>
              <a:t>terracotta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005" y="2168323"/>
            <a:ext cx="1996307" cy="3232554"/>
          </a:xfrm>
          <a:prstGeom prst="rect">
            <a:avLst/>
          </a:prstGeom>
        </p:spPr>
      </p:pic>
      <p:pic>
        <p:nvPicPr>
          <p:cNvPr id="3080" name="Picture 8" descr="Vase Carafe Terracotta — OSE. DECORAT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566" y="3130376"/>
            <a:ext cx="2270501" cy="227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Branche artificielle imitation bois - décoration d&amp;#39;intérieur - H.65 cm  marr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424" y="1499374"/>
            <a:ext cx="23241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www.cdiscount.com/pdt2/2/1/4/1/1200x1200/dul3031520177214/rw/testeur-peinture-page-blanche-mat-dulux-valentin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1" t="44720" r="34004"/>
          <a:stretch/>
        </p:blipFill>
        <p:spPr bwMode="auto">
          <a:xfrm>
            <a:off x="10556222" y="4712082"/>
            <a:ext cx="651849" cy="119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9739165" y="5906665"/>
            <a:ext cx="228596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Testeur peinture</a:t>
            </a:r>
          </a:p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blanc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1443" y="1400898"/>
            <a:ext cx="1901326" cy="1981962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9719549" y="3529296"/>
            <a:ext cx="2285962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Petites lettres en bois adhésives</a:t>
            </a:r>
          </a:p>
          <a:p>
            <a:pPr algn="ctr"/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(magasins de loisirs créatifs)</a:t>
            </a:r>
          </a:p>
        </p:txBody>
      </p:sp>
    </p:spTree>
    <p:extLst>
      <p:ext uri="{BB962C8B-B14F-4D97-AF65-F5344CB8AC3E}">
        <p14:creationId xmlns:p14="http://schemas.microsoft.com/office/powerpoint/2010/main" val="22353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www.retif.eu/media/catalog/product/4/6/46491_Retif_PH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732" y="980194"/>
            <a:ext cx="4521047" cy="452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359393" y="5241054"/>
            <a:ext cx="6384709" cy="8617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Set </a:t>
            </a:r>
            <a:r>
              <a:rPr lang="da-DK" baseline="30000" dirty="0">
                <a:solidFill>
                  <a:srgbClr val="000000"/>
                </a:solidFill>
                <a:latin typeface="Roboto Mono" pitchFamily="2" charset="0"/>
              </a:rPr>
              <a:t>de </a:t>
            </a:r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4 podiums</a:t>
            </a:r>
            <a:endParaRPr lang="da-DK" baseline="30000" dirty="0">
              <a:solidFill>
                <a:srgbClr val="000000"/>
              </a:solidFill>
              <a:latin typeface="Roboto Mono" pitchFamily="2" charset="0"/>
            </a:endParaRPr>
          </a:p>
          <a:p>
            <a:pPr algn="ctr"/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blanc </a:t>
            </a:r>
            <a:r>
              <a:rPr lang="da-DK" baseline="30000" dirty="0">
                <a:solidFill>
                  <a:srgbClr val="000000"/>
                </a:solidFill>
                <a:latin typeface="Roboto Mono" pitchFamily="2" charset="0"/>
              </a:rPr>
              <a:t>mat 94x94x40cm + 90x30x30cm + 60x30x30cm + </a:t>
            </a:r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30x30x30cm</a:t>
            </a:r>
          </a:p>
          <a:p>
            <a:pPr algn="ctr"/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299€ ht</a:t>
            </a:r>
          </a:p>
          <a:p>
            <a:pPr algn="ctr"/>
            <a:r>
              <a:rPr lang="fr-FR" sz="1200" dirty="0" smtClean="0"/>
              <a:t>RETIF.EU</a:t>
            </a:r>
            <a:endParaRPr lang="fr-FR" sz="1200" dirty="0"/>
          </a:p>
        </p:txBody>
      </p:sp>
      <p:sp>
        <p:nvSpPr>
          <p:cNvPr id="7" name="Titre 1"/>
          <p:cNvSpPr>
            <a:spLocks noGrp="1"/>
          </p:cNvSpPr>
          <p:nvPr/>
        </p:nvSpPr>
        <p:spPr>
          <a:xfrm>
            <a:off x="890274" y="142832"/>
            <a:ext cx="10515600" cy="13255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3600" dirty="0" smtClean="0"/>
              <a:t>EXEMPLE MEUBLES ET FOURNITURES DE BASE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sz="3600" dirty="0" smtClean="0">
                <a:solidFill>
                  <a:srgbClr val="0C481A"/>
                </a:solidFill>
              </a:rPr>
              <a:t>si nécessaire</a:t>
            </a:r>
            <a:endParaRPr lang="fr-FR" sz="3600" dirty="0">
              <a:solidFill>
                <a:srgbClr val="0C481A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07291" y="5039576"/>
            <a:ext cx="638470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Porte affiche aimanté blanc 62 cm</a:t>
            </a:r>
            <a:endParaRPr lang="da-DK" baseline="30000" dirty="0">
              <a:solidFill>
                <a:srgbClr val="000000"/>
              </a:solidFill>
              <a:latin typeface="Roboto Mono" pitchFamily="2" charset="0"/>
            </a:endParaRPr>
          </a:p>
          <a:p>
            <a:pPr algn="ctr"/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24€ ttc</a:t>
            </a:r>
          </a:p>
          <a:p>
            <a:pPr algn="ctr"/>
            <a:r>
              <a:rPr lang="fr-FR" sz="1200" dirty="0" smtClean="0"/>
              <a:t>SMARTPHOTO.COM</a:t>
            </a:r>
            <a:endParaRPr lang="fr-FR" sz="1200" dirty="0"/>
          </a:p>
        </p:txBody>
      </p:sp>
      <p:pic>
        <p:nvPicPr>
          <p:cNvPr id="1026" name="Picture 2" descr="Porte Affiche Blan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102" y="1657781"/>
            <a:ext cx="2374404" cy="316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341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nalisé 2">
      <a:majorFont>
        <a:latin typeface="KyivType Sans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</TotalTime>
  <Words>543</Words>
  <Application>Microsoft Office PowerPoint</Application>
  <PresentationFormat>Grand écran</PresentationFormat>
  <Paragraphs>102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9" baseType="lpstr">
      <vt:lpstr>Roboto Mono ExtraLight</vt:lpstr>
      <vt:lpstr>KyivType Sans</vt:lpstr>
      <vt:lpstr>Midnight Signature</vt:lpstr>
      <vt:lpstr>Roboto Mono Medium</vt:lpstr>
      <vt:lpstr>Roboto Mono Light</vt:lpstr>
      <vt:lpstr>Roboto Light</vt:lpstr>
      <vt:lpstr>Calibri</vt:lpstr>
      <vt:lpstr>KyivType Sans2</vt:lpstr>
      <vt:lpstr>Arial</vt:lpstr>
      <vt:lpstr>Roboto Mono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ANDRIEUX Karen</dc:creator>
  <cp:lastModifiedBy>BELQASMI Scheherazade</cp:lastModifiedBy>
  <cp:revision>68</cp:revision>
  <dcterms:created xsi:type="dcterms:W3CDTF">2021-06-09T15:59:40Z</dcterms:created>
  <dcterms:modified xsi:type="dcterms:W3CDTF">2021-12-03T11:22:17Z</dcterms:modified>
</cp:coreProperties>
</file>