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1.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2.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3.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heme/themeOverride4.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62" r:id="rId3"/>
    <p:sldMasterId id="2147483664" r:id="rId4"/>
  </p:sldMasterIdLst>
  <p:notesMasterIdLst>
    <p:notesMasterId r:id="rId70"/>
  </p:notesMasterIdLst>
  <p:sldIdLst>
    <p:sldId id="423" r:id="rId5"/>
    <p:sldId id="424" r:id="rId6"/>
    <p:sldId id="383" r:id="rId7"/>
    <p:sldId id="407" r:id="rId8"/>
    <p:sldId id="414" r:id="rId9"/>
    <p:sldId id="416" r:id="rId10"/>
    <p:sldId id="420" r:id="rId11"/>
    <p:sldId id="421" r:id="rId12"/>
    <p:sldId id="408" r:id="rId13"/>
    <p:sldId id="389" r:id="rId14"/>
    <p:sldId id="283" r:id="rId15"/>
    <p:sldId id="327" r:id="rId16"/>
    <p:sldId id="390" r:id="rId17"/>
    <p:sldId id="338" r:id="rId18"/>
    <p:sldId id="384" r:id="rId19"/>
    <p:sldId id="293" r:id="rId20"/>
    <p:sldId id="330" r:id="rId21"/>
    <p:sldId id="374" r:id="rId22"/>
    <p:sldId id="326" r:id="rId23"/>
    <p:sldId id="391" r:id="rId24"/>
    <p:sldId id="343" r:id="rId25"/>
    <p:sldId id="428" r:id="rId26"/>
    <p:sldId id="347" r:id="rId27"/>
    <p:sldId id="348" r:id="rId28"/>
    <p:sldId id="351" r:id="rId29"/>
    <p:sldId id="394" r:id="rId30"/>
    <p:sldId id="331" r:id="rId31"/>
    <p:sldId id="307" r:id="rId32"/>
    <p:sldId id="332" r:id="rId33"/>
    <p:sldId id="417" r:id="rId34"/>
    <p:sldId id="392" r:id="rId35"/>
    <p:sldId id="352" r:id="rId36"/>
    <p:sldId id="357" r:id="rId37"/>
    <p:sldId id="358" r:id="rId38"/>
    <p:sldId id="356" r:id="rId39"/>
    <p:sldId id="353" r:id="rId40"/>
    <p:sldId id="359" r:id="rId41"/>
    <p:sldId id="361" r:id="rId42"/>
    <p:sldId id="354" r:id="rId43"/>
    <p:sldId id="385" r:id="rId44"/>
    <p:sldId id="299" r:id="rId45"/>
    <p:sldId id="393" r:id="rId46"/>
    <p:sldId id="344" r:id="rId47"/>
    <p:sldId id="362" r:id="rId48"/>
    <p:sldId id="369" r:id="rId49"/>
    <p:sldId id="367" r:id="rId50"/>
    <p:sldId id="366" r:id="rId51"/>
    <p:sldId id="430" r:id="rId52"/>
    <p:sldId id="386" r:id="rId53"/>
    <p:sldId id="336" r:id="rId54"/>
    <p:sldId id="322" r:id="rId55"/>
    <p:sldId id="387" r:id="rId56"/>
    <p:sldId id="396" r:id="rId57"/>
    <p:sldId id="397" r:id="rId58"/>
    <p:sldId id="398" r:id="rId59"/>
    <p:sldId id="403" r:id="rId60"/>
    <p:sldId id="422" r:id="rId61"/>
    <p:sldId id="401" r:id="rId62"/>
    <p:sldId id="400" r:id="rId63"/>
    <p:sldId id="425" r:id="rId64"/>
    <p:sldId id="426" r:id="rId65"/>
    <p:sldId id="427" r:id="rId66"/>
    <p:sldId id="402" r:id="rId67"/>
    <p:sldId id="378" r:id="rId68"/>
    <p:sldId id="429" r:id="rId69"/>
  </p:sldIdLst>
  <p:sldSz cx="12192000" cy="6858000"/>
  <p:notesSz cx="6858000" cy="9144000"/>
  <p:embeddedFontLst>
    <p:embeddedFont>
      <p:font typeface="Calibri" panose="020F0502020204030204" pitchFamily="34" charset="0"/>
      <p:regular r:id="rId71"/>
      <p:bold r:id="rId72"/>
      <p:italic r:id="rId73"/>
      <p:boldItalic r:id="rId74"/>
    </p:embeddedFont>
    <p:embeddedFont>
      <p:font typeface="KyivType Sans" panose="020B0604020202020204" charset="0"/>
      <p:regular r:id="rId75"/>
    </p:embeddedFont>
    <p:embeddedFont>
      <p:font typeface="Roboto Light" panose="020B0604020202020204" charset="0"/>
      <p:regular r:id="rId76"/>
      <p:italic r:id="rId77"/>
    </p:embeddedFont>
    <p:embeddedFont>
      <p:font typeface="KyivType Sans2" panose="00000500000000000000" charset="0"/>
      <p:regular r:id="rId78"/>
    </p:embeddedFont>
    <p:embeddedFont>
      <p:font typeface="Roboto Medium" panose="020B0604020202020204" charset="0"/>
      <p:regular r:id="rId79"/>
      <p:italic r:id="rId80"/>
    </p:embeddedFont>
    <p:embeddedFont>
      <p:font typeface="Calibri Light" panose="020F0302020204030204" pitchFamily="34" charset="0"/>
      <p:regular r:id="rId81"/>
      <p:italic r:id="rId82"/>
    </p:embeddedFont>
    <p:embeddedFont>
      <p:font typeface="Century" panose="02040604050505020304" pitchFamily="18" charset="0"/>
      <p:regular r:id="rId83"/>
    </p:embeddedFont>
    <p:embeddedFont>
      <p:font typeface="Leelawadee" panose="020B0502040204020203" pitchFamily="34" charset="-34"/>
      <p:regular r:id="rId84"/>
      <p:bold r:id="rId85"/>
    </p:embeddedFont>
    <p:embeddedFont>
      <p:font typeface="Century Gothic" panose="020B0502020202020204" pitchFamily="34" charset="0"/>
      <p:regular r:id="rId86"/>
      <p:bold r:id="rId87"/>
      <p:italic r:id="rId88"/>
      <p:boldItalic r:id="rId89"/>
    </p:embeddedFont>
    <p:embeddedFont>
      <p:font typeface="Sofia Pro Regular" panose="00000500000000000000" charset="0"/>
      <p:regular r:id="rId90"/>
      <p:italic r:id="rId91"/>
    </p:embeddedFont>
    <p:embeddedFont>
      <p:font typeface="KyivType Sans Medium2" panose="020B0604020202020204" charset="0"/>
      <p:regular r:id="rId92"/>
    </p:embeddedFont>
    <p:embeddedFont>
      <p:font typeface="Lucida Handwriting" panose="03010101010101010101" pitchFamily="66" charset="0"/>
      <p:regular r:id="rId93"/>
    </p:embeddedFont>
    <p:embeddedFont>
      <p:font typeface="Roboto" panose="020B0604020202020204" charset="0"/>
      <p:regular r:id="rId94"/>
      <p:bold r:id="rId95"/>
      <p:italic r:id="rId96"/>
      <p:boldItalic r:id="rId97"/>
    </p:embeddedFont>
    <p:embeddedFont>
      <p:font typeface="Roboto Mono" panose="020B0604020202020204" charset="0"/>
      <p:regular r:id="rId98"/>
      <p:bold r:id="rId99"/>
      <p:italic r:id="rId100"/>
      <p:boldItalic r:id="rId101"/>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34BDC343-5F90-4953-9759-E88A560E6F18}">
          <p14:sldIdLst>
            <p14:sldId id="423"/>
            <p14:sldId id="424"/>
            <p14:sldId id="383"/>
            <p14:sldId id="407"/>
            <p14:sldId id="414"/>
            <p14:sldId id="416"/>
            <p14:sldId id="420"/>
            <p14:sldId id="421"/>
            <p14:sldId id="408"/>
            <p14:sldId id="389"/>
            <p14:sldId id="283"/>
            <p14:sldId id="327"/>
            <p14:sldId id="390"/>
            <p14:sldId id="338"/>
            <p14:sldId id="384"/>
            <p14:sldId id="293"/>
            <p14:sldId id="330"/>
            <p14:sldId id="374"/>
            <p14:sldId id="326"/>
            <p14:sldId id="391"/>
            <p14:sldId id="343"/>
            <p14:sldId id="428"/>
            <p14:sldId id="347"/>
            <p14:sldId id="348"/>
            <p14:sldId id="351"/>
            <p14:sldId id="394"/>
            <p14:sldId id="331"/>
            <p14:sldId id="307"/>
            <p14:sldId id="332"/>
            <p14:sldId id="417"/>
            <p14:sldId id="392"/>
            <p14:sldId id="352"/>
            <p14:sldId id="357"/>
            <p14:sldId id="358"/>
            <p14:sldId id="356"/>
            <p14:sldId id="353"/>
            <p14:sldId id="359"/>
            <p14:sldId id="361"/>
            <p14:sldId id="354"/>
            <p14:sldId id="385"/>
            <p14:sldId id="299"/>
            <p14:sldId id="393"/>
            <p14:sldId id="344"/>
            <p14:sldId id="362"/>
            <p14:sldId id="369"/>
            <p14:sldId id="367"/>
            <p14:sldId id="366"/>
            <p14:sldId id="430"/>
          </p14:sldIdLst>
        </p14:section>
        <p14:section name="Section sans titre" id="{0A987468-09F5-400C-884F-3E4EC6558D96}">
          <p14:sldIdLst>
            <p14:sldId id="386"/>
            <p14:sldId id="336"/>
            <p14:sldId id="322"/>
            <p14:sldId id="387"/>
            <p14:sldId id="396"/>
            <p14:sldId id="397"/>
            <p14:sldId id="398"/>
            <p14:sldId id="403"/>
            <p14:sldId id="422"/>
            <p14:sldId id="401"/>
            <p14:sldId id="400"/>
            <p14:sldId id="425"/>
            <p14:sldId id="426"/>
            <p14:sldId id="427"/>
            <p14:sldId id="402"/>
            <p14:sldId id="378"/>
            <p14:sldId id="429"/>
          </p14:sldIdLst>
        </p14:section>
      </p14:sectionLst>
    </p:ext>
    <p:ext uri="{EFAFB233-063F-42B5-8137-9DF3F51BA10A}">
      <p15:sldGuideLst xmlns:p15="http://schemas.microsoft.com/office/powerpoint/2012/main">
        <p15:guide id="1" orient="horz" pos="1956"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595B"/>
    <a:srgbClr val="F9C199"/>
    <a:srgbClr val="FEF3EC"/>
    <a:srgbClr val="3E3E3E"/>
    <a:srgbClr val="3E595B"/>
    <a:srgbClr val="FCE2D0"/>
    <a:srgbClr val="FCC496"/>
    <a:srgbClr val="FFF2EA"/>
    <a:srgbClr val="FCF2FD"/>
    <a:srgbClr val="4140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4" autoAdjust="0"/>
    <p:restoredTop sz="59555" autoAdjust="0"/>
  </p:normalViewPr>
  <p:slideViewPr>
    <p:cSldViewPr snapToGrid="0" showGuides="1">
      <p:cViewPr varScale="1">
        <p:scale>
          <a:sx n="51" d="100"/>
          <a:sy n="51" d="100"/>
        </p:scale>
        <p:origin x="1068" y="52"/>
      </p:cViewPr>
      <p:guideLst>
        <p:guide orient="horz" pos="1956"/>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14.fntdata"/><Relationship Id="rId89" Type="http://schemas.openxmlformats.org/officeDocument/2006/relationships/font" Target="fonts/font19.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4.fntdata"/><Relationship Id="rId79" Type="http://schemas.openxmlformats.org/officeDocument/2006/relationships/font" Target="fonts/font9.fntdata"/><Relationship Id="rId102" Type="http://schemas.openxmlformats.org/officeDocument/2006/relationships/presProps" Target="presProps.xml"/><Relationship Id="rId5" Type="http://schemas.openxmlformats.org/officeDocument/2006/relationships/slide" Target="slides/slide1.xml"/><Relationship Id="rId90" Type="http://schemas.openxmlformats.org/officeDocument/2006/relationships/font" Target="fonts/font20.fntdata"/><Relationship Id="rId95" Type="http://schemas.openxmlformats.org/officeDocument/2006/relationships/font" Target="fonts/font25.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font" Target="fonts/font10.fntdata"/><Relationship Id="rId85" Type="http://schemas.openxmlformats.org/officeDocument/2006/relationships/font" Target="fonts/font15.fntdata"/><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openxmlformats.org/officeDocument/2006/relationships/font" Target="fonts/font13.fntdata"/><Relationship Id="rId88" Type="http://schemas.openxmlformats.org/officeDocument/2006/relationships/font" Target="fonts/font18.fntdata"/><Relationship Id="rId91" Type="http://schemas.openxmlformats.org/officeDocument/2006/relationships/font" Target="fonts/font21.fntdata"/><Relationship Id="rId96" Type="http://schemas.openxmlformats.org/officeDocument/2006/relationships/font" Target="fonts/font26.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font" Target="fonts/font16.fntdata"/><Relationship Id="rId94" Type="http://schemas.openxmlformats.org/officeDocument/2006/relationships/font" Target="fonts/font24.fntdata"/><Relationship Id="rId99" Type="http://schemas.openxmlformats.org/officeDocument/2006/relationships/font" Target="fonts/font29.fntdata"/><Relationship Id="rId101" Type="http://schemas.openxmlformats.org/officeDocument/2006/relationships/font" Target="fonts/font31.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6.fntdata"/><Relationship Id="rId97" Type="http://schemas.openxmlformats.org/officeDocument/2006/relationships/font" Target="fonts/font27.fntdata"/><Relationship Id="rId104"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font" Target="fonts/font1.fntdata"/><Relationship Id="rId92" Type="http://schemas.openxmlformats.org/officeDocument/2006/relationships/font" Target="fonts/font22.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17.fntdata"/><Relationship Id="rId61" Type="http://schemas.openxmlformats.org/officeDocument/2006/relationships/slide" Target="slides/slide57.xml"/><Relationship Id="rId82" Type="http://schemas.openxmlformats.org/officeDocument/2006/relationships/font" Target="fonts/font12.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font" Target="fonts/font7.fntdata"/><Relationship Id="rId100" Type="http://schemas.openxmlformats.org/officeDocument/2006/relationships/font" Target="fonts/font30.fntdata"/><Relationship Id="rId105"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2.fntdata"/><Relationship Id="rId93" Type="http://schemas.openxmlformats.org/officeDocument/2006/relationships/font" Target="fonts/font23.fntdata"/><Relationship Id="rId98" Type="http://schemas.openxmlformats.org/officeDocument/2006/relationships/font" Target="fonts/font28.fntdata"/><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1642CE-B54E-4A7C-8926-D4475954B1A6}" type="datetimeFigureOut">
              <a:rPr lang="fr-FR" smtClean="0"/>
              <a:t>08/07/2021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Modify the mask text styles</a:t>
            </a:r>
          </a:p>
          <a:p>
            <a:pPr lvl="1"/>
            <a:r>
              <a:rPr lang="fr-FR" smtClean="0"/>
              <a:t>Second level</a:t>
            </a:r>
          </a:p>
          <a:p>
            <a:pPr lvl="2"/>
            <a:r>
              <a:rPr lang="fr-FR" smtClean="0"/>
              <a:t>Third level</a:t>
            </a:r>
          </a:p>
          <a:p>
            <a:pPr lvl="3"/>
            <a:r>
              <a:rPr lang="fr-FR" smtClean="0"/>
              <a:t>Fourth level</a:t>
            </a:r>
          </a:p>
          <a:p>
            <a:pPr lvl="4"/>
            <a:r>
              <a:rPr lang="fr-FR" smtClean="0"/>
              <a:t>Fifth level </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C3C29B-D611-4618-A458-E7E6C6418B38}" type="slidenum">
              <a:rPr lang="fr-FR" smtClean="0"/>
              <a:t>‹N°›</a:t>
            </a:fld>
            <a:endParaRPr lang="fr-FR"/>
          </a:p>
        </p:txBody>
      </p:sp>
    </p:spTree>
    <p:extLst>
      <p:ext uri="{BB962C8B-B14F-4D97-AF65-F5344CB8AC3E}">
        <p14:creationId xmlns:p14="http://schemas.microsoft.com/office/powerpoint/2010/main" val="3983544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8be6f3f7cc_2_138:notes"/>
          <p:cNvSpPr>
            <a:spLocks noGrp="1" noRot="1" noChangeAspect="1"/>
          </p:cNvSpPr>
          <p:nvPr>
            <p:ph type="sldImg" idx="2"/>
          </p:nvPr>
        </p:nvSpPr>
        <p:spPr>
          <a:xfrm>
            <a:off x="33338" y="90488"/>
            <a:ext cx="6715125" cy="3778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g8be6f3f7cc_2_138:notes"/>
          <p:cNvSpPr txBox="1">
            <a:spLocks noGrp="1"/>
          </p:cNvSpPr>
          <p:nvPr>
            <p:ph type="body" idx="1"/>
          </p:nvPr>
        </p:nvSpPr>
        <p:spPr>
          <a:xfrm>
            <a:off x="139376" y="3867521"/>
            <a:ext cx="6655126" cy="6140080"/>
          </a:xfrm>
          <a:prstGeom prst="rect">
            <a:avLst/>
          </a:prstGeom>
          <a:noFill/>
          <a:ln>
            <a:noFill/>
          </a:ln>
        </p:spPr>
        <p:txBody>
          <a:bodyPr spcFirstLastPara="1" wrap="square" lIns="89125" tIns="89125" rIns="89125" bIns="89125" anchor="t" anchorCtr="0">
            <a:noAutofit/>
          </a:bodyPr>
          <a:lstStyle/>
          <a:p>
            <a:pPr marL="0" lvl="0" indent="0" algn="l" rtl="0">
              <a:spcBef>
                <a:spcPts val="0"/>
              </a:spcBef>
              <a:spcAft>
                <a:spcPts val="0"/>
              </a:spcAft>
              <a:buNone/>
            </a:pPr>
            <a:r>
              <a:rPr lang="fr-FR" dirty="0" err="1" smtClean="0"/>
              <a:t>Welcome</a:t>
            </a:r>
            <a:r>
              <a:rPr lang="fr-FR" dirty="0" smtClean="0"/>
              <a:t> to all of </a:t>
            </a:r>
            <a:r>
              <a:rPr lang="fr-FR" dirty="0" err="1" smtClean="0"/>
              <a:t>you</a:t>
            </a:r>
            <a:r>
              <a:rPr lang="fr-FR" dirty="0" smtClean="0"/>
              <a:t>. </a:t>
            </a:r>
            <a:r>
              <a:rPr lang="fr-FR" dirty="0" err="1" smtClean="0"/>
              <a:t>We</a:t>
            </a:r>
            <a:r>
              <a:rPr lang="fr-FR" dirty="0" smtClean="0"/>
              <a:t> are </a:t>
            </a:r>
            <a:r>
              <a:rPr lang="fr-FR" dirty="0" err="1" smtClean="0"/>
              <a:t>delighted</a:t>
            </a:r>
            <a:r>
              <a:rPr lang="fr-FR" dirty="0" smtClean="0"/>
              <a:t> to </a:t>
            </a:r>
            <a:r>
              <a:rPr lang="fr-FR" dirty="0" err="1" smtClean="0"/>
              <a:t>see</a:t>
            </a:r>
            <a:r>
              <a:rPr lang="fr-FR" dirty="0" smtClean="0"/>
              <a:t> </a:t>
            </a:r>
            <a:r>
              <a:rPr lang="fr-FR" dirty="0" err="1" smtClean="0"/>
              <a:t>you</a:t>
            </a:r>
            <a:r>
              <a:rPr lang="fr-FR" dirty="0" smtClean="0"/>
              <a:t> </a:t>
            </a:r>
            <a:r>
              <a:rPr lang="fr-FR" dirty="0" err="1" smtClean="0"/>
              <a:t>again</a:t>
            </a:r>
            <a:r>
              <a:rPr lang="fr-FR" dirty="0" smtClean="0"/>
              <a:t>. </a:t>
            </a:r>
            <a:r>
              <a:rPr lang="fr-FR" dirty="0" err="1" smtClean="0"/>
              <a:t>Thank</a:t>
            </a:r>
            <a:r>
              <a:rPr lang="fr-FR" baseline="0" dirty="0" smtClean="0"/>
              <a:t> </a:t>
            </a:r>
            <a:r>
              <a:rPr lang="fr-FR" baseline="0" dirty="0" err="1" smtClean="0"/>
              <a:t>you</a:t>
            </a:r>
            <a:r>
              <a:rPr lang="fr-FR" baseline="0" dirty="0" smtClean="0"/>
              <a:t> for </a:t>
            </a:r>
            <a:r>
              <a:rPr lang="fr-FR" baseline="0" dirty="0" err="1" smtClean="0"/>
              <a:t>attending</a:t>
            </a:r>
            <a:r>
              <a:rPr lang="fr-FR" baseline="0" dirty="0" smtClean="0"/>
              <a:t>.</a:t>
            </a:r>
          </a:p>
          <a:p>
            <a:pPr marL="0" lvl="0" indent="0" algn="l" rtl="0">
              <a:spcBef>
                <a:spcPts val="0"/>
              </a:spcBef>
              <a:spcAft>
                <a:spcPts val="0"/>
              </a:spcAft>
              <a:buNone/>
            </a:pPr>
            <a:endParaRPr lang="fr-FR" baseline="0" dirty="0" smtClean="0"/>
          </a:p>
          <a:p>
            <a:pPr marL="0" lvl="0" indent="0" algn="l" rtl="0">
              <a:spcBef>
                <a:spcPts val="0"/>
              </a:spcBef>
              <a:spcAft>
                <a:spcPts val="0"/>
              </a:spcAft>
              <a:buNone/>
            </a:pPr>
            <a:r>
              <a:rPr lang="fr-FR" baseline="0" dirty="0" err="1" smtClean="0"/>
              <a:t>We</a:t>
            </a:r>
            <a:r>
              <a:rPr lang="fr-FR" baseline="0" dirty="0" smtClean="0"/>
              <a:t> are </a:t>
            </a:r>
            <a:r>
              <a:rPr lang="fr-FR" baseline="0" dirty="0" err="1" smtClean="0"/>
              <a:t>here</a:t>
            </a:r>
            <a:r>
              <a:rPr lang="fr-FR" baseline="0" dirty="0" smtClean="0"/>
              <a:t> </a:t>
            </a:r>
            <a:r>
              <a:rPr lang="fr-FR" baseline="0" dirty="0" err="1" smtClean="0"/>
              <a:t>today</a:t>
            </a:r>
            <a:r>
              <a:rPr lang="fr-FR" baseline="0" dirty="0" smtClean="0"/>
              <a:t> for </a:t>
            </a:r>
            <a:r>
              <a:rPr lang="fr-FR" baseline="0" dirty="0" err="1" smtClean="0"/>
              <a:t>preparing</a:t>
            </a:r>
            <a:r>
              <a:rPr lang="fr-FR" baseline="0" dirty="0" smtClean="0"/>
              <a:t> </a:t>
            </a:r>
            <a:r>
              <a:rPr lang="fr-FR" baseline="0" dirty="0" err="1" smtClean="0"/>
              <a:t>with</a:t>
            </a:r>
            <a:r>
              <a:rPr lang="fr-FR" baseline="0" dirty="0" smtClean="0"/>
              <a:t> </a:t>
            </a:r>
            <a:r>
              <a:rPr lang="fr-FR" baseline="0" dirty="0" err="1" smtClean="0"/>
              <a:t>you</a:t>
            </a:r>
            <a:r>
              <a:rPr lang="fr-FR" baseline="0" dirty="0" smtClean="0"/>
              <a:t> the first post-</a:t>
            </a:r>
            <a:r>
              <a:rPr lang="fr-FR" baseline="0" dirty="0" err="1" smtClean="0"/>
              <a:t>summer</a:t>
            </a:r>
            <a:r>
              <a:rPr lang="fr-FR" baseline="0" dirty="0" smtClean="0"/>
              <a:t> action to </a:t>
            </a:r>
            <a:r>
              <a:rPr lang="fr-FR" baseline="0" dirty="0" err="1" smtClean="0"/>
              <a:t>be</a:t>
            </a:r>
            <a:r>
              <a:rPr lang="fr-FR" baseline="0" dirty="0" smtClean="0"/>
              <a:t> </a:t>
            </a:r>
            <a:r>
              <a:rPr lang="fr-FR" baseline="0" dirty="0" err="1" smtClean="0"/>
              <a:t>held</a:t>
            </a:r>
            <a:r>
              <a:rPr lang="fr-FR" baseline="0" dirty="0" smtClean="0"/>
              <a:t> in </a:t>
            </a:r>
            <a:r>
              <a:rPr lang="fr-FR" baseline="0" dirty="0" err="1" smtClean="0"/>
              <a:t>September</a:t>
            </a:r>
            <a:r>
              <a:rPr lang="fr-FR" baseline="0" dirty="0" smtClean="0"/>
              <a:t>, the ELIXIR VITAL </a:t>
            </a:r>
            <a:r>
              <a:rPr lang="fr-FR" baseline="0" dirty="0" err="1" smtClean="0"/>
              <a:t>campaign</a:t>
            </a:r>
            <a:r>
              <a:rPr lang="fr-FR" baseline="0" dirty="0" smtClean="0"/>
              <a:t>.</a:t>
            </a:r>
          </a:p>
          <a:p>
            <a:pPr marL="0" lvl="0" indent="0" algn="l" rtl="0">
              <a:spcBef>
                <a:spcPts val="0"/>
              </a:spcBef>
              <a:spcAft>
                <a:spcPts val="0"/>
              </a:spcAft>
              <a:buNone/>
            </a:pPr>
            <a:endParaRPr lang="fr-FR" dirty="0" smtClean="0"/>
          </a:p>
          <a:p>
            <a:pPr marL="0" lvl="0" indent="0" algn="l" rtl="0">
              <a:spcBef>
                <a:spcPts val="0"/>
              </a:spcBef>
              <a:spcAft>
                <a:spcPts val="0"/>
              </a:spcAft>
              <a:buNone/>
            </a:pPr>
            <a:endParaRPr lang="fr-FR" dirty="0" smtClean="0"/>
          </a:p>
          <a:p>
            <a:pPr marL="0" lvl="0" indent="0" algn="l" rtl="0">
              <a:spcBef>
                <a:spcPts val="0"/>
              </a:spcBef>
              <a:spcAft>
                <a:spcPts val="0"/>
              </a:spcAft>
              <a:buNone/>
            </a:pPr>
            <a:endParaRPr lang="fr-FR" dirty="0" smtClean="0"/>
          </a:p>
          <a:p>
            <a:pPr marL="0" lvl="0" indent="0" algn="l" rtl="0">
              <a:spcBef>
                <a:spcPts val="0"/>
              </a:spcBef>
              <a:spcAft>
                <a:spcPts val="0"/>
              </a:spcAft>
              <a:buNone/>
            </a:pPr>
            <a:endParaRPr lang="fr-FR"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90647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8be6f3f7cc_2_138:notes"/>
          <p:cNvSpPr>
            <a:spLocks noGrp="1" noRot="1" noChangeAspect="1"/>
          </p:cNvSpPr>
          <p:nvPr>
            <p:ph type="sldImg" idx="2"/>
          </p:nvPr>
        </p:nvSpPr>
        <p:spPr>
          <a:xfrm>
            <a:off x="33338" y="90488"/>
            <a:ext cx="6715125" cy="3778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g8be6f3f7cc_2_138:notes"/>
          <p:cNvSpPr txBox="1">
            <a:spLocks noGrp="1"/>
          </p:cNvSpPr>
          <p:nvPr>
            <p:ph type="body" idx="1"/>
          </p:nvPr>
        </p:nvSpPr>
        <p:spPr>
          <a:xfrm>
            <a:off x="139376" y="3867521"/>
            <a:ext cx="6655126" cy="6140080"/>
          </a:xfrm>
          <a:prstGeom prst="rect">
            <a:avLst/>
          </a:prstGeom>
          <a:noFill/>
          <a:ln>
            <a:noFill/>
          </a:ln>
        </p:spPr>
        <p:txBody>
          <a:bodyPr spcFirstLastPara="1" wrap="square" lIns="89125" tIns="89125" rIns="89125" bIns="891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93228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LUNA</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More than 55 years ago, Yon-Ka pioneered the creation of multi-phase professional skincare, inspired by the skin's </a:t>
            </a:r>
            <a:r>
              <a:rPr lang="en-US" baseline="0" dirty="0" err="1" smtClean="0"/>
              <a:t>hydrolipidic</a:t>
            </a:r>
            <a:r>
              <a:rPr lang="en-US" baseline="0" dirty="0" smtClean="0"/>
              <a:t> film, with the creation of 3 professional ampoules. These were the first biomimetic formulas, designed to be used in synergy in order to pool their effectiveness and respond precisely to the problem of the alteration of the </a:t>
            </a:r>
            <a:r>
              <a:rPr lang="en-US" baseline="0" dirty="0" err="1" smtClean="0"/>
              <a:t>hydrolipidic</a:t>
            </a:r>
            <a:r>
              <a:rPr lang="en-US" baseline="0" dirty="0" smtClean="0"/>
              <a:t> film.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products </a:t>
            </a:r>
            <a:r>
              <a:rPr lang="en-US" baseline="0" dirty="0" err="1" smtClean="0"/>
              <a:t>Mesonium</a:t>
            </a:r>
            <a:r>
              <a:rPr lang="en-US" baseline="0" dirty="0" smtClean="0"/>
              <a:t> 200 and 201 merge to create </a:t>
            </a:r>
            <a:r>
              <a:rPr lang="en-US" baseline="0" dirty="0" err="1" smtClean="0"/>
              <a:t>Mesonium</a:t>
            </a:r>
            <a:r>
              <a:rPr lang="en-US" baseline="0" dirty="0" smtClean="0"/>
              <a:t> 1 and </a:t>
            </a:r>
            <a:r>
              <a:rPr lang="en-US" baseline="0" dirty="0" err="1" smtClean="0"/>
              <a:t>Mesonium</a:t>
            </a:r>
            <a:r>
              <a:rPr lang="en-US" baseline="0" dirty="0" smtClean="0"/>
              <a:t> 202 becomes </a:t>
            </a:r>
            <a:r>
              <a:rPr lang="en-US" baseline="0" dirty="0" err="1" smtClean="0"/>
              <a:t>Mesonium</a:t>
            </a:r>
            <a:r>
              <a:rPr lang="en-US" baseline="0" dirty="0" smtClean="0"/>
              <a:t> 2 that you know today in professional products. These products are present in the vast majority of our protocols.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2012, our laboratories succeeded in merging these ultra-concentrated professional formulas, a synergy of repairing and revitalizing active ingredients from </a:t>
            </a:r>
            <a:r>
              <a:rPr lang="en-US" baseline="0" dirty="0" err="1" smtClean="0"/>
              <a:t>phyto</a:t>
            </a:r>
            <a:r>
              <a:rPr lang="en-US" baseline="0" dirty="0" smtClean="0"/>
              <a:t>-aromatherapy, to create a single product for consumers: the Vital Serum, which in 2017 became Elixir Vital.</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year, we are announcing to consumers the 5th generation, with a new formula for even more naturalness with Elixir Vital. </a:t>
            </a:r>
            <a:endParaRPr lang="fr-FR" dirty="0"/>
          </a:p>
        </p:txBody>
      </p:sp>
      <p:sp>
        <p:nvSpPr>
          <p:cNvPr id="4" name="Espace réservé du numéro de diapositive 3"/>
          <p:cNvSpPr>
            <a:spLocks noGrp="1"/>
          </p:cNvSpPr>
          <p:nvPr>
            <p:ph type="sldNum" sz="quarter" idx="10"/>
          </p:nvPr>
        </p:nvSpPr>
        <p:spPr/>
        <p:txBody>
          <a:bodyPr/>
          <a:lstStyle/>
          <a:p>
            <a:fld id="{34C3C29B-D611-4618-A458-E7E6C6418B38}" type="slidenum">
              <a:rPr lang="fr-FR" smtClean="0"/>
              <a:t>14</a:t>
            </a:fld>
            <a:endParaRPr lang="fr-FR"/>
          </a:p>
        </p:txBody>
      </p:sp>
    </p:spTree>
    <p:extLst>
      <p:ext uri="{BB962C8B-B14F-4D97-AF65-F5344CB8AC3E}">
        <p14:creationId xmlns:p14="http://schemas.microsoft.com/office/powerpoint/2010/main" val="917538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8be6f3f7cc_2_138:notes"/>
          <p:cNvSpPr>
            <a:spLocks noGrp="1" noRot="1" noChangeAspect="1"/>
          </p:cNvSpPr>
          <p:nvPr>
            <p:ph type="sldImg" idx="2"/>
          </p:nvPr>
        </p:nvSpPr>
        <p:spPr>
          <a:xfrm>
            <a:off x="33338" y="90488"/>
            <a:ext cx="6715125" cy="3778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g8be6f3f7cc_2_138:notes"/>
          <p:cNvSpPr txBox="1">
            <a:spLocks noGrp="1"/>
          </p:cNvSpPr>
          <p:nvPr>
            <p:ph type="body" idx="1"/>
          </p:nvPr>
        </p:nvSpPr>
        <p:spPr>
          <a:xfrm>
            <a:off x="139376" y="3867521"/>
            <a:ext cx="6655126" cy="6140080"/>
          </a:xfrm>
          <a:prstGeom prst="rect">
            <a:avLst/>
          </a:prstGeom>
          <a:noFill/>
          <a:ln>
            <a:noFill/>
          </a:ln>
        </p:spPr>
        <p:txBody>
          <a:bodyPr spcFirstLastPara="1" wrap="square" lIns="89125" tIns="89125" rIns="89125" bIns="891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88485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LUNA</a:t>
            </a:r>
          </a:p>
          <a:p>
            <a:endParaRPr lang="fr-FR" dirty="0" smtClean="0"/>
          </a:p>
          <a:p>
            <a:r>
              <a:rPr lang="fr-FR" dirty="0" smtClean="0"/>
              <a:t>Why did we want to create a new formula? </a:t>
            </a:r>
          </a:p>
          <a:p>
            <a:r>
              <a:rPr lang="fr-FR" dirty="0" smtClean="0"/>
              <a:t>Simply </a:t>
            </a:r>
            <a:r>
              <a:rPr lang="fr-FR" baseline="0" dirty="0" smtClean="0"/>
              <a:t>to meet the expectations of consumers who today are looking for 2 things mainly: naturalness and efficiency. </a:t>
            </a:r>
          </a:p>
          <a:p>
            <a:endParaRPr lang="fr-FR" baseline="0" dirty="0" smtClean="0"/>
          </a:p>
          <a:p>
            <a:r>
              <a:rPr lang="fr-FR" baseline="0" dirty="0" smtClean="0"/>
              <a:t>Elixir Vital, 5th generation fits perfectly into this context of naturalness since it contains 92% of ingredients of natural origin including 43% of organic ingredients. It is also vegan and gluten-free. </a:t>
            </a:r>
          </a:p>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34C3C29B-D611-4618-A458-E7E6C6418B38}" type="slidenum">
              <a:rPr lang="fr-FR" smtClean="0"/>
              <a:t>16</a:t>
            </a:fld>
            <a:endParaRPr lang="fr-FR"/>
          </a:p>
        </p:txBody>
      </p:sp>
    </p:spTree>
    <p:extLst>
      <p:ext uri="{BB962C8B-B14F-4D97-AF65-F5344CB8AC3E}">
        <p14:creationId xmlns:p14="http://schemas.microsoft.com/office/powerpoint/2010/main" val="658914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I would now like to take you on a </a:t>
            </a:r>
            <a:r>
              <a:rPr lang="fr-FR" baseline="0" dirty="0" smtClean="0"/>
              <a:t>journey into the heart of the new Elixir Vital formula. </a:t>
            </a:r>
          </a:p>
          <a:p>
            <a:endParaRPr lang="fr-FR" baseline="0" dirty="0" smtClean="0"/>
          </a:p>
          <a:p>
            <a:r>
              <a:rPr lang="fr-FR" baseline="0" dirty="0" smtClean="0"/>
              <a:t>The main active ingredients of Vital Elixir are organic beech buds peptides and soy buds peptides. These active ingredients are rich in amino acids and have restructuring and moisturizing properties. </a:t>
            </a:r>
          </a:p>
          <a:p>
            <a:r>
              <a:rPr lang="en-US" baseline="0" dirty="0" smtClean="0"/>
              <a:t>out.</a:t>
            </a:r>
          </a:p>
          <a:p>
            <a:r>
              <a:rPr lang="en-US" baseline="0" dirty="0" smtClean="0"/>
              <a:t>The buds peptides we can source contain 19 amino acids, including the 8 essential to the skin. Without compromising on the effectiveness or </a:t>
            </a:r>
            <a:r>
              <a:rPr lang="en-US" baseline="0" dirty="0" err="1" smtClean="0"/>
              <a:t>sensoriality</a:t>
            </a:r>
            <a:r>
              <a:rPr lang="en-US" baseline="0" dirty="0" smtClean="0"/>
              <a:t> of the formula.  For the moment the update has not been done on the finished products, but will be done on the next production. The update has been done everywhere it was possible: product sheets, website, product brochure, and will intervene on the packaging and instructions as soon as the current stocks are sold </a:t>
            </a:r>
            <a:endParaRPr lang="fr-FR" baseline="0" dirty="0" smtClean="0"/>
          </a:p>
          <a:p>
            <a:endParaRPr lang="fr-FR" baseline="0" dirty="0" smtClean="0"/>
          </a:p>
          <a:p>
            <a:r>
              <a:rPr lang="fr-FR" baseline="0" dirty="0" smtClean="0"/>
              <a:t>The Elixir Vital is also composed of a mixture of vegetable oils such as organic soy and sunflower oil, non GMO corn oil with nourishing and repairing properties. These vegetable oils recreate the oily phase of the hydrolipidic film. They are rich in omegas 3,6,9 which are essential to our body and which will prevent skin aging.  As a reminder, we do not synthesize omegas, so it is very important to provide them through cosmetics, food (oily fish, oilseeds...) and food supplements.</a:t>
            </a:r>
          </a:p>
          <a:p>
            <a:endParaRPr lang="fr-FR" baseline="0" dirty="0" smtClean="0"/>
          </a:p>
          <a:p>
            <a:r>
              <a:rPr lang="en-US" baseline="0" dirty="0" smtClean="0"/>
              <a:t>The Elixir Vital is also composed of the star ingredient of the moment, </a:t>
            </a:r>
            <a:r>
              <a:rPr lang="en-US" baseline="0" dirty="0" err="1" smtClean="0"/>
              <a:t>Niacinamide</a:t>
            </a:r>
            <a:r>
              <a:rPr lang="en-US" baseline="0" dirty="0" smtClean="0"/>
              <a:t>. We did not communicate about </a:t>
            </a:r>
            <a:r>
              <a:rPr lang="en-US" baseline="0" dirty="0" err="1" smtClean="0"/>
              <a:t>Niacinamide</a:t>
            </a:r>
            <a:r>
              <a:rPr lang="en-US" baseline="0" dirty="0" smtClean="0"/>
              <a:t>, which was already present in the product but which we called Vitamin B3 or Vitamin PP (it’s the same but with other names), but given the extent of consumer enthusiasm for this active ingredient, we wanted to name it by its best known and recognized name. Indeed, you could not miss it, we talk about this asset in the professional press, in the women's press ... Naturally synthesized by the human body, it plays a role in all our organs. It stimulates the production of ceramides (the lipids that form the cement between the cells of the epidermis), the skin is thus stronger, less permeable to external irritating agents. Associated with vitamin B5, they are thus recognized for their soothing and revitalizing virtues.</a:t>
            </a:r>
          </a:p>
          <a:p>
            <a:endParaRPr lang="fr-FR" baseline="0" dirty="0" smtClean="0"/>
          </a:p>
          <a:p>
            <a:r>
              <a:rPr lang="fr-FR" baseline="0" dirty="0" smtClean="0"/>
              <a:t>Finally, we find our olfactory imprint, our DNA that makes us unique, the Quintessence. Recognized for its </a:t>
            </a:r>
            <a:r>
              <a:rPr lang="fr-FR" baseline="0" dirty="0" err="1" smtClean="0"/>
              <a:t>rebalancing</a:t>
            </a:r>
            <a:r>
              <a:rPr lang="fr-FR" baseline="0" dirty="0" smtClean="0"/>
              <a:t> and calming virtues, it also potentiates and multiplies the power of our formula.</a:t>
            </a:r>
          </a:p>
          <a:p>
            <a:endParaRPr lang="fr-FR" baseline="0" dirty="0" smtClean="0"/>
          </a:p>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34C3C29B-D611-4618-A458-E7E6C6418B38}" type="slidenum">
              <a:rPr lang="fr-FR" smtClean="0"/>
              <a:t>17</a:t>
            </a:fld>
            <a:endParaRPr lang="fr-FR"/>
          </a:p>
        </p:txBody>
      </p:sp>
    </p:spTree>
    <p:extLst>
      <p:ext uri="{BB962C8B-B14F-4D97-AF65-F5344CB8AC3E}">
        <p14:creationId xmlns:p14="http://schemas.microsoft.com/office/powerpoint/2010/main" val="172315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smtClean="0"/>
              <a:t>the main differences between the 4th and 5th generation of elixir vital are :</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fr-FR" dirty="0" smtClean="0"/>
              <a:t>More </a:t>
            </a:r>
            <a:r>
              <a:rPr lang="fr-FR" dirty="0" err="1" smtClean="0"/>
              <a:t>organic</a:t>
            </a:r>
            <a:r>
              <a:rPr lang="fr-FR" dirty="0" smtClean="0"/>
              <a:t> </a:t>
            </a:r>
            <a:r>
              <a:rPr lang="fr-FR" dirty="0" err="1" smtClean="0"/>
              <a:t>ingredients</a:t>
            </a:r>
            <a:r>
              <a:rPr lang="fr-FR" dirty="0" smtClean="0"/>
              <a:t> (de combien à combien)</a:t>
            </a:r>
          </a:p>
          <a:p>
            <a:pPr marL="171450" indent="-171450">
              <a:buFont typeface="Arial" panose="020B0604020202020204" pitchFamily="34" charset="0"/>
              <a:buChar char="•"/>
            </a:pPr>
            <a:r>
              <a:rPr lang="fr-FR" dirty="0" smtClean="0"/>
              <a:t>Richer in </a:t>
            </a:r>
            <a:r>
              <a:rPr lang="fr-FR" dirty="0" err="1" smtClean="0"/>
              <a:t>omega</a:t>
            </a:r>
            <a:r>
              <a:rPr lang="fr-FR" dirty="0" smtClean="0"/>
              <a:t> 3, &amp; </a:t>
            </a:r>
            <a:r>
              <a:rPr lang="en-US" dirty="0" smtClean="0"/>
              <a:t>always as much omega 6 and 9</a:t>
            </a:r>
          </a:p>
          <a:p>
            <a:pPr marL="171450" indent="-171450">
              <a:buFont typeface="Arial" panose="020B0604020202020204" pitchFamily="34" charset="0"/>
              <a:buChar char="•"/>
            </a:pPr>
            <a:r>
              <a:rPr lang="fr-FR" dirty="0" smtClean="0"/>
              <a:t>More </a:t>
            </a:r>
            <a:r>
              <a:rPr lang="fr-FR" dirty="0" err="1" smtClean="0"/>
              <a:t>responsible</a:t>
            </a:r>
            <a:r>
              <a:rPr lang="fr-FR" baseline="0" dirty="0" smtClean="0"/>
              <a:t> </a:t>
            </a:r>
            <a:r>
              <a:rPr lang="fr-FR" dirty="0" smtClean="0"/>
              <a:t>&amp; green </a:t>
            </a:r>
            <a:r>
              <a:rPr lang="fr-FR" dirty="0" err="1" smtClean="0"/>
              <a:t>sourcing</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34C3C29B-D611-4618-A458-E7E6C6418B38}" type="slidenum">
              <a:rPr lang="fr-FR" smtClean="0"/>
              <a:t>18</a:t>
            </a:fld>
            <a:endParaRPr lang="fr-FR"/>
          </a:p>
        </p:txBody>
      </p:sp>
    </p:spTree>
    <p:extLst>
      <p:ext uri="{BB962C8B-B14F-4D97-AF65-F5344CB8AC3E}">
        <p14:creationId xmlns:p14="http://schemas.microsoft.com/office/powerpoint/2010/main" val="35988288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aseline="0" dirty="0" smtClean="0"/>
              <a:t>LUNA</a:t>
            </a:r>
          </a:p>
          <a:p>
            <a:endParaRPr lang="fr-FR" baseline="0" dirty="0" smtClean="0"/>
          </a:p>
          <a:p>
            <a:r>
              <a:rPr lang="fr-FR" baseline="0" dirty="0" smtClean="0"/>
              <a:t>In addition to its strong naturalness, the visible clinical effectiveness of Elixir Vital is no longer to be proven!</a:t>
            </a:r>
          </a:p>
          <a:p>
            <a:r>
              <a:rPr lang="fr-FR" baseline="0" dirty="0" smtClean="0"/>
              <a:t>In fact, after 4 weeks of use morning and night, the panelists found </a:t>
            </a:r>
            <a:r>
              <a:rPr lang="fr-FR" baseline="0" dirty="0" err="1" smtClean="0"/>
              <a:t>their</a:t>
            </a:r>
            <a:r>
              <a:rPr lang="fr-FR" baseline="0" dirty="0" smtClean="0"/>
              <a:t> skin</a:t>
            </a:r>
          </a:p>
          <a:p>
            <a:r>
              <a:rPr lang="fr-FR" baseline="0" dirty="0" smtClean="0"/>
              <a:t>more revitalized at 88%, </a:t>
            </a:r>
          </a:p>
          <a:p>
            <a:r>
              <a:rPr lang="fr-FR" baseline="0" dirty="0" err="1" smtClean="0"/>
              <a:t>soothed</a:t>
            </a:r>
            <a:r>
              <a:rPr lang="fr-FR" baseline="0" dirty="0" smtClean="0"/>
              <a:t> and nourished at 83%, </a:t>
            </a:r>
          </a:p>
          <a:p>
            <a:r>
              <a:rPr lang="fr-FR" baseline="0" dirty="0" err="1" smtClean="0"/>
              <a:t>comfortable</a:t>
            </a:r>
            <a:r>
              <a:rPr lang="fr-FR" baseline="0" dirty="0" smtClean="0"/>
              <a:t> and hydrated at 92% </a:t>
            </a:r>
          </a:p>
          <a:p>
            <a:r>
              <a:rPr lang="fr-FR" baseline="0" dirty="0" smtClean="0"/>
              <a:t>and smoothed at 83%.</a:t>
            </a:r>
          </a:p>
          <a:p>
            <a:r>
              <a:rPr lang="fr-FR" baseline="0" dirty="0" smtClean="0"/>
              <a:t>These results highlight the ability of Elixir Vital to recreate the hydrolipidic film in a biomimetic way but also its action on skin aging.</a:t>
            </a:r>
          </a:p>
          <a:p>
            <a:endParaRPr lang="fr-FR" dirty="0"/>
          </a:p>
        </p:txBody>
      </p:sp>
      <p:sp>
        <p:nvSpPr>
          <p:cNvPr id="4" name="Espace réservé du numéro de diapositive 3"/>
          <p:cNvSpPr>
            <a:spLocks noGrp="1"/>
          </p:cNvSpPr>
          <p:nvPr>
            <p:ph type="sldNum" sz="quarter" idx="10"/>
          </p:nvPr>
        </p:nvSpPr>
        <p:spPr/>
        <p:txBody>
          <a:bodyPr/>
          <a:lstStyle/>
          <a:p>
            <a:fld id="{34C3C29B-D611-4618-A458-E7E6C6418B38}" type="slidenum">
              <a:rPr lang="fr-FR" smtClean="0"/>
              <a:t>19</a:t>
            </a:fld>
            <a:endParaRPr lang="fr-FR"/>
          </a:p>
        </p:txBody>
      </p:sp>
    </p:spTree>
    <p:extLst>
      <p:ext uri="{BB962C8B-B14F-4D97-AF65-F5344CB8AC3E}">
        <p14:creationId xmlns:p14="http://schemas.microsoft.com/office/powerpoint/2010/main" val="931426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8be6f3f7cc_2_138:notes"/>
          <p:cNvSpPr>
            <a:spLocks noGrp="1" noRot="1" noChangeAspect="1"/>
          </p:cNvSpPr>
          <p:nvPr>
            <p:ph type="sldImg" idx="2"/>
          </p:nvPr>
        </p:nvSpPr>
        <p:spPr>
          <a:xfrm>
            <a:off x="33338" y="90488"/>
            <a:ext cx="6715125" cy="3778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g8be6f3f7cc_2_138:notes"/>
          <p:cNvSpPr txBox="1">
            <a:spLocks noGrp="1"/>
          </p:cNvSpPr>
          <p:nvPr>
            <p:ph type="body" idx="1"/>
          </p:nvPr>
        </p:nvSpPr>
        <p:spPr>
          <a:xfrm>
            <a:off x="139376" y="3867521"/>
            <a:ext cx="6655126" cy="6140080"/>
          </a:xfrm>
          <a:prstGeom prst="rect">
            <a:avLst/>
          </a:prstGeom>
          <a:noFill/>
          <a:ln>
            <a:noFill/>
          </a:ln>
        </p:spPr>
        <p:txBody>
          <a:bodyPr spcFirstLastPara="1" wrap="square" lIns="89125" tIns="89125" rIns="89125" bIns="891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It's </a:t>
            </a:r>
            <a:r>
              <a:rPr lang="fr-FR" dirty="0" smtClean="0"/>
              <a:t>time to play </a:t>
            </a:r>
            <a:r>
              <a:rPr lang="fr-FR" baseline="0" dirty="0" smtClean="0"/>
              <a:t>a little. For each statement, answer true or false.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8531278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TRAINING</a:t>
            </a:r>
          </a:p>
          <a:p>
            <a:endParaRPr lang="fr-FR" dirty="0" smtClean="0"/>
          </a:p>
          <a:p>
            <a:r>
              <a:rPr lang="fr-FR" baseline="0" dirty="0" smtClean="0"/>
              <a:t>1st assertion : the 2 phases imitate the protective hydrolipidic film - true - indeed the lipidic phase is reproduced thanks to the synergy of the organic vegetable oils of soy and sunflower and of corn oil and the hydrous phase with the association of the organic beech buds peptides and soy bud peptides.</a:t>
            </a:r>
          </a:p>
          <a:p>
            <a:endParaRPr lang="fr-FR" dirty="0"/>
          </a:p>
        </p:txBody>
      </p:sp>
      <p:sp>
        <p:nvSpPr>
          <p:cNvPr id="4" name="Espace réservé du numéro de diapositive 3"/>
          <p:cNvSpPr>
            <a:spLocks noGrp="1"/>
          </p:cNvSpPr>
          <p:nvPr>
            <p:ph type="sldNum" sz="quarter" idx="10"/>
          </p:nvPr>
        </p:nvSpPr>
        <p:spPr/>
        <p:txBody>
          <a:bodyPr/>
          <a:lstStyle/>
          <a:p>
            <a:fld id="{34C3C29B-D611-4618-A458-E7E6C6418B38}" type="slidenum">
              <a:rPr lang="fr-FR" smtClean="0"/>
              <a:t>21</a:t>
            </a:fld>
            <a:endParaRPr lang="fr-FR"/>
          </a:p>
        </p:txBody>
      </p:sp>
    </p:spTree>
    <p:extLst>
      <p:ext uri="{BB962C8B-B14F-4D97-AF65-F5344CB8AC3E}">
        <p14:creationId xmlns:p14="http://schemas.microsoft.com/office/powerpoint/2010/main" val="767408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2</a:t>
            </a:r>
            <a:r>
              <a:rPr lang="fr-FR" baseline="30000" dirty="0" smtClean="0"/>
              <a:t>ème</a:t>
            </a:r>
            <a:r>
              <a:rPr lang="fr-FR" baseline="0" dirty="0" smtClean="0"/>
              <a:t> question : Elixir Vital </a:t>
            </a:r>
            <a:r>
              <a:rPr lang="fr-FR" baseline="0" dirty="0" err="1" smtClean="0"/>
              <a:t>contains</a:t>
            </a:r>
            <a:r>
              <a:rPr lang="fr-FR" baseline="0" dirty="0" smtClean="0"/>
              <a:t> 92% </a:t>
            </a:r>
            <a:r>
              <a:rPr lang="fr-FR" sz="1200" spc="50" dirty="0" smtClean="0">
                <a:solidFill>
                  <a:srgbClr val="3E3E3E"/>
                </a:solidFill>
                <a:latin typeface="Roboto" panose="02000000000000000000" pitchFamily="2" charset="0"/>
                <a:ea typeface="Roboto" panose="02000000000000000000" pitchFamily="2" charset="0"/>
                <a:cs typeface="Roboto Mono"/>
              </a:rPr>
              <a:t>of </a:t>
            </a:r>
            <a:r>
              <a:rPr lang="fr-FR" sz="1200" spc="50" dirty="0" err="1" smtClean="0">
                <a:solidFill>
                  <a:srgbClr val="3E3E3E"/>
                </a:solidFill>
                <a:latin typeface="Roboto" panose="02000000000000000000" pitchFamily="2" charset="0"/>
                <a:ea typeface="Roboto" panose="02000000000000000000" pitchFamily="2" charset="0"/>
                <a:cs typeface="Roboto Mono"/>
              </a:rPr>
              <a:t>ingredients</a:t>
            </a:r>
            <a:r>
              <a:rPr lang="fr-FR" sz="1200" spc="50" dirty="0" smtClean="0">
                <a:solidFill>
                  <a:srgbClr val="3E3E3E"/>
                </a:solidFill>
                <a:latin typeface="Roboto" panose="02000000000000000000" pitchFamily="2" charset="0"/>
                <a:ea typeface="Roboto" panose="02000000000000000000" pitchFamily="2" charset="0"/>
                <a:cs typeface="Roboto Mono"/>
              </a:rPr>
              <a:t> of </a:t>
            </a:r>
            <a:r>
              <a:rPr lang="fr-FR" sz="1200" spc="50" dirty="0" err="1" smtClean="0">
                <a:solidFill>
                  <a:srgbClr val="3E3E3E"/>
                </a:solidFill>
                <a:latin typeface="Roboto" panose="02000000000000000000" pitchFamily="2" charset="0"/>
                <a:ea typeface="Roboto" panose="02000000000000000000" pitchFamily="2" charset="0"/>
                <a:cs typeface="Roboto Mono"/>
              </a:rPr>
              <a:t>natural</a:t>
            </a:r>
            <a:r>
              <a:rPr lang="fr-FR" sz="1200" spc="50" dirty="0" smtClean="0">
                <a:solidFill>
                  <a:srgbClr val="3E3E3E"/>
                </a:solidFill>
                <a:latin typeface="Roboto" panose="02000000000000000000" pitchFamily="2" charset="0"/>
                <a:ea typeface="Roboto" panose="02000000000000000000" pitchFamily="2" charset="0"/>
                <a:cs typeface="Roboto Mono"/>
              </a:rPr>
              <a:t> </a:t>
            </a:r>
            <a:r>
              <a:rPr lang="fr-FR" sz="1200" spc="50" dirty="0" err="1" smtClean="0">
                <a:solidFill>
                  <a:srgbClr val="3E3E3E"/>
                </a:solidFill>
                <a:latin typeface="Roboto" panose="02000000000000000000" pitchFamily="2" charset="0"/>
                <a:ea typeface="Roboto" panose="02000000000000000000" pitchFamily="2" charset="0"/>
                <a:cs typeface="Roboto Mono"/>
              </a:rPr>
              <a:t>origin</a:t>
            </a:r>
            <a:r>
              <a:rPr lang="fr-FR" sz="1200" spc="50" dirty="0" smtClean="0">
                <a:solidFill>
                  <a:srgbClr val="3E3E3E"/>
                </a:solidFill>
                <a:latin typeface="Roboto" panose="02000000000000000000" pitchFamily="2" charset="0"/>
                <a:ea typeface="Roboto" panose="02000000000000000000" pitchFamily="2" charset="0"/>
                <a:cs typeface="Roboto Mono"/>
              </a:rPr>
              <a:t> INCLUDING 43% of </a:t>
            </a:r>
            <a:r>
              <a:rPr lang="fr-FR" sz="1200" spc="50" dirty="0" err="1" smtClean="0">
                <a:solidFill>
                  <a:srgbClr val="3E3E3E"/>
                </a:solidFill>
                <a:latin typeface="Roboto" panose="02000000000000000000" pitchFamily="2" charset="0"/>
                <a:ea typeface="Roboto" panose="02000000000000000000" pitchFamily="2" charset="0"/>
                <a:cs typeface="Roboto Mono"/>
              </a:rPr>
              <a:t>ingredien</a:t>
            </a:r>
            <a:r>
              <a:rPr lang="fr-FR" sz="1200" spc="50" dirty="0" smtClean="0">
                <a:solidFill>
                  <a:srgbClr val="3E3E3E"/>
                </a:solidFill>
                <a:latin typeface="Roboto" panose="02000000000000000000" pitchFamily="2" charset="0"/>
                <a:ea typeface="Roboto" panose="02000000000000000000" pitchFamily="2" charset="0"/>
                <a:cs typeface="Roboto Mono"/>
              </a:rPr>
              <a:t> of </a:t>
            </a:r>
            <a:r>
              <a:rPr lang="fr-FR" sz="1200" spc="50" dirty="0" err="1" smtClean="0">
                <a:solidFill>
                  <a:srgbClr val="3E3E3E"/>
                </a:solidFill>
                <a:latin typeface="Roboto" panose="02000000000000000000" pitchFamily="2" charset="0"/>
                <a:ea typeface="Roboto" panose="02000000000000000000" pitchFamily="2" charset="0"/>
                <a:cs typeface="Roboto Mono"/>
              </a:rPr>
              <a:t>natural</a:t>
            </a:r>
            <a:r>
              <a:rPr lang="fr-FR" sz="1200" spc="50" dirty="0" smtClean="0">
                <a:solidFill>
                  <a:srgbClr val="3E3E3E"/>
                </a:solidFill>
                <a:latin typeface="Roboto" panose="02000000000000000000" pitchFamily="2" charset="0"/>
                <a:ea typeface="Roboto" panose="02000000000000000000" pitchFamily="2" charset="0"/>
                <a:cs typeface="Roboto Mono"/>
              </a:rPr>
              <a:t> </a:t>
            </a:r>
            <a:r>
              <a:rPr lang="fr-FR" sz="1200" spc="50" dirty="0" err="1" smtClean="0">
                <a:solidFill>
                  <a:srgbClr val="3E3E3E"/>
                </a:solidFill>
                <a:latin typeface="Roboto" panose="02000000000000000000" pitchFamily="2" charset="0"/>
                <a:ea typeface="Roboto" panose="02000000000000000000" pitchFamily="2" charset="0"/>
                <a:cs typeface="Roboto Mono"/>
              </a:rPr>
              <a:t>origin</a:t>
            </a:r>
            <a:endParaRPr lang="fr-FR" sz="1200" spc="50" dirty="0" smtClean="0">
              <a:solidFill>
                <a:srgbClr val="3E3E3E"/>
              </a:solidFill>
              <a:latin typeface="Roboto" panose="02000000000000000000" pitchFamily="2" charset="0"/>
              <a:ea typeface="Roboto" panose="02000000000000000000" pitchFamily="2" charset="0"/>
              <a:cs typeface="Roboto Mono"/>
            </a:endParaRPr>
          </a:p>
          <a:p>
            <a:endParaRPr lang="fr-FR" baseline="0" dirty="0" smtClean="0"/>
          </a:p>
        </p:txBody>
      </p:sp>
      <p:sp>
        <p:nvSpPr>
          <p:cNvPr id="4" name="Espace réservé du numéro de diapositive 3"/>
          <p:cNvSpPr>
            <a:spLocks noGrp="1"/>
          </p:cNvSpPr>
          <p:nvPr>
            <p:ph type="sldNum" sz="quarter" idx="10"/>
          </p:nvPr>
        </p:nvSpPr>
        <p:spPr/>
        <p:txBody>
          <a:bodyPr/>
          <a:lstStyle/>
          <a:p>
            <a:fld id="{34C3C29B-D611-4618-A458-E7E6C6418B38}" type="slidenum">
              <a:rPr lang="fr-FR" smtClean="0"/>
              <a:t>22</a:t>
            </a:fld>
            <a:endParaRPr lang="fr-FR"/>
          </a:p>
        </p:txBody>
      </p:sp>
    </p:spTree>
    <p:extLst>
      <p:ext uri="{BB962C8B-B14F-4D97-AF65-F5344CB8AC3E}">
        <p14:creationId xmlns:p14="http://schemas.microsoft.com/office/powerpoint/2010/main" val="1085420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baseline="0" dirty="0" smtClean="0"/>
              <a:t>You </a:t>
            </a:r>
            <a:r>
              <a:rPr lang="fr-FR" sz="1100" baseline="0" dirty="0" err="1" smtClean="0"/>
              <a:t>will</a:t>
            </a:r>
            <a:r>
              <a:rPr lang="fr-FR" sz="1100" baseline="0" dirty="0" smtClean="0"/>
              <a:t> </a:t>
            </a:r>
            <a:r>
              <a:rPr lang="fr-FR" sz="1100" baseline="0" dirty="0" err="1" smtClean="0"/>
              <a:t>see</a:t>
            </a:r>
            <a:r>
              <a:rPr lang="fr-FR" sz="1100" baseline="0" dirty="0" smtClean="0"/>
              <a:t> </a:t>
            </a:r>
            <a:r>
              <a:rPr lang="fr-FR" sz="1100" baseline="0" dirty="0" err="1" smtClean="0"/>
              <a:t>we</a:t>
            </a:r>
            <a:r>
              <a:rPr lang="fr-FR" sz="1100" baseline="0" dirty="0" smtClean="0"/>
              <a:t> have </a:t>
            </a:r>
            <a:r>
              <a:rPr lang="fr-FR" sz="1100" baseline="0" dirty="0" err="1" smtClean="0"/>
              <a:t>designed</a:t>
            </a:r>
            <a:r>
              <a:rPr lang="fr-FR" sz="1100" baseline="0" dirty="0" smtClean="0"/>
              <a:t> </a:t>
            </a:r>
            <a:r>
              <a:rPr lang="fr-FR" sz="1100" baseline="0" dirty="0" err="1" smtClean="0"/>
              <a:t>this</a:t>
            </a:r>
            <a:r>
              <a:rPr lang="fr-FR" sz="1100" baseline="0" dirty="0" smtClean="0"/>
              <a:t> ELIXIR VITAL </a:t>
            </a:r>
            <a:r>
              <a:rPr lang="fr-FR" sz="1100" baseline="0" dirty="0" err="1" smtClean="0"/>
              <a:t>campaign</a:t>
            </a:r>
            <a:r>
              <a:rPr lang="fr-FR" sz="1100" baseline="0" dirty="0" smtClean="0"/>
              <a:t> a bit </a:t>
            </a:r>
            <a:r>
              <a:rPr lang="fr-FR" sz="1100" baseline="0" dirty="0" err="1" smtClean="0"/>
              <a:t>like</a:t>
            </a:r>
            <a:r>
              <a:rPr lang="fr-FR" sz="1100" baseline="0" dirty="0" smtClean="0"/>
              <a:t> the </a:t>
            </a:r>
            <a:r>
              <a:rPr lang="fr-FR" sz="1100" baseline="0" dirty="0" err="1" smtClean="0"/>
              <a:t>launch</a:t>
            </a:r>
            <a:r>
              <a:rPr lang="fr-FR" sz="1100" baseline="0" dirty="0" smtClean="0"/>
              <a:t> of a new </a:t>
            </a:r>
            <a:r>
              <a:rPr lang="fr-FR" sz="1100" baseline="0" dirty="0" err="1" smtClean="0"/>
              <a:t>product</a:t>
            </a:r>
            <a:r>
              <a:rPr lang="fr-FR" sz="1100" baseline="0" dirty="0" smtClean="0"/>
              <a:t>.</a:t>
            </a:r>
            <a:endParaRPr lang="fr-FR" sz="1100" dirty="0" smtClean="0"/>
          </a:p>
          <a:p>
            <a:r>
              <a:rPr lang="en-US" sz="1100" dirty="0" smtClean="0"/>
              <a:t>Maybe you are surprised</a:t>
            </a:r>
            <a:r>
              <a:rPr lang="en-US" sz="1100" baseline="0" dirty="0" smtClean="0"/>
              <a:t> about that. Why ELIXIR VITAL? </a:t>
            </a:r>
          </a:p>
          <a:p>
            <a:r>
              <a:rPr lang="en-US" sz="1100" baseline="0" dirty="0" smtClean="0"/>
              <a:t>It is not a new product and many of you have been knowing the product for a long time.</a:t>
            </a:r>
          </a:p>
          <a:p>
            <a:endParaRPr lang="en-US" sz="1100" baseline="0" dirty="0" smtClean="0"/>
          </a:p>
          <a:p>
            <a:r>
              <a:rPr lang="en-US" sz="1100" baseline="0" dirty="0" smtClean="0"/>
              <a:t>But in fact we would like you to re-discover this product, to consider it a bit differently, with a new approach. And of course, you will then do the same thing with your salons and spas, and so on through to the consumers. And among those consumers probably a number does not even know the product yet. Because when we look at the sales, it is very disappointing</a:t>
            </a:r>
          </a:p>
          <a:p>
            <a:r>
              <a:rPr lang="en-US" sz="1100" baseline="0" dirty="0" smtClean="0"/>
              <a:t>Many of us are convinced it is a great product, but it is not such a good seller. And it should be!</a:t>
            </a:r>
          </a:p>
          <a:p>
            <a:r>
              <a:rPr lang="en-US" sz="1100" baseline="0" dirty="0" smtClean="0"/>
              <a:t>There is a big potential in our opinion, but we have to work on it.</a:t>
            </a:r>
          </a:p>
          <a:p>
            <a:endParaRPr lang="en-US" sz="1100" baseline="0" dirty="0" smtClean="0"/>
          </a:p>
          <a:p>
            <a:r>
              <a:rPr lang="en-US" sz="1100" baseline="0" dirty="0" smtClean="0"/>
              <a:t>Moreover we have improved the formulation in 2019 and because of the COVID crisis, we haven’t been able to carry the proper communication about it. So we have decided to now take the opportunity to focus on this ELIXIR VITAL new generation and position it the way it deserves.</a:t>
            </a:r>
          </a:p>
          <a:p>
            <a:endParaRPr lang="en-US" sz="1100" baseline="0" dirty="0" smtClean="0"/>
          </a:p>
          <a:p>
            <a:r>
              <a:rPr lang="en-US" sz="1100" baseline="0" dirty="0" smtClean="0"/>
              <a:t>Today, the speakers will be Luna Armand for the marketing aspects and Sophie </a:t>
            </a:r>
            <a:r>
              <a:rPr lang="en-US" sz="1100" baseline="0" dirty="0" err="1" smtClean="0"/>
              <a:t>Basson</a:t>
            </a:r>
            <a:r>
              <a:rPr lang="en-US" sz="1100" baseline="0" dirty="0" smtClean="0"/>
              <a:t> for the technical/training side.</a:t>
            </a:r>
          </a:p>
          <a:p>
            <a:r>
              <a:rPr lang="en-US" sz="1100" baseline="0" dirty="0" smtClean="0"/>
              <a:t>As usual we count on your active participation though the chat bar.</a:t>
            </a:r>
          </a:p>
          <a:p>
            <a:r>
              <a:rPr lang="en-US" sz="1100" baseline="0" dirty="0" smtClean="0"/>
              <a:t>And of course we’ll keep some time at the end of the presentation for your questions and for getting your feedback. For the time being please turn off your mics for a better connection and comfort for everybody.</a:t>
            </a:r>
          </a:p>
          <a:p>
            <a:endParaRPr lang="en-US" sz="1100" baseline="0" dirty="0" smtClean="0"/>
          </a:p>
          <a:p>
            <a:r>
              <a:rPr lang="en-US" sz="1100" baseline="0" dirty="0" smtClean="0"/>
              <a:t>So Luna, could you please first tell us a bit more about the reasons for this ELIXIR VITAL project?</a:t>
            </a:r>
            <a:endParaRPr lang="en-US" sz="1100" dirty="0" smtClean="0"/>
          </a:p>
          <a:p>
            <a:endParaRPr lang="en-US" dirty="0" smtClean="0"/>
          </a:p>
          <a:p>
            <a:endParaRPr lang="en-US" dirty="0" smtClean="0"/>
          </a:p>
          <a:p>
            <a:endParaRPr lang="en-US" dirty="0" smtClean="0"/>
          </a:p>
        </p:txBody>
      </p:sp>
      <p:sp>
        <p:nvSpPr>
          <p:cNvPr id="4" name="Espace réservé du numéro de diapositive 3"/>
          <p:cNvSpPr>
            <a:spLocks noGrp="1"/>
          </p:cNvSpPr>
          <p:nvPr>
            <p:ph type="sldNum" sz="quarter" idx="10"/>
          </p:nvPr>
        </p:nvSpPr>
        <p:spPr/>
        <p:txBody>
          <a:bodyPr/>
          <a:lstStyle/>
          <a:p>
            <a:fld id="{34C3C29B-D611-4618-A458-E7E6C6418B38}" type="slidenum">
              <a:rPr lang="fr-FR" smtClean="0"/>
              <a:t>2</a:t>
            </a:fld>
            <a:endParaRPr lang="fr-FR"/>
          </a:p>
        </p:txBody>
      </p:sp>
    </p:spTree>
    <p:extLst>
      <p:ext uri="{BB962C8B-B14F-4D97-AF65-F5344CB8AC3E}">
        <p14:creationId xmlns:p14="http://schemas.microsoft.com/office/powerpoint/2010/main" val="2044964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4th statement: Niacinamide soothes and has an anti-inflammatory action - true - Indeed, as a reminder, niacinamide </a:t>
            </a:r>
            <a:r>
              <a:rPr lang="fr-FR" sz="1200" b="0" i="0" kern="1200" dirty="0" smtClean="0">
                <a:solidFill>
                  <a:schemeClr val="tx1"/>
                </a:solidFill>
                <a:effectLst/>
                <a:latin typeface="+mn-lt"/>
                <a:ea typeface="+mn-ea"/>
                <a:cs typeface="+mn-cs"/>
              </a:rPr>
              <a:t>stimulates the production of ceramides </a:t>
            </a:r>
            <a:r>
              <a:rPr lang="fr-FR" sz="1200" b="0" i="0" kern="1200" baseline="0" dirty="0" smtClean="0">
                <a:solidFill>
                  <a:schemeClr val="tx1"/>
                </a:solidFill>
                <a:effectLst/>
                <a:latin typeface="+mn-lt"/>
                <a:ea typeface="+mn-ea"/>
                <a:cs typeface="+mn-cs"/>
              </a:rPr>
              <a:t>(the lipids that form the cement between the cells of the epidermis), the skin is thus stronger, less permeable to external irritating agents and therefore soothed </a:t>
            </a:r>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34C3C29B-D611-4618-A458-E7E6C6418B38}" type="slidenum">
              <a:rPr lang="fr-FR" smtClean="0"/>
              <a:t>23</a:t>
            </a:fld>
            <a:endParaRPr lang="fr-FR"/>
          </a:p>
        </p:txBody>
      </p:sp>
    </p:spTree>
    <p:extLst>
      <p:ext uri="{BB962C8B-B14F-4D97-AF65-F5344CB8AC3E}">
        <p14:creationId xmlns:p14="http://schemas.microsoft.com/office/powerpoint/2010/main" val="11881005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aseline="0" dirty="0" smtClean="0"/>
              <a:t>5th statement: Elixir Vital smoothes wrinkles - true - </a:t>
            </a:r>
            <a:r>
              <a:rPr lang="fr-FR" dirty="0" smtClean="0"/>
              <a:t>As a reminder, in our clinical study conducted by an independent laboratory, our panelists found their skin 83% smoother after 4 weeks of use morning and night. </a:t>
            </a:r>
            <a:endParaRPr lang="fr-FR" dirty="0"/>
          </a:p>
        </p:txBody>
      </p:sp>
      <p:sp>
        <p:nvSpPr>
          <p:cNvPr id="4" name="Espace réservé du numéro de diapositive 3"/>
          <p:cNvSpPr>
            <a:spLocks noGrp="1"/>
          </p:cNvSpPr>
          <p:nvPr>
            <p:ph type="sldNum" sz="quarter" idx="10"/>
          </p:nvPr>
        </p:nvSpPr>
        <p:spPr/>
        <p:txBody>
          <a:bodyPr/>
          <a:lstStyle/>
          <a:p>
            <a:fld id="{34C3C29B-D611-4618-A458-E7E6C6418B38}" type="slidenum">
              <a:rPr lang="fr-FR" smtClean="0"/>
              <a:t>24</a:t>
            </a:fld>
            <a:endParaRPr lang="fr-FR"/>
          </a:p>
        </p:txBody>
      </p:sp>
    </p:spTree>
    <p:extLst>
      <p:ext uri="{BB962C8B-B14F-4D97-AF65-F5344CB8AC3E}">
        <p14:creationId xmlns:p14="http://schemas.microsoft.com/office/powerpoint/2010/main" val="3194262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aseline="0" dirty="0" smtClean="0"/>
              <a:t>7th statement: Elixir Vital </a:t>
            </a:r>
            <a:r>
              <a:rPr lang="fr-FR" baseline="0" dirty="0" err="1" smtClean="0"/>
              <a:t>treats</a:t>
            </a:r>
            <a:r>
              <a:rPr lang="fr-FR" baseline="0" dirty="0" smtClean="0"/>
              <a:t> </a:t>
            </a:r>
            <a:r>
              <a:rPr lang="fr-FR" baseline="0" dirty="0" err="1" smtClean="0"/>
              <a:t>dark</a:t>
            </a:r>
            <a:r>
              <a:rPr lang="fr-FR" baseline="0" dirty="0" smtClean="0"/>
              <a:t> spots - false - On the other hand, we recommend the ultra-concentrated essential white range which will prevent, treat and correct blemishes. An even complexion guaranteed thanks to the C-White complex (the combination of vitamin C and red algae) </a:t>
            </a:r>
          </a:p>
          <a:p>
            <a:endParaRPr lang="fr-FR" baseline="0" dirty="0" smtClean="0"/>
          </a:p>
          <a:p>
            <a:r>
              <a:rPr lang="en-US" dirty="0" smtClean="0"/>
              <a:t>Let's continue with Luna the presentation of the 5th generation of vital elixir</a:t>
            </a:r>
            <a:endParaRPr lang="fr-FR" dirty="0"/>
          </a:p>
        </p:txBody>
      </p:sp>
      <p:sp>
        <p:nvSpPr>
          <p:cNvPr id="4" name="Espace réservé du numéro de diapositive 3"/>
          <p:cNvSpPr>
            <a:spLocks noGrp="1"/>
          </p:cNvSpPr>
          <p:nvPr>
            <p:ph type="sldNum" sz="quarter" idx="10"/>
          </p:nvPr>
        </p:nvSpPr>
        <p:spPr/>
        <p:txBody>
          <a:bodyPr/>
          <a:lstStyle/>
          <a:p>
            <a:fld id="{34C3C29B-D611-4618-A458-E7E6C6418B38}" type="slidenum">
              <a:rPr lang="fr-FR" smtClean="0"/>
              <a:t>25</a:t>
            </a:fld>
            <a:endParaRPr lang="fr-FR"/>
          </a:p>
        </p:txBody>
      </p:sp>
    </p:spTree>
    <p:extLst>
      <p:ext uri="{BB962C8B-B14F-4D97-AF65-F5344CB8AC3E}">
        <p14:creationId xmlns:p14="http://schemas.microsoft.com/office/powerpoint/2010/main" val="38013265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8be6f3f7cc_2_138:notes"/>
          <p:cNvSpPr>
            <a:spLocks noGrp="1" noRot="1" noChangeAspect="1"/>
          </p:cNvSpPr>
          <p:nvPr>
            <p:ph type="sldImg" idx="2"/>
          </p:nvPr>
        </p:nvSpPr>
        <p:spPr>
          <a:xfrm>
            <a:off x="33338" y="90488"/>
            <a:ext cx="6715125" cy="3778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g8be6f3f7cc_2_138:notes"/>
          <p:cNvSpPr txBox="1">
            <a:spLocks noGrp="1"/>
          </p:cNvSpPr>
          <p:nvPr>
            <p:ph type="body" idx="1"/>
          </p:nvPr>
        </p:nvSpPr>
        <p:spPr>
          <a:xfrm>
            <a:off x="139376" y="3867521"/>
            <a:ext cx="6655126" cy="6140080"/>
          </a:xfrm>
          <a:prstGeom prst="rect">
            <a:avLst/>
          </a:prstGeom>
          <a:noFill/>
          <a:ln>
            <a:noFill/>
          </a:ln>
        </p:spPr>
        <p:txBody>
          <a:bodyPr spcFirstLastPara="1" wrap="square" lIns="89125" tIns="89125" rIns="89125" bIns="891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042042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LUNA</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a:p>
            <a:r>
              <a:rPr lang="en-US" dirty="0" smtClean="0"/>
              <a:t>As you know if you are familiar with the existing Elixir Vital product, we never positioned it as a Serum because we said that the serum should be used alone. </a:t>
            </a:r>
          </a:p>
          <a:p>
            <a:r>
              <a:rPr lang="en-US" dirty="0" smtClean="0"/>
              <a:t>However, after studying the best in class markets such as the USA and Korea, after collecting consumer opinions, and after studying the competition we do not want to restrict our product to a cure. Indeed, if we take the example of </a:t>
            </a:r>
            <a:r>
              <a:rPr lang="en-US" dirty="0" err="1" smtClean="0"/>
              <a:t>Clarins</a:t>
            </a:r>
            <a:r>
              <a:rPr lang="en-US" dirty="0" smtClean="0"/>
              <a:t>' Double Serum, which sells several million units, yet is neither pioneering nor natural, we confirm the potential of this product!</a:t>
            </a:r>
          </a:p>
          <a:p>
            <a:endParaRPr lang="en-US" dirty="0" smtClean="0"/>
          </a:p>
          <a:p>
            <a:r>
              <a:rPr lang="en-US" dirty="0" smtClean="0"/>
              <a:t>It is a product that has a </a:t>
            </a:r>
            <a:r>
              <a:rPr lang="en-US" dirty="0" err="1" smtClean="0"/>
              <a:t>galenic</a:t>
            </a:r>
            <a:r>
              <a:rPr lang="en-US" dirty="0" smtClean="0"/>
              <a:t> that corresponds perfectly to a Serum description, and that can be used under a cream for the skins that feel the need. </a:t>
            </a:r>
            <a:endParaRPr lang="fr-FR" dirty="0" smtClean="0"/>
          </a:p>
          <a:p>
            <a:endParaRPr lang="fr-FR" baseline="0" dirty="0" smtClean="0"/>
          </a:p>
        </p:txBody>
      </p:sp>
      <p:sp>
        <p:nvSpPr>
          <p:cNvPr id="4" name="Espace réservé du numéro de diapositive 3"/>
          <p:cNvSpPr>
            <a:spLocks noGrp="1"/>
          </p:cNvSpPr>
          <p:nvPr>
            <p:ph type="sldNum" sz="quarter" idx="10"/>
          </p:nvPr>
        </p:nvSpPr>
        <p:spPr/>
        <p:txBody>
          <a:bodyPr/>
          <a:lstStyle/>
          <a:p>
            <a:fld id="{34C3C29B-D611-4618-A458-E7E6C6418B38}" type="slidenum">
              <a:rPr lang="fr-FR" smtClean="0"/>
              <a:t>27</a:t>
            </a:fld>
            <a:endParaRPr lang="fr-FR"/>
          </a:p>
        </p:txBody>
      </p:sp>
    </p:spTree>
    <p:extLst>
      <p:ext uri="{BB962C8B-B14F-4D97-AF65-F5344CB8AC3E}">
        <p14:creationId xmlns:p14="http://schemas.microsoft.com/office/powerpoint/2010/main" val="9925683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LUNA</a:t>
            </a:r>
          </a:p>
          <a:p>
            <a:endParaRPr lang="fr-FR" dirty="0" smtClean="0"/>
          </a:p>
          <a:p>
            <a:r>
              <a:rPr lang="fr-FR" dirty="0" smtClean="0"/>
              <a:t>Let's continue </a:t>
            </a:r>
            <a:r>
              <a:rPr lang="fr-FR" baseline="0" dirty="0" smtClean="0"/>
              <a:t>with the double efficiency and double use of Elixir Vital.</a:t>
            </a:r>
          </a:p>
          <a:p>
            <a:r>
              <a:rPr lang="fr-FR" baseline="0" dirty="0" smtClean="0"/>
              <a:t>We talk about double effectiveness because Elixir Vital will act both in prevention but also in repair. </a:t>
            </a:r>
          </a:p>
          <a:p>
            <a:endParaRPr lang="fr-FR" baseline="0" dirty="0" smtClean="0"/>
          </a:p>
          <a:p>
            <a:r>
              <a:rPr lang="fr-FR" baseline="0" dirty="0" smtClean="0"/>
              <a:t>Indeed, in prevention it will moisturize and nourish the skin by recreating the </a:t>
            </a:r>
            <a:r>
              <a:rPr lang="fr-FR" baseline="0" dirty="0" err="1" smtClean="0"/>
              <a:t>hydrolipidic</a:t>
            </a:r>
            <a:r>
              <a:rPr lang="fr-FR" baseline="0" dirty="0" smtClean="0"/>
              <a:t> film and also revitalize the skin. In this case, it will be used in prevention all year long, morning or evening. A bit like a food supplement, we treat the skin upstream in order to maintain its health and avoid the appearance of imbalance.</a:t>
            </a:r>
          </a:p>
          <a:p>
            <a:endParaRPr lang="fr-FR" baseline="0" dirty="0" smtClean="0"/>
          </a:p>
          <a:p>
            <a:r>
              <a:rPr lang="fr-FR" baseline="0" dirty="0" smtClean="0"/>
              <a:t>In repair, it will regenerate, soothe and smooth the skin. In this case, it will be used as an intensive treatment for one month, morning and night, to address a specific problem. Once this SOS treatment is complete, the client can switch back to his usual serum or stop using a serum. </a:t>
            </a:r>
            <a:endParaRPr lang="fr-FR" dirty="0"/>
          </a:p>
        </p:txBody>
      </p:sp>
      <p:sp>
        <p:nvSpPr>
          <p:cNvPr id="4" name="Espace réservé du numéro de diapositive 3"/>
          <p:cNvSpPr>
            <a:spLocks noGrp="1"/>
          </p:cNvSpPr>
          <p:nvPr>
            <p:ph type="sldNum" sz="quarter" idx="10"/>
          </p:nvPr>
        </p:nvSpPr>
        <p:spPr/>
        <p:txBody>
          <a:bodyPr/>
          <a:lstStyle/>
          <a:p>
            <a:fld id="{34C3C29B-D611-4618-A458-E7E6C6418B38}" type="slidenum">
              <a:rPr lang="fr-FR" smtClean="0"/>
              <a:t>28</a:t>
            </a:fld>
            <a:endParaRPr lang="fr-FR"/>
          </a:p>
        </p:txBody>
      </p:sp>
    </p:spTree>
    <p:extLst>
      <p:ext uri="{BB962C8B-B14F-4D97-AF65-F5344CB8AC3E}">
        <p14:creationId xmlns:p14="http://schemas.microsoft.com/office/powerpoint/2010/main" val="23309376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LUNA</a:t>
            </a:r>
          </a:p>
          <a:p>
            <a:endParaRPr lang="fr-FR" dirty="0" smtClean="0"/>
          </a:p>
          <a:p>
            <a:r>
              <a:rPr lang="fr-FR" dirty="0" smtClean="0"/>
              <a:t>Who is </a:t>
            </a:r>
            <a:r>
              <a:rPr lang="fr-FR" baseline="0" dirty="0" smtClean="0"/>
              <a:t>Elixir Vital for?  </a:t>
            </a:r>
          </a:p>
          <a:p>
            <a:endParaRPr lang="fr-FR" baseline="0" dirty="0" smtClean="0"/>
          </a:p>
          <a:p>
            <a:r>
              <a:rPr lang="fr-FR" baseline="0" dirty="0" smtClean="0"/>
              <a:t>As a preventive measure, Elixir Vital is intended for all skin types, all year round, morning or evening. The objective is to maintain the skin in good health.</a:t>
            </a:r>
          </a:p>
          <a:p>
            <a:endParaRPr lang="fr-FR" baseline="0" dirty="0" smtClean="0"/>
          </a:p>
          <a:p>
            <a:r>
              <a:rPr lang="fr-FR" dirty="0" smtClean="0"/>
              <a:t>In repair, the Elixir Vital is ideal in intensive treatment morning and evening </a:t>
            </a:r>
            <a:r>
              <a:rPr lang="fr-FR" baseline="0" dirty="0" smtClean="0"/>
              <a:t>for :</a:t>
            </a:r>
          </a:p>
          <a:p>
            <a:pPr marL="171450" indent="-171450">
              <a:buFontTx/>
              <a:buChar char="-"/>
            </a:pPr>
            <a:r>
              <a:rPr lang="fr-FR" dirty="0" smtClean="0"/>
              <a:t>Tired skin, for </a:t>
            </a:r>
            <a:r>
              <a:rPr lang="fr-FR" baseline="0" dirty="0" err="1" smtClean="0"/>
              <a:t>example</a:t>
            </a:r>
            <a:r>
              <a:rPr lang="fr-FR" baseline="0" dirty="0" smtClean="0"/>
              <a:t> </a:t>
            </a:r>
            <a:r>
              <a:rPr lang="fr-FR" baseline="0" dirty="0" smtClean="0">
                <a:latin typeface="Century Gothic" panose="020B0502020202020204" pitchFamily="34" charset="0"/>
              </a:rPr>
              <a:t>post </a:t>
            </a:r>
            <a:r>
              <a:rPr lang="fr-FR" baseline="0" dirty="0" err="1" smtClean="0">
                <a:latin typeface="Century Gothic" panose="020B0502020202020204" pitchFamily="34" charset="0"/>
              </a:rPr>
              <a:t>pregnancy</a:t>
            </a:r>
            <a:r>
              <a:rPr lang="fr-FR" dirty="0" smtClean="0">
                <a:latin typeface="Century Gothic" panose="020B0502020202020204" pitchFamily="34" charset="0"/>
              </a:rPr>
              <a:t>, illness, night </a:t>
            </a:r>
            <a:r>
              <a:rPr lang="fr-FR" dirty="0" err="1" smtClean="0">
                <a:latin typeface="Century Gothic" panose="020B0502020202020204" pitchFamily="34" charset="0"/>
              </a:rPr>
              <a:t>working</a:t>
            </a:r>
            <a:r>
              <a:rPr lang="fr-FR" dirty="0" smtClean="0">
                <a:latin typeface="Century Gothic" panose="020B0502020202020204" pitchFamily="34" charset="0"/>
              </a:rPr>
              <a:t>, at the change of season</a:t>
            </a:r>
          </a:p>
          <a:p>
            <a:pPr marL="171450" indent="-171450">
              <a:buFontTx/>
              <a:buChar char="-"/>
            </a:pPr>
            <a:r>
              <a:rPr lang="fr-FR" dirty="0" smtClean="0"/>
              <a:t>Stressed skin: </a:t>
            </a:r>
            <a:r>
              <a:rPr lang="fr-FR" dirty="0" smtClean="0">
                <a:latin typeface="Century Gothic" panose="020B0502020202020204" pitchFamily="34" charset="0"/>
              </a:rPr>
              <a:t>after a mechanical and/or climatic stress (sun, cold...)</a:t>
            </a:r>
          </a:p>
          <a:p>
            <a:pPr marL="171450" indent="-171450">
              <a:buFontTx/>
              <a:buChar char="-"/>
            </a:pPr>
            <a:r>
              <a:rPr lang="fr-FR" dirty="0" err="1" smtClean="0"/>
              <a:t>Damaged</a:t>
            </a:r>
            <a:r>
              <a:rPr lang="fr-FR" dirty="0" smtClean="0"/>
              <a:t> skin: </a:t>
            </a:r>
            <a:r>
              <a:rPr lang="fr-FR" dirty="0" smtClean="0">
                <a:latin typeface="Century Gothic" panose="020B0502020202020204" pitchFamily="34" charset="0"/>
              </a:rPr>
              <a:t>In pre-post operative treatment, post acne treatment, post-peeling... </a:t>
            </a:r>
          </a:p>
        </p:txBody>
      </p:sp>
      <p:sp>
        <p:nvSpPr>
          <p:cNvPr id="4" name="Espace réservé du numéro de diapositive 3"/>
          <p:cNvSpPr>
            <a:spLocks noGrp="1"/>
          </p:cNvSpPr>
          <p:nvPr>
            <p:ph type="sldNum" sz="quarter" idx="10"/>
          </p:nvPr>
        </p:nvSpPr>
        <p:spPr/>
        <p:txBody>
          <a:bodyPr/>
          <a:lstStyle/>
          <a:p>
            <a:fld id="{34C3C29B-D611-4618-A458-E7E6C6418B38}" type="slidenum">
              <a:rPr lang="fr-FR" smtClean="0"/>
              <a:t>29</a:t>
            </a:fld>
            <a:endParaRPr lang="fr-FR"/>
          </a:p>
        </p:txBody>
      </p:sp>
    </p:spTree>
    <p:extLst>
      <p:ext uri="{BB962C8B-B14F-4D97-AF65-F5344CB8AC3E}">
        <p14:creationId xmlns:p14="http://schemas.microsoft.com/office/powerpoint/2010/main" val="19813050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lvl="0" indent="-171450">
              <a:buFont typeface="Arial" panose="020B0604020202020204" pitchFamily="34" charset="0"/>
              <a:buChar char="•"/>
            </a:pPr>
            <a:r>
              <a:rPr lang="fr-FR" dirty="0" err="1" smtClean="0"/>
              <a:t>When</a:t>
            </a:r>
            <a:r>
              <a:rPr lang="fr-FR" dirty="0" smtClean="0"/>
              <a:t> </a:t>
            </a:r>
            <a:r>
              <a:rPr lang="fr-FR" dirty="0" err="1" smtClean="0"/>
              <a:t>I’ve</a:t>
            </a:r>
            <a:r>
              <a:rPr lang="fr-FR" dirty="0" smtClean="0"/>
              <a:t> </a:t>
            </a:r>
            <a:r>
              <a:rPr lang="fr-FR" dirty="0" err="1" smtClean="0"/>
              <a:t>had</a:t>
            </a:r>
            <a:r>
              <a:rPr lang="fr-FR" dirty="0" smtClean="0"/>
              <a:t> girls come in </a:t>
            </a:r>
            <a:r>
              <a:rPr lang="fr-FR" dirty="0" err="1" smtClean="0"/>
              <a:t>saying</a:t>
            </a:r>
            <a:r>
              <a:rPr lang="fr-FR" dirty="0" smtClean="0"/>
              <a:t> </a:t>
            </a:r>
            <a:r>
              <a:rPr lang="fr-FR" dirty="0" err="1" smtClean="0"/>
              <a:t>that</a:t>
            </a:r>
            <a:r>
              <a:rPr lang="fr-FR" dirty="0" smtClean="0"/>
              <a:t> </a:t>
            </a:r>
            <a:r>
              <a:rPr lang="fr-FR" dirty="0" err="1" smtClean="0"/>
              <a:t>they</a:t>
            </a:r>
            <a:r>
              <a:rPr lang="fr-FR" dirty="0" smtClean="0"/>
              <a:t> are </a:t>
            </a:r>
            <a:r>
              <a:rPr lang="fr-FR" b="1" dirty="0" err="1" smtClean="0"/>
              <a:t>getting</a:t>
            </a:r>
            <a:r>
              <a:rPr lang="fr-FR" b="1" dirty="0" smtClean="0"/>
              <a:t> </a:t>
            </a:r>
            <a:r>
              <a:rPr lang="fr-FR" b="1" dirty="0" err="1" smtClean="0"/>
              <a:t>married</a:t>
            </a:r>
            <a:r>
              <a:rPr lang="fr-FR" b="1" dirty="0" smtClean="0"/>
              <a:t> </a:t>
            </a:r>
            <a:r>
              <a:rPr lang="fr-FR" dirty="0" smtClean="0"/>
              <a:t>and </a:t>
            </a:r>
            <a:r>
              <a:rPr lang="fr-FR" dirty="0" err="1" smtClean="0"/>
              <a:t>that</a:t>
            </a:r>
            <a:r>
              <a:rPr lang="fr-FR" dirty="0" smtClean="0"/>
              <a:t> </a:t>
            </a:r>
            <a:r>
              <a:rPr lang="fr-FR" dirty="0" err="1" smtClean="0"/>
              <a:t>their</a:t>
            </a:r>
            <a:r>
              <a:rPr lang="fr-FR" dirty="0" smtClean="0"/>
              <a:t> skin </a:t>
            </a:r>
            <a:r>
              <a:rPr lang="fr-FR" dirty="0" err="1" smtClean="0"/>
              <a:t>is</a:t>
            </a:r>
            <a:r>
              <a:rPr lang="fr-FR" dirty="0" smtClean="0"/>
              <a:t> </a:t>
            </a:r>
            <a:r>
              <a:rPr lang="fr-FR" dirty="0" err="1" smtClean="0"/>
              <a:t>breaking</a:t>
            </a:r>
            <a:r>
              <a:rPr lang="fr-FR" dirty="0" smtClean="0"/>
              <a:t> out, and </a:t>
            </a:r>
            <a:r>
              <a:rPr lang="fr-FR" dirty="0" err="1" smtClean="0"/>
              <a:t>very</a:t>
            </a:r>
            <a:r>
              <a:rPr lang="fr-FR" dirty="0" smtClean="0"/>
              <a:t> </a:t>
            </a:r>
            <a:r>
              <a:rPr lang="fr-FR" dirty="0" err="1" smtClean="0"/>
              <a:t>distressed</a:t>
            </a:r>
            <a:r>
              <a:rPr lang="fr-FR" dirty="0" smtClean="0"/>
              <a:t> </a:t>
            </a:r>
            <a:r>
              <a:rPr lang="fr-FR" dirty="0" err="1" smtClean="0"/>
              <a:t>with</a:t>
            </a:r>
            <a:r>
              <a:rPr lang="fr-FR" dirty="0" smtClean="0"/>
              <a:t> all the trials and tribulations of </a:t>
            </a:r>
            <a:r>
              <a:rPr lang="fr-FR" dirty="0" err="1" smtClean="0"/>
              <a:t>organising</a:t>
            </a:r>
            <a:r>
              <a:rPr lang="fr-FR" dirty="0" smtClean="0"/>
              <a:t> the </a:t>
            </a:r>
            <a:r>
              <a:rPr lang="fr-FR" dirty="0" err="1" smtClean="0"/>
              <a:t>Big</a:t>
            </a:r>
            <a:r>
              <a:rPr lang="fr-FR" dirty="0" smtClean="0"/>
              <a:t> Day, I </a:t>
            </a:r>
            <a:r>
              <a:rPr lang="fr-FR" dirty="0" err="1" smtClean="0"/>
              <a:t>just</a:t>
            </a:r>
            <a:r>
              <a:rPr lang="fr-FR" dirty="0" smtClean="0"/>
              <a:t> tell </a:t>
            </a:r>
            <a:r>
              <a:rPr lang="fr-FR" dirty="0" err="1" smtClean="0"/>
              <a:t>them</a:t>
            </a:r>
            <a:r>
              <a:rPr lang="fr-FR" dirty="0" smtClean="0"/>
              <a:t> to </a:t>
            </a:r>
            <a:r>
              <a:rPr lang="fr-FR" b="1" u="sng" dirty="0" smtClean="0"/>
              <a:t>use Elixir Vital for a </a:t>
            </a:r>
            <a:r>
              <a:rPr lang="fr-FR" b="1" u="sng" dirty="0" err="1" smtClean="0"/>
              <a:t>month</a:t>
            </a:r>
            <a:r>
              <a:rPr lang="fr-FR" b="1" u="sng" dirty="0" smtClean="0"/>
              <a:t> </a:t>
            </a:r>
            <a:r>
              <a:rPr lang="fr-FR" b="1" u="sng" dirty="0" err="1" smtClean="0"/>
              <a:t>before</a:t>
            </a:r>
            <a:r>
              <a:rPr lang="fr-FR" b="1" u="sng" dirty="0" smtClean="0"/>
              <a:t> </a:t>
            </a:r>
            <a:r>
              <a:rPr lang="fr-FR" dirty="0" smtClean="0"/>
              <a:t>and </a:t>
            </a:r>
            <a:r>
              <a:rPr lang="fr-FR" dirty="0" err="1" smtClean="0"/>
              <a:t>they</a:t>
            </a:r>
            <a:r>
              <a:rPr lang="fr-FR" dirty="0" smtClean="0"/>
              <a:t> are </a:t>
            </a:r>
            <a:r>
              <a:rPr lang="fr-FR" dirty="0" err="1" smtClean="0"/>
              <a:t>never</a:t>
            </a:r>
            <a:r>
              <a:rPr lang="fr-FR" dirty="0" smtClean="0"/>
              <a:t> </a:t>
            </a:r>
            <a:r>
              <a:rPr lang="fr-FR" dirty="0" err="1" smtClean="0"/>
              <a:t>disappointed</a:t>
            </a:r>
            <a:r>
              <a:rPr lang="fr-FR" dirty="0" smtClean="0"/>
              <a:t> as the Elixir </a:t>
            </a:r>
            <a:r>
              <a:rPr lang="fr-FR" dirty="0" err="1" smtClean="0"/>
              <a:t>works</a:t>
            </a:r>
            <a:r>
              <a:rPr lang="fr-FR" dirty="0" smtClean="0"/>
              <a:t> </a:t>
            </a:r>
            <a:r>
              <a:rPr lang="fr-FR" dirty="0" err="1" smtClean="0"/>
              <a:t>it’s</a:t>
            </a:r>
            <a:r>
              <a:rPr lang="fr-FR" dirty="0" smtClean="0"/>
              <a:t> </a:t>
            </a:r>
            <a:r>
              <a:rPr lang="fr-FR" dirty="0" err="1" smtClean="0"/>
              <a:t>wonders</a:t>
            </a:r>
            <a:r>
              <a:rPr lang="fr-FR" dirty="0" smtClean="0"/>
              <a:t> </a:t>
            </a:r>
            <a:r>
              <a:rPr lang="fr-FR" dirty="0" err="1" smtClean="0"/>
              <a:t>so</a:t>
            </a:r>
            <a:r>
              <a:rPr lang="fr-FR" dirty="0" smtClean="0"/>
              <a:t> </a:t>
            </a:r>
            <a:r>
              <a:rPr lang="fr-FR" dirty="0" err="1" smtClean="0"/>
              <a:t>that</a:t>
            </a:r>
            <a:r>
              <a:rPr lang="fr-FR" dirty="0" smtClean="0"/>
              <a:t> the skin </a:t>
            </a:r>
            <a:r>
              <a:rPr lang="fr-FR" dirty="0" err="1" smtClean="0"/>
              <a:t>is</a:t>
            </a:r>
            <a:r>
              <a:rPr lang="fr-FR" dirty="0" smtClean="0"/>
              <a:t> radient and </a:t>
            </a:r>
            <a:r>
              <a:rPr lang="fr-FR" dirty="0" err="1" smtClean="0"/>
              <a:t>perfect</a:t>
            </a:r>
            <a:r>
              <a:rPr lang="fr-FR" dirty="0" smtClean="0"/>
              <a:t> on the </a:t>
            </a:r>
            <a:r>
              <a:rPr lang="fr-FR" dirty="0" err="1" smtClean="0"/>
              <a:t>day</a:t>
            </a:r>
            <a:r>
              <a:rPr lang="fr-FR" dirty="0" smtClean="0"/>
              <a:t>.</a:t>
            </a:r>
          </a:p>
          <a:p>
            <a:r>
              <a:rPr lang="fr-FR" dirty="0" smtClean="0"/>
              <a:t> </a:t>
            </a:r>
          </a:p>
          <a:p>
            <a:pPr marL="171450" lvl="0" indent="-171450">
              <a:buFont typeface="Arial" panose="020B0604020202020204" pitchFamily="34" charset="0"/>
              <a:buChar char="•"/>
            </a:pPr>
            <a:r>
              <a:rPr lang="fr-FR" dirty="0" err="1" smtClean="0"/>
              <a:t>When</a:t>
            </a:r>
            <a:r>
              <a:rPr lang="fr-FR" dirty="0" smtClean="0"/>
              <a:t> </a:t>
            </a:r>
            <a:r>
              <a:rPr lang="fr-FR" dirty="0" err="1" smtClean="0"/>
              <a:t>we</a:t>
            </a:r>
            <a:r>
              <a:rPr lang="fr-FR" dirty="0" smtClean="0"/>
              <a:t> </a:t>
            </a:r>
            <a:r>
              <a:rPr lang="fr-FR" dirty="0" err="1" smtClean="0"/>
              <a:t>were</a:t>
            </a:r>
            <a:r>
              <a:rPr lang="fr-FR" dirty="0" smtClean="0"/>
              <a:t> </a:t>
            </a:r>
            <a:r>
              <a:rPr lang="fr-FR" dirty="0" err="1" smtClean="0"/>
              <a:t>still</a:t>
            </a:r>
            <a:r>
              <a:rPr lang="fr-FR" dirty="0" smtClean="0"/>
              <a:t> in the </a:t>
            </a:r>
            <a:r>
              <a:rPr lang="fr-FR" dirty="0" err="1" smtClean="0"/>
              <a:t>Mesonium</a:t>
            </a:r>
            <a:r>
              <a:rPr lang="fr-FR" dirty="0" smtClean="0"/>
              <a:t> </a:t>
            </a:r>
            <a:r>
              <a:rPr lang="fr-FR" dirty="0" err="1" smtClean="0"/>
              <a:t>days</a:t>
            </a:r>
            <a:r>
              <a:rPr lang="fr-FR" dirty="0" smtClean="0"/>
              <a:t> and the </a:t>
            </a:r>
            <a:r>
              <a:rPr lang="fr-FR" dirty="0" err="1" smtClean="0"/>
              <a:t>poor</a:t>
            </a:r>
            <a:r>
              <a:rPr lang="fr-FR" dirty="0" smtClean="0"/>
              <a:t> </a:t>
            </a:r>
            <a:r>
              <a:rPr lang="fr-FR" dirty="0" err="1" smtClean="0"/>
              <a:t>therapist</a:t>
            </a:r>
            <a:r>
              <a:rPr lang="fr-FR" dirty="0" smtClean="0"/>
              <a:t> came on training, </a:t>
            </a:r>
            <a:r>
              <a:rPr lang="fr-FR" dirty="0" err="1" smtClean="0"/>
              <a:t>she</a:t>
            </a:r>
            <a:r>
              <a:rPr lang="fr-FR" dirty="0" smtClean="0"/>
              <a:t> </a:t>
            </a:r>
            <a:r>
              <a:rPr lang="fr-FR" dirty="0" err="1" smtClean="0"/>
              <a:t>had</a:t>
            </a:r>
            <a:r>
              <a:rPr lang="fr-FR" dirty="0" smtClean="0"/>
              <a:t> </a:t>
            </a:r>
            <a:r>
              <a:rPr lang="fr-FR" dirty="0" err="1" smtClean="0"/>
              <a:t>recently</a:t>
            </a:r>
            <a:r>
              <a:rPr lang="fr-FR" dirty="0" smtClean="0"/>
              <a:t> </a:t>
            </a:r>
            <a:r>
              <a:rPr lang="fr-FR" dirty="0" err="1" smtClean="0"/>
              <a:t>finished</a:t>
            </a:r>
            <a:r>
              <a:rPr lang="fr-FR" dirty="0" smtClean="0"/>
              <a:t> intensive </a:t>
            </a:r>
            <a:r>
              <a:rPr lang="fr-FR" dirty="0" err="1" smtClean="0"/>
              <a:t>medical</a:t>
            </a:r>
            <a:r>
              <a:rPr lang="fr-FR" dirty="0" smtClean="0"/>
              <a:t> </a:t>
            </a:r>
            <a:r>
              <a:rPr lang="fr-FR" dirty="0" err="1" smtClean="0"/>
              <a:t>treatments</a:t>
            </a:r>
            <a:r>
              <a:rPr lang="fr-FR" dirty="0" smtClean="0"/>
              <a:t> for </a:t>
            </a:r>
            <a:r>
              <a:rPr lang="fr-FR" dirty="0" err="1" smtClean="0"/>
              <a:t>acne</a:t>
            </a:r>
            <a:r>
              <a:rPr lang="fr-FR" dirty="0" smtClean="0"/>
              <a:t> and </a:t>
            </a:r>
            <a:r>
              <a:rPr lang="fr-FR" dirty="0" err="1" smtClean="0"/>
              <a:t>strong</a:t>
            </a:r>
            <a:r>
              <a:rPr lang="fr-FR" dirty="0" smtClean="0"/>
              <a:t> </a:t>
            </a:r>
            <a:r>
              <a:rPr lang="fr-FR" dirty="0" err="1" smtClean="0"/>
              <a:t>medication</a:t>
            </a:r>
            <a:r>
              <a:rPr lang="fr-FR" dirty="0" smtClean="0"/>
              <a:t>, </a:t>
            </a:r>
            <a:r>
              <a:rPr lang="fr-FR" dirty="0" err="1" smtClean="0"/>
              <a:t>her</a:t>
            </a:r>
            <a:r>
              <a:rPr lang="fr-FR" dirty="0" smtClean="0"/>
              <a:t> </a:t>
            </a:r>
            <a:r>
              <a:rPr lang="fr-FR" b="1" dirty="0" smtClean="0"/>
              <a:t>skin </a:t>
            </a:r>
            <a:r>
              <a:rPr lang="fr-FR" b="1" dirty="0" err="1" smtClean="0"/>
              <a:t>was</a:t>
            </a:r>
            <a:r>
              <a:rPr lang="fr-FR" b="1" dirty="0" smtClean="0"/>
              <a:t> </a:t>
            </a:r>
            <a:r>
              <a:rPr lang="fr-FR" b="1" dirty="0" err="1" smtClean="0"/>
              <a:t>really</a:t>
            </a:r>
            <a:r>
              <a:rPr lang="fr-FR" b="1" dirty="0" smtClean="0"/>
              <a:t> </a:t>
            </a:r>
            <a:r>
              <a:rPr lang="fr-FR" b="1" dirty="0" err="1" smtClean="0"/>
              <a:t>traumatised</a:t>
            </a:r>
            <a:r>
              <a:rPr lang="fr-FR" b="1" dirty="0" smtClean="0"/>
              <a:t> </a:t>
            </a:r>
            <a:r>
              <a:rPr lang="fr-FR" dirty="0" smtClean="0"/>
              <a:t>and </a:t>
            </a:r>
            <a:r>
              <a:rPr lang="fr-FR" dirty="0" err="1" smtClean="0"/>
              <a:t>she</a:t>
            </a:r>
            <a:r>
              <a:rPr lang="fr-FR" dirty="0" smtClean="0"/>
              <a:t> </a:t>
            </a:r>
            <a:r>
              <a:rPr lang="fr-FR" dirty="0" err="1" smtClean="0"/>
              <a:t>was</a:t>
            </a:r>
            <a:r>
              <a:rPr lang="fr-FR" dirty="0" smtClean="0"/>
              <a:t> </a:t>
            </a:r>
            <a:r>
              <a:rPr lang="fr-FR" dirty="0" err="1" smtClean="0"/>
              <a:t>very</a:t>
            </a:r>
            <a:r>
              <a:rPr lang="fr-FR" dirty="0" smtClean="0"/>
              <a:t> </a:t>
            </a:r>
            <a:r>
              <a:rPr lang="fr-FR" dirty="0" err="1" smtClean="0"/>
              <a:t>concious</a:t>
            </a:r>
            <a:r>
              <a:rPr lang="fr-FR" dirty="0" smtClean="0"/>
              <a:t> of </a:t>
            </a:r>
            <a:r>
              <a:rPr lang="fr-FR" dirty="0" err="1" smtClean="0"/>
              <a:t>it</a:t>
            </a:r>
            <a:r>
              <a:rPr lang="fr-FR" dirty="0" smtClean="0"/>
              <a:t>. </a:t>
            </a:r>
            <a:r>
              <a:rPr lang="fr-FR" dirty="0" err="1" smtClean="0"/>
              <a:t>During</a:t>
            </a:r>
            <a:r>
              <a:rPr lang="fr-FR" dirty="0" smtClean="0"/>
              <a:t> training </a:t>
            </a:r>
            <a:r>
              <a:rPr lang="fr-FR" dirty="0" err="1" smtClean="0"/>
              <a:t>we</a:t>
            </a:r>
            <a:r>
              <a:rPr lang="fr-FR" dirty="0" smtClean="0"/>
              <a:t> </a:t>
            </a:r>
            <a:r>
              <a:rPr lang="fr-FR" dirty="0" err="1" smtClean="0"/>
              <a:t>kept</a:t>
            </a:r>
            <a:r>
              <a:rPr lang="fr-FR" dirty="0" smtClean="0"/>
              <a:t> </a:t>
            </a:r>
            <a:r>
              <a:rPr lang="fr-FR" dirty="0" err="1" smtClean="0"/>
              <a:t>treatment</a:t>
            </a:r>
            <a:r>
              <a:rPr lang="fr-FR" dirty="0" smtClean="0"/>
              <a:t> to a minimum but </a:t>
            </a:r>
            <a:r>
              <a:rPr lang="fr-FR" dirty="0" err="1" smtClean="0"/>
              <a:t>did</a:t>
            </a:r>
            <a:r>
              <a:rPr lang="fr-FR" dirty="0" smtClean="0"/>
              <a:t> carry out a </a:t>
            </a:r>
            <a:r>
              <a:rPr lang="fr-FR" dirty="0" err="1" smtClean="0"/>
              <a:t>hydralessance</a:t>
            </a:r>
            <a:r>
              <a:rPr lang="fr-FR" dirty="0" smtClean="0"/>
              <a:t> </a:t>
            </a:r>
            <a:r>
              <a:rPr lang="fr-FR" dirty="0" err="1" smtClean="0"/>
              <a:t>using</a:t>
            </a:r>
            <a:r>
              <a:rPr lang="fr-FR" dirty="0" smtClean="0"/>
              <a:t> </a:t>
            </a:r>
            <a:r>
              <a:rPr lang="fr-FR" dirty="0" err="1" smtClean="0"/>
              <a:t>mesonium</a:t>
            </a:r>
            <a:r>
              <a:rPr lang="fr-FR" dirty="0" smtClean="0"/>
              <a:t> and the skin </a:t>
            </a:r>
            <a:r>
              <a:rPr lang="fr-FR" dirty="0" err="1" smtClean="0"/>
              <a:t>responded</a:t>
            </a:r>
            <a:r>
              <a:rPr lang="fr-FR" dirty="0" smtClean="0"/>
              <a:t> </a:t>
            </a:r>
            <a:r>
              <a:rPr lang="fr-FR" dirty="0" err="1" smtClean="0"/>
              <a:t>well</a:t>
            </a:r>
            <a:r>
              <a:rPr lang="fr-FR" dirty="0" smtClean="0"/>
              <a:t> to </a:t>
            </a:r>
            <a:r>
              <a:rPr lang="fr-FR" dirty="0" err="1" smtClean="0"/>
              <a:t>this</a:t>
            </a:r>
            <a:r>
              <a:rPr lang="fr-FR" dirty="0" smtClean="0"/>
              <a:t>. </a:t>
            </a:r>
            <a:r>
              <a:rPr lang="fr-FR" dirty="0" err="1" smtClean="0"/>
              <a:t>She</a:t>
            </a:r>
            <a:r>
              <a:rPr lang="fr-FR" dirty="0" smtClean="0"/>
              <a:t> </a:t>
            </a:r>
            <a:r>
              <a:rPr lang="fr-FR" dirty="0" err="1" smtClean="0"/>
              <a:t>then</a:t>
            </a:r>
            <a:r>
              <a:rPr lang="fr-FR" dirty="0" smtClean="0"/>
              <a:t> </a:t>
            </a:r>
            <a:r>
              <a:rPr lang="fr-FR" dirty="0" err="1" smtClean="0"/>
              <a:t>purchased</a:t>
            </a:r>
            <a:r>
              <a:rPr lang="fr-FR" dirty="0" smtClean="0"/>
              <a:t> </a:t>
            </a:r>
            <a:r>
              <a:rPr lang="fr-FR" dirty="0" err="1" smtClean="0"/>
              <a:t>some</a:t>
            </a:r>
            <a:r>
              <a:rPr lang="fr-FR" dirty="0" smtClean="0"/>
              <a:t> </a:t>
            </a:r>
            <a:r>
              <a:rPr lang="fr-FR" dirty="0" err="1" smtClean="0"/>
              <a:t>mesonium</a:t>
            </a:r>
            <a:r>
              <a:rPr lang="fr-FR" dirty="0" smtClean="0"/>
              <a:t> and </a:t>
            </a:r>
            <a:r>
              <a:rPr lang="fr-FR" dirty="0" err="1" smtClean="0"/>
              <a:t>when</a:t>
            </a:r>
            <a:r>
              <a:rPr lang="fr-FR" dirty="0" smtClean="0"/>
              <a:t> </a:t>
            </a:r>
            <a:r>
              <a:rPr lang="fr-FR" dirty="0" err="1" smtClean="0"/>
              <a:t>she</a:t>
            </a:r>
            <a:r>
              <a:rPr lang="fr-FR" dirty="0" smtClean="0"/>
              <a:t> </a:t>
            </a:r>
            <a:r>
              <a:rPr lang="fr-FR" dirty="0" err="1" smtClean="0"/>
              <a:t>returned</a:t>
            </a:r>
            <a:r>
              <a:rPr lang="fr-FR" dirty="0" smtClean="0"/>
              <a:t> for Module II of training </a:t>
            </a:r>
            <a:r>
              <a:rPr lang="fr-FR" dirty="0" err="1" smtClean="0"/>
              <a:t>was</a:t>
            </a:r>
            <a:r>
              <a:rPr lang="fr-FR" dirty="0" smtClean="0"/>
              <a:t> </a:t>
            </a:r>
            <a:r>
              <a:rPr lang="fr-FR" dirty="0" err="1" smtClean="0"/>
              <a:t>so</a:t>
            </a:r>
            <a:r>
              <a:rPr lang="fr-FR" dirty="0" smtClean="0"/>
              <a:t> happy </a:t>
            </a:r>
            <a:r>
              <a:rPr lang="fr-FR" dirty="0" err="1" smtClean="0"/>
              <a:t>with</a:t>
            </a:r>
            <a:r>
              <a:rPr lang="fr-FR" dirty="0" smtClean="0"/>
              <a:t> the </a:t>
            </a:r>
            <a:r>
              <a:rPr lang="fr-FR" dirty="0" err="1" smtClean="0"/>
              <a:t>results</a:t>
            </a:r>
            <a:r>
              <a:rPr lang="fr-FR" dirty="0" smtClean="0"/>
              <a:t> </a:t>
            </a:r>
            <a:r>
              <a:rPr lang="fr-FR" dirty="0" err="1" smtClean="0"/>
              <a:t>she</a:t>
            </a:r>
            <a:r>
              <a:rPr lang="fr-FR" dirty="0" smtClean="0"/>
              <a:t> </a:t>
            </a:r>
            <a:r>
              <a:rPr lang="fr-FR" dirty="0" err="1" smtClean="0"/>
              <a:t>could</a:t>
            </a:r>
            <a:r>
              <a:rPr lang="fr-FR" dirty="0" smtClean="0"/>
              <a:t> </a:t>
            </a:r>
            <a:r>
              <a:rPr lang="fr-FR" dirty="0" err="1" smtClean="0"/>
              <a:t>see</a:t>
            </a:r>
            <a:r>
              <a:rPr lang="fr-FR" dirty="0" smtClean="0"/>
              <a:t> </a:t>
            </a:r>
            <a:r>
              <a:rPr lang="fr-FR" dirty="0" err="1" smtClean="0"/>
              <a:t>from</a:t>
            </a:r>
            <a:r>
              <a:rPr lang="fr-FR" dirty="0" smtClean="0"/>
              <a:t> the </a:t>
            </a:r>
            <a:r>
              <a:rPr lang="fr-FR" dirty="0" err="1" smtClean="0"/>
              <a:t>Mesonium</a:t>
            </a:r>
            <a:r>
              <a:rPr lang="fr-FR" dirty="0" smtClean="0"/>
              <a:t>, the skin </a:t>
            </a:r>
            <a:r>
              <a:rPr lang="fr-FR" dirty="0" err="1" smtClean="0"/>
              <a:t>had</a:t>
            </a:r>
            <a:r>
              <a:rPr lang="fr-FR" dirty="0" smtClean="0"/>
              <a:t> </a:t>
            </a:r>
            <a:r>
              <a:rPr lang="fr-FR" dirty="0" err="1" smtClean="0"/>
              <a:t>calmed</a:t>
            </a:r>
            <a:r>
              <a:rPr lang="fr-FR" dirty="0" smtClean="0"/>
              <a:t> down, </a:t>
            </a:r>
            <a:r>
              <a:rPr lang="fr-FR" dirty="0" err="1" smtClean="0"/>
              <a:t>did</a:t>
            </a:r>
            <a:r>
              <a:rPr lang="fr-FR" dirty="0" smtClean="0"/>
              <a:t> not look </a:t>
            </a:r>
            <a:r>
              <a:rPr lang="fr-FR" dirty="0" err="1" smtClean="0"/>
              <a:t>so</a:t>
            </a:r>
            <a:r>
              <a:rPr lang="fr-FR" dirty="0" smtClean="0"/>
              <a:t> </a:t>
            </a:r>
            <a:r>
              <a:rPr lang="fr-FR" dirty="0" err="1" smtClean="0"/>
              <a:t>unbalanced</a:t>
            </a:r>
            <a:r>
              <a:rPr lang="fr-FR" dirty="0" smtClean="0"/>
              <a:t> the </a:t>
            </a:r>
            <a:r>
              <a:rPr lang="fr-FR" dirty="0" err="1" smtClean="0"/>
              <a:t>scar</a:t>
            </a:r>
            <a:r>
              <a:rPr lang="fr-FR" dirty="0" smtClean="0"/>
              <a:t> tissue </a:t>
            </a:r>
            <a:r>
              <a:rPr lang="fr-FR" dirty="0" err="1" smtClean="0"/>
              <a:t>was</a:t>
            </a:r>
            <a:r>
              <a:rPr lang="fr-FR" dirty="0" smtClean="0"/>
              <a:t> not </a:t>
            </a:r>
            <a:r>
              <a:rPr lang="fr-FR" dirty="0" err="1" smtClean="0"/>
              <a:t>so</a:t>
            </a:r>
            <a:r>
              <a:rPr lang="fr-FR" dirty="0" smtClean="0"/>
              <a:t> </a:t>
            </a:r>
            <a:r>
              <a:rPr lang="fr-FR" dirty="0" err="1" smtClean="0"/>
              <a:t>inflammed</a:t>
            </a:r>
            <a:r>
              <a:rPr lang="fr-FR" dirty="0" smtClean="0"/>
              <a:t>. </a:t>
            </a:r>
            <a:r>
              <a:rPr lang="fr-FR" dirty="0" err="1" smtClean="0"/>
              <a:t>She</a:t>
            </a:r>
            <a:r>
              <a:rPr lang="fr-FR" dirty="0" smtClean="0"/>
              <a:t> </a:t>
            </a:r>
            <a:r>
              <a:rPr lang="fr-FR" dirty="0" err="1" smtClean="0"/>
              <a:t>was</a:t>
            </a:r>
            <a:r>
              <a:rPr lang="fr-FR" dirty="0" smtClean="0"/>
              <a:t> over the </a:t>
            </a:r>
            <a:r>
              <a:rPr lang="fr-FR" dirty="0" err="1" smtClean="0"/>
              <a:t>moon</a:t>
            </a:r>
            <a:r>
              <a:rPr lang="fr-FR" dirty="0" smtClean="0"/>
              <a:t>. </a:t>
            </a:r>
            <a:r>
              <a:rPr lang="fr-FR" b="1" u="sng" dirty="0" smtClean="0"/>
              <a:t>If </a:t>
            </a:r>
            <a:r>
              <a:rPr lang="fr-FR" b="1" u="sng" dirty="0" err="1" smtClean="0"/>
              <a:t>this</a:t>
            </a:r>
            <a:r>
              <a:rPr lang="fr-FR" b="1" u="sng" dirty="0" smtClean="0"/>
              <a:t> </a:t>
            </a:r>
            <a:r>
              <a:rPr lang="fr-FR" b="1" u="sng" dirty="0" err="1" smtClean="0"/>
              <a:t>is</a:t>
            </a:r>
            <a:r>
              <a:rPr lang="fr-FR" b="1" u="sng" dirty="0" smtClean="0"/>
              <a:t> the </a:t>
            </a:r>
            <a:r>
              <a:rPr lang="fr-FR" b="1" u="sng" dirty="0" err="1" smtClean="0"/>
              <a:t>result</a:t>
            </a:r>
            <a:r>
              <a:rPr lang="fr-FR" b="1" u="sng" dirty="0" smtClean="0"/>
              <a:t> </a:t>
            </a:r>
            <a:r>
              <a:rPr lang="fr-FR" b="1" u="sng" dirty="0" err="1" smtClean="0"/>
              <a:t>we</a:t>
            </a:r>
            <a:r>
              <a:rPr lang="fr-FR" b="1" u="sng" dirty="0" smtClean="0"/>
              <a:t> </a:t>
            </a:r>
            <a:r>
              <a:rPr lang="fr-FR" b="1" u="sng" dirty="0" err="1" smtClean="0"/>
              <a:t>had</a:t>
            </a:r>
            <a:r>
              <a:rPr lang="fr-FR" b="1" u="sng" dirty="0" smtClean="0"/>
              <a:t> </a:t>
            </a:r>
            <a:r>
              <a:rPr lang="fr-FR" b="1" u="sng" dirty="0" err="1" smtClean="0"/>
              <a:t>with</a:t>
            </a:r>
            <a:r>
              <a:rPr lang="fr-FR" b="1" u="sng" dirty="0" smtClean="0"/>
              <a:t> </a:t>
            </a:r>
            <a:r>
              <a:rPr lang="fr-FR" b="1" u="sng" dirty="0" err="1" smtClean="0"/>
              <a:t>Mesonium</a:t>
            </a:r>
            <a:r>
              <a:rPr lang="fr-FR" b="1" u="sng" dirty="0" smtClean="0"/>
              <a:t> </a:t>
            </a:r>
            <a:r>
              <a:rPr lang="fr-FR" b="1" u="sng" dirty="0" err="1" smtClean="0"/>
              <a:t>you</a:t>
            </a:r>
            <a:r>
              <a:rPr lang="fr-FR" b="1" u="sng" dirty="0" smtClean="0"/>
              <a:t> </a:t>
            </a:r>
            <a:r>
              <a:rPr lang="fr-FR" b="1" u="sng" dirty="0" err="1" smtClean="0"/>
              <a:t>can</a:t>
            </a:r>
            <a:r>
              <a:rPr lang="fr-FR" b="1" u="sng" dirty="0" smtClean="0"/>
              <a:t> imagine </a:t>
            </a:r>
            <a:r>
              <a:rPr lang="fr-FR" b="1" u="sng" dirty="0" err="1" smtClean="0"/>
              <a:t>now</a:t>
            </a:r>
            <a:r>
              <a:rPr lang="fr-FR" b="1" u="sng" dirty="0" smtClean="0"/>
              <a:t> </a:t>
            </a:r>
            <a:r>
              <a:rPr lang="fr-FR" b="1" u="sng" dirty="0" err="1" smtClean="0"/>
              <a:t>with</a:t>
            </a:r>
            <a:r>
              <a:rPr lang="fr-FR" b="1" u="sng" dirty="0" smtClean="0"/>
              <a:t> the </a:t>
            </a:r>
            <a:r>
              <a:rPr lang="fr-FR" b="1" u="sng" dirty="0" err="1" smtClean="0"/>
              <a:t>improved</a:t>
            </a:r>
            <a:r>
              <a:rPr lang="fr-FR" b="1" u="sng" dirty="0" smtClean="0"/>
              <a:t> formula of Elixir Vital. </a:t>
            </a:r>
            <a:r>
              <a:rPr lang="fr-FR" dirty="0" smtClean="0"/>
              <a:t> </a:t>
            </a:r>
          </a:p>
          <a:p>
            <a:r>
              <a:rPr lang="fr-FR" dirty="0" smtClean="0"/>
              <a:t> </a:t>
            </a:r>
          </a:p>
          <a:p>
            <a:pPr marL="171450" lvl="0" indent="-171450">
              <a:buFont typeface="Arial" panose="020B0604020202020204" pitchFamily="34" charset="0"/>
              <a:buChar char="•"/>
            </a:pPr>
            <a:r>
              <a:rPr lang="fr-FR" dirty="0" err="1" smtClean="0"/>
              <a:t>We</a:t>
            </a:r>
            <a:r>
              <a:rPr lang="fr-FR" dirty="0" smtClean="0"/>
              <a:t> </a:t>
            </a:r>
            <a:r>
              <a:rPr lang="fr-FR" dirty="0" err="1" smtClean="0"/>
              <a:t>had</a:t>
            </a:r>
            <a:r>
              <a:rPr lang="fr-FR" dirty="0" smtClean="0"/>
              <a:t> a </a:t>
            </a:r>
            <a:r>
              <a:rPr lang="fr-FR" dirty="0" err="1" smtClean="0"/>
              <a:t>stressed</a:t>
            </a:r>
            <a:r>
              <a:rPr lang="fr-FR" dirty="0" smtClean="0"/>
              <a:t> </a:t>
            </a:r>
            <a:r>
              <a:rPr lang="fr-FR" dirty="0" err="1" smtClean="0"/>
              <a:t>headmistress</a:t>
            </a:r>
            <a:r>
              <a:rPr lang="fr-FR" dirty="0" smtClean="0"/>
              <a:t> come as model on training, </a:t>
            </a:r>
            <a:r>
              <a:rPr lang="fr-FR" dirty="0" err="1" smtClean="0"/>
              <a:t>she</a:t>
            </a:r>
            <a:r>
              <a:rPr lang="fr-FR" dirty="0" smtClean="0"/>
              <a:t> </a:t>
            </a:r>
            <a:r>
              <a:rPr lang="fr-FR" dirty="0" err="1" smtClean="0"/>
              <a:t>thought</a:t>
            </a:r>
            <a:r>
              <a:rPr lang="fr-FR" dirty="0" smtClean="0"/>
              <a:t> </a:t>
            </a:r>
            <a:r>
              <a:rPr lang="fr-FR" dirty="0" err="1" smtClean="0"/>
              <a:t>her</a:t>
            </a:r>
            <a:r>
              <a:rPr lang="fr-FR" dirty="0" smtClean="0"/>
              <a:t> skin </a:t>
            </a:r>
            <a:r>
              <a:rPr lang="fr-FR" dirty="0" err="1" smtClean="0"/>
              <a:t>was</a:t>
            </a:r>
            <a:r>
              <a:rPr lang="fr-FR" dirty="0" smtClean="0"/>
              <a:t> sensitive but </a:t>
            </a:r>
            <a:r>
              <a:rPr lang="fr-FR" dirty="0" err="1" smtClean="0"/>
              <a:t>actually</a:t>
            </a:r>
            <a:r>
              <a:rPr lang="fr-FR" dirty="0" smtClean="0"/>
              <a:t> more </a:t>
            </a:r>
            <a:r>
              <a:rPr lang="fr-FR" dirty="0" err="1" smtClean="0"/>
              <a:t>dehydrated</a:t>
            </a:r>
            <a:r>
              <a:rPr lang="fr-FR" dirty="0" smtClean="0"/>
              <a:t>. </a:t>
            </a:r>
            <a:r>
              <a:rPr lang="fr-FR" dirty="0" err="1" smtClean="0"/>
              <a:t>After</a:t>
            </a:r>
            <a:r>
              <a:rPr lang="fr-FR" dirty="0" smtClean="0"/>
              <a:t> </a:t>
            </a:r>
            <a:r>
              <a:rPr lang="fr-FR" dirty="0" err="1" smtClean="0"/>
              <a:t>treatment</a:t>
            </a:r>
            <a:r>
              <a:rPr lang="fr-FR" dirty="0" smtClean="0"/>
              <a:t> the </a:t>
            </a:r>
            <a:r>
              <a:rPr lang="fr-FR" dirty="0" err="1" smtClean="0"/>
              <a:t>therapist</a:t>
            </a:r>
            <a:r>
              <a:rPr lang="fr-FR" dirty="0" smtClean="0"/>
              <a:t> </a:t>
            </a:r>
            <a:r>
              <a:rPr lang="fr-FR" dirty="0" err="1" smtClean="0"/>
              <a:t>recommended</a:t>
            </a:r>
            <a:r>
              <a:rPr lang="fr-FR" dirty="0" smtClean="0"/>
              <a:t> a few </a:t>
            </a:r>
            <a:r>
              <a:rPr lang="fr-FR" dirty="0" err="1" smtClean="0"/>
              <a:t>products</a:t>
            </a:r>
            <a:r>
              <a:rPr lang="fr-FR" dirty="0" smtClean="0"/>
              <a:t> </a:t>
            </a:r>
            <a:r>
              <a:rPr lang="fr-FR" dirty="0" err="1" smtClean="0"/>
              <a:t>including</a:t>
            </a:r>
            <a:r>
              <a:rPr lang="fr-FR" dirty="0" smtClean="0"/>
              <a:t> </a:t>
            </a:r>
            <a:r>
              <a:rPr lang="fr-FR" b="1" dirty="0" err="1" smtClean="0"/>
              <a:t>Serum</a:t>
            </a:r>
            <a:r>
              <a:rPr lang="fr-FR" b="1" dirty="0" smtClean="0"/>
              <a:t> Vital (</a:t>
            </a:r>
            <a:r>
              <a:rPr lang="fr-FR" b="1" dirty="0" err="1" smtClean="0"/>
              <a:t>now</a:t>
            </a:r>
            <a:r>
              <a:rPr lang="fr-FR" b="1" dirty="0" smtClean="0"/>
              <a:t> Elixir Vital) </a:t>
            </a:r>
            <a:r>
              <a:rPr lang="fr-FR" dirty="0" smtClean="0"/>
              <a:t>the </a:t>
            </a:r>
            <a:r>
              <a:rPr lang="fr-FR" dirty="0" err="1" smtClean="0"/>
              <a:t>next</a:t>
            </a:r>
            <a:r>
              <a:rPr lang="fr-FR" dirty="0" smtClean="0"/>
              <a:t> time I </a:t>
            </a:r>
            <a:r>
              <a:rPr lang="fr-FR" dirty="0" err="1" smtClean="0"/>
              <a:t>saw</a:t>
            </a:r>
            <a:r>
              <a:rPr lang="fr-FR" dirty="0" smtClean="0"/>
              <a:t> the client </a:t>
            </a:r>
            <a:r>
              <a:rPr lang="fr-FR" dirty="0" err="1" smtClean="0"/>
              <a:t>she</a:t>
            </a:r>
            <a:r>
              <a:rPr lang="fr-FR" dirty="0" smtClean="0"/>
              <a:t> </a:t>
            </a:r>
            <a:r>
              <a:rPr lang="fr-FR" dirty="0" err="1" smtClean="0"/>
              <a:t>told</a:t>
            </a:r>
            <a:r>
              <a:rPr lang="fr-FR" dirty="0" smtClean="0"/>
              <a:t> me </a:t>
            </a:r>
            <a:r>
              <a:rPr lang="fr-FR" dirty="0" err="1" smtClean="0"/>
              <a:t>that</a:t>
            </a:r>
            <a:r>
              <a:rPr lang="fr-FR" dirty="0" smtClean="0"/>
              <a:t> </a:t>
            </a:r>
            <a:r>
              <a:rPr lang="fr-FR" dirty="0" err="1" smtClean="0"/>
              <a:t>she</a:t>
            </a:r>
            <a:r>
              <a:rPr lang="fr-FR" dirty="0" smtClean="0"/>
              <a:t> </a:t>
            </a:r>
            <a:r>
              <a:rPr lang="fr-FR" dirty="0" err="1" smtClean="0"/>
              <a:t>was</a:t>
            </a:r>
            <a:r>
              <a:rPr lang="fr-FR" dirty="0" smtClean="0"/>
              <a:t> </a:t>
            </a:r>
            <a:r>
              <a:rPr lang="fr-FR" dirty="0" err="1" smtClean="0"/>
              <a:t>exceptionally</a:t>
            </a:r>
            <a:r>
              <a:rPr lang="fr-FR" dirty="0" smtClean="0"/>
              <a:t> </a:t>
            </a:r>
            <a:r>
              <a:rPr lang="fr-FR" dirty="0" err="1" smtClean="0"/>
              <a:t>impressed</a:t>
            </a:r>
            <a:r>
              <a:rPr lang="fr-FR" dirty="0" smtClean="0"/>
              <a:t> as not </a:t>
            </a:r>
            <a:r>
              <a:rPr lang="fr-FR" dirty="0" err="1" smtClean="0"/>
              <a:t>only</a:t>
            </a:r>
            <a:r>
              <a:rPr lang="fr-FR" dirty="0" smtClean="0"/>
              <a:t> </a:t>
            </a:r>
            <a:r>
              <a:rPr lang="fr-FR" dirty="0" err="1" smtClean="0"/>
              <a:t>she</a:t>
            </a:r>
            <a:r>
              <a:rPr lang="fr-FR" dirty="0" smtClean="0"/>
              <a:t> </a:t>
            </a:r>
            <a:r>
              <a:rPr lang="fr-FR" dirty="0" err="1" smtClean="0"/>
              <a:t>was</a:t>
            </a:r>
            <a:r>
              <a:rPr lang="fr-FR" dirty="0" smtClean="0"/>
              <a:t> </a:t>
            </a:r>
            <a:r>
              <a:rPr lang="fr-FR" dirty="0" err="1" smtClean="0"/>
              <a:t>noting</a:t>
            </a:r>
            <a:r>
              <a:rPr lang="fr-FR" dirty="0" smtClean="0"/>
              <a:t> the </a:t>
            </a:r>
            <a:r>
              <a:rPr lang="fr-FR" dirty="0" err="1" smtClean="0"/>
              <a:t>results</a:t>
            </a:r>
            <a:r>
              <a:rPr lang="fr-FR" dirty="0" smtClean="0"/>
              <a:t> on the skin. In the </a:t>
            </a:r>
            <a:r>
              <a:rPr lang="fr-FR" dirty="0" err="1" smtClean="0"/>
              <a:t>supermarket</a:t>
            </a:r>
            <a:r>
              <a:rPr lang="fr-FR" dirty="0" smtClean="0"/>
              <a:t> the </a:t>
            </a:r>
            <a:r>
              <a:rPr lang="fr-FR" dirty="0" err="1" smtClean="0"/>
              <a:t>checkout</a:t>
            </a:r>
            <a:r>
              <a:rPr lang="fr-FR" dirty="0" smtClean="0"/>
              <a:t> </a:t>
            </a:r>
            <a:r>
              <a:rPr lang="fr-FR" dirty="0" err="1" smtClean="0"/>
              <a:t>cashier</a:t>
            </a:r>
            <a:r>
              <a:rPr lang="fr-FR" dirty="0" smtClean="0"/>
              <a:t> </a:t>
            </a:r>
            <a:r>
              <a:rPr lang="fr-FR" dirty="0" err="1" smtClean="0"/>
              <a:t>asked</a:t>
            </a:r>
            <a:r>
              <a:rPr lang="fr-FR" dirty="0" smtClean="0"/>
              <a:t> </a:t>
            </a:r>
            <a:r>
              <a:rPr lang="fr-FR" dirty="0" err="1" smtClean="0"/>
              <a:t>her</a:t>
            </a:r>
            <a:r>
              <a:rPr lang="fr-FR" dirty="0" smtClean="0"/>
              <a:t> </a:t>
            </a:r>
            <a:r>
              <a:rPr lang="fr-FR" dirty="0" err="1" smtClean="0"/>
              <a:t>what</a:t>
            </a:r>
            <a:r>
              <a:rPr lang="fr-FR" dirty="0" smtClean="0"/>
              <a:t> </a:t>
            </a:r>
            <a:r>
              <a:rPr lang="fr-FR" dirty="0" err="1" smtClean="0"/>
              <a:t>she</a:t>
            </a:r>
            <a:r>
              <a:rPr lang="fr-FR" dirty="0" smtClean="0"/>
              <a:t> </a:t>
            </a:r>
            <a:r>
              <a:rPr lang="fr-FR" dirty="0" err="1" smtClean="0"/>
              <a:t>used</a:t>
            </a:r>
            <a:r>
              <a:rPr lang="fr-FR" dirty="0" smtClean="0"/>
              <a:t> on </a:t>
            </a:r>
            <a:r>
              <a:rPr lang="fr-FR" dirty="0" err="1" smtClean="0"/>
              <a:t>her</a:t>
            </a:r>
            <a:r>
              <a:rPr lang="fr-FR" dirty="0" smtClean="0"/>
              <a:t> skin as </a:t>
            </a:r>
            <a:r>
              <a:rPr lang="fr-FR" dirty="0" err="1" smtClean="0"/>
              <a:t>it</a:t>
            </a:r>
            <a:r>
              <a:rPr lang="fr-FR" dirty="0" smtClean="0"/>
              <a:t> </a:t>
            </a:r>
            <a:r>
              <a:rPr lang="fr-FR" dirty="0" err="1" smtClean="0"/>
              <a:t>was</a:t>
            </a:r>
            <a:r>
              <a:rPr lang="fr-FR" dirty="0" smtClean="0"/>
              <a:t> </a:t>
            </a:r>
            <a:r>
              <a:rPr lang="fr-FR" dirty="0" err="1" smtClean="0"/>
              <a:t>beautiful</a:t>
            </a:r>
            <a:r>
              <a:rPr lang="fr-FR" dirty="0" smtClean="0"/>
              <a:t> and </a:t>
            </a:r>
            <a:r>
              <a:rPr lang="fr-FR" dirty="0" err="1" smtClean="0"/>
              <a:t>wanted</a:t>
            </a:r>
            <a:r>
              <a:rPr lang="fr-FR" dirty="0" smtClean="0"/>
              <a:t> to use the </a:t>
            </a:r>
            <a:r>
              <a:rPr lang="fr-FR" dirty="0" err="1" smtClean="0"/>
              <a:t>same</a:t>
            </a:r>
            <a:r>
              <a:rPr lang="fr-FR" dirty="0" smtClean="0"/>
              <a:t> </a:t>
            </a:r>
            <a:r>
              <a:rPr lang="fr-FR" dirty="0" err="1" smtClean="0"/>
              <a:t>thing</a:t>
            </a:r>
            <a:r>
              <a:rPr lang="fr-FR" dirty="0" smtClean="0"/>
              <a:t> !!!!  To </a:t>
            </a:r>
            <a:r>
              <a:rPr lang="fr-FR" dirty="0" err="1" smtClean="0"/>
              <a:t>this</a:t>
            </a:r>
            <a:r>
              <a:rPr lang="fr-FR" dirty="0" smtClean="0"/>
              <a:t> </a:t>
            </a:r>
            <a:r>
              <a:rPr lang="fr-FR" dirty="0" err="1" smtClean="0"/>
              <a:t>day</a:t>
            </a:r>
            <a:r>
              <a:rPr lang="fr-FR" dirty="0" smtClean="0"/>
              <a:t> </a:t>
            </a:r>
            <a:r>
              <a:rPr lang="fr-FR" dirty="0" err="1" smtClean="0"/>
              <a:t>she</a:t>
            </a:r>
            <a:r>
              <a:rPr lang="fr-FR" dirty="0" smtClean="0"/>
              <a:t> </a:t>
            </a:r>
            <a:r>
              <a:rPr lang="fr-FR" dirty="0" err="1" smtClean="0"/>
              <a:t>still</a:t>
            </a:r>
            <a:r>
              <a:rPr lang="fr-FR" dirty="0" smtClean="0"/>
              <a:t> LOVES </a:t>
            </a:r>
            <a:r>
              <a:rPr lang="fr-FR" dirty="0" err="1" smtClean="0"/>
              <a:t>her</a:t>
            </a:r>
            <a:r>
              <a:rPr lang="fr-FR" dirty="0" smtClean="0"/>
              <a:t> Yon-Ka and </a:t>
            </a:r>
            <a:r>
              <a:rPr lang="fr-FR" dirty="0" err="1" smtClean="0"/>
              <a:t>says</a:t>
            </a:r>
            <a:r>
              <a:rPr lang="fr-FR" dirty="0" smtClean="0"/>
              <a:t> </a:t>
            </a:r>
            <a:r>
              <a:rPr lang="fr-FR" dirty="0" err="1" smtClean="0"/>
              <a:t>there</a:t>
            </a:r>
            <a:r>
              <a:rPr lang="fr-FR" dirty="0" smtClean="0"/>
              <a:t> </a:t>
            </a:r>
            <a:r>
              <a:rPr lang="fr-FR" dirty="0" err="1" smtClean="0"/>
              <a:t>is</a:t>
            </a:r>
            <a:r>
              <a:rPr lang="fr-FR" dirty="0" smtClean="0"/>
              <a:t> </a:t>
            </a:r>
            <a:r>
              <a:rPr lang="fr-FR" dirty="0" err="1" smtClean="0"/>
              <a:t>nothing</a:t>
            </a:r>
            <a:r>
              <a:rPr lang="fr-FR" dirty="0" smtClean="0"/>
              <a:t> </a:t>
            </a:r>
            <a:r>
              <a:rPr lang="fr-FR" dirty="0" err="1" smtClean="0"/>
              <a:t>else</a:t>
            </a:r>
            <a:r>
              <a:rPr lang="fr-FR" dirty="0" smtClean="0"/>
              <a:t> </a:t>
            </a:r>
            <a:r>
              <a:rPr lang="fr-FR" dirty="0" err="1" smtClean="0"/>
              <a:t>that</a:t>
            </a:r>
            <a:r>
              <a:rPr lang="fr-FR" dirty="0" smtClean="0"/>
              <a:t> compares !!! The </a:t>
            </a:r>
            <a:r>
              <a:rPr lang="fr-FR" dirty="0" err="1" smtClean="0"/>
              <a:t>client’s</a:t>
            </a:r>
            <a:r>
              <a:rPr lang="fr-FR" dirty="0" smtClean="0"/>
              <a:t> skin </a:t>
            </a:r>
            <a:r>
              <a:rPr lang="fr-FR" dirty="0" err="1" smtClean="0"/>
              <a:t>was</a:t>
            </a:r>
            <a:r>
              <a:rPr lang="fr-FR" dirty="0" smtClean="0"/>
              <a:t> black.</a:t>
            </a:r>
          </a:p>
          <a:p>
            <a:endParaRPr lang="fr-FR" dirty="0"/>
          </a:p>
        </p:txBody>
      </p:sp>
      <p:sp>
        <p:nvSpPr>
          <p:cNvPr id="4" name="Espace réservé du numéro de diapositive 3"/>
          <p:cNvSpPr>
            <a:spLocks noGrp="1"/>
          </p:cNvSpPr>
          <p:nvPr>
            <p:ph type="sldNum" sz="quarter" idx="10"/>
          </p:nvPr>
        </p:nvSpPr>
        <p:spPr/>
        <p:txBody>
          <a:bodyPr/>
          <a:lstStyle/>
          <a:p>
            <a:fld id="{34C3C29B-D611-4618-A458-E7E6C6418B38}" type="slidenum">
              <a:rPr lang="fr-FR" smtClean="0"/>
              <a:t>30</a:t>
            </a:fld>
            <a:endParaRPr lang="fr-FR"/>
          </a:p>
        </p:txBody>
      </p:sp>
    </p:spTree>
    <p:extLst>
      <p:ext uri="{BB962C8B-B14F-4D97-AF65-F5344CB8AC3E}">
        <p14:creationId xmlns:p14="http://schemas.microsoft.com/office/powerpoint/2010/main" val="36563246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8be6f3f7cc_2_138:notes"/>
          <p:cNvSpPr>
            <a:spLocks noGrp="1" noRot="1" noChangeAspect="1"/>
          </p:cNvSpPr>
          <p:nvPr>
            <p:ph type="sldImg" idx="2"/>
          </p:nvPr>
        </p:nvSpPr>
        <p:spPr>
          <a:xfrm>
            <a:off x="33338" y="90488"/>
            <a:ext cx="6715125" cy="3778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g8be6f3f7cc_2_138:notes"/>
          <p:cNvSpPr txBox="1">
            <a:spLocks noGrp="1"/>
          </p:cNvSpPr>
          <p:nvPr>
            <p:ph type="body" idx="1"/>
          </p:nvPr>
        </p:nvSpPr>
        <p:spPr>
          <a:xfrm>
            <a:off x="139376" y="3867521"/>
            <a:ext cx="6655126" cy="6140080"/>
          </a:xfrm>
          <a:prstGeom prst="rect">
            <a:avLst/>
          </a:prstGeom>
          <a:noFill/>
          <a:ln>
            <a:noFill/>
          </a:ln>
        </p:spPr>
        <p:txBody>
          <a:bodyPr spcFirstLastPara="1" wrap="square" lIns="89125" tIns="89125" rIns="89125" bIns="89125" anchor="t" anchorCtr="0">
            <a:noAutofit/>
          </a:bodyPr>
          <a:lstStyle/>
          <a:p>
            <a:endParaRPr lang="fr-FR" dirty="0" smtClean="0"/>
          </a:p>
          <a:p>
            <a:r>
              <a:rPr lang="fr-FR" dirty="0" smtClean="0"/>
              <a:t>As for the </a:t>
            </a:r>
            <a:r>
              <a:rPr lang="fr-FR" baseline="30000" dirty="0" smtClean="0"/>
              <a:t>first </a:t>
            </a:r>
            <a:r>
              <a:rPr lang="fr-FR" dirty="0" smtClean="0"/>
              <a:t>quiz, </a:t>
            </a:r>
            <a:r>
              <a:rPr lang="fr-FR" dirty="0" err="1" smtClean="0"/>
              <a:t>here</a:t>
            </a:r>
            <a:r>
              <a:rPr lang="fr-FR" dirty="0" smtClean="0"/>
              <a:t> are </a:t>
            </a:r>
            <a:r>
              <a:rPr lang="fr-FR" dirty="0" err="1" smtClean="0"/>
              <a:t>some</a:t>
            </a:r>
            <a:r>
              <a:rPr lang="fr-FR" dirty="0" smtClean="0"/>
              <a:t> </a:t>
            </a:r>
            <a:r>
              <a:rPr lang="fr-FR" dirty="0" err="1" smtClean="0"/>
              <a:t>statements</a:t>
            </a:r>
            <a:r>
              <a:rPr lang="fr-FR" dirty="0" smtClean="0"/>
              <a:t> </a:t>
            </a:r>
            <a:r>
              <a:rPr lang="fr-FR" baseline="0" dirty="0" err="1" smtClean="0"/>
              <a:t>that</a:t>
            </a:r>
            <a:r>
              <a:rPr lang="fr-FR" baseline="0" dirty="0" smtClean="0"/>
              <a:t> </a:t>
            </a:r>
            <a:r>
              <a:rPr lang="fr-FR" baseline="0" dirty="0" err="1" smtClean="0"/>
              <a:t>you</a:t>
            </a:r>
            <a:r>
              <a:rPr lang="fr-FR" baseline="0" dirty="0" smtClean="0"/>
              <a:t> </a:t>
            </a:r>
            <a:r>
              <a:rPr lang="fr-FR" baseline="0" dirty="0" err="1" smtClean="0"/>
              <a:t>will</a:t>
            </a:r>
            <a:r>
              <a:rPr lang="fr-FR" baseline="0" dirty="0" smtClean="0"/>
              <a:t> have to </a:t>
            </a:r>
            <a:r>
              <a:rPr lang="fr-FR" baseline="0" dirty="0" err="1" smtClean="0"/>
              <a:t>answer</a:t>
            </a:r>
            <a:r>
              <a:rPr lang="fr-FR" baseline="0" dirty="0" smtClean="0"/>
              <a:t> </a:t>
            </a:r>
            <a:r>
              <a:rPr lang="fr-FR" baseline="0" dirty="0" err="1" smtClean="0"/>
              <a:t>true</a:t>
            </a:r>
            <a:r>
              <a:rPr lang="fr-FR" baseline="0" dirty="0" smtClean="0"/>
              <a:t> or false.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2655543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TRAINING</a:t>
            </a:r>
          </a:p>
          <a:p>
            <a:r>
              <a:rPr lang="fr-FR" baseline="0" dirty="0" smtClean="0"/>
              <a:t>1st statement: Elixir Vital can be </a:t>
            </a:r>
            <a:r>
              <a:rPr lang="fr-FR" baseline="0" dirty="0" err="1" smtClean="0"/>
              <a:t>used</a:t>
            </a:r>
            <a:r>
              <a:rPr lang="fr-FR" baseline="0" dirty="0" smtClean="0"/>
              <a:t> </a:t>
            </a:r>
            <a:r>
              <a:rPr lang="fr-FR" baseline="0" dirty="0" err="1" smtClean="0"/>
              <a:t>every</a:t>
            </a:r>
            <a:r>
              <a:rPr lang="fr-FR" baseline="0" dirty="0" smtClean="0"/>
              <a:t> </a:t>
            </a:r>
            <a:r>
              <a:rPr lang="fr-FR" baseline="0" dirty="0" err="1" smtClean="0"/>
              <a:t>day</a:t>
            </a:r>
            <a:r>
              <a:rPr lang="fr-FR" baseline="0" dirty="0" smtClean="0"/>
              <a:t> all </a:t>
            </a:r>
            <a:r>
              <a:rPr lang="fr-FR" baseline="0" dirty="0" err="1" smtClean="0"/>
              <a:t>year</a:t>
            </a:r>
            <a:r>
              <a:rPr lang="fr-FR" baseline="0" dirty="0" smtClean="0"/>
              <a:t> long - true - indeed in the case of prevention, it is possible to use it in anticipation of imbalance all year round morning or evening. </a:t>
            </a:r>
            <a:endParaRPr lang="fr-FR" dirty="0"/>
          </a:p>
        </p:txBody>
      </p:sp>
      <p:sp>
        <p:nvSpPr>
          <p:cNvPr id="4" name="Espace réservé du numéro de diapositive 3"/>
          <p:cNvSpPr>
            <a:spLocks noGrp="1"/>
          </p:cNvSpPr>
          <p:nvPr>
            <p:ph type="sldNum" sz="quarter" idx="10"/>
          </p:nvPr>
        </p:nvSpPr>
        <p:spPr/>
        <p:txBody>
          <a:bodyPr/>
          <a:lstStyle/>
          <a:p>
            <a:fld id="{34C3C29B-D611-4618-A458-E7E6C6418B38}" type="slidenum">
              <a:rPr lang="fr-FR" smtClean="0"/>
              <a:t>32</a:t>
            </a:fld>
            <a:endParaRPr lang="fr-FR"/>
          </a:p>
        </p:txBody>
      </p:sp>
    </p:spTree>
    <p:extLst>
      <p:ext uri="{BB962C8B-B14F-4D97-AF65-F5344CB8AC3E}">
        <p14:creationId xmlns:p14="http://schemas.microsoft.com/office/powerpoint/2010/main" val="3720323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8be6f3f7cc_2_138:notes"/>
          <p:cNvSpPr>
            <a:spLocks noGrp="1" noRot="1" noChangeAspect="1"/>
          </p:cNvSpPr>
          <p:nvPr>
            <p:ph type="sldImg" idx="2"/>
          </p:nvPr>
        </p:nvSpPr>
        <p:spPr>
          <a:xfrm>
            <a:off x="33338" y="90488"/>
            <a:ext cx="6715125" cy="3778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g8be6f3f7cc_2_138:notes"/>
          <p:cNvSpPr txBox="1">
            <a:spLocks noGrp="1"/>
          </p:cNvSpPr>
          <p:nvPr>
            <p:ph type="body" idx="1"/>
          </p:nvPr>
        </p:nvSpPr>
        <p:spPr>
          <a:xfrm>
            <a:off x="139376" y="3867521"/>
            <a:ext cx="6655126" cy="6140080"/>
          </a:xfrm>
          <a:prstGeom prst="rect">
            <a:avLst/>
          </a:prstGeom>
          <a:noFill/>
          <a:ln>
            <a:noFill/>
          </a:ln>
        </p:spPr>
        <p:txBody>
          <a:bodyPr spcFirstLastPara="1" wrap="square" lIns="89125" tIns="89125" rIns="89125" bIns="89125" anchor="t" anchorCtr="0">
            <a:noAutofit/>
          </a:bodyPr>
          <a:lstStyle/>
          <a:p>
            <a:pPr marL="0" lvl="0" indent="0" algn="l" rtl="0">
              <a:spcBef>
                <a:spcPts val="0"/>
              </a:spcBef>
              <a:spcAft>
                <a:spcPts val="0"/>
              </a:spcAft>
              <a:buNone/>
            </a:pPr>
            <a:r>
              <a:rPr lang="fr-FR" dirty="0" err="1" smtClean="0"/>
              <a:t>Let’s</a:t>
            </a:r>
            <a:r>
              <a:rPr lang="fr-FR" dirty="0" smtClean="0"/>
              <a:t> talk first about the </a:t>
            </a:r>
            <a:r>
              <a:rPr lang="fr-FR" dirty="0" err="1" smtClean="0"/>
              <a:t>context</a:t>
            </a:r>
            <a:r>
              <a:rPr lang="fr-FR" dirty="0" smtClean="0"/>
              <a:t>,</a:t>
            </a:r>
            <a:r>
              <a:rPr lang="fr-FR" baseline="0" dirty="0" smtClean="0"/>
              <a:t> and </a:t>
            </a:r>
            <a:r>
              <a:rPr lang="fr-FR" baseline="0" dirty="0" err="1" smtClean="0"/>
              <a:t>why</a:t>
            </a:r>
            <a:r>
              <a:rPr lang="fr-FR" baseline="0" dirty="0" smtClean="0"/>
              <a:t> </a:t>
            </a:r>
            <a:r>
              <a:rPr lang="fr-FR" baseline="0" dirty="0" err="1" smtClean="0"/>
              <a:t>this</a:t>
            </a:r>
            <a:r>
              <a:rPr lang="fr-FR" baseline="0" dirty="0" smtClean="0"/>
              <a:t> </a:t>
            </a:r>
            <a:r>
              <a:rPr lang="fr-FR" baseline="0" dirty="0" err="1" smtClean="0"/>
              <a:t>decision</a:t>
            </a:r>
            <a:r>
              <a:rPr lang="fr-FR" baseline="0" dirty="0" smtClean="0"/>
              <a:t> to </a:t>
            </a:r>
            <a:r>
              <a:rPr lang="fr-FR" baseline="0" dirty="0" err="1" smtClean="0"/>
              <a:t>activate</a:t>
            </a:r>
            <a:r>
              <a:rPr lang="fr-FR" baseline="0" dirty="0" smtClean="0"/>
              <a:t> </a:t>
            </a:r>
            <a:r>
              <a:rPr lang="fr-FR" baseline="0" dirty="0" err="1" smtClean="0"/>
              <a:t>again</a:t>
            </a:r>
            <a:r>
              <a:rPr lang="fr-FR" baseline="0" dirty="0" smtClean="0"/>
              <a:t> Elixir Vital.</a:t>
            </a:r>
            <a:endParaRPr dirty="0"/>
          </a:p>
        </p:txBody>
      </p:sp>
    </p:spTree>
    <p:extLst>
      <p:ext uri="{BB962C8B-B14F-4D97-AF65-F5344CB8AC3E}">
        <p14:creationId xmlns:p14="http://schemas.microsoft.com/office/powerpoint/2010/main" val="9828361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2nd </a:t>
            </a:r>
            <a:r>
              <a:rPr lang="fr-FR" baseline="0" dirty="0" smtClean="0"/>
              <a:t>statement: the intensive treatment of Elixir Vital lasts 1 month - true - the pump delivers approximately 0.15 ml. At the rate of 3 presses per application, this allows for 33 days of use at a rate of 2 uses per day </a:t>
            </a:r>
            <a:endParaRPr lang="fr-FR" dirty="0" smtClean="0"/>
          </a:p>
        </p:txBody>
      </p:sp>
      <p:sp>
        <p:nvSpPr>
          <p:cNvPr id="4" name="Espace réservé du numéro de diapositive 3"/>
          <p:cNvSpPr>
            <a:spLocks noGrp="1"/>
          </p:cNvSpPr>
          <p:nvPr>
            <p:ph type="sldNum" sz="quarter" idx="10"/>
          </p:nvPr>
        </p:nvSpPr>
        <p:spPr/>
        <p:txBody>
          <a:bodyPr/>
          <a:lstStyle/>
          <a:p>
            <a:fld id="{34C3C29B-D611-4618-A458-E7E6C6418B38}" type="slidenum">
              <a:rPr lang="fr-FR" smtClean="0"/>
              <a:t>33</a:t>
            </a:fld>
            <a:endParaRPr lang="fr-FR"/>
          </a:p>
        </p:txBody>
      </p:sp>
    </p:spTree>
    <p:extLst>
      <p:ext uri="{BB962C8B-B14F-4D97-AF65-F5344CB8AC3E}">
        <p14:creationId xmlns:p14="http://schemas.microsoft.com/office/powerpoint/2010/main" val="22041597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3rd statement: </a:t>
            </a:r>
            <a:r>
              <a:rPr lang="fr-FR" baseline="0" dirty="0" smtClean="0"/>
              <a:t>Elixir Vital can be used after a peel - true - indeed, Yon-Ka peels have a Ph of 3.5, so it is important after a peel to restore the hydrolipidic film which has a Ph of about 5.5. </a:t>
            </a:r>
            <a:endParaRPr lang="fr-FR" dirty="0"/>
          </a:p>
        </p:txBody>
      </p:sp>
      <p:sp>
        <p:nvSpPr>
          <p:cNvPr id="4" name="Espace réservé du numéro de diapositive 3"/>
          <p:cNvSpPr>
            <a:spLocks noGrp="1"/>
          </p:cNvSpPr>
          <p:nvPr>
            <p:ph type="sldNum" sz="quarter" idx="10"/>
          </p:nvPr>
        </p:nvSpPr>
        <p:spPr/>
        <p:txBody>
          <a:bodyPr/>
          <a:lstStyle/>
          <a:p>
            <a:fld id="{34C3C29B-D611-4618-A458-E7E6C6418B38}" type="slidenum">
              <a:rPr lang="fr-FR" smtClean="0"/>
              <a:t>34</a:t>
            </a:fld>
            <a:endParaRPr lang="fr-FR"/>
          </a:p>
        </p:txBody>
      </p:sp>
    </p:spTree>
    <p:extLst>
      <p:ext uri="{BB962C8B-B14F-4D97-AF65-F5344CB8AC3E}">
        <p14:creationId xmlns:p14="http://schemas.microsoft.com/office/powerpoint/2010/main" val="39988944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4th statement: </a:t>
            </a:r>
            <a:r>
              <a:rPr lang="fr-FR" baseline="0" dirty="0" smtClean="0"/>
              <a:t>I can apply a sunscreen over Elixir Vital - true - Elixir Vital does not contain any sunscreen so it is possible to use our SPF 50 over it </a:t>
            </a:r>
            <a:endParaRPr lang="fr-FR" dirty="0"/>
          </a:p>
        </p:txBody>
      </p:sp>
      <p:sp>
        <p:nvSpPr>
          <p:cNvPr id="4" name="Espace réservé du numéro de diapositive 3"/>
          <p:cNvSpPr>
            <a:spLocks noGrp="1"/>
          </p:cNvSpPr>
          <p:nvPr>
            <p:ph type="sldNum" sz="quarter" idx="10"/>
          </p:nvPr>
        </p:nvSpPr>
        <p:spPr/>
        <p:txBody>
          <a:bodyPr/>
          <a:lstStyle/>
          <a:p>
            <a:fld id="{34C3C29B-D611-4618-A458-E7E6C6418B38}" type="slidenum">
              <a:rPr lang="fr-FR" smtClean="0"/>
              <a:t>35</a:t>
            </a:fld>
            <a:endParaRPr lang="fr-FR"/>
          </a:p>
        </p:txBody>
      </p:sp>
    </p:spTree>
    <p:extLst>
      <p:ext uri="{BB962C8B-B14F-4D97-AF65-F5344CB8AC3E}">
        <p14:creationId xmlns:p14="http://schemas.microsoft.com/office/powerpoint/2010/main" val="11631129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5th statement: </a:t>
            </a:r>
            <a:r>
              <a:rPr lang="fr-FR" baseline="0" dirty="0" smtClean="0"/>
              <a:t>Elixir Vital can be used with a skin care cream - false - It can be used alone or with your usual skin care product depending on your skin type and current needs. For mature skin, it is recommended to apply a skin care cream afterwards. </a:t>
            </a:r>
            <a:endParaRPr lang="fr-FR" dirty="0"/>
          </a:p>
        </p:txBody>
      </p:sp>
      <p:sp>
        <p:nvSpPr>
          <p:cNvPr id="4" name="Espace réservé du numéro de diapositive 3"/>
          <p:cNvSpPr>
            <a:spLocks noGrp="1"/>
          </p:cNvSpPr>
          <p:nvPr>
            <p:ph type="sldNum" sz="quarter" idx="10"/>
          </p:nvPr>
        </p:nvSpPr>
        <p:spPr/>
        <p:txBody>
          <a:bodyPr/>
          <a:lstStyle/>
          <a:p>
            <a:fld id="{34C3C29B-D611-4618-A458-E7E6C6418B38}" type="slidenum">
              <a:rPr lang="fr-FR" smtClean="0"/>
              <a:t>36</a:t>
            </a:fld>
            <a:endParaRPr lang="fr-FR"/>
          </a:p>
        </p:txBody>
      </p:sp>
    </p:spTree>
    <p:extLst>
      <p:ext uri="{BB962C8B-B14F-4D97-AF65-F5344CB8AC3E}">
        <p14:creationId xmlns:p14="http://schemas.microsoft.com/office/powerpoint/2010/main" val="22607811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6th statement: </a:t>
            </a:r>
            <a:r>
              <a:rPr lang="fr-FR" baseline="0" dirty="0" smtClean="0"/>
              <a:t>I can use Elixir Vital under my night cream and another serum in the morning under my day cream - </a:t>
            </a:r>
            <a:r>
              <a:rPr lang="fr-FR" baseline="0" dirty="0" err="1" smtClean="0"/>
              <a:t>true</a:t>
            </a:r>
            <a:r>
              <a:rPr lang="fr-FR" baseline="0" dirty="0" smtClean="0"/>
              <a:t> </a:t>
            </a:r>
          </a:p>
          <a:p>
            <a:r>
              <a:rPr lang="en-US" dirty="0" smtClean="0"/>
              <a:t>Elixir Vital is perfectly integrated into a personalized beauty routine, according to the diagnosis established beforehand.</a:t>
            </a:r>
            <a:endParaRPr lang="fr-FR" dirty="0"/>
          </a:p>
        </p:txBody>
      </p:sp>
      <p:sp>
        <p:nvSpPr>
          <p:cNvPr id="4" name="Espace réservé du numéro de diapositive 3"/>
          <p:cNvSpPr>
            <a:spLocks noGrp="1"/>
          </p:cNvSpPr>
          <p:nvPr>
            <p:ph type="sldNum" sz="quarter" idx="10"/>
          </p:nvPr>
        </p:nvSpPr>
        <p:spPr/>
        <p:txBody>
          <a:bodyPr/>
          <a:lstStyle/>
          <a:p>
            <a:fld id="{34C3C29B-D611-4618-A458-E7E6C6418B38}" type="slidenum">
              <a:rPr lang="fr-FR" smtClean="0"/>
              <a:t>37</a:t>
            </a:fld>
            <a:endParaRPr lang="fr-FR"/>
          </a:p>
        </p:txBody>
      </p:sp>
    </p:spTree>
    <p:extLst>
      <p:ext uri="{BB962C8B-B14F-4D97-AF65-F5344CB8AC3E}">
        <p14:creationId xmlns:p14="http://schemas.microsoft.com/office/powerpoint/2010/main" val="41538520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8th statement: </a:t>
            </a:r>
            <a:r>
              <a:rPr lang="fr-FR" baseline="0" dirty="0" smtClean="0"/>
              <a:t>Elixir Vital can be used by sensitive skin with imperfections - true - Elixir Vital will help recreate the skin's natural protective barrier, making it less permeable and less prone to external aggression. In addition, </a:t>
            </a:r>
            <a:r>
              <a:rPr lang="fr-FR" baseline="0" dirty="0" err="1" smtClean="0"/>
              <a:t>niacinamide</a:t>
            </a:r>
            <a:r>
              <a:rPr lang="fr-FR" baseline="0" dirty="0" smtClean="0"/>
              <a:t>'s anti-inflammatory properties will help soothe the skin. The imperfections will be able to be treated locally with the range </a:t>
            </a:r>
            <a:r>
              <a:rPr lang="fr-FR" baseline="0" dirty="0" err="1" smtClean="0"/>
              <a:t>Purity</a:t>
            </a:r>
            <a:r>
              <a:rPr lang="fr-FR" baseline="0" dirty="0" smtClean="0"/>
              <a:t>. Clogged pores and hyperkeratosis are at the origin of the increase of the production of sebum and the appearance of imperfections. </a:t>
            </a:r>
            <a:r>
              <a:rPr lang="fr-FR" baseline="0" dirty="0" err="1" smtClean="0"/>
              <a:t>Think</a:t>
            </a:r>
            <a:r>
              <a:rPr lang="fr-FR" baseline="0" dirty="0" smtClean="0"/>
              <a:t> of </a:t>
            </a:r>
            <a:r>
              <a:rPr lang="fr-FR" baseline="0" dirty="0" err="1" smtClean="0"/>
              <a:t>recommending</a:t>
            </a:r>
            <a:r>
              <a:rPr lang="fr-FR" baseline="0" dirty="0" smtClean="0"/>
              <a:t> to </a:t>
            </a:r>
            <a:r>
              <a:rPr lang="fr-FR" baseline="0" dirty="0" err="1" smtClean="0"/>
              <a:t>exfoliate</a:t>
            </a:r>
            <a:r>
              <a:rPr lang="fr-FR" baseline="0" dirty="0" smtClean="0"/>
              <a:t> the skin to </a:t>
            </a:r>
            <a:r>
              <a:rPr lang="fr-FR" baseline="0" dirty="0" err="1" smtClean="0"/>
              <a:t>avoid</a:t>
            </a:r>
            <a:r>
              <a:rPr lang="fr-FR" baseline="0" dirty="0" smtClean="0"/>
              <a:t> imperfections.</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34C3C29B-D611-4618-A458-E7E6C6418B38}" type="slidenum">
              <a:rPr lang="fr-FR" smtClean="0"/>
              <a:t>38</a:t>
            </a:fld>
            <a:endParaRPr lang="fr-FR"/>
          </a:p>
        </p:txBody>
      </p:sp>
    </p:spTree>
    <p:extLst>
      <p:ext uri="{BB962C8B-B14F-4D97-AF65-F5344CB8AC3E}">
        <p14:creationId xmlns:p14="http://schemas.microsoft.com/office/powerpoint/2010/main" val="11824608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9th statement: </a:t>
            </a:r>
            <a:r>
              <a:rPr lang="fr-FR" baseline="0" dirty="0" smtClean="0"/>
              <a:t>Elixir Vital is not suitable for oily skin - false - People with oily skin are looking for a matte skin without imperfections, so they tend to strip their skin by using products that are too abrasive, astringent ... and end up altering the hydrolipid film. Unfortunately it is the opposite action that occurs, the skin feels attacked and to protect itself it will produce even more sebum, it is the beginning of a vicious circle. This is why we recommend that oily skin use Elixir Vital to recreate the natural protective </a:t>
            </a:r>
            <a:r>
              <a:rPr lang="fr-FR" baseline="0" dirty="0" err="1" smtClean="0"/>
              <a:t>barrier</a:t>
            </a:r>
            <a:r>
              <a:rPr lang="fr-FR" baseline="0" dirty="0" smtClean="0"/>
              <a:t>.</a:t>
            </a:r>
            <a:endParaRPr lang="fr-FR" dirty="0"/>
          </a:p>
        </p:txBody>
      </p:sp>
      <p:sp>
        <p:nvSpPr>
          <p:cNvPr id="4" name="Espace réservé du numéro de diapositive 3"/>
          <p:cNvSpPr>
            <a:spLocks noGrp="1"/>
          </p:cNvSpPr>
          <p:nvPr>
            <p:ph type="sldNum" sz="quarter" idx="10"/>
          </p:nvPr>
        </p:nvSpPr>
        <p:spPr/>
        <p:txBody>
          <a:bodyPr/>
          <a:lstStyle/>
          <a:p>
            <a:fld id="{34C3C29B-D611-4618-A458-E7E6C6418B38}" type="slidenum">
              <a:rPr lang="fr-FR" smtClean="0"/>
              <a:t>39</a:t>
            </a:fld>
            <a:endParaRPr lang="fr-FR"/>
          </a:p>
        </p:txBody>
      </p:sp>
    </p:spTree>
    <p:extLst>
      <p:ext uri="{BB962C8B-B14F-4D97-AF65-F5344CB8AC3E}">
        <p14:creationId xmlns:p14="http://schemas.microsoft.com/office/powerpoint/2010/main" val="20432356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8be6f3f7cc_2_138:notes"/>
          <p:cNvSpPr>
            <a:spLocks noGrp="1" noRot="1" noChangeAspect="1"/>
          </p:cNvSpPr>
          <p:nvPr>
            <p:ph type="sldImg" idx="2"/>
          </p:nvPr>
        </p:nvSpPr>
        <p:spPr>
          <a:xfrm>
            <a:off x="33338" y="90488"/>
            <a:ext cx="6715125" cy="3778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g8be6f3f7cc_2_138:notes"/>
          <p:cNvSpPr txBox="1">
            <a:spLocks noGrp="1"/>
          </p:cNvSpPr>
          <p:nvPr>
            <p:ph type="body" idx="1"/>
          </p:nvPr>
        </p:nvSpPr>
        <p:spPr>
          <a:xfrm>
            <a:off x="139376" y="3867521"/>
            <a:ext cx="6655126" cy="6140080"/>
          </a:xfrm>
          <a:prstGeom prst="rect">
            <a:avLst/>
          </a:prstGeom>
          <a:noFill/>
          <a:ln>
            <a:noFill/>
          </a:ln>
        </p:spPr>
        <p:txBody>
          <a:bodyPr spcFirstLastPara="1" wrap="square" lIns="89125" tIns="89125" rIns="89125" bIns="89125" anchor="t" anchorCtr="0">
            <a:noAutofit/>
          </a:bodyPr>
          <a:lstStyle/>
          <a:p>
            <a:pPr marL="0" lvl="0" indent="0" algn="l" rtl="0">
              <a:spcBef>
                <a:spcPts val="0"/>
              </a:spcBef>
              <a:spcAft>
                <a:spcPts val="0"/>
              </a:spcAft>
              <a:buNone/>
            </a:pPr>
            <a:r>
              <a:rPr lang="en-US" dirty="0" smtClean="0"/>
              <a:t>Let's rediscover together the Yon-Ka serum offer, where we will find the Elixir Vital in the company of the other serums</a:t>
            </a:r>
            <a:endParaRPr dirty="0"/>
          </a:p>
        </p:txBody>
      </p:sp>
    </p:spTree>
    <p:extLst>
      <p:ext uri="{BB962C8B-B14F-4D97-AF65-F5344CB8AC3E}">
        <p14:creationId xmlns:p14="http://schemas.microsoft.com/office/powerpoint/2010/main" val="39046834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TRAINING</a:t>
            </a:r>
          </a:p>
          <a:p>
            <a:r>
              <a:rPr lang="en-US" dirty="0" smtClean="0"/>
              <a:t>Let's review the most important information and the positioning of each serum:</a:t>
            </a:r>
          </a:p>
          <a:p>
            <a:endParaRPr lang="en-US" dirty="0" smtClean="0"/>
          </a:p>
          <a:p>
            <a:r>
              <a:rPr lang="fr-FR" dirty="0" smtClean="0"/>
              <a:t>- For whom?</a:t>
            </a:r>
          </a:p>
          <a:p>
            <a:r>
              <a:rPr lang="fr-FR" dirty="0" smtClean="0"/>
              <a:t>- Product advantages ?</a:t>
            </a:r>
          </a:p>
          <a:p>
            <a:endParaRPr lang="fr-FR" dirty="0" smtClean="0"/>
          </a:p>
          <a:p>
            <a:r>
              <a:rPr lang="fr-FR" b="1" dirty="0" smtClean="0"/>
              <a:t>HYDRA N1 SERUM = HYDRATION</a:t>
            </a:r>
          </a:p>
          <a:p>
            <a:r>
              <a:rPr lang="fr-FR" sz="1200" b="0" i="0" kern="1200" dirty="0" smtClean="0">
                <a:solidFill>
                  <a:schemeClr val="tx1"/>
                </a:solidFill>
                <a:effectLst/>
                <a:latin typeface="+mn-lt"/>
                <a:ea typeface="+mn-ea"/>
                <a:cs typeface="+mn-cs"/>
              </a:rPr>
              <a:t>This moisturizing serum with hyaluronic acid is the </a:t>
            </a:r>
            <a:r>
              <a:rPr lang="fr-FR" sz="1200" b="0" i="0" kern="1200" dirty="0" err="1" smtClean="0">
                <a:solidFill>
                  <a:schemeClr val="tx1"/>
                </a:solidFill>
                <a:effectLst/>
                <a:latin typeface="+mn-lt"/>
                <a:ea typeface="+mn-ea"/>
                <a:cs typeface="+mn-cs"/>
              </a:rPr>
              <a:t>perfect</a:t>
            </a:r>
            <a:r>
              <a:rPr lang="fr-FR" sz="1200" b="0" i="0" kern="1200" baseline="0" dirty="0" smtClean="0">
                <a:solidFill>
                  <a:schemeClr val="tx1"/>
                </a:solidFill>
                <a:effectLst/>
                <a:latin typeface="+mn-lt"/>
                <a:ea typeface="+mn-ea"/>
                <a:cs typeface="+mn-cs"/>
              </a:rPr>
              <a:t> </a:t>
            </a:r>
            <a:r>
              <a:rPr lang="fr-FR" sz="1200" b="0" i="0" kern="1200" dirty="0" err="1" smtClean="0">
                <a:solidFill>
                  <a:schemeClr val="tx1"/>
                </a:solidFill>
                <a:effectLst/>
                <a:latin typeface="+mn-lt"/>
                <a:ea typeface="+mn-ea"/>
                <a:cs typeface="+mn-cs"/>
              </a:rPr>
              <a:t>treatment</a:t>
            </a:r>
            <a:r>
              <a:rPr lang="fr-FR" sz="1200" b="0" i="0" kern="1200" dirty="0" smtClean="0">
                <a:solidFill>
                  <a:schemeClr val="tx1"/>
                </a:solidFill>
                <a:effectLst/>
                <a:latin typeface="+mn-lt"/>
                <a:ea typeface="+mn-ea"/>
                <a:cs typeface="+mn-cs"/>
              </a:rPr>
              <a:t> for very dehydrated skin, providing deep and long-lasting </a:t>
            </a:r>
            <a:r>
              <a:rPr lang="fr-FR" sz="1200" b="0" i="0" kern="1200" dirty="0" err="1" smtClean="0">
                <a:solidFill>
                  <a:schemeClr val="tx1"/>
                </a:solidFill>
                <a:effectLst/>
                <a:latin typeface="+mn-lt"/>
                <a:ea typeface="+mn-ea"/>
                <a:cs typeface="+mn-cs"/>
              </a:rPr>
              <a:t>hydration</a:t>
            </a:r>
            <a:endParaRPr lang="fr-FR" sz="1200" b="0" i="0" kern="1200" dirty="0" smtClean="0">
              <a:solidFill>
                <a:schemeClr val="tx1"/>
              </a:solidFill>
              <a:effectLst/>
              <a:latin typeface="+mn-lt"/>
              <a:ea typeface="+mn-ea"/>
              <a:cs typeface="+mn-cs"/>
            </a:endParaRPr>
          </a:p>
          <a:p>
            <a:endParaRPr lang="fr-FR"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i="0" kern="1200" baseline="0" dirty="0" smtClean="0">
                <a:solidFill>
                  <a:schemeClr val="tx1"/>
                </a:solidFill>
                <a:effectLst/>
                <a:latin typeface="+mn-lt"/>
                <a:ea typeface="+mn-ea"/>
                <a:cs typeface="+mn-cs"/>
              </a:rPr>
              <a:t>Product advantages </a:t>
            </a:r>
          </a:p>
          <a:p>
            <a:pPr marL="171450" indent="-171450">
              <a:buFontTx/>
              <a:buChar char="-"/>
            </a:pPr>
            <a:r>
              <a:rPr lang="fr-FR" sz="1200" b="0" i="0" u="none" strike="noStrike" kern="1200" dirty="0" smtClean="0">
                <a:solidFill>
                  <a:schemeClr val="tx1"/>
                </a:solidFill>
                <a:effectLst/>
                <a:latin typeface="+mn-lt"/>
                <a:ea typeface="+mn-ea"/>
                <a:cs typeface="+mn-cs"/>
              </a:rPr>
              <a:t>Contains 93% natural ingredients </a:t>
            </a:r>
          </a:p>
          <a:p>
            <a:pPr marL="171450" indent="-171450">
              <a:buFontTx/>
              <a:buChar char="-"/>
            </a:pPr>
            <a:r>
              <a:rPr lang="fr-FR" sz="1200" b="0" i="0" u="none" strike="noStrike" kern="1200" dirty="0" smtClean="0">
                <a:solidFill>
                  <a:schemeClr val="tx1"/>
                </a:solidFill>
                <a:effectLst/>
                <a:latin typeface="+mn-lt"/>
                <a:ea typeface="+mn-ea"/>
                <a:cs typeface="+mn-cs"/>
              </a:rPr>
              <a:t>Intensely moisturizes for a long period of time </a:t>
            </a:r>
          </a:p>
          <a:p>
            <a:pPr marL="171450" indent="-171450">
              <a:buFontTx/>
              <a:buChar char="-"/>
            </a:pPr>
            <a:r>
              <a:rPr lang="fr-FR" sz="1200" b="0" i="0" u="none" strike="noStrike" kern="1200" dirty="0" smtClean="0">
                <a:solidFill>
                  <a:schemeClr val="tx1"/>
                </a:solidFill>
                <a:effectLst/>
                <a:latin typeface="+mn-lt"/>
                <a:ea typeface="+mn-ea"/>
                <a:cs typeface="+mn-cs"/>
              </a:rPr>
              <a:t>The skin is soft, supple and </a:t>
            </a:r>
            <a:r>
              <a:rPr lang="fr-FR" sz="1200" b="0" i="0" u="none" strike="noStrike" kern="1200" dirty="0" err="1" smtClean="0">
                <a:solidFill>
                  <a:schemeClr val="tx1"/>
                </a:solidFill>
                <a:effectLst/>
                <a:latin typeface="+mn-lt"/>
                <a:ea typeface="+mn-ea"/>
                <a:cs typeface="+mn-cs"/>
              </a:rPr>
              <a:t>plump </a:t>
            </a:r>
          </a:p>
          <a:p>
            <a:pPr marL="171450" indent="-171450">
              <a:buFontTx/>
              <a:buChar char="-"/>
            </a:pPr>
            <a:r>
              <a:rPr lang="fr-FR" sz="1200" b="0" i="0" u="none" strike="noStrike" kern="1200" dirty="0" smtClean="0">
                <a:solidFill>
                  <a:schemeClr val="tx1"/>
                </a:solidFill>
                <a:effectLst/>
                <a:latin typeface="+mn-lt"/>
                <a:ea typeface="+mn-ea"/>
                <a:cs typeface="+mn-cs"/>
              </a:rPr>
              <a:t>Anti-ageing action (or preserves the youth of the skin)</a:t>
            </a:r>
          </a:p>
          <a:p>
            <a:pPr marL="0" indent="0">
              <a:buFontTx/>
              <a:buNone/>
            </a:pPr>
            <a:endParaRPr lang="fr-FR" b="1" dirty="0" smtClean="0"/>
          </a:p>
          <a:p>
            <a:endParaRPr lang="fr-FR" b="1" dirty="0" smtClean="0"/>
          </a:p>
          <a:p>
            <a:r>
              <a:rPr lang="fr-FR" b="1" dirty="0" smtClean="0"/>
              <a:t>ADVANCED </a:t>
            </a:r>
            <a:r>
              <a:rPr lang="fr-FR" b="1" baseline="0" dirty="0" smtClean="0"/>
              <a:t>OPTIMIZER SERUM = FIRMNESS</a:t>
            </a:r>
          </a:p>
          <a:p>
            <a:r>
              <a:rPr lang="fr-FR" sz="1200" b="0" i="0" kern="1200" dirty="0" smtClean="0">
                <a:solidFill>
                  <a:schemeClr val="tx1"/>
                </a:solidFill>
                <a:effectLst/>
                <a:latin typeface="+mn-lt"/>
                <a:ea typeface="+mn-ea"/>
                <a:cs typeface="+mn-cs"/>
              </a:rPr>
              <a:t>Advanced </a:t>
            </a:r>
            <a:r>
              <a:rPr lang="fr-FR" sz="1200" b="0" i="0" kern="1200" dirty="0" err="1" smtClean="0">
                <a:solidFill>
                  <a:schemeClr val="tx1"/>
                </a:solidFill>
                <a:effectLst/>
                <a:latin typeface="+mn-lt"/>
                <a:ea typeface="+mn-ea"/>
                <a:cs typeface="+mn-cs"/>
              </a:rPr>
              <a:t>Optimizer</a:t>
            </a:r>
            <a:r>
              <a:rPr lang="fr-FR" sz="1200" b="0" i="0" kern="1200" dirty="0" smtClean="0">
                <a:solidFill>
                  <a:schemeClr val="tx1"/>
                </a:solidFill>
                <a:effectLst/>
                <a:latin typeface="+mn-lt"/>
                <a:ea typeface="+mn-ea"/>
                <a:cs typeface="+mn-cs"/>
              </a:rPr>
              <a:t> </a:t>
            </a:r>
            <a:r>
              <a:rPr lang="fr-FR" sz="1200" b="0" i="0" kern="1200" dirty="0" err="1" smtClean="0">
                <a:solidFill>
                  <a:schemeClr val="tx1"/>
                </a:solidFill>
                <a:effectLst/>
                <a:latin typeface="+mn-lt"/>
                <a:ea typeface="+mn-ea"/>
                <a:cs typeface="+mn-cs"/>
              </a:rPr>
              <a:t>Serum</a:t>
            </a:r>
            <a:r>
              <a:rPr lang="fr-FR" sz="1200" b="0" i="0" kern="1200" dirty="0" smtClean="0">
                <a:solidFill>
                  <a:schemeClr val="tx1"/>
                </a:solidFill>
                <a:effectLst/>
                <a:latin typeface="+mn-lt"/>
                <a:ea typeface="+mn-ea"/>
                <a:cs typeface="+mn-cs"/>
              </a:rPr>
              <a:t> Rich in hibiscus peptides that stimulate collagen production, it visibly firms the skin of the face and neck. The features are as if redefined, the skin more toned and smoother. </a:t>
            </a:r>
          </a:p>
          <a:p>
            <a:endParaRPr lang="fr-FR" sz="1200" b="0" i="0" kern="1200" dirty="0" smtClean="0">
              <a:solidFill>
                <a:schemeClr val="tx1"/>
              </a:solidFill>
              <a:effectLst/>
              <a:latin typeface="+mn-lt"/>
              <a:ea typeface="+mn-ea"/>
              <a:cs typeface="+mn-cs"/>
            </a:endParaRPr>
          </a:p>
          <a:p>
            <a:r>
              <a:rPr lang="fr-FR" sz="1200" b="1" i="0" kern="1200" baseline="0" dirty="0" smtClean="0">
                <a:solidFill>
                  <a:schemeClr val="tx1"/>
                </a:solidFill>
                <a:effectLst/>
                <a:latin typeface="+mn-lt"/>
                <a:ea typeface="+mn-ea"/>
                <a:cs typeface="+mn-cs"/>
              </a:rPr>
              <a:t>Product advantages</a:t>
            </a:r>
          </a:p>
          <a:p>
            <a:pPr marL="171450" indent="-171450">
              <a:buFontTx/>
              <a:buChar char="-"/>
            </a:pPr>
            <a:r>
              <a:rPr lang="fr-FR" sz="1200" b="0" i="0" u="none" strike="noStrike" kern="1200" dirty="0" smtClean="0">
                <a:solidFill>
                  <a:schemeClr val="tx1"/>
                </a:solidFill>
                <a:effectLst/>
                <a:latin typeface="+mn-lt"/>
                <a:ea typeface="+mn-ea"/>
                <a:cs typeface="+mn-cs"/>
              </a:rPr>
              <a:t>Contains hibiscus peptides and horsetail extracts </a:t>
            </a:r>
          </a:p>
          <a:p>
            <a:pPr marL="171450" indent="-171450">
              <a:buFontTx/>
              <a:buChar char="-"/>
            </a:pPr>
            <a:r>
              <a:rPr lang="fr-FR" sz="1200" b="0" i="0" u="none" strike="noStrike" kern="1200" dirty="0" smtClean="0">
                <a:solidFill>
                  <a:schemeClr val="tx1"/>
                </a:solidFill>
                <a:effectLst/>
                <a:latin typeface="+mn-lt"/>
                <a:ea typeface="+mn-ea"/>
                <a:cs typeface="+mn-cs"/>
              </a:rPr>
              <a:t>Firms the face and neck </a:t>
            </a:r>
          </a:p>
          <a:p>
            <a:pPr marL="171450" indent="-171450">
              <a:buFontTx/>
              <a:buChar char="-"/>
            </a:pPr>
            <a:r>
              <a:rPr lang="fr-FR" sz="1200" b="0" i="0" u="none" strike="noStrike" kern="1200" dirty="0" smtClean="0">
                <a:solidFill>
                  <a:schemeClr val="tx1"/>
                </a:solidFill>
                <a:effectLst/>
                <a:latin typeface="+mn-lt"/>
                <a:ea typeface="+mn-ea"/>
                <a:cs typeface="+mn-cs"/>
              </a:rPr>
              <a:t>Boosts the effectiveness of Advanced </a:t>
            </a:r>
            <a:r>
              <a:rPr lang="fr-FR" sz="1200" b="0" i="0" u="none" strike="noStrike" kern="1200" dirty="0" err="1" smtClean="0">
                <a:solidFill>
                  <a:schemeClr val="tx1"/>
                </a:solidFill>
                <a:effectLst/>
                <a:latin typeface="+mn-lt"/>
                <a:ea typeface="+mn-ea"/>
                <a:cs typeface="+mn-cs"/>
              </a:rPr>
              <a:t>Optimizer </a:t>
            </a:r>
            <a:r>
              <a:rPr lang="fr-FR" sz="1200" b="0" i="0" u="none" strike="noStrike" kern="1200" dirty="0" smtClean="0">
                <a:solidFill>
                  <a:schemeClr val="tx1"/>
                </a:solidFill>
                <a:effectLst/>
                <a:latin typeface="+mn-lt"/>
                <a:ea typeface="+mn-ea"/>
                <a:cs typeface="+mn-cs"/>
              </a:rPr>
              <a:t>Cream</a:t>
            </a:r>
          </a:p>
          <a:p>
            <a:pPr marL="171450" indent="-171450">
              <a:buFontTx/>
              <a:buChar char="-"/>
            </a:pPr>
            <a:r>
              <a:rPr lang="fr-FR" sz="1200" b="0" i="0" u="none" strike="noStrike" kern="1200" dirty="0" smtClean="0">
                <a:solidFill>
                  <a:schemeClr val="tx1"/>
                </a:solidFill>
                <a:effectLst/>
                <a:latin typeface="+mn-lt"/>
                <a:ea typeface="+mn-ea"/>
                <a:cs typeface="+mn-cs"/>
              </a:rPr>
              <a:t>Provides an immediate tightening effect</a:t>
            </a:r>
            <a:endParaRPr lang="fr-FR" sz="1200" b="0" i="0" kern="1200" dirty="0" smtClean="0">
              <a:solidFill>
                <a:schemeClr val="tx1"/>
              </a:solidFill>
              <a:effectLst/>
              <a:latin typeface="+mn-lt"/>
              <a:ea typeface="+mn-ea"/>
              <a:cs typeface="+mn-cs"/>
            </a:endParaRPr>
          </a:p>
          <a:p>
            <a:endParaRPr lang="fr-FR" sz="1200" b="0" i="0" kern="1200" dirty="0" smtClean="0">
              <a:solidFill>
                <a:schemeClr val="tx1"/>
              </a:solidFill>
              <a:effectLst/>
              <a:latin typeface="+mn-lt"/>
              <a:ea typeface="+mn-ea"/>
              <a:cs typeface="+mn-cs"/>
            </a:endParaRPr>
          </a:p>
          <a:p>
            <a:r>
              <a:rPr lang="fr-FR" sz="1200" b="1" i="0" kern="1200" dirty="0" smtClean="0">
                <a:solidFill>
                  <a:schemeClr val="tx1"/>
                </a:solidFill>
                <a:effectLst/>
                <a:latin typeface="+mn-lt"/>
                <a:ea typeface="+mn-ea"/>
                <a:cs typeface="+mn-cs"/>
              </a:rPr>
              <a:t>CELLULAR CODE SERUM = GLOBAL ANTI-AGING</a:t>
            </a:r>
          </a:p>
          <a:p>
            <a:r>
              <a:rPr lang="fr-FR" sz="1200" b="0" i="0" kern="1200" dirty="0" smtClean="0">
                <a:solidFill>
                  <a:schemeClr val="tx1"/>
                </a:solidFill>
                <a:effectLst/>
                <a:latin typeface="+mn-lt"/>
                <a:ea typeface="+mn-ea"/>
                <a:cs typeface="+mn-cs"/>
              </a:rPr>
              <a:t>Cellular Code promotes the reactivation of the skin's youthful code thanks to the "</a:t>
            </a:r>
            <a:r>
              <a:rPr lang="fr-FR" sz="1200" b="0" i="0" kern="1200" dirty="0" err="1" smtClean="0">
                <a:solidFill>
                  <a:schemeClr val="tx1"/>
                </a:solidFill>
                <a:effectLst/>
                <a:latin typeface="+mn-lt"/>
                <a:ea typeface="+mn-ea"/>
                <a:cs typeface="+mn-cs"/>
              </a:rPr>
              <a:t>Cell-Energy</a:t>
            </a:r>
            <a:r>
              <a:rPr lang="fr-FR" sz="1200" b="0" i="0" kern="1200" dirty="0" smtClean="0">
                <a:solidFill>
                  <a:schemeClr val="tx1"/>
                </a:solidFill>
                <a:effectLst/>
                <a:latin typeface="+mn-lt"/>
                <a:ea typeface="+mn-ea"/>
                <a:cs typeface="+mn-cs"/>
              </a:rPr>
              <a:t>" </a:t>
            </a:r>
            <a:r>
              <a:rPr lang="fr-FR" sz="1200" b="0" i="0" kern="1200" dirty="0" err="1" smtClean="0">
                <a:solidFill>
                  <a:schemeClr val="tx1"/>
                </a:solidFill>
                <a:effectLst/>
                <a:latin typeface="+mn-lt"/>
                <a:ea typeface="+mn-ea"/>
                <a:cs typeface="+mn-cs"/>
              </a:rPr>
              <a:t>complex</a:t>
            </a:r>
            <a:r>
              <a:rPr lang="fr-FR" sz="1200" b="0" i="0" kern="1200" dirty="0" smtClean="0">
                <a:solidFill>
                  <a:schemeClr val="tx1"/>
                </a:solidFill>
                <a:effectLst/>
                <a:latin typeface="+mn-lt"/>
                <a:ea typeface="+mn-ea"/>
                <a:cs typeface="+mn-cs"/>
              </a:rPr>
              <a:t>. Day after day, this intelligent serum </a:t>
            </a:r>
            <a:r>
              <a:rPr lang="fr-FR" sz="1200" b="0" i="0" kern="1200" dirty="0" err="1" smtClean="0">
                <a:solidFill>
                  <a:schemeClr val="tx1"/>
                </a:solidFill>
                <a:effectLst/>
                <a:latin typeface="+mn-lt"/>
                <a:ea typeface="+mn-ea"/>
                <a:cs typeface="+mn-cs"/>
              </a:rPr>
              <a:t>energizes </a:t>
            </a:r>
            <a:r>
              <a:rPr lang="fr-FR" sz="1200" b="0" i="0" kern="1200" dirty="0" smtClean="0">
                <a:solidFill>
                  <a:schemeClr val="tx1"/>
                </a:solidFill>
                <a:effectLst/>
                <a:latin typeface="+mn-lt"/>
                <a:ea typeface="+mn-ea"/>
                <a:cs typeface="+mn-cs"/>
              </a:rPr>
              <a:t>and regenerates the epidermis. Wrinkles and signs of fatigue fade away, the skin becomes smoother, firmer and more radiant. </a:t>
            </a:r>
          </a:p>
          <a:p>
            <a:endParaRPr lang="fr-FR" sz="1200" b="0" i="0" kern="1200" baseline="0" dirty="0" smtClean="0">
              <a:solidFill>
                <a:schemeClr val="tx1"/>
              </a:solidFill>
              <a:effectLst/>
              <a:latin typeface="+mn-lt"/>
              <a:ea typeface="+mn-ea"/>
              <a:cs typeface="+mn-cs"/>
            </a:endParaRPr>
          </a:p>
          <a:p>
            <a:r>
              <a:rPr lang="fr-FR" sz="1200" b="1" i="0" kern="1200" baseline="0" dirty="0" smtClean="0">
                <a:solidFill>
                  <a:schemeClr val="tx1"/>
                </a:solidFill>
                <a:effectLst/>
                <a:latin typeface="+mn-lt"/>
                <a:ea typeface="+mn-ea"/>
                <a:cs typeface="+mn-cs"/>
              </a:rPr>
              <a:t>Product advantages</a:t>
            </a:r>
            <a:endParaRPr lang="fr-FR" sz="1200" b="1" i="0" kern="1200" dirty="0" smtClean="0">
              <a:solidFill>
                <a:schemeClr val="tx1"/>
              </a:solidFill>
              <a:effectLst/>
              <a:latin typeface="+mn-lt"/>
              <a:ea typeface="+mn-ea"/>
              <a:cs typeface="+mn-cs"/>
            </a:endParaRPr>
          </a:p>
          <a:p>
            <a:pPr marL="171450" indent="-171450">
              <a:buFontTx/>
              <a:buChar char="-"/>
            </a:pPr>
            <a:r>
              <a:rPr lang="fr-FR" sz="1200" b="0" i="0" u="none" strike="noStrike" kern="1200" dirty="0" smtClean="0">
                <a:solidFill>
                  <a:schemeClr val="tx1"/>
                </a:solidFill>
                <a:effectLst/>
                <a:latin typeface="+mn-lt"/>
                <a:ea typeface="+mn-ea"/>
                <a:cs typeface="+mn-cs"/>
              </a:rPr>
              <a:t>Contains 96% natural ingredients </a:t>
            </a:r>
          </a:p>
          <a:p>
            <a:pPr marL="171450" indent="-171450">
              <a:buFontTx/>
              <a:buChar char="-"/>
            </a:pPr>
            <a:r>
              <a:rPr lang="fr-FR" sz="1200" b="0" i="0" u="none" strike="noStrike" kern="1200" dirty="0" smtClean="0">
                <a:solidFill>
                  <a:schemeClr val="tx1"/>
                </a:solidFill>
                <a:effectLst/>
                <a:latin typeface="+mn-lt"/>
                <a:ea typeface="+mn-ea"/>
                <a:cs typeface="+mn-cs"/>
              </a:rPr>
              <a:t>Provides the skin with energy and firmness </a:t>
            </a:r>
          </a:p>
          <a:p>
            <a:pPr marL="171450" indent="-171450">
              <a:buFontTx/>
              <a:buChar char="-"/>
            </a:pPr>
            <a:r>
              <a:rPr lang="fr-FR" sz="1200" b="0" i="0" u="none" strike="noStrike" kern="1200" dirty="0" smtClean="0">
                <a:solidFill>
                  <a:schemeClr val="tx1"/>
                </a:solidFill>
                <a:effectLst/>
                <a:latin typeface="+mn-lt"/>
                <a:ea typeface="+mn-ea"/>
                <a:cs typeface="+mn-cs"/>
              </a:rPr>
              <a:t>Resets its youth code </a:t>
            </a:r>
          </a:p>
          <a:p>
            <a:pPr marL="171450" indent="-171450">
              <a:buFontTx/>
              <a:buChar char="-"/>
            </a:pPr>
            <a:r>
              <a:rPr lang="fr-FR" sz="1200" b="0" i="0" u="none" strike="noStrike" kern="1200" dirty="0" smtClean="0">
                <a:solidFill>
                  <a:schemeClr val="tx1"/>
                </a:solidFill>
                <a:effectLst/>
                <a:latin typeface="+mn-lt"/>
                <a:ea typeface="+mn-ea"/>
                <a:cs typeface="+mn-cs"/>
              </a:rPr>
              <a:t>Smoothes out the signs of fatigue</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i="0" kern="1200" dirty="0" smtClean="0">
              <a:solidFill>
                <a:schemeClr val="tx1"/>
              </a:solidFill>
              <a:effectLst/>
              <a:latin typeface="+mn-lt"/>
              <a:ea typeface="+mn-ea"/>
              <a:cs typeface="+mn-cs"/>
            </a:endParaRPr>
          </a:p>
          <a:p>
            <a:pPr marL="0" indent="0">
              <a:buFontTx/>
              <a:buNone/>
            </a:pPr>
            <a:endParaRPr lang="fr-FR" sz="1200" b="1" i="0" kern="1200" dirty="0" smtClean="0">
              <a:solidFill>
                <a:schemeClr val="tx1"/>
              </a:solidFill>
              <a:effectLst/>
              <a:latin typeface="+mn-lt"/>
              <a:ea typeface="+mn-ea"/>
              <a:cs typeface="+mn-cs"/>
            </a:endParaRPr>
          </a:p>
          <a:p>
            <a:r>
              <a:rPr lang="fr-FR" sz="1200" b="1" i="0" kern="1200" dirty="0" smtClean="0">
                <a:solidFill>
                  <a:schemeClr val="tx1"/>
                </a:solidFill>
                <a:effectLst/>
                <a:latin typeface="+mn-lt"/>
                <a:ea typeface="+mn-ea"/>
                <a:cs typeface="+mn-cs"/>
              </a:rPr>
              <a:t>ELIXIR VITAL = </a:t>
            </a:r>
            <a:r>
              <a:rPr lang="fr-FR" sz="1200" b="1" i="0" kern="1200" baseline="0" dirty="0" smtClean="0">
                <a:solidFill>
                  <a:schemeClr val="tx1"/>
                </a:solidFill>
                <a:effectLst/>
                <a:latin typeface="+mn-lt"/>
                <a:ea typeface="+mn-ea"/>
                <a:cs typeface="+mn-cs"/>
              </a:rPr>
              <a:t>ANTI-AGING </a:t>
            </a:r>
            <a:r>
              <a:rPr lang="fr-FR" sz="1200" b="1" i="0" kern="1200" dirty="0" smtClean="0">
                <a:solidFill>
                  <a:schemeClr val="tx1"/>
                </a:solidFill>
                <a:effectLst/>
                <a:latin typeface="+mn-lt"/>
                <a:ea typeface="+mn-ea"/>
                <a:cs typeface="+mn-cs"/>
              </a:rPr>
              <a:t>PREVENTION &amp; REPAIR </a:t>
            </a:r>
          </a:p>
          <a:p>
            <a:r>
              <a:rPr lang="fr-FR" sz="1200" b="0" i="0" kern="1200" dirty="0" smtClean="0">
                <a:solidFill>
                  <a:schemeClr val="tx1"/>
                </a:solidFill>
                <a:effectLst/>
                <a:latin typeface="+mn-lt"/>
                <a:ea typeface="+mn-ea"/>
                <a:cs typeface="+mn-cs"/>
              </a:rPr>
              <a:t>This face serum is the multi-regenerating SOS </a:t>
            </a:r>
            <a:r>
              <a:rPr lang="fr-FR" sz="1200" b="0" i="0" kern="1200" dirty="0" err="1" smtClean="0">
                <a:solidFill>
                  <a:schemeClr val="tx1"/>
                </a:solidFill>
                <a:effectLst/>
                <a:latin typeface="+mn-lt"/>
                <a:ea typeface="+mn-ea"/>
                <a:cs typeface="+mn-cs"/>
              </a:rPr>
              <a:t>treatment</a:t>
            </a:r>
            <a:r>
              <a:rPr lang="fr-FR" sz="1200" b="0" i="0" kern="1200" dirty="0" smtClean="0">
                <a:solidFill>
                  <a:schemeClr val="tx1"/>
                </a:solidFill>
                <a:effectLst/>
                <a:latin typeface="+mn-lt"/>
                <a:ea typeface="+mn-ea"/>
                <a:cs typeface="+mn-cs"/>
              </a:rPr>
              <a:t>,</a:t>
            </a:r>
            <a:r>
              <a:rPr lang="fr-FR" sz="1200" b="0" i="0" kern="1200" baseline="0" dirty="0" smtClean="0">
                <a:solidFill>
                  <a:schemeClr val="tx1"/>
                </a:solidFill>
                <a:effectLst/>
                <a:latin typeface="+mn-lt"/>
                <a:ea typeface="+mn-ea"/>
                <a:cs typeface="+mn-cs"/>
              </a:rPr>
              <a:t> </a:t>
            </a:r>
            <a:r>
              <a:rPr lang="fr-FR" sz="1200" b="0" i="0" kern="1200" baseline="0" dirty="0" err="1" smtClean="0">
                <a:solidFill>
                  <a:schemeClr val="tx1"/>
                </a:solidFill>
                <a:effectLst/>
                <a:latin typeface="+mn-lt"/>
                <a:ea typeface="+mn-ea"/>
                <a:cs typeface="+mn-cs"/>
              </a:rPr>
              <a:t>preventive</a:t>
            </a:r>
            <a:r>
              <a:rPr lang="fr-FR" sz="1200" b="0" i="0" kern="1200" baseline="0" dirty="0" smtClean="0">
                <a:solidFill>
                  <a:schemeClr val="tx1"/>
                </a:solidFill>
                <a:effectLst/>
                <a:latin typeface="+mn-lt"/>
                <a:ea typeface="+mn-ea"/>
                <a:cs typeface="+mn-cs"/>
              </a:rPr>
              <a:t> &amp; </a:t>
            </a:r>
            <a:r>
              <a:rPr lang="fr-FR" sz="1200" b="0" i="0" kern="1200" baseline="0" dirty="0" err="1" smtClean="0">
                <a:solidFill>
                  <a:schemeClr val="tx1"/>
                </a:solidFill>
                <a:effectLst/>
                <a:latin typeface="+mn-lt"/>
                <a:ea typeface="+mn-ea"/>
                <a:cs typeface="+mn-cs"/>
              </a:rPr>
              <a:t>reparative</a:t>
            </a:r>
            <a:r>
              <a:rPr lang="fr-FR" sz="1200" b="0" i="0" kern="1200" baseline="0" dirty="0" smtClean="0">
                <a:solidFill>
                  <a:schemeClr val="tx1"/>
                </a:solidFill>
                <a:effectLst/>
                <a:latin typeface="+mn-lt"/>
                <a:ea typeface="+mn-ea"/>
                <a:cs typeface="+mn-cs"/>
              </a:rPr>
              <a:t> anti </a:t>
            </a:r>
            <a:r>
              <a:rPr lang="fr-FR" sz="1200" b="0" i="0" kern="1200" baseline="0" dirty="0" err="1" smtClean="0">
                <a:solidFill>
                  <a:schemeClr val="tx1"/>
                </a:solidFill>
                <a:effectLst/>
                <a:latin typeface="+mn-lt"/>
                <a:ea typeface="+mn-ea"/>
                <a:cs typeface="+mn-cs"/>
              </a:rPr>
              <a:t>aging</a:t>
            </a:r>
            <a:r>
              <a:rPr lang="fr-FR" sz="1200" b="0" i="0" kern="1200" dirty="0" smtClean="0">
                <a:solidFill>
                  <a:schemeClr val="tx1"/>
                </a:solidFill>
                <a:effectLst/>
                <a:latin typeface="+mn-lt"/>
                <a:ea typeface="+mn-ea"/>
                <a:cs typeface="+mn-cs"/>
              </a:rPr>
              <a:t>. Highly concentrated in plant extracts, it is </a:t>
            </a:r>
            <a:r>
              <a:rPr lang="fr-FR" sz="1200" b="0" i="0" kern="1200" dirty="0" err="1" smtClean="0">
                <a:solidFill>
                  <a:schemeClr val="tx1"/>
                </a:solidFill>
                <a:effectLst/>
                <a:latin typeface="+mn-lt"/>
                <a:ea typeface="+mn-ea"/>
                <a:cs typeface="+mn-cs"/>
              </a:rPr>
              <a:t>rich</a:t>
            </a:r>
            <a:r>
              <a:rPr lang="fr-FR" sz="1200" b="0" i="0" kern="1200" dirty="0" smtClean="0">
                <a:solidFill>
                  <a:schemeClr val="tx1"/>
                </a:solidFill>
                <a:effectLst/>
                <a:latin typeface="+mn-lt"/>
                <a:ea typeface="+mn-ea"/>
                <a:cs typeface="+mn-cs"/>
              </a:rPr>
              <a:t> in </a:t>
            </a:r>
            <a:r>
              <a:rPr lang="fr-FR" sz="1200" b="0" i="0" kern="1200" dirty="0" err="1" smtClean="0">
                <a:solidFill>
                  <a:schemeClr val="tx1"/>
                </a:solidFill>
                <a:effectLst/>
                <a:latin typeface="+mn-lt"/>
                <a:ea typeface="+mn-ea"/>
                <a:cs typeface="+mn-cs"/>
              </a:rPr>
              <a:t>vitalizing</a:t>
            </a:r>
            <a:r>
              <a:rPr lang="fr-FR" sz="1200" b="0" i="0" kern="1200" dirty="0" smtClean="0">
                <a:solidFill>
                  <a:schemeClr val="tx1"/>
                </a:solidFill>
                <a:effectLst/>
                <a:latin typeface="+mn-lt"/>
                <a:ea typeface="+mn-ea"/>
                <a:cs typeface="+mn-cs"/>
              </a:rPr>
              <a:t> amino acids and a nutritive, soothing and anti-aging </a:t>
            </a:r>
            <a:r>
              <a:rPr lang="fr-FR" sz="1200" b="0" i="0" kern="1200" dirty="0" err="1" smtClean="0">
                <a:solidFill>
                  <a:schemeClr val="tx1"/>
                </a:solidFill>
                <a:effectLst/>
                <a:latin typeface="+mn-lt"/>
                <a:ea typeface="+mn-ea"/>
                <a:cs typeface="+mn-cs"/>
              </a:rPr>
              <a:t>vitamin</a:t>
            </a:r>
            <a:r>
              <a:rPr lang="fr-FR" sz="1200" b="0" i="0" kern="1200" dirty="0" smtClean="0">
                <a:solidFill>
                  <a:schemeClr val="tx1"/>
                </a:solidFill>
                <a:effectLst/>
                <a:latin typeface="+mn-lt"/>
                <a:ea typeface="+mn-ea"/>
                <a:cs typeface="+mn-cs"/>
              </a:rPr>
              <a:t> cocktail</a:t>
            </a:r>
          </a:p>
          <a:p>
            <a:endParaRPr lang="fr-FR"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i="0" kern="1200" baseline="0" dirty="0" smtClean="0">
                <a:solidFill>
                  <a:schemeClr val="tx1"/>
                </a:solidFill>
                <a:effectLst/>
                <a:latin typeface="+mn-lt"/>
                <a:ea typeface="+mn-ea"/>
                <a:cs typeface="+mn-cs"/>
              </a:rPr>
              <a:t>Product advantages</a:t>
            </a:r>
            <a:endParaRPr lang="fr-FR" sz="1200" b="1" i="0" kern="1200" dirty="0" smtClean="0">
              <a:solidFill>
                <a:schemeClr val="tx1"/>
              </a:solidFill>
              <a:effectLst/>
              <a:latin typeface="+mn-lt"/>
              <a:ea typeface="+mn-ea"/>
              <a:cs typeface="+mn-cs"/>
            </a:endParaRPr>
          </a:p>
          <a:p>
            <a:r>
              <a:rPr lang="fr-FR" sz="1200" b="0" i="0" u="none" strike="noStrike" kern="1200" dirty="0" smtClean="0">
                <a:solidFill>
                  <a:schemeClr val="tx1"/>
                </a:solidFill>
                <a:effectLst/>
                <a:latin typeface="+mn-lt"/>
                <a:ea typeface="+mn-ea"/>
                <a:cs typeface="+mn-cs"/>
              </a:rPr>
              <a:t>- Contains 92% natural ingredients, </a:t>
            </a:r>
            <a:r>
              <a:rPr lang="fr-FR" sz="1200" b="0" i="0" u="none" strike="noStrike" kern="1200" dirty="0" err="1" smtClean="0">
                <a:solidFill>
                  <a:schemeClr val="tx1"/>
                </a:solidFill>
                <a:effectLst/>
                <a:latin typeface="+mn-lt"/>
                <a:ea typeface="+mn-ea"/>
                <a:cs typeface="+mn-cs"/>
              </a:rPr>
              <a:t>including</a:t>
            </a:r>
            <a:r>
              <a:rPr lang="fr-FR" sz="1200" b="0" i="0" u="none" strike="noStrike" kern="1200" dirty="0" smtClean="0">
                <a:solidFill>
                  <a:schemeClr val="tx1"/>
                </a:solidFill>
                <a:effectLst/>
                <a:latin typeface="+mn-lt"/>
                <a:ea typeface="+mn-ea"/>
                <a:cs typeface="+mn-cs"/>
              </a:rPr>
              <a:t> </a:t>
            </a:r>
            <a:r>
              <a:rPr lang="fr-FR" sz="1200" b="0" kern="1200" dirty="0" smtClean="0">
                <a:solidFill>
                  <a:schemeClr val="tx1"/>
                </a:solidFill>
                <a:effectLst/>
                <a:latin typeface="+mn-lt"/>
                <a:ea typeface="+mn-ea"/>
                <a:cs typeface="+mn-cs"/>
              </a:rPr>
              <a:t>43% organic ingredients, vegan and gluten free </a:t>
            </a:r>
            <a:endParaRPr lang="fr-FR" sz="1200" b="0" i="0" u="none" strike="noStrike" kern="1200" dirty="0" smtClean="0">
              <a:solidFill>
                <a:schemeClr val="tx1"/>
              </a:solidFill>
              <a:effectLst/>
              <a:latin typeface="+mn-lt"/>
              <a:ea typeface="+mn-ea"/>
              <a:cs typeface="+mn-cs"/>
            </a:endParaRPr>
          </a:p>
          <a:p>
            <a:pPr marL="171450" indent="-171450">
              <a:buFontTx/>
              <a:buChar char="-"/>
            </a:pPr>
            <a:r>
              <a:rPr lang="fr-FR" sz="1200" b="0" i="0" u="none" strike="noStrike" kern="1200" dirty="0" smtClean="0">
                <a:solidFill>
                  <a:schemeClr val="tx1"/>
                </a:solidFill>
                <a:effectLst/>
                <a:latin typeface="+mn-lt"/>
                <a:ea typeface="+mn-ea"/>
                <a:cs typeface="+mn-cs"/>
              </a:rPr>
              <a:t>Repairs and revitalizes deficient and tired skin </a:t>
            </a:r>
          </a:p>
          <a:p>
            <a:pPr marL="171450" indent="-171450">
              <a:buFontTx/>
              <a:buChar char="-"/>
            </a:pPr>
            <a:r>
              <a:rPr lang="fr-FR" sz="1200" b="0" i="0" u="none" strike="noStrike" kern="1200" dirty="0" smtClean="0">
                <a:solidFill>
                  <a:schemeClr val="tx1"/>
                </a:solidFill>
                <a:effectLst/>
                <a:latin typeface="+mn-lt"/>
                <a:ea typeface="+mn-ea"/>
                <a:cs typeface="+mn-cs"/>
              </a:rPr>
              <a:t>The skin is soothed and regenerated </a:t>
            </a:r>
          </a:p>
          <a:p>
            <a:pPr marL="171450" indent="-171450">
              <a:buFontTx/>
              <a:buChar char="-"/>
            </a:pPr>
            <a:r>
              <a:rPr lang="fr-FR" sz="1200" b="0" i="0" u="none" strike="noStrike" kern="1200" dirty="0" smtClean="0">
                <a:solidFill>
                  <a:schemeClr val="tx1"/>
                </a:solidFill>
                <a:effectLst/>
                <a:latin typeface="+mn-lt"/>
                <a:ea typeface="+mn-ea"/>
                <a:cs typeface="+mn-cs"/>
              </a:rPr>
              <a:t>Fine texture and fast absorption</a:t>
            </a:r>
          </a:p>
          <a:p>
            <a:pPr marL="171450" indent="-171450">
              <a:buFontTx/>
              <a:buChar char="-"/>
            </a:pPr>
            <a:endParaRPr lang="fr-FR" sz="1200" b="0" i="0" u="none" strike="noStrike" kern="1200" dirty="0" smtClean="0">
              <a:solidFill>
                <a:schemeClr val="tx1"/>
              </a:solidFill>
              <a:effectLst/>
              <a:latin typeface="+mn-lt"/>
              <a:ea typeface="+mn-ea"/>
              <a:cs typeface="+mn-cs"/>
            </a:endParaRPr>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34C3C29B-D611-4618-A458-E7E6C6418B38}" type="slidenum">
              <a:rPr lang="fr-FR" smtClean="0"/>
              <a:t>41</a:t>
            </a:fld>
            <a:endParaRPr lang="fr-FR"/>
          </a:p>
        </p:txBody>
      </p:sp>
    </p:spTree>
    <p:extLst>
      <p:ext uri="{BB962C8B-B14F-4D97-AF65-F5344CB8AC3E}">
        <p14:creationId xmlns:p14="http://schemas.microsoft.com/office/powerpoint/2010/main" val="12280448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8be6f3f7cc_2_138:notes"/>
          <p:cNvSpPr>
            <a:spLocks noGrp="1" noRot="1" noChangeAspect="1"/>
          </p:cNvSpPr>
          <p:nvPr>
            <p:ph type="sldImg" idx="2"/>
          </p:nvPr>
        </p:nvSpPr>
        <p:spPr>
          <a:xfrm>
            <a:off x="33338" y="90488"/>
            <a:ext cx="6715125" cy="3778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g8be6f3f7cc_2_138:notes"/>
          <p:cNvSpPr txBox="1">
            <a:spLocks noGrp="1"/>
          </p:cNvSpPr>
          <p:nvPr>
            <p:ph type="body" idx="1"/>
          </p:nvPr>
        </p:nvSpPr>
        <p:spPr>
          <a:xfrm>
            <a:off x="139376" y="3867521"/>
            <a:ext cx="6655126" cy="6140080"/>
          </a:xfrm>
          <a:prstGeom prst="rect">
            <a:avLst/>
          </a:prstGeom>
          <a:noFill/>
          <a:ln>
            <a:noFill/>
          </a:ln>
        </p:spPr>
        <p:txBody>
          <a:bodyPr spcFirstLastPara="1" wrap="square" lIns="89125" tIns="89125" rIns="89125" bIns="891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Now </a:t>
            </a:r>
            <a:r>
              <a:rPr lang="fr-FR" dirty="0" err="1" smtClean="0"/>
              <a:t>let's</a:t>
            </a:r>
            <a:r>
              <a:rPr lang="fr-FR" dirty="0" smtClean="0"/>
              <a:t> test </a:t>
            </a:r>
            <a:r>
              <a:rPr lang="fr-FR" dirty="0" err="1" smtClean="0"/>
              <a:t>your</a:t>
            </a:r>
            <a:r>
              <a:rPr lang="fr-FR" dirty="0" smtClean="0"/>
              <a:t> </a:t>
            </a:r>
            <a:r>
              <a:rPr lang="fr-FR" dirty="0" err="1" smtClean="0"/>
              <a:t>knowledge</a:t>
            </a:r>
            <a:r>
              <a:rPr lang="fr-FR" dirty="0" smtClean="0"/>
              <a:t> of the Yon-Ka </a:t>
            </a:r>
            <a:r>
              <a:rPr lang="fr-FR" dirty="0" err="1" smtClean="0"/>
              <a:t>serum</a:t>
            </a:r>
            <a:r>
              <a:rPr lang="fr-FR" dirty="0" smtClean="0"/>
              <a:t> </a:t>
            </a:r>
            <a:r>
              <a:rPr lang="fr-FR" dirty="0" err="1" smtClean="0"/>
              <a:t>offer</a:t>
            </a:r>
            <a:r>
              <a:rPr lang="fr-FR" dirty="0" smtClean="0"/>
              <a:t> </a:t>
            </a:r>
            <a:r>
              <a:rPr lang="fr-FR" dirty="0" err="1" smtClean="0"/>
              <a:t>with</a:t>
            </a:r>
            <a:r>
              <a:rPr lang="fr-FR" dirty="0" smtClean="0"/>
              <a:t> </a:t>
            </a:r>
            <a:r>
              <a:rPr lang="fr-FR" dirty="0" err="1" smtClean="0"/>
              <a:t>some</a:t>
            </a:r>
            <a:r>
              <a:rPr lang="fr-FR" dirty="0" smtClean="0"/>
              <a:t> </a:t>
            </a:r>
            <a:r>
              <a:rPr lang="fr-FR" baseline="0" dirty="0" smtClean="0"/>
              <a:t>case </a:t>
            </a:r>
            <a:r>
              <a:rPr lang="fr-FR" baseline="0" dirty="0" err="1" smtClean="0"/>
              <a:t>studies</a:t>
            </a:r>
            <a:r>
              <a:rPr lang="fr-FR" baseline="0" dirty="0" smtClean="0"/>
              <a: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261792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8be6f3f7cc_2_138:notes"/>
          <p:cNvSpPr>
            <a:spLocks noGrp="1" noRot="1" noChangeAspect="1"/>
          </p:cNvSpPr>
          <p:nvPr>
            <p:ph type="sldImg" idx="2"/>
          </p:nvPr>
        </p:nvSpPr>
        <p:spPr>
          <a:xfrm>
            <a:off x="33338" y="90488"/>
            <a:ext cx="6715125" cy="3778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g8be6f3f7cc_2_138:notes"/>
          <p:cNvSpPr txBox="1">
            <a:spLocks noGrp="1"/>
          </p:cNvSpPr>
          <p:nvPr>
            <p:ph type="body" idx="1"/>
          </p:nvPr>
        </p:nvSpPr>
        <p:spPr>
          <a:xfrm>
            <a:off x="139376" y="3867521"/>
            <a:ext cx="6655126" cy="6140080"/>
          </a:xfrm>
          <a:prstGeom prst="rect">
            <a:avLst/>
          </a:prstGeom>
          <a:noFill/>
          <a:ln>
            <a:noFill/>
          </a:ln>
        </p:spPr>
        <p:txBody>
          <a:bodyPr spcFirstLastPara="1" wrap="square" lIns="89125" tIns="89125" rIns="89125" bIns="89125" anchor="t" anchorCtr="0">
            <a:noAutofit/>
          </a:bodyPr>
          <a:lstStyle/>
          <a:p>
            <a:r>
              <a:rPr lang="en-US" sz="1200" kern="1200" baseline="0" dirty="0" smtClean="0">
                <a:solidFill>
                  <a:schemeClr val="tx1"/>
                </a:solidFill>
                <a:effectLst/>
                <a:latin typeface="+mn-lt"/>
                <a:ea typeface="+mn-ea"/>
                <a:cs typeface="+mn-cs"/>
              </a:rPr>
              <a:t>After having analyzed the face cosmetics market through market studies, after having interviewed Yon-Ka institutes, and following the numerous consumer feedbacks we have collected over the years, there is no doubt that Elixir Vital is a little-known product, which corresponds in every way to consumers' expectations. </a:t>
            </a:r>
            <a:endParaRPr lang="fr-FR" sz="1200" kern="1200" baseline="0" dirty="0" smtClean="0">
              <a:solidFill>
                <a:schemeClr val="tx1"/>
              </a:solidFill>
              <a:effectLst/>
              <a:latin typeface="+mn-lt"/>
              <a:ea typeface="+mn-ea"/>
              <a:cs typeface="+mn-cs"/>
            </a:endParaRPr>
          </a:p>
          <a:p>
            <a:r>
              <a:rPr lang="fr-FR" sz="1200" kern="1200" dirty="0" err="1" smtClean="0">
                <a:solidFill>
                  <a:schemeClr val="tx1"/>
                </a:solidFill>
                <a:effectLst/>
                <a:latin typeface="+mn-lt"/>
                <a:ea typeface="+mn-ea"/>
                <a:cs typeface="+mn-cs"/>
              </a:rPr>
              <a:t>We</a:t>
            </a:r>
            <a:r>
              <a:rPr lang="fr-FR" sz="1200" kern="1200" dirty="0" smtClean="0">
                <a:solidFill>
                  <a:schemeClr val="tx1"/>
                </a:solidFill>
                <a:effectLst/>
                <a:latin typeface="+mn-lt"/>
                <a:ea typeface="+mn-ea"/>
                <a:cs typeface="+mn-cs"/>
              </a:rPr>
              <a:t> are </a:t>
            </a:r>
            <a:r>
              <a:rPr lang="fr-FR" sz="1200" kern="1200" dirty="0" err="1" smtClean="0">
                <a:solidFill>
                  <a:schemeClr val="tx1"/>
                </a:solidFill>
                <a:effectLst/>
                <a:latin typeface="+mn-lt"/>
                <a:ea typeface="+mn-ea"/>
                <a:cs typeface="+mn-cs"/>
              </a:rPr>
              <a:t>convinced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that</a:t>
            </a:r>
            <a:r>
              <a:rPr lang="fr-FR" sz="1200" kern="1200" dirty="0" smtClean="0">
                <a:solidFill>
                  <a:schemeClr val="tx1"/>
                </a:solidFill>
                <a:effectLst/>
                <a:latin typeface="+mn-lt"/>
                <a:ea typeface="+mn-ea"/>
                <a:cs typeface="+mn-cs"/>
              </a:rPr>
              <a:t> Elixir Vital </a:t>
            </a:r>
            <a:r>
              <a:rPr lang="fr-FR" sz="1200" kern="1200" dirty="0" err="1" smtClean="0">
                <a:solidFill>
                  <a:schemeClr val="tx1"/>
                </a:solidFill>
                <a:effectLst/>
                <a:latin typeface="+mn-lt"/>
                <a:ea typeface="+mn-ea"/>
                <a:cs typeface="+mn-cs"/>
              </a:rPr>
              <a:t>is</a:t>
            </a:r>
            <a:r>
              <a:rPr lang="fr-FR" sz="1200" kern="1200" dirty="0" smtClean="0">
                <a:solidFill>
                  <a:schemeClr val="tx1"/>
                </a:solidFill>
                <a:effectLst/>
                <a:latin typeface="+mn-lt"/>
                <a:ea typeface="+mn-ea"/>
                <a:cs typeface="+mn-cs"/>
              </a:rPr>
              <a:t> a must-have, a </a:t>
            </a:r>
            <a:r>
              <a:rPr lang="fr-FR" sz="1200" kern="1200" dirty="0" err="1" smtClean="0">
                <a:solidFill>
                  <a:schemeClr val="tx1"/>
                </a:solidFill>
                <a:effectLst/>
                <a:latin typeface="+mn-lt"/>
                <a:ea typeface="+mn-ea"/>
                <a:cs typeface="+mn-cs"/>
              </a:rPr>
              <a:t>cult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product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that</a:t>
            </a:r>
            <a:r>
              <a:rPr lang="fr-FR" sz="1200" kern="1200" dirty="0" smtClean="0">
                <a:solidFill>
                  <a:schemeClr val="tx1"/>
                </a:solidFill>
                <a:effectLst/>
                <a:latin typeface="+mn-lt"/>
                <a:ea typeface="+mn-ea"/>
                <a:cs typeface="+mn-cs"/>
              </a:rPr>
              <a:t> not </a:t>
            </a:r>
            <a:r>
              <a:rPr lang="fr-FR" sz="1200" kern="1200" dirty="0" err="1" smtClean="0">
                <a:solidFill>
                  <a:schemeClr val="tx1"/>
                </a:solidFill>
                <a:effectLst/>
                <a:latin typeface="+mn-lt"/>
                <a:ea typeface="+mn-ea"/>
                <a:cs typeface="+mn-cs"/>
              </a:rPr>
              <a:t>only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meets</a:t>
            </a:r>
            <a:r>
              <a:rPr lang="fr-FR" sz="1200" kern="1200" dirty="0" smtClean="0">
                <a:solidFill>
                  <a:schemeClr val="tx1"/>
                </a:solidFill>
                <a:effectLst/>
                <a:latin typeface="+mn-lt"/>
                <a:ea typeface="+mn-ea"/>
                <a:cs typeface="+mn-cs"/>
              </a:rPr>
              <a:t> all the expectations of </a:t>
            </a:r>
            <a:r>
              <a:rPr lang="fr-FR" sz="1200" kern="1200" dirty="0" err="1" smtClean="0">
                <a:solidFill>
                  <a:schemeClr val="tx1"/>
                </a:solidFill>
                <a:effectLst/>
                <a:latin typeface="+mn-lt"/>
                <a:ea typeface="+mn-ea"/>
                <a:cs typeface="+mn-cs"/>
              </a:rPr>
              <a:t>consumers</a:t>
            </a:r>
            <a:r>
              <a:rPr lang="fr-FR" sz="1200" kern="1200" dirty="0" smtClean="0">
                <a:solidFill>
                  <a:schemeClr val="tx1"/>
                </a:solidFill>
                <a:effectLst/>
                <a:latin typeface="+mn-lt"/>
                <a:ea typeface="+mn-ea"/>
                <a:cs typeface="+mn-cs"/>
              </a:rPr>
              <a:t> but </a:t>
            </a:r>
            <a:r>
              <a:rPr lang="fr-FR" sz="1200" kern="1200" dirty="0" err="1" smtClean="0">
                <a:solidFill>
                  <a:schemeClr val="tx1"/>
                </a:solidFill>
                <a:effectLst/>
                <a:latin typeface="+mn-lt"/>
                <a:ea typeface="+mn-ea"/>
                <a:cs typeface="+mn-cs"/>
              </a:rPr>
              <a:t>also</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perfectly</a:t>
            </a:r>
            <a:r>
              <a:rPr lang="fr-FR" sz="1200" kern="1200" dirty="0" smtClean="0">
                <a:solidFill>
                  <a:schemeClr val="tx1"/>
                </a:solidFill>
                <a:effectLst/>
                <a:latin typeface="+mn-lt"/>
                <a:ea typeface="+mn-ea"/>
                <a:cs typeface="+mn-cs"/>
              </a:rPr>
              <a:t> matches </a:t>
            </a:r>
            <a:r>
              <a:rPr lang="fr-FR" sz="1200" kern="1200" dirty="0" err="1" smtClean="0">
                <a:solidFill>
                  <a:schemeClr val="tx1"/>
                </a:solidFill>
                <a:effectLst/>
                <a:latin typeface="+mn-lt"/>
                <a:ea typeface="+mn-ea"/>
                <a:cs typeface="+mn-cs"/>
              </a:rPr>
              <a:t>Yon-Ka's</a:t>
            </a:r>
            <a:r>
              <a:rPr lang="fr-FR" sz="1200" kern="1200" dirty="0" smtClean="0">
                <a:solidFill>
                  <a:schemeClr val="tx1"/>
                </a:solidFill>
                <a:effectLst/>
                <a:latin typeface="+mn-lt"/>
                <a:ea typeface="+mn-ea"/>
                <a:cs typeface="+mn-cs"/>
              </a:rPr>
              <a:t> expectations for the future. </a:t>
            </a:r>
            <a:r>
              <a:rPr lang="en-US" sz="1200" kern="1200" dirty="0" smtClean="0">
                <a:solidFill>
                  <a:schemeClr val="tx1"/>
                </a:solidFill>
                <a:effectLst/>
                <a:latin typeface="+mn-lt"/>
                <a:ea typeface="+mn-ea"/>
                <a:cs typeface="+mn-cs"/>
              </a:rPr>
              <a:t>The consumer insights are incredible, and even Meghan </a:t>
            </a:r>
            <a:r>
              <a:rPr lang="en-US" sz="1200" kern="1200" dirty="0" err="1" smtClean="0">
                <a:solidFill>
                  <a:schemeClr val="tx1"/>
                </a:solidFill>
                <a:effectLst/>
                <a:latin typeface="+mn-lt"/>
                <a:ea typeface="+mn-ea"/>
                <a:cs typeface="+mn-cs"/>
              </a:rPr>
              <a:t>Markle</a:t>
            </a:r>
            <a:r>
              <a:rPr lang="en-US" sz="1200" kern="1200" dirty="0" smtClean="0">
                <a:solidFill>
                  <a:schemeClr val="tx1"/>
                </a:solidFill>
                <a:effectLst/>
                <a:latin typeface="+mn-lt"/>
                <a:ea typeface="+mn-ea"/>
                <a:cs typeface="+mn-cs"/>
              </a:rPr>
              <a:t> is convinced by our Elixir. </a:t>
            </a:r>
            <a:endParaRPr lang="fr-FR" sz="12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15299720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aseline="30000" dirty="0" smtClean="0"/>
              <a:t>1st </a:t>
            </a:r>
            <a:r>
              <a:rPr lang="fr-FR" baseline="0" dirty="0" smtClean="0"/>
              <a:t>case : .</a:t>
            </a:r>
          </a:p>
          <a:p>
            <a:r>
              <a:rPr lang="fr-FR" baseline="0" dirty="0" smtClean="0"/>
              <a:t>Indeed, thanks to hibiscus peptides and horsetail, Advanced </a:t>
            </a:r>
            <a:r>
              <a:rPr lang="fr-FR" baseline="0" dirty="0" err="1" smtClean="0"/>
              <a:t>Optimizer</a:t>
            </a:r>
            <a:r>
              <a:rPr lang="fr-FR" baseline="0" dirty="0" smtClean="0"/>
              <a:t> Serum will help firm and </a:t>
            </a:r>
            <a:r>
              <a:rPr lang="fr-FR" baseline="0" dirty="0" err="1" smtClean="0"/>
              <a:t>redensify</a:t>
            </a:r>
            <a:r>
              <a:rPr lang="fr-FR" baseline="0" dirty="0" smtClean="0"/>
              <a:t> tissues. </a:t>
            </a:r>
            <a:endParaRPr lang="fr-FR" dirty="0"/>
          </a:p>
        </p:txBody>
      </p:sp>
      <p:sp>
        <p:nvSpPr>
          <p:cNvPr id="4" name="Espace réservé du numéro de diapositive 3"/>
          <p:cNvSpPr>
            <a:spLocks noGrp="1"/>
          </p:cNvSpPr>
          <p:nvPr>
            <p:ph type="sldNum" sz="quarter" idx="10"/>
          </p:nvPr>
        </p:nvSpPr>
        <p:spPr/>
        <p:txBody>
          <a:bodyPr/>
          <a:lstStyle/>
          <a:p>
            <a:fld id="{34C3C29B-D611-4618-A458-E7E6C6418B38}" type="slidenum">
              <a:rPr lang="fr-FR" smtClean="0"/>
              <a:t>43</a:t>
            </a:fld>
            <a:endParaRPr lang="fr-FR"/>
          </a:p>
        </p:txBody>
      </p:sp>
    </p:spTree>
    <p:extLst>
      <p:ext uri="{BB962C8B-B14F-4D97-AF65-F5344CB8AC3E}">
        <p14:creationId xmlns:p14="http://schemas.microsoft.com/office/powerpoint/2010/main" val="42620698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2nd case : ....</a:t>
            </a:r>
          </a:p>
          <a:p>
            <a:r>
              <a:rPr lang="fr-FR" dirty="0" smtClean="0"/>
              <a:t>For dehydrated skin prone to </a:t>
            </a:r>
            <a:r>
              <a:rPr lang="fr-FR" baseline="0" dirty="0" smtClean="0"/>
              <a:t>tightness and discomfort, Hydra N1 Serum is the ideal ally. The association of </a:t>
            </a:r>
            <a:r>
              <a:rPr lang="fr-FR" baseline="0" dirty="0" err="1" smtClean="0"/>
              <a:t>imperata cylindrica </a:t>
            </a:r>
            <a:r>
              <a:rPr lang="fr-FR" baseline="0" dirty="0" smtClean="0"/>
              <a:t>and hyaluronic acid will guarantee a deep and long-lasting hydration. The skin will find all its softness, flexibility and the fine lines of dehydration will disappear. </a:t>
            </a:r>
            <a:endParaRPr lang="fr-FR" dirty="0"/>
          </a:p>
        </p:txBody>
      </p:sp>
      <p:sp>
        <p:nvSpPr>
          <p:cNvPr id="4" name="Espace réservé du numéro de diapositive 3"/>
          <p:cNvSpPr>
            <a:spLocks noGrp="1"/>
          </p:cNvSpPr>
          <p:nvPr>
            <p:ph type="sldNum" sz="quarter" idx="10"/>
          </p:nvPr>
        </p:nvSpPr>
        <p:spPr/>
        <p:txBody>
          <a:bodyPr/>
          <a:lstStyle/>
          <a:p>
            <a:fld id="{34C3C29B-D611-4618-A458-E7E6C6418B38}" type="slidenum">
              <a:rPr lang="fr-FR" smtClean="0"/>
              <a:t>44</a:t>
            </a:fld>
            <a:endParaRPr lang="fr-FR"/>
          </a:p>
        </p:txBody>
      </p:sp>
    </p:spTree>
    <p:extLst>
      <p:ext uri="{BB962C8B-B14F-4D97-AF65-F5344CB8AC3E}">
        <p14:creationId xmlns:p14="http://schemas.microsoft.com/office/powerpoint/2010/main" val="40723359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3rd case : .... </a:t>
            </a:r>
            <a:endParaRPr lang="fr-FR" dirty="0"/>
          </a:p>
          <a:p>
            <a:r>
              <a:rPr lang="fr-FR" dirty="0" smtClean="0"/>
              <a:t>Cellular </a:t>
            </a:r>
            <a:r>
              <a:rPr lang="fr-FR" baseline="0" dirty="0" smtClean="0"/>
              <a:t>Code Serum is the ideal ally to reactivate the skin's youth code. </a:t>
            </a:r>
            <a:r>
              <a:rPr lang="fr-FR" sz="1200" b="0" i="0" kern="1200" dirty="0" smtClean="0">
                <a:solidFill>
                  <a:schemeClr val="tx1"/>
                </a:solidFill>
                <a:effectLst/>
                <a:latin typeface="+mn-lt"/>
                <a:ea typeface="+mn-ea"/>
                <a:cs typeface="+mn-cs"/>
              </a:rPr>
              <a:t>Thanks to the "</a:t>
            </a:r>
            <a:r>
              <a:rPr lang="fr-FR" sz="1200" b="0" i="0" kern="1200" dirty="0" err="1" smtClean="0">
                <a:solidFill>
                  <a:schemeClr val="tx1"/>
                </a:solidFill>
                <a:effectLst/>
                <a:latin typeface="+mn-lt"/>
                <a:ea typeface="+mn-ea"/>
                <a:cs typeface="+mn-cs"/>
              </a:rPr>
              <a:t>Cell-Energy</a:t>
            </a:r>
            <a:r>
              <a:rPr lang="fr-FR" sz="1200" b="0" i="0" kern="1200" dirty="0" smtClean="0">
                <a:solidFill>
                  <a:schemeClr val="tx1"/>
                </a:solidFill>
                <a:effectLst/>
                <a:latin typeface="+mn-lt"/>
                <a:ea typeface="+mn-ea"/>
                <a:cs typeface="+mn-cs"/>
              </a:rPr>
              <a:t>" complex, a combination of super-powerful natural active ingredients, it combats cellular aging </a:t>
            </a:r>
            <a:r>
              <a:rPr lang="fr-FR" sz="1200" b="0" i="0" kern="1200" baseline="0" dirty="0" smtClean="0">
                <a:solidFill>
                  <a:schemeClr val="tx1"/>
                </a:solidFill>
                <a:effectLst/>
                <a:latin typeface="+mn-lt"/>
                <a:ea typeface="+mn-ea"/>
                <a:cs typeface="+mn-cs"/>
              </a:rPr>
              <a:t>and </a:t>
            </a:r>
            <a:r>
              <a:rPr lang="fr-FR" baseline="0" dirty="0" smtClean="0"/>
              <a:t>treats all signs of aging at 360°. </a:t>
            </a:r>
            <a:endParaRPr lang="fr-FR" dirty="0" smtClean="0"/>
          </a:p>
        </p:txBody>
      </p:sp>
      <p:sp>
        <p:nvSpPr>
          <p:cNvPr id="4" name="Espace réservé du numéro de diapositive 3"/>
          <p:cNvSpPr>
            <a:spLocks noGrp="1"/>
          </p:cNvSpPr>
          <p:nvPr>
            <p:ph type="sldNum" sz="quarter" idx="10"/>
          </p:nvPr>
        </p:nvSpPr>
        <p:spPr/>
        <p:txBody>
          <a:bodyPr/>
          <a:lstStyle/>
          <a:p>
            <a:fld id="{34C3C29B-D611-4618-A458-E7E6C6418B38}" type="slidenum">
              <a:rPr lang="fr-FR" smtClean="0"/>
              <a:t>45</a:t>
            </a:fld>
            <a:endParaRPr lang="fr-FR"/>
          </a:p>
        </p:txBody>
      </p:sp>
    </p:spTree>
    <p:extLst>
      <p:ext uri="{BB962C8B-B14F-4D97-AF65-F5344CB8AC3E}">
        <p14:creationId xmlns:p14="http://schemas.microsoft.com/office/powerpoint/2010/main" val="13830788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4th case : ....</a:t>
            </a:r>
          </a:p>
          <a:p>
            <a:r>
              <a:rPr lang="fr-FR" dirty="0" smtClean="0"/>
              <a:t>Pregnancy is a period of great hormonal fluctuation and it is </a:t>
            </a:r>
            <a:r>
              <a:rPr lang="fr-FR" baseline="0" dirty="0" smtClean="0"/>
              <a:t>sometimes difficult to recognize one's </a:t>
            </a:r>
            <a:r>
              <a:rPr lang="fr-FR" baseline="0" dirty="0" err="1" smtClean="0"/>
              <a:t>own</a:t>
            </a:r>
            <a:r>
              <a:rPr lang="fr-FR" baseline="0" dirty="0" smtClean="0"/>
              <a:t> skin. In this case, Elixir Vital is the ally of the moment. Used as a repair treatment, in a one month treatment morning and evening, it will restore the skin's natural protective barrier, soothe the skin and </a:t>
            </a:r>
            <a:r>
              <a:rPr lang="fr-FR" baseline="0" dirty="0" err="1" smtClean="0"/>
              <a:t>rebalance</a:t>
            </a:r>
            <a:r>
              <a:rPr lang="fr-FR" baseline="0" dirty="0" smtClean="0"/>
              <a:t> the skin. </a:t>
            </a:r>
            <a:endParaRPr lang="fr-FR" dirty="0"/>
          </a:p>
        </p:txBody>
      </p:sp>
      <p:sp>
        <p:nvSpPr>
          <p:cNvPr id="4" name="Espace réservé du numéro de diapositive 3"/>
          <p:cNvSpPr>
            <a:spLocks noGrp="1"/>
          </p:cNvSpPr>
          <p:nvPr>
            <p:ph type="sldNum" sz="quarter" idx="10"/>
          </p:nvPr>
        </p:nvSpPr>
        <p:spPr/>
        <p:txBody>
          <a:bodyPr/>
          <a:lstStyle/>
          <a:p>
            <a:fld id="{34C3C29B-D611-4618-A458-E7E6C6418B38}" type="slidenum">
              <a:rPr lang="fr-FR" smtClean="0"/>
              <a:t>46</a:t>
            </a:fld>
            <a:endParaRPr lang="fr-FR"/>
          </a:p>
        </p:txBody>
      </p:sp>
    </p:spTree>
    <p:extLst>
      <p:ext uri="{BB962C8B-B14F-4D97-AF65-F5344CB8AC3E}">
        <p14:creationId xmlns:p14="http://schemas.microsoft.com/office/powerpoint/2010/main" val="26784398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5th case : ....</a:t>
            </a:r>
          </a:p>
          <a:p>
            <a:r>
              <a:rPr lang="fr-FR" dirty="0" smtClean="0"/>
              <a:t>In </a:t>
            </a:r>
            <a:r>
              <a:rPr lang="fr-FR" baseline="0" dirty="0" smtClean="0"/>
              <a:t>this case, the skin is altered, suffering because of climatic stress. Elixir Vital is therefore the ideal ally in a one-month treatment, morning and evening, to repair and rebalance the skin. </a:t>
            </a:r>
            <a:endParaRPr lang="fr-FR" dirty="0"/>
          </a:p>
        </p:txBody>
      </p:sp>
      <p:sp>
        <p:nvSpPr>
          <p:cNvPr id="4" name="Espace réservé du numéro de diapositive 3"/>
          <p:cNvSpPr>
            <a:spLocks noGrp="1"/>
          </p:cNvSpPr>
          <p:nvPr>
            <p:ph type="sldNum" sz="quarter" idx="10"/>
          </p:nvPr>
        </p:nvSpPr>
        <p:spPr/>
        <p:txBody>
          <a:bodyPr/>
          <a:lstStyle/>
          <a:p>
            <a:fld id="{34C3C29B-D611-4618-A458-E7E6C6418B38}" type="slidenum">
              <a:rPr lang="fr-FR" smtClean="0"/>
              <a:t>47</a:t>
            </a:fld>
            <a:endParaRPr lang="fr-FR"/>
          </a:p>
        </p:txBody>
      </p:sp>
    </p:spTree>
    <p:extLst>
      <p:ext uri="{BB962C8B-B14F-4D97-AF65-F5344CB8AC3E}">
        <p14:creationId xmlns:p14="http://schemas.microsoft.com/office/powerpoint/2010/main" val="28961878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6th case : ....</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In </a:t>
            </a:r>
            <a:r>
              <a:rPr lang="fr-FR" baseline="0" dirty="0" err="1" smtClean="0"/>
              <a:t>this</a:t>
            </a:r>
            <a:r>
              <a:rPr lang="fr-FR" baseline="0" dirty="0" smtClean="0"/>
              <a:t> case Elixir Vital </a:t>
            </a:r>
            <a:r>
              <a:rPr lang="fr-FR" baseline="0" dirty="0" err="1" smtClean="0"/>
              <a:t>is</a:t>
            </a:r>
            <a:r>
              <a:rPr lang="fr-FR" baseline="0" dirty="0" smtClean="0"/>
              <a:t> the </a:t>
            </a:r>
            <a:r>
              <a:rPr lang="fr-FR" baseline="0" dirty="0" err="1" smtClean="0"/>
              <a:t>ideal</a:t>
            </a:r>
            <a:r>
              <a:rPr lang="fr-FR" baseline="0" dirty="0" smtClean="0"/>
              <a:t> </a:t>
            </a:r>
            <a:r>
              <a:rPr lang="fr-FR" baseline="0" dirty="0" err="1" smtClean="0"/>
              <a:t>ally</a:t>
            </a:r>
            <a:r>
              <a:rPr lang="fr-FR" baseline="0" dirty="0" smtClean="0"/>
              <a:t> As a </a:t>
            </a:r>
            <a:r>
              <a:rPr lang="fr-FR" baseline="0" dirty="0" err="1" smtClean="0"/>
              <a:t>preventive</a:t>
            </a:r>
            <a:r>
              <a:rPr lang="fr-FR" baseline="0" dirty="0" smtClean="0"/>
              <a:t> </a:t>
            </a:r>
            <a:r>
              <a:rPr lang="fr-FR" baseline="0" dirty="0" err="1" smtClean="0"/>
              <a:t>measure</a:t>
            </a:r>
            <a:r>
              <a:rPr lang="fr-FR" baseline="0" dirty="0" smtClean="0"/>
              <a:t>. Elixir Vital </a:t>
            </a:r>
            <a:r>
              <a:rPr lang="fr-FR" baseline="0" dirty="0" err="1" smtClean="0"/>
              <a:t>is</a:t>
            </a:r>
            <a:r>
              <a:rPr lang="fr-FR" baseline="0" dirty="0" smtClean="0"/>
              <a:t> </a:t>
            </a:r>
            <a:r>
              <a:rPr lang="fr-FR" baseline="0" dirty="0" err="1" smtClean="0"/>
              <a:t>intended</a:t>
            </a:r>
            <a:r>
              <a:rPr lang="fr-FR" baseline="0" dirty="0" smtClean="0"/>
              <a:t> for all skin types, all </a:t>
            </a:r>
            <a:r>
              <a:rPr lang="fr-FR" baseline="0" dirty="0" err="1" smtClean="0"/>
              <a:t>year</a:t>
            </a:r>
            <a:r>
              <a:rPr lang="fr-FR" baseline="0" dirty="0" smtClean="0"/>
              <a:t> round, </a:t>
            </a:r>
            <a:r>
              <a:rPr lang="fr-FR" baseline="0" dirty="0" err="1" smtClean="0"/>
              <a:t>morning</a:t>
            </a:r>
            <a:r>
              <a:rPr lang="fr-FR" baseline="0" dirty="0" smtClean="0"/>
              <a:t> or </a:t>
            </a:r>
            <a:r>
              <a:rPr lang="fr-FR" baseline="0" dirty="0" err="1" smtClean="0"/>
              <a:t>evening</a:t>
            </a:r>
            <a:r>
              <a:rPr lang="fr-FR" baseline="0" dirty="0" smtClean="0"/>
              <a:t>. The objective </a:t>
            </a:r>
            <a:r>
              <a:rPr lang="fr-FR" baseline="0" dirty="0" err="1" smtClean="0"/>
              <a:t>is</a:t>
            </a:r>
            <a:r>
              <a:rPr lang="fr-FR" baseline="0" dirty="0" smtClean="0"/>
              <a:t> to </a:t>
            </a:r>
            <a:r>
              <a:rPr lang="fr-FR" baseline="0" dirty="0" err="1" smtClean="0"/>
              <a:t>maintain</a:t>
            </a:r>
            <a:r>
              <a:rPr lang="fr-FR" baseline="0" dirty="0" smtClean="0"/>
              <a:t> the skin in good </a:t>
            </a:r>
            <a:r>
              <a:rPr lang="fr-FR" baseline="0" dirty="0" err="1" smtClean="0"/>
              <a:t>health</a:t>
            </a:r>
            <a:r>
              <a:rPr lang="fr-FR" baseline="0" dirty="0" smtClean="0"/>
              <a:t>.</a:t>
            </a:r>
          </a:p>
          <a:p>
            <a:endParaRPr lang="fr-FR" dirty="0"/>
          </a:p>
        </p:txBody>
      </p:sp>
      <p:sp>
        <p:nvSpPr>
          <p:cNvPr id="4" name="Espace réservé du numéro de diapositive 3"/>
          <p:cNvSpPr>
            <a:spLocks noGrp="1"/>
          </p:cNvSpPr>
          <p:nvPr>
            <p:ph type="sldNum" sz="quarter" idx="10"/>
          </p:nvPr>
        </p:nvSpPr>
        <p:spPr/>
        <p:txBody>
          <a:bodyPr/>
          <a:lstStyle/>
          <a:p>
            <a:fld id="{34C3C29B-D611-4618-A458-E7E6C6418B38}" type="slidenum">
              <a:rPr lang="fr-FR" smtClean="0"/>
              <a:t>48</a:t>
            </a:fld>
            <a:endParaRPr lang="fr-FR"/>
          </a:p>
        </p:txBody>
      </p:sp>
    </p:spTree>
    <p:extLst>
      <p:ext uri="{BB962C8B-B14F-4D97-AF65-F5344CB8AC3E}">
        <p14:creationId xmlns:p14="http://schemas.microsoft.com/office/powerpoint/2010/main" val="4588741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8be6f3f7cc_2_138:notes"/>
          <p:cNvSpPr>
            <a:spLocks noGrp="1" noRot="1" noChangeAspect="1"/>
          </p:cNvSpPr>
          <p:nvPr>
            <p:ph type="sldImg" idx="2"/>
          </p:nvPr>
        </p:nvSpPr>
        <p:spPr>
          <a:xfrm>
            <a:off x="33338" y="90488"/>
            <a:ext cx="6715125" cy="3778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g8be6f3f7cc_2_138:notes"/>
          <p:cNvSpPr txBox="1">
            <a:spLocks noGrp="1"/>
          </p:cNvSpPr>
          <p:nvPr>
            <p:ph type="body" idx="1"/>
          </p:nvPr>
        </p:nvSpPr>
        <p:spPr>
          <a:xfrm>
            <a:off x="139376" y="3867521"/>
            <a:ext cx="6655126" cy="6140080"/>
          </a:xfrm>
          <a:prstGeom prst="rect">
            <a:avLst/>
          </a:prstGeom>
          <a:noFill/>
          <a:ln>
            <a:noFill/>
          </a:ln>
        </p:spPr>
        <p:txBody>
          <a:bodyPr spcFirstLastPara="1" wrap="square" lIns="89125" tIns="89125" rIns="89125" bIns="89125" anchor="t" anchorCtr="0">
            <a:noAutofit/>
          </a:bodyPr>
          <a:lstStyle/>
          <a:p>
            <a:pPr marL="0" lvl="0" indent="0" algn="l" rtl="0">
              <a:spcBef>
                <a:spcPts val="0"/>
              </a:spcBef>
              <a:spcAft>
                <a:spcPts val="0"/>
              </a:spcAft>
              <a:buNone/>
            </a:pPr>
            <a:r>
              <a:rPr lang="en-US" dirty="0" smtClean="0"/>
              <a:t>Let's look at the most important information to remember in order to present and sell Elixir Vital</a:t>
            </a:r>
            <a:endParaRPr dirty="0"/>
          </a:p>
        </p:txBody>
      </p:sp>
    </p:spTree>
    <p:extLst>
      <p:ext uri="{BB962C8B-B14F-4D97-AF65-F5344CB8AC3E}">
        <p14:creationId xmlns:p14="http://schemas.microsoft.com/office/powerpoint/2010/main" val="34917195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TRAINING</a:t>
            </a:r>
          </a:p>
          <a:p>
            <a:endParaRPr lang="fr-FR" dirty="0" smtClean="0"/>
          </a:p>
          <a:p>
            <a:r>
              <a:rPr lang="fr-FR" dirty="0" smtClean="0"/>
              <a:t>To finalize this </a:t>
            </a:r>
            <a:r>
              <a:rPr lang="fr-FR" baseline="0" dirty="0" smtClean="0"/>
              <a:t>webinar, we suggest you share with us what you think are the 5 key points to remember about Elixir Vital. </a:t>
            </a:r>
          </a:p>
          <a:p>
            <a:r>
              <a:rPr lang="en-US" dirty="0" smtClean="0"/>
              <a:t>What information do you consider essential to the knowledge of the product?</a:t>
            </a:r>
          </a:p>
          <a:p>
            <a:r>
              <a:rPr lang="en-US" dirty="0" smtClean="0"/>
              <a:t>what are the sales arguments that you would put forward to present the elixir vital ?</a:t>
            </a:r>
            <a:endParaRPr lang="fr-FR" dirty="0"/>
          </a:p>
        </p:txBody>
      </p:sp>
      <p:sp>
        <p:nvSpPr>
          <p:cNvPr id="4" name="Espace réservé du numéro de diapositive 3"/>
          <p:cNvSpPr>
            <a:spLocks noGrp="1"/>
          </p:cNvSpPr>
          <p:nvPr>
            <p:ph type="sldNum" sz="quarter" idx="10"/>
          </p:nvPr>
        </p:nvSpPr>
        <p:spPr/>
        <p:txBody>
          <a:bodyPr/>
          <a:lstStyle/>
          <a:p>
            <a:fld id="{34C3C29B-D611-4618-A458-E7E6C6418B38}" type="slidenum">
              <a:rPr lang="fr-FR" smtClean="0"/>
              <a:t>50</a:t>
            </a:fld>
            <a:endParaRPr lang="fr-FR"/>
          </a:p>
        </p:txBody>
      </p:sp>
    </p:spTree>
    <p:extLst>
      <p:ext uri="{BB962C8B-B14F-4D97-AF65-F5344CB8AC3E}">
        <p14:creationId xmlns:p14="http://schemas.microsoft.com/office/powerpoint/2010/main" val="39808093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TRAINING</a:t>
            </a:r>
          </a:p>
          <a:p>
            <a:endParaRPr lang="fr-FR" dirty="0" smtClean="0"/>
          </a:p>
          <a:p>
            <a:r>
              <a:rPr lang="fr-FR" dirty="0" smtClean="0"/>
              <a:t>To </a:t>
            </a:r>
            <a:r>
              <a:rPr lang="fr-FR" baseline="0" dirty="0" smtClean="0"/>
              <a:t>summarize, Elixir Vital is a double phyto-aromatic </a:t>
            </a:r>
            <a:r>
              <a:rPr lang="fr-FR" baseline="0" dirty="0" err="1" smtClean="0"/>
              <a:t>serum</a:t>
            </a:r>
            <a:r>
              <a:rPr lang="fr-FR" baseline="0" dirty="0" smtClean="0"/>
              <a:t> for skin </a:t>
            </a:r>
            <a:r>
              <a:rPr lang="fr-FR" baseline="0" dirty="0" err="1" smtClean="0"/>
              <a:t>aging</a:t>
            </a:r>
            <a:r>
              <a:rPr lang="fr-FR" baseline="0" dirty="0" smtClean="0"/>
              <a:t> </a:t>
            </a:r>
            <a:r>
              <a:rPr lang="fr-FR" baseline="0" dirty="0" err="1" smtClean="0"/>
              <a:t>prevention</a:t>
            </a:r>
            <a:r>
              <a:rPr lang="fr-FR" baseline="0" dirty="0" smtClean="0"/>
              <a:t> and </a:t>
            </a:r>
            <a:r>
              <a:rPr lang="fr-FR" baseline="0" dirty="0" err="1" smtClean="0"/>
              <a:t>repair</a:t>
            </a:r>
            <a:r>
              <a:rPr lang="fr-FR" baseline="0" dirty="0" smtClean="0"/>
              <a:t> . </a:t>
            </a:r>
          </a:p>
          <a:p>
            <a:r>
              <a:rPr lang="fr-FR" baseline="0" dirty="0" smtClean="0"/>
              <a:t>It </a:t>
            </a:r>
            <a:r>
              <a:rPr lang="fr-FR" baseline="0" dirty="0" err="1" smtClean="0"/>
              <a:t>is</a:t>
            </a:r>
            <a:r>
              <a:rPr lang="fr-FR" baseline="0" dirty="0" smtClean="0"/>
              <a:t> </a:t>
            </a:r>
            <a:r>
              <a:rPr lang="fr-FR" baseline="0" dirty="0" err="1" smtClean="0"/>
              <a:t>composed</a:t>
            </a:r>
            <a:r>
              <a:rPr lang="fr-FR" baseline="0" dirty="0" smtClean="0"/>
              <a:t> of </a:t>
            </a:r>
            <a:r>
              <a:rPr lang="en-US" baseline="0" dirty="0" smtClean="0"/>
              <a:t>Organic beech buds peptides and Soy buds peptides </a:t>
            </a:r>
            <a:r>
              <a:rPr lang="fr-FR" baseline="0" dirty="0" err="1" smtClean="0"/>
              <a:t>rich</a:t>
            </a:r>
            <a:r>
              <a:rPr lang="fr-FR" baseline="0" dirty="0" smtClean="0"/>
              <a:t> in </a:t>
            </a:r>
            <a:r>
              <a:rPr lang="fr-FR" baseline="0" dirty="0" err="1" smtClean="0"/>
              <a:t>amino</a:t>
            </a:r>
            <a:r>
              <a:rPr lang="fr-FR" baseline="0" dirty="0" smtClean="0"/>
              <a:t> </a:t>
            </a:r>
            <a:r>
              <a:rPr lang="fr-FR" baseline="0" dirty="0" err="1" smtClean="0"/>
              <a:t>acids</a:t>
            </a:r>
            <a:r>
              <a:rPr lang="fr-FR" baseline="0" dirty="0" smtClean="0"/>
              <a:t> and restructuring and </a:t>
            </a:r>
            <a:r>
              <a:rPr lang="fr-FR" baseline="0" dirty="0" err="1" smtClean="0"/>
              <a:t>hydrating</a:t>
            </a:r>
            <a:r>
              <a:rPr lang="fr-FR" baseline="0" dirty="0" smtClean="0"/>
              <a:t> </a:t>
            </a:r>
            <a:r>
              <a:rPr lang="fr-FR" baseline="0" dirty="0" err="1" smtClean="0"/>
              <a:t>properties</a:t>
            </a:r>
            <a:r>
              <a:rPr lang="fr-FR" baseline="0" dirty="0" smtClean="0"/>
              <a:t> but </a:t>
            </a:r>
            <a:r>
              <a:rPr lang="fr-FR" baseline="0" dirty="0" err="1" smtClean="0"/>
              <a:t>also</a:t>
            </a:r>
            <a:r>
              <a:rPr lang="fr-FR" baseline="0" dirty="0" smtClean="0"/>
              <a:t> of organic soy oil, sunflower, and non GMO corn oil </a:t>
            </a:r>
            <a:r>
              <a:rPr lang="fr-FR" baseline="0" dirty="0" err="1" smtClean="0"/>
              <a:t>with</a:t>
            </a:r>
            <a:r>
              <a:rPr lang="fr-FR" baseline="0" dirty="0" smtClean="0"/>
              <a:t> </a:t>
            </a:r>
            <a:r>
              <a:rPr lang="fr-FR" baseline="0" dirty="0" err="1" smtClean="0"/>
              <a:t>nourishing</a:t>
            </a:r>
            <a:r>
              <a:rPr lang="fr-FR" baseline="0" dirty="0" smtClean="0"/>
              <a:t> and </a:t>
            </a:r>
            <a:r>
              <a:rPr lang="fr-FR" baseline="0" dirty="0" err="1" smtClean="0"/>
              <a:t>repairing</a:t>
            </a:r>
            <a:r>
              <a:rPr lang="fr-FR" baseline="0" dirty="0" smtClean="0"/>
              <a:t> </a:t>
            </a:r>
            <a:r>
              <a:rPr lang="fr-FR" baseline="0" dirty="0" err="1" smtClean="0"/>
              <a:t>virtues</a:t>
            </a:r>
            <a:r>
              <a:rPr lang="fr-FR" baseline="0" dirty="0" smtClean="0"/>
              <a:t> and finally the niacinamide and the </a:t>
            </a:r>
            <a:r>
              <a:rPr lang="fr-FR" baseline="0" dirty="0" err="1" smtClean="0"/>
              <a:t>vitamin</a:t>
            </a:r>
            <a:r>
              <a:rPr lang="fr-FR" baseline="0" dirty="0" smtClean="0"/>
              <a:t> B5, </a:t>
            </a:r>
            <a:r>
              <a:rPr lang="fr-FR" baseline="0" dirty="0" err="1" smtClean="0"/>
              <a:t>soothing</a:t>
            </a:r>
            <a:r>
              <a:rPr lang="fr-FR" baseline="0" dirty="0" smtClean="0"/>
              <a:t> and </a:t>
            </a:r>
            <a:r>
              <a:rPr lang="fr-FR" baseline="0" dirty="0" err="1" smtClean="0"/>
              <a:t>revitalizing</a:t>
            </a:r>
            <a:r>
              <a:rPr lang="fr-FR" baseline="0" dirty="0" smtClean="0"/>
              <a:t>. </a:t>
            </a:r>
          </a:p>
          <a:p>
            <a:endParaRPr lang="fr-FR" baseline="0" dirty="0" smtClean="0"/>
          </a:p>
          <a:p>
            <a:r>
              <a:rPr lang="fr-FR" baseline="0" dirty="0" smtClean="0"/>
              <a:t>This cocktail of active ingredients is ideal for all skin types as a preventive measure and for tired, stressed and damaged skin as a repair measure. </a:t>
            </a:r>
            <a:r>
              <a:rPr lang="fr-FR" baseline="0" dirty="0" err="1" smtClean="0"/>
              <a:t>Apply</a:t>
            </a:r>
            <a:r>
              <a:rPr lang="fr-FR" baseline="0" dirty="0" smtClean="0"/>
              <a:t> </a:t>
            </a:r>
            <a:r>
              <a:rPr lang="fr-FR" baseline="0" dirty="0" err="1" smtClean="0"/>
              <a:t>alone</a:t>
            </a:r>
            <a:r>
              <a:rPr lang="fr-FR" baseline="0" dirty="0" smtClean="0"/>
              <a:t> or under your usual skin care product and daily morning or evening as prevention and as a one-month intensive treatment morning and evening as repair.</a:t>
            </a:r>
          </a:p>
          <a:p>
            <a:endParaRPr lang="fr-FR" baseline="0" dirty="0" smtClean="0"/>
          </a:p>
          <a:p>
            <a:r>
              <a:rPr lang="fr-FR" dirty="0" smtClean="0"/>
              <a:t>Feel free to print this summary slide for your sales people </a:t>
            </a:r>
            <a:r>
              <a:rPr lang="fr-FR" baseline="0" dirty="0" smtClean="0"/>
              <a:t>or to put in your institutes. </a:t>
            </a:r>
          </a:p>
          <a:p>
            <a:endParaRPr lang="fr-FR" baseline="0" dirty="0" smtClean="0"/>
          </a:p>
          <a:p>
            <a:r>
              <a:rPr lang="en-US" dirty="0" smtClean="0"/>
              <a:t>Thank you for your participation. I'll let Luna present the different tools developed for this operation.</a:t>
            </a:r>
            <a:endParaRPr lang="fr-FR" dirty="0"/>
          </a:p>
        </p:txBody>
      </p:sp>
      <p:sp>
        <p:nvSpPr>
          <p:cNvPr id="4" name="Espace réservé du numéro de diapositive 3"/>
          <p:cNvSpPr>
            <a:spLocks noGrp="1"/>
          </p:cNvSpPr>
          <p:nvPr>
            <p:ph type="sldNum" sz="quarter" idx="10"/>
          </p:nvPr>
        </p:nvSpPr>
        <p:spPr/>
        <p:txBody>
          <a:bodyPr/>
          <a:lstStyle/>
          <a:p>
            <a:fld id="{34C3C29B-D611-4618-A458-E7E6C6418B38}" type="slidenum">
              <a:rPr lang="fr-FR" smtClean="0"/>
              <a:t>51</a:t>
            </a:fld>
            <a:endParaRPr lang="fr-FR"/>
          </a:p>
        </p:txBody>
      </p:sp>
    </p:spTree>
    <p:extLst>
      <p:ext uri="{BB962C8B-B14F-4D97-AF65-F5344CB8AC3E}">
        <p14:creationId xmlns:p14="http://schemas.microsoft.com/office/powerpoint/2010/main" val="8072370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8be6f3f7cc_2_138:notes"/>
          <p:cNvSpPr>
            <a:spLocks noGrp="1" noRot="1" noChangeAspect="1"/>
          </p:cNvSpPr>
          <p:nvPr>
            <p:ph type="sldImg" idx="2"/>
          </p:nvPr>
        </p:nvSpPr>
        <p:spPr>
          <a:xfrm>
            <a:off x="33338" y="90488"/>
            <a:ext cx="6715125" cy="3778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g8be6f3f7cc_2_138:notes"/>
          <p:cNvSpPr txBox="1">
            <a:spLocks noGrp="1"/>
          </p:cNvSpPr>
          <p:nvPr>
            <p:ph type="body" idx="1"/>
          </p:nvPr>
        </p:nvSpPr>
        <p:spPr>
          <a:xfrm>
            <a:off x="139376" y="3867521"/>
            <a:ext cx="6655126" cy="6140080"/>
          </a:xfrm>
          <a:prstGeom prst="rect">
            <a:avLst/>
          </a:prstGeom>
          <a:noFill/>
          <a:ln>
            <a:noFill/>
          </a:ln>
        </p:spPr>
        <p:txBody>
          <a:bodyPr spcFirstLastPara="1" wrap="square" lIns="89125" tIns="89125" rIns="89125" bIns="89125" anchor="t" anchorCtr="0">
            <a:noAutofit/>
          </a:bodyPr>
          <a:lstStyle/>
          <a:p>
            <a:pPr marL="0" lvl="0" indent="0" algn="l" rtl="0">
              <a:spcBef>
                <a:spcPts val="0"/>
              </a:spcBef>
              <a:spcAft>
                <a:spcPts val="0"/>
              </a:spcAft>
              <a:buNone/>
            </a:pPr>
            <a:r>
              <a:rPr lang="fr-FR" dirty="0" smtClean="0"/>
              <a:t>activation </a:t>
            </a:r>
            <a:r>
              <a:rPr lang="fr-FR" dirty="0" err="1" smtClean="0"/>
              <a:t>will</a:t>
            </a:r>
            <a:r>
              <a:rPr lang="fr-FR" dirty="0" smtClean="0"/>
              <a:t> </a:t>
            </a:r>
            <a:r>
              <a:rPr lang="fr-FR" dirty="0" err="1" smtClean="0"/>
              <a:t>be</a:t>
            </a:r>
            <a:r>
              <a:rPr lang="fr-FR" dirty="0" smtClean="0"/>
              <a:t> </a:t>
            </a:r>
            <a:r>
              <a:rPr lang="fr-FR" dirty="0" err="1" smtClean="0"/>
              <a:t>available</a:t>
            </a:r>
            <a:r>
              <a:rPr lang="fr-FR" dirty="0" smtClean="0"/>
              <a:t> on the Espace </a:t>
            </a:r>
            <a:r>
              <a:rPr lang="fr-FR" dirty="0" err="1" smtClean="0"/>
              <a:t>professionel</a:t>
            </a:r>
            <a:endParaRPr dirty="0"/>
          </a:p>
        </p:txBody>
      </p:sp>
    </p:spTree>
    <p:extLst>
      <p:ext uri="{BB962C8B-B14F-4D97-AF65-F5344CB8AC3E}">
        <p14:creationId xmlns:p14="http://schemas.microsoft.com/office/powerpoint/2010/main" val="3369174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8be6f3f7cc_2_138:notes"/>
          <p:cNvSpPr>
            <a:spLocks noGrp="1" noRot="1" noChangeAspect="1"/>
          </p:cNvSpPr>
          <p:nvPr>
            <p:ph type="sldImg" idx="2"/>
          </p:nvPr>
        </p:nvSpPr>
        <p:spPr>
          <a:xfrm>
            <a:off x="33338" y="90488"/>
            <a:ext cx="6715125" cy="3778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g8be6f3f7cc_2_138:notes"/>
          <p:cNvSpPr txBox="1">
            <a:spLocks noGrp="1"/>
          </p:cNvSpPr>
          <p:nvPr>
            <p:ph type="body" idx="1"/>
          </p:nvPr>
        </p:nvSpPr>
        <p:spPr>
          <a:xfrm>
            <a:off x="139376" y="3867521"/>
            <a:ext cx="6655126" cy="6140080"/>
          </a:xfrm>
          <a:prstGeom prst="rect">
            <a:avLst/>
          </a:prstGeom>
          <a:noFill/>
          <a:ln>
            <a:noFill/>
          </a:ln>
        </p:spPr>
        <p:txBody>
          <a:bodyPr spcFirstLastPara="1" wrap="square" lIns="89125" tIns="89125" rIns="89125" bIns="89125" anchor="t" anchorCtr="0">
            <a:noAutofit/>
          </a:bodyPr>
          <a:lstStyle/>
          <a:p>
            <a:pPr marL="0" lvl="0" indent="0" algn="l" rtl="0">
              <a:spcBef>
                <a:spcPts val="0"/>
              </a:spcBef>
              <a:spcAft>
                <a:spcPts val="0"/>
              </a:spcAft>
              <a:buNone/>
            </a:pPr>
            <a:r>
              <a:rPr lang="en-US" dirty="0" smtClean="0"/>
              <a:t>As we just told you, the consumer testimonials are incredible and this is one of the reasons why we think this product is below its potential. </a:t>
            </a:r>
            <a:endParaRPr dirty="0"/>
          </a:p>
        </p:txBody>
      </p:sp>
    </p:spTree>
    <p:extLst>
      <p:ext uri="{BB962C8B-B14F-4D97-AF65-F5344CB8AC3E}">
        <p14:creationId xmlns:p14="http://schemas.microsoft.com/office/powerpoint/2010/main" val="39216140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8be6f3f7cc_2_138:notes"/>
          <p:cNvSpPr>
            <a:spLocks noGrp="1" noRot="1" noChangeAspect="1"/>
          </p:cNvSpPr>
          <p:nvPr>
            <p:ph type="sldImg" idx="2"/>
          </p:nvPr>
        </p:nvSpPr>
        <p:spPr>
          <a:xfrm>
            <a:off x="33338" y="90488"/>
            <a:ext cx="6715125" cy="3778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g8be6f3f7cc_2_138:notes"/>
          <p:cNvSpPr txBox="1">
            <a:spLocks noGrp="1"/>
          </p:cNvSpPr>
          <p:nvPr>
            <p:ph type="body" idx="1"/>
          </p:nvPr>
        </p:nvSpPr>
        <p:spPr>
          <a:xfrm>
            <a:off x="139376" y="3867521"/>
            <a:ext cx="6655126" cy="6140080"/>
          </a:xfrm>
          <a:prstGeom prst="rect">
            <a:avLst/>
          </a:prstGeom>
          <a:noFill/>
          <a:ln>
            <a:noFill/>
          </a:ln>
        </p:spPr>
        <p:txBody>
          <a:bodyPr spcFirstLastPara="1" wrap="square" lIns="89125" tIns="89125" rIns="89125" bIns="89125" anchor="t" anchorCtr="0">
            <a:noAutofit/>
          </a:bodyPr>
          <a:lstStyle/>
          <a:p>
            <a:pPr marL="0" lvl="0" indent="0" algn="l" rtl="0">
              <a:spcBef>
                <a:spcPts val="0"/>
              </a:spcBef>
              <a:spcAft>
                <a:spcPts val="0"/>
              </a:spcAft>
              <a:buNone/>
            </a:pPr>
            <a:r>
              <a:rPr lang="en-US" dirty="0" smtClean="0"/>
              <a:t>This sales pitch is already available in print and digital versions in English and French. It is a tool that will help you keep in mind the main elements of this product repositioning. </a:t>
            </a:r>
            <a:endParaRPr dirty="0"/>
          </a:p>
        </p:txBody>
      </p:sp>
    </p:spTree>
    <p:extLst>
      <p:ext uri="{BB962C8B-B14F-4D97-AF65-F5344CB8AC3E}">
        <p14:creationId xmlns:p14="http://schemas.microsoft.com/office/powerpoint/2010/main" val="39772665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8be6f3f7cc_2_138:notes"/>
          <p:cNvSpPr>
            <a:spLocks noGrp="1" noRot="1" noChangeAspect="1"/>
          </p:cNvSpPr>
          <p:nvPr>
            <p:ph type="sldImg" idx="2"/>
          </p:nvPr>
        </p:nvSpPr>
        <p:spPr>
          <a:xfrm>
            <a:off x="33338" y="90488"/>
            <a:ext cx="6715125" cy="3778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g8be6f3f7cc_2_138:notes"/>
          <p:cNvSpPr txBox="1">
            <a:spLocks noGrp="1"/>
          </p:cNvSpPr>
          <p:nvPr>
            <p:ph type="body" idx="1"/>
          </p:nvPr>
        </p:nvSpPr>
        <p:spPr>
          <a:xfrm>
            <a:off x="139376" y="3867521"/>
            <a:ext cx="6655126" cy="6140080"/>
          </a:xfrm>
          <a:prstGeom prst="rect">
            <a:avLst/>
          </a:prstGeom>
          <a:noFill/>
          <a:ln>
            <a:noFill/>
          </a:ln>
        </p:spPr>
        <p:txBody>
          <a:bodyPr spcFirstLastPara="1" wrap="square" lIns="89125" tIns="89125" rIns="89125" bIns="89125" anchor="t" anchorCtr="0">
            <a:noAutofit/>
          </a:bodyPr>
          <a:lstStyle/>
          <a:p>
            <a:pPr marL="0" lvl="0" indent="0" algn="l" rtl="0">
              <a:spcBef>
                <a:spcPts val="0"/>
              </a:spcBef>
              <a:spcAft>
                <a:spcPts val="0"/>
              </a:spcAft>
              <a:buNone/>
            </a:pPr>
            <a:r>
              <a:rPr lang="en-US" dirty="0" smtClean="0"/>
              <a:t>In addition to the poster and in order to make the point of sale more dynamic, whether on the counter, in the window or in the stand, we have developed a French/English podium highlighting the main promises on two phases in French and on the other two in English. This podium is already available and will arrive flat. </a:t>
            </a:r>
            <a:endParaRPr dirty="0"/>
          </a:p>
        </p:txBody>
      </p:sp>
    </p:spTree>
    <p:extLst>
      <p:ext uri="{BB962C8B-B14F-4D97-AF65-F5344CB8AC3E}">
        <p14:creationId xmlns:p14="http://schemas.microsoft.com/office/powerpoint/2010/main" val="3946104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8be6f3f7cc_2_138:notes"/>
          <p:cNvSpPr>
            <a:spLocks noGrp="1" noRot="1" noChangeAspect="1"/>
          </p:cNvSpPr>
          <p:nvPr>
            <p:ph type="sldImg" idx="2"/>
          </p:nvPr>
        </p:nvSpPr>
        <p:spPr>
          <a:xfrm>
            <a:off x="33338" y="90488"/>
            <a:ext cx="6715125" cy="3778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g8be6f3f7cc_2_138:notes"/>
          <p:cNvSpPr txBox="1">
            <a:spLocks noGrp="1"/>
          </p:cNvSpPr>
          <p:nvPr>
            <p:ph type="body" idx="1"/>
          </p:nvPr>
        </p:nvSpPr>
        <p:spPr>
          <a:xfrm>
            <a:off x="139376" y="3867521"/>
            <a:ext cx="6655126" cy="6140080"/>
          </a:xfrm>
          <a:prstGeom prst="rect">
            <a:avLst/>
          </a:prstGeom>
          <a:noFill/>
          <a:ln>
            <a:noFill/>
          </a:ln>
        </p:spPr>
        <p:txBody>
          <a:bodyPr spcFirstLastPara="1" wrap="square" lIns="89125" tIns="89125" rIns="89125" bIns="89125" anchor="t" anchorCtr="0">
            <a:noAutofit/>
          </a:bodyPr>
          <a:lstStyle/>
          <a:p>
            <a:pPr marL="0" lvl="0" indent="0" algn="l" rtl="0">
              <a:spcBef>
                <a:spcPts val="0"/>
              </a:spcBef>
              <a:spcAft>
                <a:spcPts val="0"/>
              </a:spcAft>
              <a:buNone/>
            </a:pPr>
            <a:r>
              <a:rPr lang="en-US" dirty="0" smtClean="0"/>
              <a:t>We also want the product to be highly visible at the point of sale, so a poster has been developed highlighting the results that prove the effectiveness of the product and the very graphic and two-phase aspect of the product. </a:t>
            </a:r>
          </a:p>
          <a:p>
            <a:pPr marL="0" lvl="0" indent="0" algn="l" rtl="0">
              <a:spcBef>
                <a:spcPts val="0"/>
              </a:spcBef>
              <a:spcAft>
                <a:spcPts val="0"/>
              </a:spcAft>
              <a:buNone/>
            </a:pPr>
            <a:r>
              <a:rPr lang="en-US" dirty="0" smtClean="0"/>
              <a:t>The poster is already available in print and digital version in English and French</a:t>
            </a:r>
            <a:endParaRPr dirty="0"/>
          </a:p>
        </p:txBody>
      </p:sp>
    </p:spTree>
    <p:extLst>
      <p:ext uri="{BB962C8B-B14F-4D97-AF65-F5344CB8AC3E}">
        <p14:creationId xmlns:p14="http://schemas.microsoft.com/office/powerpoint/2010/main" val="20629053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8be6f3f7cc_2_138:notes"/>
          <p:cNvSpPr>
            <a:spLocks noGrp="1" noRot="1" noChangeAspect="1"/>
          </p:cNvSpPr>
          <p:nvPr>
            <p:ph type="sldImg" idx="2"/>
          </p:nvPr>
        </p:nvSpPr>
        <p:spPr>
          <a:xfrm>
            <a:off x="33338" y="90488"/>
            <a:ext cx="6715125" cy="3778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g8be6f3f7cc_2_138:notes"/>
          <p:cNvSpPr txBox="1">
            <a:spLocks noGrp="1"/>
          </p:cNvSpPr>
          <p:nvPr>
            <p:ph type="body" idx="1"/>
          </p:nvPr>
        </p:nvSpPr>
        <p:spPr>
          <a:xfrm>
            <a:off x="139376" y="3867521"/>
            <a:ext cx="6655126" cy="6140080"/>
          </a:xfrm>
          <a:prstGeom prst="rect">
            <a:avLst/>
          </a:prstGeom>
          <a:noFill/>
          <a:ln>
            <a:noFill/>
          </a:ln>
        </p:spPr>
        <p:txBody>
          <a:bodyPr spcFirstLastPara="1" wrap="square" lIns="89125" tIns="89125" rIns="89125" bIns="89125" anchor="t" anchorCtr="0">
            <a:noAutofit/>
          </a:bodyPr>
          <a:lstStyle/>
          <a:p>
            <a:pPr marL="0" lvl="0" indent="0" algn="l" rtl="0">
              <a:spcBef>
                <a:spcPts val="0"/>
              </a:spcBef>
              <a:spcAft>
                <a:spcPts val="0"/>
              </a:spcAft>
              <a:buNone/>
            </a:pPr>
            <a:r>
              <a:rPr lang="en-US" dirty="0" smtClean="0"/>
              <a:t>In addition to the poster and in order to make the point of sale more dynamic, whether on the counter, in the window or in the booth, we have developed a French/English podium highlighting the main promises on two phases in French and on the other two in English. This podium is already available.</a:t>
            </a:r>
            <a:endParaRPr dirty="0"/>
          </a:p>
        </p:txBody>
      </p:sp>
    </p:spTree>
    <p:extLst>
      <p:ext uri="{BB962C8B-B14F-4D97-AF65-F5344CB8AC3E}">
        <p14:creationId xmlns:p14="http://schemas.microsoft.com/office/powerpoint/2010/main" val="42646504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8be6f3f7cc_2_138:notes"/>
          <p:cNvSpPr>
            <a:spLocks noGrp="1" noRot="1" noChangeAspect="1"/>
          </p:cNvSpPr>
          <p:nvPr>
            <p:ph type="sldImg" idx="2"/>
          </p:nvPr>
        </p:nvSpPr>
        <p:spPr>
          <a:xfrm>
            <a:off x="33338" y="90488"/>
            <a:ext cx="6715125" cy="3778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g8be6f3f7cc_2_138:notes"/>
          <p:cNvSpPr txBox="1">
            <a:spLocks noGrp="1"/>
          </p:cNvSpPr>
          <p:nvPr>
            <p:ph type="body" idx="1"/>
          </p:nvPr>
        </p:nvSpPr>
        <p:spPr>
          <a:xfrm>
            <a:off x="139376" y="3867521"/>
            <a:ext cx="6655126" cy="6140080"/>
          </a:xfrm>
          <a:prstGeom prst="rect">
            <a:avLst/>
          </a:prstGeom>
          <a:noFill/>
          <a:ln>
            <a:noFill/>
          </a:ln>
        </p:spPr>
        <p:txBody>
          <a:bodyPr spcFirstLastPara="1" wrap="square" lIns="89125" tIns="89125" rIns="89125" bIns="89125" anchor="t" anchorCtr="0">
            <a:noAutofit/>
          </a:bodyPr>
          <a:lstStyle/>
          <a:p>
            <a:pPr marL="0" lvl="0" indent="0" algn="l" rtl="0">
              <a:spcBef>
                <a:spcPts val="0"/>
              </a:spcBef>
              <a:spcAft>
                <a:spcPts val="0"/>
              </a:spcAft>
              <a:buNone/>
            </a:pPr>
            <a:r>
              <a:rPr lang="en-US" dirty="0" smtClean="0"/>
              <a:t> We will develop an email signature, so that all your collaborators can see the product during your exchanges. The signature will be available in July. </a:t>
            </a:r>
            <a:endParaRPr dirty="0"/>
          </a:p>
        </p:txBody>
      </p:sp>
    </p:spTree>
    <p:extLst>
      <p:ext uri="{BB962C8B-B14F-4D97-AF65-F5344CB8AC3E}">
        <p14:creationId xmlns:p14="http://schemas.microsoft.com/office/powerpoint/2010/main" val="3285111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8be6f3f7cc_2_138:notes"/>
          <p:cNvSpPr>
            <a:spLocks noGrp="1" noRot="1" noChangeAspect="1"/>
          </p:cNvSpPr>
          <p:nvPr>
            <p:ph type="sldImg" idx="2"/>
          </p:nvPr>
        </p:nvSpPr>
        <p:spPr>
          <a:xfrm>
            <a:off x="33338" y="90488"/>
            <a:ext cx="6715125" cy="3778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g8be6f3f7cc_2_138:notes"/>
          <p:cNvSpPr txBox="1">
            <a:spLocks noGrp="1"/>
          </p:cNvSpPr>
          <p:nvPr>
            <p:ph type="body" idx="1"/>
          </p:nvPr>
        </p:nvSpPr>
        <p:spPr>
          <a:xfrm>
            <a:off x="139376" y="3867521"/>
            <a:ext cx="6655126" cy="6140080"/>
          </a:xfrm>
          <a:prstGeom prst="rect">
            <a:avLst/>
          </a:prstGeom>
          <a:noFill/>
          <a:ln>
            <a:noFill/>
          </a:ln>
        </p:spPr>
        <p:txBody>
          <a:bodyPr spcFirstLastPara="1" wrap="square" lIns="89125" tIns="89125" rIns="89125" bIns="89125" anchor="t" anchorCtr="0">
            <a:noAutofit/>
          </a:bodyPr>
          <a:lstStyle/>
          <a:p>
            <a:pPr marL="0" lvl="0" indent="0" algn="l" rtl="0">
              <a:spcBef>
                <a:spcPts val="0"/>
              </a:spcBef>
              <a:spcAft>
                <a:spcPts val="0"/>
              </a:spcAft>
              <a:buNone/>
            </a:pPr>
            <a:r>
              <a:rPr lang="en-US" dirty="0" smtClean="0"/>
              <a:t>We do not only want a physical activation but also a big digital activation. For this, a complete media kit of 9 posts, with 8 series of several stories in French</a:t>
            </a:r>
            <a:r>
              <a:rPr lang="en-US" baseline="0" dirty="0" smtClean="0"/>
              <a:t> and in </a:t>
            </a:r>
            <a:r>
              <a:rPr lang="en-US" baseline="0" dirty="0" err="1" smtClean="0"/>
              <a:t>english</a:t>
            </a:r>
            <a:r>
              <a:rPr lang="en-US" dirty="0" smtClean="0"/>
              <a:t> were developed by our digital team. </a:t>
            </a:r>
          </a:p>
          <a:p>
            <a:pPr marL="0" lvl="0" indent="0" algn="l" rtl="0">
              <a:spcBef>
                <a:spcPts val="0"/>
              </a:spcBef>
              <a:spcAft>
                <a:spcPts val="0"/>
              </a:spcAft>
              <a:buNone/>
            </a:pPr>
            <a:r>
              <a:rPr lang="en-US" dirty="0" smtClean="0"/>
              <a:t>We count on your participation on digital platforms to make this product viral and create a real international buzz! </a:t>
            </a:r>
          </a:p>
          <a:p>
            <a:pPr marL="0" lvl="0" indent="0" algn="l" rtl="0">
              <a:spcBef>
                <a:spcPts val="0"/>
              </a:spcBef>
              <a:spcAft>
                <a:spcPts val="0"/>
              </a:spcAft>
              <a:buNone/>
            </a:pPr>
            <a:r>
              <a:rPr lang="en-US" dirty="0" smtClean="0"/>
              <a:t>The complete media kit, including the 9 posts and associated stories, the 2 newsletters, as well as the updated website page will be available next week in French and English. </a:t>
            </a:r>
          </a:p>
          <a:p>
            <a:pPr marL="0" lvl="0" indent="0" algn="l" rtl="0">
              <a:spcBef>
                <a:spcPts val="0"/>
              </a:spcBef>
              <a:spcAft>
                <a:spcPts val="0"/>
              </a:spcAft>
              <a:buNone/>
            </a:pP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9324227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8be6f3f7cc_2_138:notes"/>
          <p:cNvSpPr>
            <a:spLocks noGrp="1" noRot="1" noChangeAspect="1"/>
          </p:cNvSpPr>
          <p:nvPr>
            <p:ph type="sldImg" idx="2"/>
          </p:nvPr>
        </p:nvSpPr>
        <p:spPr>
          <a:xfrm>
            <a:off x="33338" y="90488"/>
            <a:ext cx="6715125" cy="3778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g8be6f3f7cc_2_138:notes"/>
          <p:cNvSpPr txBox="1">
            <a:spLocks noGrp="1"/>
          </p:cNvSpPr>
          <p:nvPr>
            <p:ph type="body" idx="1"/>
          </p:nvPr>
        </p:nvSpPr>
        <p:spPr>
          <a:xfrm>
            <a:off x="139376" y="3867521"/>
            <a:ext cx="6655126" cy="6140080"/>
          </a:xfrm>
          <a:prstGeom prst="rect">
            <a:avLst/>
          </a:prstGeom>
          <a:noFill/>
          <a:ln>
            <a:noFill/>
          </a:ln>
        </p:spPr>
        <p:txBody>
          <a:bodyPr spcFirstLastPara="1" wrap="square" lIns="89125" tIns="89125" rIns="89125" bIns="89125" anchor="t" anchorCtr="0">
            <a:noAutofit/>
          </a:bodyPr>
          <a:lstStyle/>
          <a:p>
            <a:pPr marL="0" lvl="0" indent="0" algn="l" rtl="0">
              <a:spcBef>
                <a:spcPts val="0"/>
              </a:spcBef>
              <a:spcAft>
                <a:spcPts val="0"/>
              </a:spcAft>
              <a:buNone/>
            </a:pPr>
            <a:r>
              <a:rPr lang="en-US" dirty="0" smtClean="0"/>
              <a:t>To encourage the creation of </a:t>
            </a:r>
            <a:r>
              <a:rPr lang="en-US" dirty="0" err="1" smtClean="0"/>
              <a:t>virality</a:t>
            </a:r>
            <a:r>
              <a:rPr lang="en-US" dirty="0" smtClean="0"/>
              <a:t> on social networks, we have set up a contest. In order for the institutes to participate, we wanted to include them in the prize draw by giving them the opportunity to win a treatment and a product routine to be picked up at the institute, and by asking participants to identify the Yon-Ka center closest to their home. </a:t>
            </a:r>
          </a:p>
          <a:p>
            <a:pPr marL="0" lvl="0" indent="0" algn="l" rtl="0">
              <a:spcBef>
                <a:spcPts val="0"/>
              </a:spcBef>
              <a:spcAft>
                <a:spcPts val="0"/>
              </a:spcAft>
              <a:buNone/>
            </a:pPr>
            <a:r>
              <a:rPr lang="en-US" dirty="0" smtClean="0"/>
              <a:t>We encourage you to </a:t>
            </a:r>
            <a:r>
              <a:rPr lang="en-US" dirty="0" smtClean="0"/>
              <a:t>run the same contest in your country to </a:t>
            </a:r>
            <a:r>
              <a:rPr lang="en-US" dirty="0" smtClean="0"/>
              <a:t>increase the chances of seeing it invade social networks. </a:t>
            </a:r>
            <a:endParaRPr dirty="0"/>
          </a:p>
        </p:txBody>
      </p:sp>
    </p:spTree>
    <p:extLst>
      <p:ext uri="{BB962C8B-B14F-4D97-AF65-F5344CB8AC3E}">
        <p14:creationId xmlns:p14="http://schemas.microsoft.com/office/powerpoint/2010/main" val="1111067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8be6f3f7cc_2_138:notes"/>
          <p:cNvSpPr>
            <a:spLocks noGrp="1" noRot="1" noChangeAspect="1"/>
          </p:cNvSpPr>
          <p:nvPr>
            <p:ph type="sldImg" idx="2"/>
          </p:nvPr>
        </p:nvSpPr>
        <p:spPr>
          <a:xfrm>
            <a:off x="33338" y="90488"/>
            <a:ext cx="6715125" cy="3778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g8be6f3f7cc_2_138:notes"/>
          <p:cNvSpPr txBox="1">
            <a:spLocks noGrp="1"/>
          </p:cNvSpPr>
          <p:nvPr>
            <p:ph type="body" idx="1"/>
          </p:nvPr>
        </p:nvSpPr>
        <p:spPr>
          <a:xfrm>
            <a:off x="139376" y="3867521"/>
            <a:ext cx="6655126" cy="6140080"/>
          </a:xfrm>
          <a:prstGeom prst="rect">
            <a:avLst/>
          </a:prstGeom>
          <a:noFill/>
          <a:ln>
            <a:noFill/>
          </a:ln>
        </p:spPr>
        <p:txBody>
          <a:bodyPr spcFirstLastPara="1" wrap="square" lIns="89125" tIns="89125" rIns="89125" bIns="89125" anchor="t" anchorCtr="0">
            <a:noAutofit/>
          </a:bodyPr>
          <a:lstStyle/>
          <a:p>
            <a:pPr marL="0" lvl="0" indent="0" algn="l" rtl="0">
              <a:spcBef>
                <a:spcPts val="0"/>
              </a:spcBef>
              <a:spcAft>
                <a:spcPts val="0"/>
              </a:spcAft>
              <a:buNone/>
            </a:pPr>
            <a:endParaRPr lang="fr-FR" dirty="0" smtClean="0"/>
          </a:p>
          <a:p>
            <a:pPr marL="0" lvl="0" indent="0" algn="l" rtl="0">
              <a:spcBef>
                <a:spcPts val="0"/>
              </a:spcBef>
              <a:spcAft>
                <a:spcPts val="0"/>
              </a:spcAft>
              <a:buNone/>
            </a:pPr>
            <a:r>
              <a:rPr lang="fr-FR" dirty="0" smtClean="0"/>
              <a:t>You </a:t>
            </a:r>
            <a:r>
              <a:rPr lang="fr-FR" dirty="0" err="1" smtClean="0"/>
              <a:t>see</a:t>
            </a:r>
            <a:r>
              <a:rPr lang="fr-FR" dirty="0" smtClean="0"/>
              <a:t> </a:t>
            </a:r>
            <a:r>
              <a:rPr lang="fr-FR" dirty="0" err="1" smtClean="0"/>
              <a:t>we</a:t>
            </a:r>
            <a:r>
              <a:rPr lang="fr-FR" dirty="0" smtClean="0"/>
              <a:t> have </a:t>
            </a:r>
            <a:r>
              <a:rPr lang="fr-FR" dirty="0" err="1" smtClean="0"/>
              <a:t>developed</a:t>
            </a:r>
            <a:r>
              <a:rPr lang="fr-FR" baseline="0" dirty="0" smtClean="0"/>
              <a:t> a lot of </a:t>
            </a:r>
            <a:r>
              <a:rPr lang="fr-FR" baseline="0" dirty="0" err="1" smtClean="0"/>
              <a:t>tools</a:t>
            </a:r>
            <a:r>
              <a:rPr lang="fr-FR" baseline="0" dirty="0" smtClean="0"/>
              <a:t> for </a:t>
            </a:r>
            <a:r>
              <a:rPr lang="fr-FR" baseline="0" dirty="0" err="1" smtClean="0"/>
              <a:t>improving</a:t>
            </a:r>
            <a:r>
              <a:rPr lang="fr-FR" baseline="0" dirty="0" smtClean="0"/>
              <a:t> the </a:t>
            </a:r>
            <a:r>
              <a:rPr lang="fr-FR" baseline="0" dirty="0" err="1" smtClean="0"/>
              <a:t>visibility</a:t>
            </a:r>
            <a:r>
              <a:rPr lang="fr-FR" baseline="0" dirty="0" smtClean="0"/>
              <a:t> and the </a:t>
            </a:r>
            <a:r>
              <a:rPr lang="fr-FR" baseline="0" dirty="0" err="1" smtClean="0"/>
              <a:t>understanding</a:t>
            </a:r>
            <a:r>
              <a:rPr lang="fr-FR" baseline="0" dirty="0" smtClean="0"/>
              <a:t> of the </a:t>
            </a:r>
            <a:r>
              <a:rPr lang="fr-FR" baseline="0" dirty="0" err="1" smtClean="0"/>
              <a:t>product</a:t>
            </a:r>
            <a:r>
              <a:rPr lang="fr-FR" baseline="0" dirty="0" smtClean="0"/>
              <a:t>. So </a:t>
            </a:r>
            <a:r>
              <a:rPr lang="fr-FR" baseline="0" dirty="0" err="1" smtClean="0"/>
              <a:t>please</a:t>
            </a:r>
            <a:r>
              <a:rPr lang="fr-FR" baseline="0" dirty="0" smtClean="0"/>
              <a:t> </a:t>
            </a:r>
            <a:r>
              <a:rPr lang="fr-FR" baseline="0" dirty="0" err="1" smtClean="0"/>
              <a:t>make</a:t>
            </a:r>
            <a:r>
              <a:rPr lang="fr-FR" baseline="0" dirty="0" smtClean="0"/>
              <a:t> the best use of </a:t>
            </a:r>
            <a:r>
              <a:rPr lang="fr-FR" baseline="0" dirty="0" err="1" smtClean="0"/>
              <a:t>them</a:t>
            </a:r>
            <a:r>
              <a:rPr lang="fr-FR" baseline="0" dirty="0" smtClean="0"/>
              <a:t>, </a:t>
            </a:r>
            <a:r>
              <a:rPr lang="fr-FR" baseline="0" dirty="0" err="1" smtClean="0"/>
              <a:t>share</a:t>
            </a:r>
            <a:r>
              <a:rPr lang="fr-FR" baseline="0" dirty="0" smtClean="0"/>
              <a:t> </a:t>
            </a:r>
            <a:r>
              <a:rPr lang="fr-FR" baseline="0" dirty="0" err="1" smtClean="0"/>
              <a:t>them</a:t>
            </a:r>
            <a:r>
              <a:rPr lang="fr-FR" baseline="0" dirty="0" smtClean="0"/>
              <a:t> </a:t>
            </a:r>
            <a:r>
              <a:rPr lang="fr-FR" baseline="0" dirty="0" err="1" smtClean="0"/>
              <a:t>with</a:t>
            </a:r>
            <a:r>
              <a:rPr lang="fr-FR" baseline="0" dirty="0" smtClean="0"/>
              <a:t> </a:t>
            </a:r>
            <a:r>
              <a:rPr lang="fr-FR" baseline="0" dirty="0" err="1" smtClean="0"/>
              <a:t>your</a:t>
            </a:r>
            <a:r>
              <a:rPr lang="fr-FR" baseline="0" dirty="0" smtClean="0"/>
              <a:t> spas and salons, use </a:t>
            </a:r>
            <a:r>
              <a:rPr lang="fr-FR" baseline="0" dirty="0" err="1" smtClean="0"/>
              <a:t>them</a:t>
            </a:r>
            <a:r>
              <a:rPr lang="fr-FR" baseline="0" dirty="0" smtClean="0"/>
              <a:t> for social media and the </a:t>
            </a:r>
            <a:r>
              <a:rPr lang="fr-FR" baseline="0" dirty="0" err="1" smtClean="0"/>
              <a:t>press</a:t>
            </a:r>
            <a:r>
              <a:rPr lang="fr-FR" baseline="0" dirty="0" smtClean="0"/>
              <a:t>. </a:t>
            </a:r>
            <a:r>
              <a:rPr lang="fr-FR" baseline="0" dirty="0" err="1" smtClean="0"/>
              <a:t>September</a:t>
            </a:r>
            <a:r>
              <a:rPr lang="fr-FR" baseline="0" dirty="0" smtClean="0"/>
              <a:t> has to </a:t>
            </a:r>
            <a:r>
              <a:rPr lang="fr-FR" baseline="0" dirty="0" err="1" smtClean="0"/>
              <a:t>be</a:t>
            </a:r>
            <a:r>
              <a:rPr lang="fr-FR" baseline="0" dirty="0" smtClean="0"/>
              <a:t> the ELIXIR VITAL </a:t>
            </a:r>
            <a:r>
              <a:rPr lang="fr-FR" baseline="0" dirty="0" err="1" smtClean="0"/>
              <a:t>month</a:t>
            </a:r>
            <a:r>
              <a:rPr lang="fr-FR" baseline="0" dirty="0" smtClean="0"/>
              <a:t> </a:t>
            </a:r>
            <a:r>
              <a:rPr lang="fr-FR" baseline="0" dirty="0" err="1" smtClean="0"/>
              <a:t>everywhere</a:t>
            </a:r>
            <a:r>
              <a:rPr lang="fr-FR" baseline="0" dirty="0" smtClean="0"/>
              <a:t>!</a:t>
            </a:r>
          </a:p>
          <a:p>
            <a:pPr marL="0" lvl="0" indent="0" algn="l" rtl="0">
              <a:spcBef>
                <a:spcPts val="0"/>
              </a:spcBef>
              <a:spcAft>
                <a:spcPts val="0"/>
              </a:spcAft>
              <a:buNone/>
            </a:pPr>
            <a:endParaRPr lang="fr-FR" baseline="0" dirty="0" smtClean="0"/>
          </a:p>
          <a:p>
            <a:pPr marL="0" lvl="0" indent="0" algn="l" rtl="0">
              <a:spcBef>
                <a:spcPts val="0"/>
              </a:spcBef>
              <a:spcAft>
                <a:spcPts val="0"/>
              </a:spcAft>
              <a:buNone/>
            </a:pPr>
            <a:r>
              <a:rPr lang="fr-FR" baseline="0" dirty="0" smtClean="0"/>
              <a:t>It </a:t>
            </a:r>
            <a:r>
              <a:rPr lang="fr-FR" baseline="0" dirty="0" err="1" smtClean="0"/>
              <a:t>will</a:t>
            </a:r>
            <a:r>
              <a:rPr lang="fr-FR" baseline="0" dirty="0" smtClean="0"/>
              <a:t> help to </a:t>
            </a:r>
            <a:r>
              <a:rPr lang="fr-FR" baseline="0" dirty="0" err="1" smtClean="0"/>
              <a:t>boost</a:t>
            </a:r>
            <a:r>
              <a:rPr lang="fr-FR" baseline="0" dirty="0" smtClean="0"/>
              <a:t> the sales, but </a:t>
            </a:r>
            <a:r>
              <a:rPr lang="fr-FR" baseline="0" dirty="0" err="1" smtClean="0"/>
              <a:t>we</a:t>
            </a:r>
            <a:r>
              <a:rPr lang="fr-FR" baseline="0" dirty="0" smtClean="0"/>
              <a:t> know </a:t>
            </a:r>
            <a:r>
              <a:rPr lang="fr-FR" baseline="0" dirty="0" err="1" smtClean="0"/>
              <a:t>it</a:t>
            </a:r>
            <a:r>
              <a:rPr lang="fr-FR" baseline="0" dirty="0" smtClean="0"/>
              <a:t> </a:t>
            </a:r>
            <a:r>
              <a:rPr lang="fr-FR" baseline="0" dirty="0" err="1" smtClean="0"/>
              <a:t>is</a:t>
            </a:r>
            <a:r>
              <a:rPr lang="fr-FR" baseline="0" dirty="0" smtClean="0"/>
              <a:t> </a:t>
            </a:r>
            <a:r>
              <a:rPr lang="fr-FR" baseline="0" dirty="0" err="1" smtClean="0"/>
              <a:t>always</a:t>
            </a:r>
            <a:r>
              <a:rPr lang="fr-FR" baseline="0" dirty="0" smtClean="0"/>
              <a:t> </a:t>
            </a:r>
            <a:r>
              <a:rPr lang="fr-FR" baseline="0" dirty="0" err="1" smtClean="0"/>
              <a:t>better</a:t>
            </a:r>
            <a:r>
              <a:rPr lang="fr-FR" baseline="0" dirty="0" smtClean="0"/>
              <a:t> </a:t>
            </a:r>
            <a:r>
              <a:rPr lang="fr-FR" baseline="0" dirty="0" err="1" smtClean="0"/>
              <a:t>when</a:t>
            </a:r>
            <a:r>
              <a:rPr lang="fr-FR" baseline="0" dirty="0" smtClean="0"/>
              <a:t> </a:t>
            </a:r>
            <a:r>
              <a:rPr lang="fr-FR" baseline="0" dirty="0" err="1" smtClean="0"/>
              <a:t>consumers</a:t>
            </a:r>
            <a:r>
              <a:rPr lang="fr-FR" baseline="0" dirty="0" smtClean="0"/>
              <a:t>, and </a:t>
            </a:r>
            <a:r>
              <a:rPr lang="fr-FR" baseline="0" dirty="0" err="1" smtClean="0"/>
              <a:t>also</a:t>
            </a:r>
            <a:r>
              <a:rPr lang="fr-FR" baseline="0" dirty="0" smtClean="0"/>
              <a:t> spas and salons, </a:t>
            </a:r>
            <a:r>
              <a:rPr lang="fr-FR" baseline="0" dirty="0" err="1" smtClean="0"/>
              <a:t>get</a:t>
            </a:r>
            <a:r>
              <a:rPr lang="fr-FR" baseline="0" dirty="0" smtClean="0"/>
              <a:t> </a:t>
            </a:r>
            <a:r>
              <a:rPr lang="fr-FR" baseline="0" dirty="0" err="1" smtClean="0"/>
              <a:t>some</a:t>
            </a:r>
            <a:r>
              <a:rPr lang="fr-FR" baseline="0" dirty="0" smtClean="0"/>
              <a:t> </a:t>
            </a:r>
            <a:r>
              <a:rPr lang="fr-FR" baseline="0" dirty="0" err="1" smtClean="0"/>
              <a:t>incentive</a:t>
            </a:r>
            <a:r>
              <a:rPr lang="fr-FR" baseline="0" dirty="0" smtClean="0"/>
              <a:t> </a:t>
            </a:r>
            <a:r>
              <a:rPr lang="fr-FR" baseline="0" dirty="0" err="1" smtClean="0"/>
              <a:t>with</a:t>
            </a:r>
            <a:r>
              <a:rPr lang="fr-FR" baseline="0" dirty="0" smtClean="0"/>
              <a:t> </a:t>
            </a:r>
            <a:r>
              <a:rPr lang="fr-FR" baseline="0" dirty="0" err="1" smtClean="0"/>
              <a:t>purchase</a:t>
            </a:r>
            <a:r>
              <a:rPr lang="fr-FR" baseline="0" dirty="0" smtClean="0"/>
              <a:t>.</a:t>
            </a:r>
          </a:p>
          <a:p>
            <a:pPr marL="0" lvl="0" indent="0" algn="l" rtl="0">
              <a:spcBef>
                <a:spcPts val="0"/>
              </a:spcBef>
              <a:spcAft>
                <a:spcPts val="0"/>
              </a:spcAft>
              <a:buNone/>
            </a:pPr>
            <a:r>
              <a:rPr lang="fr-FR" baseline="0" dirty="0" err="1" smtClean="0"/>
              <a:t>Though</a:t>
            </a:r>
            <a:r>
              <a:rPr lang="fr-FR" baseline="0" dirty="0" smtClean="0"/>
              <a:t> </a:t>
            </a:r>
            <a:r>
              <a:rPr lang="fr-FR" baseline="0" dirty="0" err="1" smtClean="0"/>
              <a:t>we</a:t>
            </a:r>
            <a:r>
              <a:rPr lang="fr-FR" baseline="0" dirty="0" smtClean="0"/>
              <a:t> do not </a:t>
            </a:r>
            <a:r>
              <a:rPr lang="fr-FR" baseline="0" dirty="0" err="1" smtClean="0"/>
              <a:t>recommend</a:t>
            </a:r>
            <a:r>
              <a:rPr lang="fr-FR" baseline="0" dirty="0" smtClean="0"/>
              <a:t> </a:t>
            </a:r>
            <a:r>
              <a:rPr lang="fr-FR" baseline="0" dirty="0" err="1" smtClean="0"/>
              <a:t>any</a:t>
            </a:r>
            <a:r>
              <a:rPr lang="fr-FR" baseline="0" dirty="0" smtClean="0"/>
              <a:t> discount on the </a:t>
            </a:r>
            <a:r>
              <a:rPr lang="fr-FR" baseline="0" dirty="0" err="1" smtClean="0"/>
              <a:t>price</a:t>
            </a:r>
            <a:r>
              <a:rPr lang="fr-FR" baseline="0" dirty="0" smtClean="0"/>
              <a:t> </a:t>
            </a:r>
            <a:r>
              <a:rPr lang="fr-FR" baseline="0" dirty="0" err="1" smtClean="0"/>
              <a:t>since</a:t>
            </a:r>
            <a:r>
              <a:rPr lang="fr-FR" baseline="0" dirty="0" smtClean="0"/>
              <a:t> </a:t>
            </a:r>
            <a:r>
              <a:rPr lang="fr-FR" baseline="0" dirty="0" err="1" smtClean="0"/>
              <a:t>we</a:t>
            </a:r>
            <a:r>
              <a:rPr lang="fr-FR" baseline="0" dirty="0" smtClean="0"/>
              <a:t> </a:t>
            </a:r>
            <a:r>
              <a:rPr lang="fr-FR" baseline="0" dirty="0" err="1" smtClean="0"/>
              <a:t>want</a:t>
            </a:r>
            <a:r>
              <a:rPr lang="fr-FR" baseline="0" dirty="0" smtClean="0"/>
              <a:t> to </a:t>
            </a:r>
            <a:r>
              <a:rPr lang="fr-FR" baseline="0" dirty="0" err="1" smtClean="0"/>
              <a:t>keep</a:t>
            </a:r>
            <a:r>
              <a:rPr lang="fr-FR" baseline="0" dirty="0" smtClean="0"/>
              <a:t> a premium image for the </a:t>
            </a:r>
            <a:r>
              <a:rPr lang="fr-FR" baseline="0" dirty="0" err="1" smtClean="0"/>
              <a:t>product</a:t>
            </a:r>
            <a:r>
              <a:rPr lang="fr-FR" baseline="0" dirty="0" smtClean="0"/>
              <a:t>.</a:t>
            </a:r>
          </a:p>
          <a:p>
            <a:pPr marL="0" lvl="0" indent="0" algn="l" rtl="0">
              <a:spcBef>
                <a:spcPts val="0"/>
              </a:spcBef>
              <a:spcAft>
                <a:spcPts val="0"/>
              </a:spcAft>
              <a:buNone/>
            </a:pPr>
            <a:endParaRPr lang="fr-FR" baseline="0" dirty="0" smtClean="0"/>
          </a:p>
          <a:p>
            <a:pPr marL="0" lvl="0" indent="0" algn="l" rtl="0">
              <a:spcBef>
                <a:spcPts val="0"/>
              </a:spcBef>
              <a:spcAft>
                <a:spcPts val="0"/>
              </a:spcAft>
              <a:buNone/>
            </a:pPr>
            <a:r>
              <a:rPr lang="fr-FR" baseline="0" dirty="0" smtClean="0"/>
              <a:t>Our suggestion </a:t>
            </a:r>
            <a:r>
              <a:rPr lang="fr-FR" baseline="0" dirty="0" err="1" smtClean="0"/>
              <a:t>is</a:t>
            </a:r>
            <a:r>
              <a:rPr lang="fr-FR" baseline="0" dirty="0" smtClean="0"/>
              <a:t> to </a:t>
            </a:r>
            <a:r>
              <a:rPr lang="fr-FR" baseline="0" dirty="0" err="1" smtClean="0"/>
              <a:t>offer</a:t>
            </a:r>
            <a:r>
              <a:rPr lang="fr-FR" baseline="0" dirty="0" smtClean="0"/>
              <a:t> to </a:t>
            </a:r>
            <a:r>
              <a:rPr lang="fr-FR" baseline="0" dirty="0" err="1" smtClean="0"/>
              <a:t>consumers</a:t>
            </a:r>
            <a:r>
              <a:rPr lang="fr-FR" baseline="0" dirty="0" smtClean="0"/>
              <a:t> a </a:t>
            </a:r>
            <a:r>
              <a:rPr lang="fr-FR" baseline="0" dirty="0" err="1" smtClean="0"/>
              <a:t>complementary</a:t>
            </a:r>
            <a:r>
              <a:rPr lang="fr-FR" baseline="0" dirty="0" smtClean="0"/>
              <a:t> </a:t>
            </a:r>
            <a:r>
              <a:rPr lang="fr-FR" baseline="0" dirty="0" err="1" smtClean="0"/>
              <a:t>product</a:t>
            </a:r>
            <a:r>
              <a:rPr lang="fr-FR" baseline="0" dirty="0" smtClean="0"/>
              <a:t> as a part of the home routine. </a:t>
            </a:r>
            <a:r>
              <a:rPr lang="fr-FR" baseline="0" dirty="0" err="1" smtClean="0"/>
              <a:t>Travel</a:t>
            </a:r>
            <a:r>
              <a:rPr lang="fr-FR" baseline="0" dirty="0" smtClean="0"/>
              <a:t> size </a:t>
            </a:r>
            <a:r>
              <a:rPr lang="fr-FR" baseline="0" dirty="0" err="1" smtClean="0"/>
              <a:t>products</a:t>
            </a:r>
            <a:r>
              <a:rPr lang="fr-FR" baseline="0" dirty="0" smtClean="0"/>
              <a:t> are </a:t>
            </a:r>
            <a:r>
              <a:rPr lang="fr-FR" baseline="0" dirty="0" err="1" smtClean="0"/>
              <a:t>particularly</a:t>
            </a:r>
            <a:r>
              <a:rPr lang="fr-FR" baseline="0" dirty="0" smtClean="0"/>
              <a:t> </a:t>
            </a:r>
            <a:r>
              <a:rPr lang="fr-FR" baseline="0" dirty="0" err="1" smtClean="0"/>
              <a:t>convenient</a:t>
            </a:r>
            <a:r>
              <a:rPr lang="fr-FR" baseline="0" dirty="0" smtClean="0"/>
              <a:t> for </a:t>
            </a:r>
            <a:r>
              <a:rPr lang="fr-FR" baseline="0" dirty="0" err="1" smtClean="0"/>
              <a:t>that</a:t>
            </a:r>
            <a:r>
              <a:rPr lang="fr-FR" baseline="0" dirty="0" smtClean="0"/>
              <a:t> </a:t>
            </a:r>
            <a:r>
              <a:rPr lang="fr-FR" baseline="0" dirty="0" err="1" smtClean="0"/>
              <a:t>kind</a:t>
            </a:r>
            <a:r>
              <a:rPr lang="fr-FR" baseline="0" dirty="0" smtClean="0"/>
              <a:t> of gift </a:t>
            </a:r>
            <a:r>
              <a:rPr lang="fr-FR" baseline="0" dirty="0" err="1" smtClean="0"/>
              <a:t>with</a:t>
            </a:r>
            <a:r>
              <a:rPr lang="fr-FR" baseline="0" dirty="0" smtClean="0"/>
              <a:t> </a:t>
            </a:r>
            <a:r>
              <a:rPr lang="fr-FR" baseline="0" dirty="0" err="1" smtClean="0"/>
              <a:t>purchase</a:t>
            </a:r>
            <a:r>
              <a:rPr lang="fr-FR" baseline="0" dirty="0" smtClean="0"/>
              <a:t>. </a:t>
            </a:r>
          </a:p>
          <a:p>
            <a:pPr marL="0" lvl="0" indent="0" algn="l" rtl="0">
              <a:spcBef>
                <a:spcPts val="0"/>
              </a:spcBef>
              <a:spcAft>
                <a:spcPts val="0"/>
              </a:spcAft>
              <a:buNone/>
            </a:pPr>
            <a:r>
              <a:rPr lang="fr-FR" baseline="0" dirty="0" err="1" smtClean="0"/>
              <a:t>We</a:t>
            </a:r>
            <a:r>
              <a:rPr lang="fr-FR" baseline="0" dirty="0" smtClean="0"/>
              <a:t> </a:t>
            </a:r>
            <a:r>
              <a:rPr lang="fr-FR" baseline="0" dirty="0" err="1" smtClean="0"/>
              <a:t>recommend</a:t>
            </a:r>
            <a:r>
              <a:rPr lang="fr-FR" baseline="0" dirty="0" smtClean="0"/>
              <a:t> the body LAIT HYDRATANT, of the AROMA-FUSION VITALITY line, </a:t>
            </a:r>
            <a:r>
              <a:rPr lang="fr-FR" baseline="0" dirty="0" err="1" smtClean="0"/>
              <a:t>our</a:t>
            </a:r>
            <a:r>
              <a:rPr lang="fr-FR" baseline="0" dirty="0" smtClean="0"/>
              <a:t> mandarin </a:t>
            </a:r>
            <a:r>
              <a:rPr lang="fr-FR" baseline="0" dirty="0" err="1" smtClean="0"/>
              <a:t>sweet</a:t>
            </a:r>
            <a:r>
              <a:rPr lang="fr-FR" baseline="0" dirty="0" smtClean="0"/>
              <a:t> orange body </a:t>
            </a:r>
            <a:r>
              <a:rPr lang="fr-FR" baseline="0" dirty="0" err="1" smtClean="0"/>
              <a:t>milk</a:t>
            </a:r>
            <a:r>
              <a:rPr lang="fr-FR" baseline="0" dirty="0" smtClean="0"/>
              <a:t>.</a:t>
            </a:r>
          </a:p>
          <a:p>
            <a:pPr marL="0" lvl="0" indent="0" algn="l" rtl="0">
              <a:spcBef>
                <a:spcPts val="0"/>
              </a:spcBef>
              <a:spcAft>
                <a:spcPts val="0"/>
              </a:spcAft>
              <a:buNone/>
            </a:pPr>
            <a:r>
              <a:rPr lang="fr-FR" baseline="0" dirty="0" err="1" smtClean="0"/>
              <a:t>With</a:t>
            </a:r>
            <a:r>
              <a:rPr lang="fr-FR" baseline="0" dirty="0" smtClean="0"/>
              <a:t> </a:t>
            </a:r>
            <a:r>
              <a:rPr lang="fr-FR" baseline="0" dirty="0" err="1" smtClean="0"/>
              <a:t>its</a:t>
            </a:r>
            <a:r>
              <a:rPr lang="fr-FR" baseline="0" dirty="0" smtClean="0"/>
              <a:t> </a:t>
            </a:r>
            <a:r>
              <a:rPr lang="fr-FR" baseline="0" dirty="0" err="1" smtClean="0"/>
              <a:t>repairing</a:t>
            </a:r>
            <a:r>
              <a:rPr lang="fr-FR" baseline="0" dirty="0" smtClean="0"/>
              <a:t>, </a:t>
            </a:r>
            <a:r>
              <a:rPr lang="fr-FR" baseline="0" dirty="0" err="1" smtClean="0"/>
              <a:t>hydrating</a:t>
            </a:r>
            <a:r>
              <a:rPr lang="fr-FR" baseline="0" dirty="0" smtClean="0"/>
              <a:t> and </a:t>
            </a:r>
            <a:r>
              <a:rPr lang="fr-FR" baseline="0" dirty="0" err="1" smtClean="0"/>
              <a:t>nourishing</a:t>
            </a:r>
            <a:r>
              <a:rPr lang="fr-FR" baseline="0" dirty="0" smtClean="0"/>
              <a:t> </a:t>
            </a:r>
            <a:r>
              <a:rPr lang="fr-FR" baseline="0" dirty="0" err="1" smtClean="0"/>
              <a:t>benefits</a:t>
            </a:r>
            <a:r>
              <a:rPr lang="fr-FR" baseline="0" dirty="0" smtClean="0"/>
              <a:t> for the body </a:t>
            </a:r>
            <a:r>
              <a:rPr lang="fr-FR" baseline="0" dirty="0" err="1" smtClean="0"/>
              <a:t>it</a:t>
            </a:r>
            <a:r>
              <a:rPr lang="fr-FR" baseline="0" dirty="0" smtClean="0"/>
              <a:t> </a:t>
            </a:r>
            <a:r>
              <a:rPr lang="fr-FR" baseline="0" dirty="0" err="1" smtClean="0"/>
              <a:t>is</a:t>
            </a:r>
            <a:r>
              <a:rPr lang="fr-FR" baseline="0" dirty="0" smtClean="0"/>
              <a:t> a </a:t>
            </a:r>
            <a:r>
              <a:rPr lang="fr-FR" baseline="0" dirty="0" err="1" smtClean="0"/>
              <a:t>very</a:t>
            </a:r>
            <a:r>
              <a:rPr lang="fr-FR" baseline="0" dirty="0" smtClean="0"/>
              <a:t> consistent association </a:t>
            </a:r>
            <a:r>
              <a:rPr lang="fr-FR" baseline="0" dirty="0" err="1" smtClean="0"/>
              <a:t>with</a:t>
            </a:r>
            <a:r>
              <a:rPr lang="fr-FR" baseline="0" dirty="0" smtClean="0"/>
              <a:t> ELIXIR VITAL for the face.</a:t>
            </a:r>
          </a:p>
          <a:p>
            <a:pPr marL="0" lvl="0" indent="0" algn="l" rtl="0">
              <a:spcBef>
                <a:spcPts val="0"/>
              </a:spcBef>
              <a:spcAft>
                <a:spcPts val="0"/>
              </a:spcAft>
              <a:buNone/>
            </a:pPr>
            <a:r>
              <a:rPr lang="fr-FR" baseline="0" dirty="0" err="1" smtClean="0"/>
              <a:t>We</a:t>
            </a:r>
            <a:r>
              <a:rPr lang="fr-FR" baseline="0" dirty="0" smtClean="0"/>
              <a:t> have </a:t>
            </a:r>
            <a:r>
              <a:rPr lang="fr-FR" baseline="0" dirty="0" err="1" smtClean="0"/>
              <a:t>then</a:t>
            </a:r>
            <a:r>
              <a:rPr lang="fr-FR" baseline="0" dirty="0" smtClean="0"/>
              <a:t> a </a:t>
            </a:r>
            <a:r>
              <a:rPr lang="fr-FR" baseline="0" dirty="0" err="1" smtClean="0"/>
              <a:t>perfect</a:t>
            </a:r>
            <a:r>
              <a:rPr lang="fr-FR" baseline="0" dirty="0" smtClean="0"/>
              <a:t> face and body duo. </a:t>
            </a:r>
          </a:p>
          <a:p>
            <a:pPr marL="0" lvl="0" indent="0" algn="l" rtl="0">
              <a:spcBef>
                <a:spcPts val="0"/>
              </a:spcBef>
              <a:spcAft>
                <a:spcPts val="0"/>
              </a:spcAft>
              <a:buNone/>
            </a:pPr>
            <a:r>
              <a:rPr lang="fr-FR" baseline="0" dirty="0" smtClean="0"/>
              <a:t>  </a:t>
            </a:r>
            <a:endParaRPr dirty="0"/>
          </a:p>
        </p:txBody>
      </p:sp>
    </p:spTree>
    <p:extLst>
      <p:ext uri="{BB962C8B-B14F-4D97-AF65-F5344CB8AC3E}">
        <p14:creationId xmlns:p14="http://schemas.microsoft.com/office/powerpoint/2010/main" val="31562131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8be6f3f7cc_2_138:notes"/>
          <p:cNvSpPr>
            <a:spLocks noGrp="1" noRot="1" noChangeAspect="1"/>
          </p:cNvSpPr>
          <p:nvPr>
            <p:ph type="sldImg" idx="2"/>
          </p:nvPr>
        </p:nvSpPr>
        <p:spPr>
          <a:xfrm>
            <a:off x="33338" y="90488"/>
            <a:ext cx="6715125" cy="3778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g8be6f3f7cc_2_138:notes"/>
          <p:cNvSpPr txBox="1">
            <a:spLocks noGrp="1"/>
          </p:cNvSpPr>
          <p:nvPr>
            <p:ph type="body" idx="1"/>
          </p:nvPr>
        </p:nvSpPr>
        <p:spPr>
          <a:xfrm>
            <a:off x="139376" y="3867521"/>
            <a:ext cx="6655126" cy="6140080"/>
          </a:xfrm>
          <a:prstGeom prst="rect">
            <a:avLst/>
          </a:prstGeom>
          <a:noFill/>
          <a:ln>
            <a:noFill/>
          </a:ln>
        </p:spPr>
        <p:txBody>
          <a:bodyPr spcFirstLastPara="1" wrap="square" lIns="89125" tIns="89125" rIns="89125" bIns="89125" anchor="t" anchorCtr="0">
            <a:noAutofit/>
          </a:bodyPr>
          <a:lstStyle/>
          <a:p>
            <a:pPr marL="0" lvl="0" indent="0" algn="l" rtl="0">
              <a:spcBef>
                <a:spcPts val="0"/>
              </a:spcBef>
              <a:spcAft>
                <a:spcPts val="0"/>
              </a:spcAft>
              <a:buNone/>
            </a:pPr>
            <a:endParaRPr lang="fr-FR" dirty="0" smtClean="0"/>
          </a:p>
          <a:p>
            <a:pPr marL="0" lvl="0" indent="0" algn="l" rtl="0">
              <a:spcBef>
                <a:spcPts val="0"/>
              </a:spcBef>
              <a:spcAft>
                <a:spcPts val="0"/>
              </a:spcAft>
              <a:buNone/>
            </a:pPr>
            <a:r>
              <a:rPr lang="fr-FR" dirty="0" smtClean="0"/>
              <a:t>So</a:t>
            </a:r>
            <a:r>
              <a:rPr lang="fr-FR" baseline="0" dirty="0" smtClean="0"/>
              <a:t> for </a:t>
            </a:r>
            <a:r>
              <a:rPr lang="fr-FR" baseline="0" dirty="0" err="1" smtClean="0"/>
              <a:t>offering</a:t>
            </a:r>
            <a:r>
              <a:rPr lang="fr-FR" baseline="0" dirty="0" smtClean="0"/>
              <a:t> LAIT HYDRATANT </a:t>
            </a:r>
            <a:r>
              <a:rPr lang="fr-FR" baseline="0" dirty="0" err="1" smtClean="0"/>
              <a:t>travel</a:t>
            </a:r>
            <a:r>
              <a:rPr lang="fr-FR" baseline="0" dirty="0" smtClean="0"/>
              <a:t> size to </a:t>
            </a:r>
            <a:r>
              <a:rPr lang="fr-FR" baseline="0" dirty="0" err="1" smtClean="0"/>
              <a:t>their</a:t>
            </a:r>
            <a:r>
              <a:rPr lang="fr-FR" baseline="0" dirty="0" smtClean="0"/>
              <a:t> clients, </a:t>
            </a:r>
            <a:r>
              <a:rPr lang="fr-FR" baseline="0" dirty="0" err="1" smtClean="0"/>
              <a:t>your</a:t>
            </a:r>
            <a:r>
              <a:rPr lang="fr-FR" baseline="0" dirty="0" smtClean="0"/>
              <a:t> </a:t>
            </a:r>
            <a:r>
              <a:rPr lang="fr-FR" baseline="0" dirty="0" err="1" smtClean="0"/>
              <a:t>accounts</a:t>
            </a:r>
            <a:r>
              <a:rPr lang="fr-FR" baseline="0" dirty="0" smtClean="0"/>
              <a:t> have to </a:t>
            </a:r>
            <a:r>
              <a:rPr lang="fr-FR" baseline="0" dirty="0" err="1" smtClean="0"/>
              <a:t>get</a:t>
            </a:r>
            <a:r>
              <a:rPr lang="fr-FR" baseline="0" dirty="0" smtClean="0"/>
              <a:t> </a:t>
            </a:r>
            <a:r>
              <a:rPr lang="fr-FR" baseline="0" dirty="0" err="1" smtClean="0"/>
              <a:t>from</a:t>
            </a:r>
            <a:r>
              <a:rPr lang="fr-FR" baseline="0" dirty="0" smtClean="0"/>
              <a:t> </a:t>
            </a:r>
            <a:r>
              <a:rPr lang="fr-FR" baseline="0" dirty="0" err="1" smtClean="0"/>
              <a:t>you</a:t>
            </a:r>
            <a:r>
              <a:rPr lang="fr-FR" baseline="0" dirty="0" smtClean="0"/>
              <a:t> 1 for free </a:t>
            </a:r>
            <a:r>
              <a:rPr lang="fr-FR" baseline="0" dirty="0" err="1" smtClean="0"/>
              <a:t>with</a:t>
            </a:r>
            <a:r>
              <a:rPr lang="fr-FR" baseline="0" dirty="0" smtClean="0"/>
              <a:t> </a:t>
            </a:r>
            <a:r>
              <a:rPr lang="fr-FR" dirty="0" err="1" smtClean="0"/>
              <a:t>each</a:t>
            </a:r>
            <a:r>
              <a:rPr lang="fr-FR" dirty="0" smtClean="0"/>
              <a:t> ELIXIR VITAL </a:t>
            </a:r>
            <a:r>
              <a:rPr lang="fr-FR" dirty="0" err="1" smtClean="0"/>
              <a:t>purchased</a:t>
            </a:r>
            <a:r>
              <a:rPr lang="fr-FR" dirty="0" smtClean="0"/>
              <a:t>.</a:t>
            </a:r>
          </a:p>
          <a:p>
            <a:pPr marL="0" lvl="0" indent="0" algn="l" rtl="0">
              <a:spcBef>
                <a:spcPts val="0"/>
              </a:spcBef>
              <a:spcAft>
                <a:spcPts val="0"/>
              </a:spcAft>
              <a:buNone/>
            </a:pPr>
            <a:endParaRPr lang="fr-FR" dirty="0" smtClean="0"/>
          </a:p>
          <a:p>
            <a:pPr marL="0" lvl="0" indent="0" algn="l" rtl="0">
              <a:spcBef>
                <a:spcPts val="0"/>
              </a:spcBef>
              <a:spcAft>
                <a:spcPts val="0"/>
              </a:spcAft>
              <a:buNone/>
            </a:pPr>
            <a:r>
              <a:rPr lang="fr-FR" dirty="0" smtClean="0"/>
              <a:t>But </a:t>
            </a:r>
            <a:r>
              <a:rPr lang="fr-FR" dirty="0" err="1" smtClean="0"/>
              <a:t>we</a:t>
            </a:r>
            <a:r>
              <a:rPr lang="fr-FR" dirty="0" smtClean="0"/>
              <a:t> </a:t>
            </a:r>
            <a:r>
              <a:rPr lang="fr-FR" dirty="0" err="1" smtClean="0"/>
              <a:t>also</a:t>
            </a:r>
            <a:r>
              <a:rPr lang="fr-FR" dirty="0" smtClean="0"/>
              <a:t> </a:t>
            </a:r>
            <a:r>
              <a:rPr lang="fr-FR" dirty="0" err="1" smtClean="0"/>
              <a:t>recommend</a:t>
            </a:r>
            <a:r>
              <a:rPr lang="fr-FR" dirty="0" smtClean="0"/>
              <a:t> </a:t>
            </a:r>
            <a:r>
              <a:rPr lang="fr-FR" dirty="0" err="1" smtClean="0"/>
              <a:t>that</a:t>
            </a:r>
            <a:r>
              <a:rPr lang="fr-FR" baseline="0" dirty="0" smtClean="0"/>
              <a:t> </a:t>
            </a:r>
            <a:r>
              <a:rPr lang="fr-FR" dirty="0" err="1" smtClean="0"/>
              <a:t>you</a:t>
            </a:r>
            <a:r>
              <a:rPr lang="fr-FR" dirty="0" smtClean="0"/>
              <a:t> </a:t>
            </a:r>
            <a:r>
              <a:rPr lang="fr-FR" dirty="0" err="1" smtClean="0"/>
              <a:t>make</a:t>
            </a:r>
            <a:r>
              <a:rPr lang="fr-FR" dirty="0" smtClean="0"/>
              <a:t> a </a:t>
            </a:r>
            <a:r>
              <a:rPr lang="fr-FR" dirty="0" err="1" smtClean="0"/>
              <a:t>very</a:t>
            </a:r>
            <a:r>
              <a:rPr lang="fr-FR" dirty="0" smtClean="0"/>
              <a:t> </a:t>
            </a:r>
            <a:r>
              <a:rPr lang="fr-FR" dirty="0" err="1" smtClean="0"/>
              <a:t>special</a:t>
            </a:r>
            <a:r>
              <a:rPr lang="fr-FR" dirty="0" smtClean="0"/>
              <a:t> </a:t>
            </a:r>
            <a:r>
              <a:rPr lang="fr-FR" dirty="0" err="1" smtClean="0"/>
              <a:t>offer</a:t>
            </a:r>
            <a:r>
              <a:rPr lang="fr-FR" dirty="0" smtClean="0"/>
              <a:t> for</a:t>
            </a:r>
            <a:r>
              <a:rPr lang="fr-FR" baseline="0" dirty="0" smtClean="0"/>
              <a:t> ELIXIR VITAL, </a:t>
            </a:r>
            <a:r>
              <a:rPr lang="fr-FR" baseline="0" dirty="0" err="1" smtClean="0"/>
              <a:t>like</a:t>
            </a:r>
            <a:r>
              <a:rPr lang="fr-FR" baseline="0" dirty="0" smtClean="0"/>
              <a:t> a 4+1 </a:t>
            </a:r>
            <a:r>
              <a:rPr lang="fr-FR" baseline="0" dirty="0" err="1" smtClean="0"/>
              <a:t>offer</a:t>
            </a:r>
            <a:r>
              <a:rPr lang="fr-FR" baseline="0" dirty="0" smtClean="0"/>
              <a:t>, </a:t>
            </a:r>
            <a:r>
              <a:rPr lang="fr-FR" baseline="0" dirty="0" err="1" smtClean="0"/>
              <a:t>ie</a:t>
            </a:r>
            <a:r>
              <a:rPr lang="fr-FR" baseline="0" dirty="0" smtClean="0"/>
              <a:t> 4 </a:t>
            </a:r>
            <a:r>
              <a:rPr lang="fr-FR" baseline="0" dirty="0" err="1" smtClean="0"/>
              <a:t>products</a:t>
            </a:r>
            <a:r>
              <a:rPr lang="fr-FR" baseline="0" dirty="0" smtClean="0"/>
              <a:t> </a:t>
            </a:r>
            <a:r>
              <a:rPr lang="fr-FR" baseline="0" dirty="0" err="1" smtClean="0"/>
              <a:t>charged</a:t>
            </a:r>
            <a:r>
              <a:rPr lang="fr-FR" baseline="0" dirty="0" smtClean="0"/>
              <a:t> + 1 for free.</a:t>
            </a:r>
          </a:p>
          <a:p>
            <a:pPr marL="0" lvl="0" indent="0" algn="l" rtl="0">
              <a:spcBef>
                <a:spcPts val="0"/>
              </a:spcBef>
              <a:spcAft>
                <a:spcPts val="0"/>
              </a:spcAft>
              <a:buNone/>
            </a:pPr>
            <a:endParaRPr lang="fr-FR" baseline="0" dirty="0" smtClean="0"/>
          </a:p>
          <a:p>
            <a:pPr marL="0" lvl="0" indent="0" algn="l" rtl="0">
              <a:spcBef>
                <a:spcPts val="0"/>
              </a:spcBef>
              <a:spcAft>
                <a:spcPts val="0"/>
              </a:spcAft>
              <a:buNone/>
            </a:pPr>
            <a:r>
              <a:rPr lang="fr-FR" baseline="0" dirty="0" smtClean="0"/>
              <a:t>The free </a:t>
            </a:r>
            <a:r>
              <a:rPr lang="fr-FR" baseline="0" dirty="0" err="1" smtClean="0"/>
              <a:t>product</a:t>
            </a:r>
            <a:r>
              <a:rPr lang="fr-FR" baseline="0" dirty="0" smtClean="0"/>
              <a:t> </a:t>
            </a:r>
            <a:r>
              <a:rPr lang="fr-FR" baseline="0" dirty="0" err="1" smtClean="0"/>
              <a:t>can</a:t>
            </a:r>
            <a:r>
              <a:rPr lang="fr-FR" baseline="0" dirty="0" smtClean="0"/>
              <a:t> </a:t>
            </a:r>
            <a:r>
              <a:rPr lang="fr-FR" baseline="0" dirty="0" err="1" smtClean="0"/>
              <a:t>be</a:t>
            </a:r>
            <a:r>
              <a:rPr lang="fr-FR" baseline="0" dirty="0" smtClean="0"/>
              <a:t> </a:t>
            </a:r>
            <a:r>
              <a:rPr lang="fr-FR" baseline="0" dirty="0" err="1" smtClean="0"/>
              <a:t>used</a:t>
            </a:r>
            <a:r>
              <a:rPr lang="fr-FR" baseline="0" dirty="0" smtClean="0"/>
              <a:t> as a tester for </a:t>
            </a:r>
            <a:r>
              <a:rPr lang="fr-FR" baseline="0" dirty="0" err="1" smtClean="0"/>
              <a:t>consumers</a:t>
            </a:r>
            <a:r>
              <a:rPr lang="fr-FR" baseline="0" dirty="0" smtClean="0"/>
              <a:t> and </a:t>
            </a:r>
            <a:r>
              <a:rPr lang="fr-FR" baseline="0" dirty="0" err="1" smtClean="0"/>
              <a:t>also</a:t>
            </a:r>
            <a:r>
              <a:rPr lang="fr-FR" baseline="0" dirty="0" smtClean="0"/>
              <a:t> for </a:t>
            </a:r>
            <a:r>
              <a:rPr lang="fr-FR" baseline="0" dirty="0" err="1" smtClean="0"/>
              <a:t>their</a:t>
            </a:r>
            <a:r>
              <a:rPr lang="fr-FR" baseline="0" dirty="0" smtClean="0"/>
              <a:t> staff to test </a:t>
            </a:r>
            <a:r>
              <a:rPr lang="fr-FR" baseline="0" dirty="0" err="1" smtClean="0"/>
              <a:t>it</a:t>
            </a:r>
            <a:r>
              <a:rPr lang="fr-FR" baseline="0" dirty="0" smtClean="0"/>
              <a:t> if </a:t>
            </a:r>
            <a:r>
              <a:rPr lang="fr-FR" baseline="0" dirty="0" err="1" smtClean="0"/>
              <a:t>they</a:t>
            </a:r>
            <a:r>
              <a:rPr lang="fr-FR" baseline="0" dirty="0" smtClean="0"/>
              <a:t> do not know the </a:t>
            </a:r>
            <a:r>
              <a:rPr lang="fr-FR" baseline="0" dirty="0" err="1" smtClean="0"/>
              <a:t>product</a:t>
            </a:r>
            <a:r>
              <a:rPr lang="fr-FR" baseline="0" dirty="0" smtClean="0"/>
              <a:t> </a:t>
            </a:r>
            <a:r>
              <a:rPr lang="fr-FR" baseline="0" dirty="0" err="1" smtClean="0"/>
              <a:t>so</a:t>
            </a:r>
            <a:r>
              <a:rPr lang="fr-FR" baseline="0" dirty="0" smtClean="0"/>
              <a:t> </a:t>
            </a:r>
            <a:r>
              <a:rPr lang="fr-FR" baseline="0" dirty="0" err="1" smtClean="0"/>
              <a:t>well</a:t>
            </a:r>
            <a:r>
              <a:rPr lang="fr-FR" baseline="0" dirty="0" smtClean="0"/>
              <a:t>. And </a:t>
            </a:r>
            <a:r>
              <a:rPr lang="fr-FR" baseline="0" dirty="0" err="1" smtClean="0"/>
              <a:t>when</a:t>
            </a:r>
            <a:r>
              <a:rPr lang="fr-FR" baseline="0" dirty="0" smtClean="0"/>
              <a:t> </a:t>
            </a:r>
            <a:r>
              <a:rPr lang="fr-FR" baseline="0" dirty="0" err="1" smtClean="0"/>
              <a:t>your</a:t>
            </a:r>
            <a:r>
              <a:rPr lang="fr-FR" baseline="0" dirty="0" smtClean="0"/>
              <a:t> </a:t>
            </a:r>
            <a:r>
              <a:rPr lang="fr-FR" baseline="0" dirty="0" err="1" smtClean="0"/>
              <a:t>accounts</a:t>
            </a:r>
            <a:r>
              <a:rPr lang="fr-FR" baseline="0" dirty="0" smtClean="0"/>
              <a:t> </a:t>
            </a:r>
            <a:r>
              <a:rPr lang="fr-FR" baseline="0" dirty="0" err="1" smtClean="0"/>
              <a:t>order</a:t>
            </a:r>
            <a:r>
              <a:rPr lang="fr-FR" baseline="0" dirty="0" smtClean="0"/>
              <a:t> more </a:t>
            </a:r>
            <a:r>
              <a:rPr lang="fr-FR" baseline="0" dirty="0" err="1" smtClean="0"/>
              <a:t>than</a:t>
            </a:r>
            <a:r>
              <a:rPr lang="fr-FR" baseline="0" dirty="0" smtClean="0"/>
              <a:t> 4, </a:t>
            </a:r>
            <a:r>
              <a:rPr lang="fr-FR" baseline="0" dirty="0" err="1" smtClean="0"/>
              <a:t>like</a:t>
            </a:r>
            <a:r>
              <a:rPr lang="fr-FR" baseline="0" dirty="0" smtClean="0"/>
              <a:t> 8 or 12 </a:t>
            </a:r>
            <a:r>
              <a:rPr lang="fr-FR" baseline="0" dirty="0" err="1" smtClean="0"/>
              <a:t>it</a:t>
            </a:r>
            <a:r>
              <a:rPr lang="fr-FR" baseline="0" dirty="0" smtClean="0"/>
              <a:t> </a:t>
            </a:r>
            <a:r>
              <a:rPr lang="fr-FR" baseline="0" dirty="0" err="1" smtClean="0"/>
              <a:t>is</a:t>
            </a:r>
            <a:r>
              <a:rPr lang="fr-FR" baseline="0" dirty="0" smtClean="0"/>
              <a:t> </a:t>
            </a:r>
            <a:r>
              <a:rPr lang="fr-FR" baseline="0" dirty="0" err="1" smtClean="0"/>
              <a:t>like</a:t>
            </a:r>
            <a:r>
              <a:rPr lang="fr-FR" baseline="0" dirty="0" smtClean="0"/>
              <a:t> </a:t>
            </a:r>
            <a:r>
              <a:rPr lang="fr-FR" baseline="0" dirty="0" err="1" smtClean="0"/>
              <a:t>they</a:t>
            </a:r>
            <a:r>
              <a:rPr lang="fr-FR" baseline="0" dirty="0" smtClean="0"/>
              <a:t> </a:t>
            </a:r>
            <a:r>
              <a:rPr lang="fr-FR" baseline="0" dirty="0" err="1" smtClean="0"/>
              <a:t>even</a:t>
            </a:r>
            <a:r>
              <a:rPr lang="fr-FR" baseline="0" dirty="0" smtClean="0"/>
              <a:t> </a:t>
            </a:r>
            <a:r>
              <a:rPr lang="fr-FR" baseline="0" dirty="0" err="1" smtClean="0"/>
              <a:t>get</a:t>
            </a:r>
            <a:r>
              <a:rPr lang="fr-FR" baseline="0" dirty="0" smtClean="0"/>
              <a:t> a </a:t>
            </a:r>
            <a:r>
              <a:rPr lang="fr-FR" baseline="0" dirty="0" err="1" smtClean="0"/>
              <a:t>better</a:t>
            </a:r>
            <a:r>
              <a:rPr lang="fr-FR" baseline="0" dirty="0" smtClean="0"/>
              <a:t> </a:t>
            </a:r>
            <a:r>
              <a:rPr lang="fr-FR" baseline="0" dirty="0" err="1" smtClean="0"/>
              <a:t>purchasing</a:t>
            </a:r>
            <a:r>
              <a:rPr lang="fr-FR" baseline="0" dirty="0" smtClean="0"/>
              <a:t> </a:t>
            </a:r>
            <a:r>
              <a:rPr lang="fr-FR" baseline="0" dirty="0" err="1" smtClean="0"/>
              <a:t>price</a:t>
            </a:r>
            <a:r>
              <a:rPr lang="fr-FR" baseline="0" dirty="0" smtClean="0"/>
              <a:t> </a:t>
            </a:r>
            <a:r>
              <a:rPr lang="fr-FR" baseline="0" dirty="0" err="1" smtClean="0"/>
              <a:t>because</a:t>
            </a:r>
            <a:r>
              <a:rPr lang="fr-FR" baseline="0" dirty="0" smtClean="0"/>
              <a:t> </a:t>
            </a:r>
            <a:r>
              <a:rPr lang="fr-FR" baseline="0" dirty="0" err="1" smtClean="0"/>
              <a:t>they</a:t>
            </a:r>
            <a:r>
              <a:rPr lang="fr-FR" baseline="0" dirty="0" smtClean="0"/>
              <a:t> </a:t>
            </a:r>
            <a:r>
              <a:rPr lang="fr-FR" baseline="0" dirty="0" err="1" smtClean="0"/>
              <a:t>receive</a:t>
            </a:r>
            <a:r>
              <a:rPr lang="fr-FR" baseline="0" dirty="0" smtClean="0"/>
              <a:t> more free </a:t>
            </a:r>
            <a:r>
              <a:rPr lang="fr-FR" baseline="0" dirty="0" err="1" smtClean="0"/>
              <a:t>products</a:t>
            </a:r>
            <a:r>
              <a:rPr lang="fr-FR" baseline="0" dirty="0" smtClean="0"/>
              <a:t> but </a:t>
            </a:r>
            <a:r>
              <a:rPr lang="fr-FR" baseline="0" dirty="0" err="1" smtClean="0"/>
              <a:t>they</a:t>
            </a:r>
            <a:r>
              <a:rPr lang="fr-FR" baseline="0" dirty="0" smtClean="0"/>
              <a:t> </a:t>
            </a:r>
            <a:r>
              <a:rPr lang="fr-FR" baseline="0" dirty="0" err="1" smtClean="0"/>
              <a:t>need</a:t>
            </a:r>
            <a:r>
              <a:rPr lang="fr-FR" baseline="0" dirty="0" smtClean="0"/>
              <a:t> </a:t>
            </a:r>
            <a:r>
              <a:rPr lang="fr-FR" baseline="0" dirty="0" err="1" smtClean="0"/>
              <a:t>only</a:t>
            </a:r>
            <a:r>
              <a:rPr lang="fr-FR" baseline="0" dirty="0" smtClean="0"/>
              <a:t> one tester..</a:t>
            </a:r>
          </a:p>
          <a:p>
            <a:pPr marL="0" lvl="0" indent="0" algn="l" rtl="0">
              <a:spcBef>
                <a:spcPts val="0"/>
              </a:spcBef>
              <a:spcAft>
                <a:spcPts val="0"/>
              </a:spcAft>
              <a:buNone/>
            </a:pPr>
            <a:endParaRPr lang="fr-FR"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In order to reach a higher value of order from </a:t>
            </a:r>
            <a:r>
              <a:rPr lang="fr-FR" baseline="0" dirty="0" err="1" smtClean="0"/>
              <a:t>your</a:t>
            </a:r>
            <a:r>
              <a:rPr lang="fr-FR" baseline="0" dirty="0" smtClean="0"/>
              <a:t> spas and salons, </a:t>
            </a:r>
            <a:r>
              <a:rPr lang="fr-FR" baseline="0" dirty="0" err="1" smtClean="0"/>
              <a:t>you</a:t>
            </a:r>
            <a:r>
              <a:rPr lang="fr-FR" baseline="0" dirty="0" smtClean="0"/>
              <a:t> </a:t>
            </a:r>
            <a:r>
              <a:rPr lang="fr-FR" baseline="0" dirty="0" err="1" smtClean="0"/>
              <a:t>may</a:t>
            </a:r>
            <a:r>
              <a:rPr lang="fr-FR" baseline="0" dirty="0" smtClean="0"/>
              <a:t> </a:t>
            </a:r>
            <a:r>
              <a:rPr lang="fr-FR" baseline="0" dirty="0" err="1" smtClean="0"/>
              <a:t>also</a:t>
            </a:r>
            <a:r>
              <a:rPr lang="fr-FR" baseline="0" dirty="0" smtClean="0"/>
              <a:t> </a:t>
            </a:r>
            <a:r>
              <a:rPr lang="fr-FR" baseline="0" dirty="0" err="1" smtClean="0"/>
              <a:t>make</a:t>
            </a:r>
            <a:r>
              <a:rPr lang="fr-FR" baseline="0" dirty="0" smtClean="0"/>
              <a:t> a </a:t>
            </a:r>
            <a:r>
              <a:rPr lang="fr-FR" baseline="0" dirty="0" err="1" smtClean="0"/>
              <a:t>special</a:t>
            </a:r>
            <a:r>
              <a:rPr lang="fr-FR" baseline="0" dirty="0" smtClean="0"/>
              <a:t> </a:t>
            </a:r>
            <a:r>
              <a:rPr lang="fr-FR" baseline="0" dirty="0" err="1" smtClean="0"/>
              <a:t>offer</a:t>
            </a:r>
            <a:r>
              <a:rPr lang="fr-FR" baseline="0" dirty="0" smtClean="0"/>
              <a:t> for all the </a:t>
            </a:r>
            <a:r>
              <a:rPr lang="fr-FR" baseline="0" dirty="0" err="1" smtClean="0"/>
              <a:t>serums</a:t>
            </a:r>
            <a:r>
              <a:rPr lang="fr-FR" baseline="0" dirty="0" smtClean="0"/>
              <a:t> of the Yon-Ka range, </a:t>
            </a:r>
            <a:r>
              <a:rPr lang="fr-FR" baseline="0" dirty="0" err="1" smtClean="0"/>
              <a:t>including</a:t>
            </a:r>
            <a:r>
              <a:rPr lang="fr-FR" baseline="0" dirty="0" smtClean="0"/>
              <a:t> ELIXIR VITAL.</a:t>
            </a:r>
            <a:endParaRPr dirty="0"/>
          </a:p>
        </p:txBody>
      </p:sp>
    </p:spTree>
    <p:extLst>
      <p:ext uri="{BB962C8B-B14F-4D97-AF65-F5344CB8AC3E}">
        <p14:creationId xmlns:p14="http://schemas.microsoft.com/office/powerpoint/2010/main" val="28624789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8be6f3f7cc_2_138:notes"/>
          <p:cNvSpPr>
            <a:spLocks noGrp="1" noRot="1" noChangeAspect="1"/>
          </p:cNvSpPr>
          <p:nvPr>
            <p:ph type="sldImg" idx="2"/>
          </p:nvPr>
        </p:nvSpPr>
        <p:spPr>
          <a:xfrm>
            <a:off x="33338" y="90488"/>
            <a:ext cx="6715125" cy="3778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g8be6f3f7cc_2_138:notes"/>
          <p:cNvSpPr txBox="1">
            <a:spLocks noGrp="1"/>
          </p:cNvSpPr>
          <p:nvPr>
            <p:ph type="body" idx="1"/>
          </p:nvPr>
        </p:nvSpPr>
        <p:spPr>
          <a:xfrm>
            <a:off x="139376" y="3867521"/>
            <a:ext cx="6655126" cy="6140080"/>
          </a:xfrm>
          <a:prstGeom prst="rect">
            <a:avLst/>
          </a:prstGeom>
          <a:noFill/>
          <a:ln>
            <a:noFill/>
          </a:ln>
        </p:spPr>
        <p:txBody>
          <a:bodyPr spcFirstLastPara="1" wrap="square" lIns="89125" tIns="89125" rIns="89125" bIns="89125" anchor="t" anchorCtr="0">
            <a:noAutofit/>
          </a:bodyPr>
          <a:lstStyle/>
          <a:p>
            <a:pPr marL="0" lvl="0" indent="0" algn="l" rtl="0">
              <a:spcBef>
                <a:spcPts val="0"/>
              </a:spcBef>
              <a:spcAft>
                <a:spcPts val="0"/>
              </a:spcAft>
              <a:buNone/>
            </a:pPr>
            <a:endParaRPr lang="fr-FR" dirty="0" smtClean="0"/>
          </a:p>
          <a:p>
            <a:pPr marL="0" lvl="0" indent="0" algn="l" rtl="0">
              <a:spcBef>
                <a:spcPts val="0"/>
              </a:spcBef>
              <a:spcAft>
                <a:spcPts val="0"/>
              </a:spcAft>
              <a:buNone/>
            </a:pPr>
            <a:r>
              <a:rPr lang="fr-FR" dirty="0" smtClean="0"/>
              <a:t>To help </a:t>
            </a:r>
            <a:r>
              <a:rPr lang="fr-FR" dirty="0" err="1" smtClean="0"/>
              <a:t>you</a:t>
            </a:r>
            <a:r>
              <a:rPr lang="fr-FR" dirty="0" smtClean="0"/>
              <a:t> to </a:t>
            </a:r>
            <a:r>
              <a:rPr lang="fr-FR" dirty="0" err="1" smtClean="0"/>
              <a:t>make</a:t>
            </a:r>
            <a:r>
              <a:rPr lang="fr-FR" dirty="0" smtClean="0"/>
              <a:t> </a:t>
            </a:r>
            <a:r>
              <a:rPr lang="fr-FR" dirty="0" err="1" smtClean="0"/>
              <a:t>those</a:t>
            </a:r>
            <a:r>
              <a:rPr lang="fr-FR" dirty="0" smtClean="0"/>
              <a:t> </a:t>
            </a:r>
            <a:r>
              <a:rPr lang="fr-FR" dirty="0" err="1" smtClean="0"/>
              <a:t>offers</a:t>
            </a:r>
            <a:r>
              <a:rPr lang="fr-FR" dirty="0" smtClean="0"/>
              <a:t> to </a:t>
            </a:r>
            <a:r>
              <a:rPr lang="fr-FR" dirty="0" err="1" smtClean="0"/>
              <a:t>your</a:t>
            </a:r>
            <a:r>
              <a:rPr lang="fr-FR" dirty="0" smtClean="0"/>
              <a:t> </a:t>
            </a:r>
            <a:r>
              <a:rPr lang="fr-FR" dirty="0" err="1" smtClean="0"/>
              <a:t>accounts</a:t>
            </a:r>
            <a:r>
              <a:rPr lang="fr-FR" dirty="0" smtClean="0"/>
              <a:t>, </a:t>
            </a:r>
            <a:r>
              <a:rPr lang="fr-FR" dirty="0" err="1" smtClean="0"/>
              <a:t>we</a:t>
            </a:r>
            <a:r>
              <a:rPr lang="fr-FR" dirty="0" smtClean="0"/>
              <a:t> </a:t>
            </a:r>
            <a:r>
              <a:rPr lang="fr-FR" dirty="0" err="1" smtClean="0"/>
              <a:t>grant</a:t>
            </a:r>
            <a:r>
              <a:rPr lang="fr-FR" dirty="0" smtClean="0"/>
              <a:t> </a:t>
            </a:r>
            <a:r>
              <a:rPr lang="fr-FR" dirty="0" err="1" smtClean="0"/>
              <a:t>you</a:t>
            </a:r>
            <a:r>
              <a:rPr lang="fr-FR" dirty="0" smtClean="0"/>
              <a:t> </a:t>
            </a:r>
            <a:r>
              <a:rPr lang="fr-FR" dirty="0" err="1" smtClean="0"/>
              <a:t>very</a:t>
            </a:r>
            <a:r>
              <a:rPr lang="fr-FR" dirty="0" smtClean="0"/>
              <a:t> </a:t>
            </a:r>
            <a:r>
              <a:rPr lang="fr-FR" dirty="0" err="1" smtClean="0"/>
              <a:t>generous</a:t>
            </a:r>
            <a:r>
              <a:rPr lang="fr-FR" dirty="0" smtClean="0"/>
              <a:t> </a:t>
            </a:r>
            <a:r>
              <a:rPr lang="fr-FR" dirty="0" err="1" smtClean="0"/>
              <a:t>terms</a:t>
            </a:r>
            <a:r>
              <a:rPr lang="fr-FR" dirty="0" smtClean="0"/>
              <a:t> on ELIXIR VITAL and LAIT HYDRATANT </a:t>
            </a:r>
            <a:r>
              <a:rPr lang="fr-FR" dirty="0" err="1" smtClean="0"/>
              <a:t>travel</a:t>
            </a:r>
            <a:r>
              <a:rPr lang="fr-FR" dirty="0" smtClean="0"/>
              <a:t> size</a:t>
            </a:r>
            <a:r>
              <a:rPr lang="fr-FR" baseline="0" dirty="0" smtClean="0"/>
              <a:t>:</a:t>
            </a:r>
          </a:p>
          <a:p>
            <a:pPr marL="0" lvl="0" indent="0" algn="l" rtl="0">
              <a:spcBef>
                <a:spcPts val="0"/>
              </a:spcBef>
              <a:spcAft>
                <a:spcPts val="0"/>
              </a:spcAft>
              <a:buNone/>
            </a:pPr>
            <a:endParaRPr lang="fr-FR" baseline="0" dirty="0" smtClean="0"/>
          </a:p>
          <a:p>
            <a:pPr marL="0" lvl="0" indent="0" algn="l" rtl="0">
              <a:spcBef>
                <a:spcPts val="0"/>
              </a:spcBef>
              <a:spcAft>
                <a:spcPts val="0"/>
              </a:spcAft>
              <a:buNone/>
            </a:pPr>
            <a:r>
              <a:rPr lang="fr-FR" baseline="0" dirty="0" err="1" smtClean="0"/>
              <a:t>When</a:t>
            </a:r>
            <a:r>
              <a:rPr lang="fr-FR" baseline="0" dirty="0" smtClean="0"/>
              <a:t> </a:t>
            </a:r>
            <a:r>
              <a:rPr lang="fr-FR" baseline="0" dirty="0" err="1" smtClean="0"/>
              <a:t>you</a:t>
            </a:r>
            <a:r>
              <a:rPr lang="fr-FR" baseline="0" dirty="0" smtClean="0"/>
              <a:t> </a:t>
            </a:r>
            <a:r>
              <a:rPr lang="fr-FR" baseline="0" dirty="0" err="1" smtClean="0"/>
              <a:t>order</a:t>
            </a:r>
            <a:r>
              <a:rPr lang="fr-FR" baseline="0" dirty="0" smtClean="0"/>
              <a:t> of full case of 50 ELIXIR VITAL, </a:t>
            </a:r>
            <a:r>
              <a:rPr lang="fr-FR" baseline="0" dirty="0" err="1" smtClean="0"/>
              <a:t>you</a:t>
            </a:r>
            <a:r>
              <a:rPr lang="fr-FR" baseline="0" dirty="0" smtClean="0"/>
              <a:t> </a:t>
            </a:r>
            <a:r>
              <a:rPr lang="fr-FR" baseline="0" dirty="0" err="1" smtClean="0"/>
              <a:t>pay</a:t>
            </a:r>
            <a:r>
              <a:rPr lang="fr-FR" baseline="0" dirty="0" smtClean="0"/>
              <a:t> 40 and </a:t>
            </a:r>
            <a:r>
              <a:rPr lang="fr-FR" baseline="0" dirty="0" err="1" smtClean="0"/>
              <a:t>you</a:t>
            </a:r>
            <a:r>
              <a:rPr lang="fr-FR" baseline="0" dirty="0" smtClean="0"/>
              <a:t> </a:t>
            </a:r>
            <a:r>
              <a:rPr lang="fr-FR" baseline="0" dirty="0" err="1" smtClean="0"/>
              <a:t>get</a:t>
            </a:r>
            <a:r>
              <a:rPr lang="fr-FR" baseline="0" dirty="0" smtClean="0"/>
              <a:t> 10 FOR FREE. </a:t>
            </a:r>
            <a:r>
              <a:rPr lang="fr-FR" baseline="0" dirty="0" err="1" smtClean="0"/>
              <a:t>Thus</a:t>
            </a:r>
            <a:r>
              <a:rPr lang="fr-FR" baseline="0" dirty="0" smtClean="0"/>
              <a:t> </a:t>
            </a:r>
            <a:r>
              <a:rPr lang="fr-FR" baseline="0" dirty="0" err="1" smtClean="0"/>
              <a:t>you</a:t>
            </a:r>
            <a:r>
              <a:rPr lang="fr-FR" baseline="0" dirty="0" smtClean="0"/>
              <a:t> </a:t>
            </a:r>
            <a:r>
              <a:rPr lang="fr-FR" baseline="0" dirty="0" err="1" smtClean="0"/>
              <a:t>can</a:t>
            </a:r>
            <a:r>
              <a:rPr lang="fr-FR" baseline="0" dirty="0" smtClean="0"/>
              <a:t> </a:t>
            </a:r>
            <a:r>
              <a:rPr lang="fr-FR" baseline="0" dirty="0" err="1" smtClean="0"/>
              <a:t>offer</a:t>
            </a:r>
            <a:r>
              <a:rPr lang="fr-FR" baseline="0" dirty="0" smtClean="0"/>
              <a:t> the 4+1 to </a:t>
            </a:r>
            <a:r>
              <a:rPr lang="fr-FR" baseline="0" dirty="0" err="1" smtClean="0"/>
              <a:t>your</a:t>
            </a:r>
            <a:r>
              <a:rPr lang="fr-FR" baseline="0" dirty="0" smtClean="0"/>
              <a:t> </a:t>
            </a:r>
            <a:r>
              <a:rPr lang="fr-FR" baseline="0" dirty="0" err="1" smtClean="0"/>
              <a:t>accounts</a:t>
            </a:r>
            <a:r>
              <a:rPr lang="fr-FR" baseline="0" dirty="0" smtClean="0"/>
              <a:t> at no </a:t>
            </a:r>
            <a:r>
              <a:rPr lang="fr-FR" baseline="0" dirty="0" err="1" smtClean="0"/>
              <a:t>cost</a:t>
            </a:r>
            <a:r>
              <a:rPr lang="fr-FR" baseline="0" dirty="0" smtClean="0"/>
              <a:t> at all </a:t>
            </a:r>
            <a:r>
              <a:rPr lang="fr-FR" baseline="0" dirty="0" err="1" smtClean="0"/>
              <a:t>from</a:t>
            </a:r>
            <a:r>
              <a:rPr lang="fr-FR" baseline="0" dirty="0" smtClean="0"/>
              <a:t> </a:t>
            </a:r>
            <a:r>
              <a:rPr lang="fr-FR" baseline="0" dirty="0" err="1" smtClean="0"/>
              <a:t>your</a:t>
            </a:r>
            <a:r>
              <a:rPr lang="fr-FR" baseline="0" dirty="0" smtClean="0"/>
              <a:t> end.</a:t>
            </a:r>
          </a:p>
          <a:p>
            <a:pPr marL="0" lvl="0" indent="0" algn="l" rtl="0">
              <a:spcBef>
                <a:spcPts val="0"/>
              </a:spcBef>
              <a:spcAft>
                <a:spcPts val="0"/>
              </a:spcAft>
              <a:buNone/>
            </a:pPr>
            <a:endParaRPr lang="fr-FR" baseline="0" dirty="0" smtClean="0"/>
          </a:p>
          <a:p>
            <a:pPr marL="0" lvl="0" indent="0" algn="l" rtl="0">
              <a:spcBef>
                <a:spcPts val="0"/>
              </a:spcBef>
              <a:spcAft>
                <a:spcPts val="0"/>
              </a:spcAft>
              <a:buNone/>
            </a:pPr>
            <a:r>
              <a:rPr lang="fr-FR" baseline="0" dirty="0" smtClean="0"/>
              <a:t>And for LAIT HYDRATANT </a:t>
            </a:r>
            <a:r>
              <a:rPr lang="fr-FR" baseline="0" dirty="0" err="1" smtClean="0"/>
              <a:t>travel</a:t>
            </a:r>
            <a:r>
              <a:rPr lang="fr-FR" baseline="0" dirty="0" smtClean="0"/>
              <a:t> size </a:t>
            </a:r>
            <a:r>
              <a:rPr lang="fr-FR" baseline="0" dirty="0" err="1" smtClean="0"/>
              <a:t>you</a:t>
            </a:r>
            <a:r>
              <a:rPr lang="fr-FR" baseline="0" dirty="0" smtClean="0"/>
              <a:t> </a:t>
            </a:r>
            <a:r>
              <a:rPr lang="fr-FR" baseline="0" dirty="0" err="1" smtClean="0"/>
              <a:t>get</a:t>
            </a:r>
            <a:r>
              <a:rPr lang="fr-FR" baseline="0" dirty="0" smtClean="0"/>
              <a:t> </a:t>
            </a:r>
            <a:r>
              <a:rPr lang="fr-FR" baseline="0" dirty="0" err="1" smtClean="0"/>
              <a:t>from</a:t>
            </a:r>
            <a:r>
              <a:rPr lang="fr-FR" baseline="0" dirty="0" smtClean="0"/>
              <a:t> us 50% discount on the </a:t>
            </a:r>
            <a:r>
              <a:rPr lang="fr-FR" baseline="0" dirty="0" err="1" smtClean="0"/>
              <a:t>usual</a:t>
            </a:r>
            <a:r>
              <a:rPr lang="fr-FR" baseline="0" dirty="0" smtClean="0"/>
              <a:t> </a:t>
            </a:r>
            <a:r>
              <a:rPr lang="fr-FR" baseline="0" dirty="0" err="1" smtClean="0"/>
              <a:t>price</a:t>
            </a:r>
            <a:r>
              <a:rPr lang="fr-FR" baseline="0" dirty="0" smtClean="0"/>
              <a:t>.</a:t>
            </a:r>
          </a:p>
          <a:p>
            <a:pPr marL="0" lvl="0" indent="0" algn="l" rtl="0">
              <a:spcBef>
                <a:spcPts val="0"/>
              </a:spcBef>
              <a:spcAft>
                <a:spcPts val="0"/>
              </a:spcAft>
              <a:buNone/>
            </a:pPr>
            <a:endParaRPr lang="fr-FR" baseline="0" dirty="0" smtClean="0"/>
          </a:p>
          <a:p>
            <a:pPr marL="0" lvl="0" indent="0" algn="l" rtl="0">
              <a:spcBef>
                <a:spcPts val="0"/>
              </a:spcBef>
              <a:spcAft>
                <a:spcPts val="0"/>
              </a:spcAft>
              <a:buNone/>
            </a:pPr>
            <a:r>
              <a:rPr lang="fr-FR" baseline="0" dirty="0" smtClean="0"/>
              <a:t>For </a:t>
            </a:r>
            <a:r>
              <a:rPr lang="fr-FR" baseline="0" dirty="0" err="1" smtClean="0"/>
              <a:t>taking</a:t>
            </a:r>
            <a:r>
              <a:rPr lang="fr-FR" baseline="0" dirty="0" smtClean="0"/>
              <a:t> </a:t>
            </a:r>
            <a:r>
              <a:rPr lang="fr-FR" baseline="0" dirty="0" err="1" smtClean="0"/>
              <a:t>advantage</a:t>
            </a:r>
            <a:r>
              <a:rPr lang="fr-FR" baseline="0" dirty="0" smtClean="0"/>
              <a:t> of </a:t>
            </a:r>
            <a:r>
              <a:rPr lang="fr-FR" baseline="0" dirty="0" err="1" smtClean="0"/>
              <a:t>those</a:t>
            </a:r>
            <a:r>
              <a:rPr lang="fr-FR" baseline="0" dirty="0" smtClean="0"/>
              <a:t> </a:t>
            </a:r>
            <a:r>
              <a:rPr lang="fr-FR" baseline="0" dirty="0" err="1" smtClean="0"/>
              <a:t>terms</a:t>
            </a:r>
            <a:r>
              <a:rPr lang="fr-FR" baseline="0" dirty="0" smtClean="0"/>
              <a:t> </a:t>
            </a:r>
            <a:r>
              <a:rPr lang="fr-FR" baseline="0" dirty="0" err="1" smtClean="0"/>
              <a:t>you</a:t>
            </a:r>
            <a:r>
              <a:rPr lang="fr-FR" baseline="0" dirty="0" smtClean="0"/>
              <a:t> have to place </a:t>
            </a:r>
            <a:r>
              <a:rPr lang="fr-FR" baseline="0" dirty="0" err="1" smtClean="0"/>
              <a:t>your</a:t>
            </a:r>
            <a:r>
              <a:rPr lang="fr-FR" baseline="0" dirty="0" smtClean="0"/>
              <a:t> </a:t>
            </a:r>
            <a:r>
              <a:rPr lang="fr-FR" baseline="0" dirty="0" err="1" smtClean="0"/>
              <a:t>order</a:t>
            </a:r>
            <a:r>
              <a:rPr lang="fr-FR" baseline="0" dirty="0" smtClean="0"/>
              <a:t> </a:t>
            </a:r>
            <a:r>
              <a:rPr lang="fr-FR" baseline="0" dirty="0" err="1" smtClean="0"/>
              <a:t>now</a:t>
            </a:r>
            <a:r>
              <a:rPr lang="fr-FR" baseline="0" dirty="0" smtClean="0"/>
              <a:t>, in July, and </a:t>
            </a:r>
            <a:r>
              <a:rPr lang="fr-FR" baseline="0" dirty="0" err="1" smtClean="0"/>
              <a:t>ask</a:t>
            </a:r>
            <a:r>
              <a:rPr lang="fr-FR" baseline="0" dirty="0" smtClean="0"/>
              <a:t> for a </a:t>
            </a:r>
            <a:r>
              <a:rPr lang="fr-FR" baseline="0" dirty="0" err="1" smtClean="0"/>
              <a:t>shipment</a:t>
            </a:r>
            <a:r>
              <a:rPr lang="fr-FR" baseline="0" dirty="0" smtClean="0"/>
              <a:t> in July or August, for running the </a:t>
            </a:r>
            <a:r>
              <a:rPr lang="fr-FR" baseline="0" dirty="0" err="1" smtClean="0"/>
              <a:t>campaign</a:t>
            </a:r>
            <a:r>
              <a:rPr lang="fr-FR" baseline="0" dirty="0" smtClean="0"/>
              <a:t> in </a:t>
            </a:r>
            <a:r>
              <a:rPr lang="fr-FR" baseline="0" dirty="0" err="1" smtClean="0"/>
              <a:t>September</a:t>
            </a:r>
            <a:r>
              <a:rPr lang="fr-FR" baseline="0" dirty="0" smtClean="0"/>
              <a:t>. Djamila </a:t>
            </a:r>
            <a:r>
              <a:rPr lang="fr-FR" baseline="0" dirty="0" err="1" smtClean="0"/>
              <a:t>is</a:t>
            </a:r>
            <a:r>
              <a:rPr lang="fr-FR" baseline="0" dirty="0" smtClean="0"/>
              <a:t> about </a:t>
            </a:r>
            <a:r>
              <a:rPr lang="fr-FR" baseline="0" dirty="0" err="1" smtClean="0"/>
              <a:t>sending</a:t>
            </a:r>
            <a:r>
              <a:rPr lang="fr-FR" baseline="0" dirty="0" smtClean="0"/>
              <a:t> to </a:t>
            </a:r>
            <a:r>
              <a:rPr lang="fr-FR" baseline="0" dirty="0" err="1" smtClean="0"/>
              <a:t>you</a:t>
            </a:r>
            <a:r>
              <a:rPr lang="fr-FR" baseline="0" dirty="0" smtClean="0"/>
              <a:t> the </a:t>
            </a:r>
            <a:r>
              <a:rPr lang="fr-FR" baseline="0" dirty="0" err="1" smtClean="0"/>
              <a:t>special</a:t>
            </a:r>
            <a:r>
              <a:rPr lang="fr-FR" baseline="0" dirty="0" smtClean="0"/>
              <a:t> </a:t>
            </a:r>
            <a:r>
              <a:rPr lang="fr-FR" baseline="0" dirty="0" err="1" smtClean="0"/>
              <a:t>order</a:t>
            </a:r>
            <a:r>
              <a:rPr lang="fr-FR" baseline="0" dirty="0" smtClean="0"/>
              <a:t> </a:t>
            </a:r>
            <a:r>
              <a:rPr lang="fr-FR" baseline="0" dirty="0" err="1" smtClean="0"/>
              <a:t>form</a:t>
            </a:r>
            <a:r>
              <a:rPr lang="fr-FR" baseline="0" dirty="0" smtClean="0"/>
              <a:t> for </a:t>
            </a:r>
            <a:r>
              <a:rPr lang="fr-FR" baseline="0" dirty="0" err="1" smtClean="0"/>
              <a:t>this</a:t>
            </a:r>
            <a:r>
              <a:rPr lang="fr-FR" baseline="0" dirty="0" smtClean="0"/>
              <a:t> </a:t>
            </a:r>
            <a:r>
              <a:rPr lang="fr-FR" baseline="0" dirty="0" err="1" smtClean="0"/>
              <a:t>campaign</a:t>
            </a:r>
            <a:r>
              <a:rPr lang="fr-FR" baseline="0" dirty="0" smtClean="0"/>
              <a:t>.</a:t>
            </a:r>
          </a:p>
          <a:p>
            <a:pPr marL="0" lvl="0" indent="0" algn="l" rtl="0">
              <a:spcBef>
                <a:spcPts val="0"/>
              </a:spcBef>
              <a:spcAft>
                <a:spcPts val="0"/>
              </a:spcAft>
              <a:buNone/>
            </a:pPr>
            <a:endParaRPr lang="fr-FR" baseline="0" dirty="0" smtClean="0"/>
          </a:p>
          <a:p>
            <a:pPr marL="0" lvl="0" indent="0" algn="l" rtl="0">
              <a:spcBef>
                <a:spcPts val="0"/>
              </a:spcBef>
              <a:spcAft>
                <a:spcPts val="0"/>
              </a:spcAft>
              <a:buNone/>
            </a:pPr>
            <a:r>
              <a:rPr lang="fr-FR" baseline="0" dirty="0" smtClean="0"/>
              <a:t>So </a:t>
            </a:r>
            <a:r>
              <a:rPr lang="fr-FR" baseline="0" dirty="0" err="1" smtClean="0"/>
              <a:t>you</a:t>
            </a:r>
            <a:r>
              <a:rPr lang="fr-FR" baseline="0" dirty="0" smtClean="0"/>
              <a:t> have </a:t>
            </a:r>
            <a:r>
              <a:rPr lang="fr-FR" baseline="0" dirty="0" err="1" smtClean="0"/>
              <a:t>seen</a:t>
            </a:r>
            <a:r>
              <a:rPr lang="fr-FR" baseline="0" dirty="0" smtClean="0"/>
              <a:t> </a:t>
            </a:r>
            <a:r>
              <a:rPr lang="fr-FR" baseline="0" dirty="0" err="1" smtClean="0"/>
              <a:t>our</a:t>
            </a:r>
            <a:r>
              <a:rPr lang="fr-FR" baseline="0" dirty="0" smtClean="0"/>
              <a:t> 360° </a:t>
            </a:r>
            <a:r>
              <a:rPr lang="fr-FR" baseline="0" dirty="0" err="1" smtClean="0"/>
              <a:t>strategy</a:t>
            </a:r>
            <a:r>
              <a:rPr lang="fr-FR" baseline="0" dirty="0" smtClean="0"/>
              <a:t> for </a:t>
            </a:r>
            <a:r>
              <a:rPr lang="fr-FR" baseline="0" dirty="0" err="1" smtClean="0"/>
              <a:t>boosting</a:t>
            </a:r>
            <a:r>
              <a:rPr lang="fr-FR" baseline="0" dirty="0" smtClean="0"/>
              <a:t> the sales of ELIXIR VITAL as Luna </a:t>
            </a:r>
            <a:r>
              <a:rPr lang="fr-FR" baseline="0" dirty="0" err="1" smtClean="0"/>
              <a:t>said</a:t>
            </a:r>
            <a:r>
              <a:rPr lang="fr-FR" baseline="0" dirty="0" smtClean="0"/>
              <a:t>, and </a:t>
            </a:r>
            <a:r>
              <a:rPr lang="fr-FR" baseline="0" dirty="0" err="1" smtClean="0"/>
              <a:t>we</a:t>
            </a:r>
            <a:r>
              <a:rPr lang="fr-FR" baseline="0" dirty="0" smtClean="0"/>
              <a:t> do </a:t>
            </a:r>
            <a:r>
              <a:rPr lang="fr-FR" baseline="0" dirty="0" err="1" smtClean="0"/>
              <a:t>hope</a:t>
            </a:r>
            <a:r>
              <a:rPr lang="fr-FR" baseline="0" dirty="0" smtClean="0"/>
              <a:t> </a:t>
            </a:r>
            <a:r>
              <a:rPr lang="fr-FR" baseline="0" dirty="0" err="1" smtClean="0"/>
              <a:t>we’ll</a:t>
            </a:r>
            <a:r>
              <a:rPr lang="fr-FR" baseline="0" dirty="0" smtClean="0"/>
              <a:t> </a:t>
            </a:r>
            <a:r>
              <a:rPr lang="fr-FR" baseline="0" dirty="0" err="1" smtClean="0"/>
              <a:t>succeed</a:t>
            </a:r>
            <a:r>
              <a:rPr lang="fr-FR" baseline="0" dirty="0" smtClean="0"/>
              <a:t> </a:t>
            </a:r>
            <a:r>
              <a:rPr lang="fr-FR" baseline="0" dirty="0" err="1" smtClean="0"/>
              <a:t>together</a:t>
            </a:r>
            <a:r>
              <a:rPr lang="fr-FR" baseline="0" dirty="0" smtClean="0"/>
              <a:t>.  </a:t>
            </a:r>
          </a:p>
          <a:p>
            <a:pPr marL="0" lvl="0" indent="0" algn="l" rtl="0">
              <a:spcBef>
                <a:spcPts val="0"/>
              </a:spcBef>
              <a:spcAft>
                <a:spcPts val="0"/>
              </a:spcAft>
              <a:buNone/>
            </a:pPr>
            <a:endParaRPr lang="fr-FR" baseline="0" dirty="0" smtClean="0"/>
          </a:p>
          <a:p>
            <a:pPr marL="0" lvl="0" indent="0" algn="l" rtl="0">
              <a:spcBef>
                <a:spcPts val="0"/>
              </a:spcBef>
              <a:spcAft>
                <a:spcPts val="0"/>
              </a:spcAft>
              <a:buNone/>
            </a:pPr>
            <a:r>
              <a:rPr lang="fr-FR" baseline="0" dirty="0" err="1" smtClean="0"/>
              <a:t>That’s</a:t>
            </a:r>
            <a:r>
              <a:rPr lang="fr-FR" baseline="0" dirty="0" smtClean="0"/>
              <a:t> </a:t>
            </a:r>
            <a:r>
              <a:rPr lang="fr-FR" baseline="0" dirty="0" err="1" smtClean="0"/>
              <a:t>it</a:t>
            </a:r>
            <a:r>
              <a:rPr lang="fr-FR" baseline="0" dirty="0" smtClean="0"/>
              <a:t> for us and </a:t>
            </a:r>
            <a:r>
              <a:rPr lang="fr-FR" baseline="0" dirty="0" err="1" smtClean="0"/>
              <a:t>we</a:t>
            </a:r>
            <a:r>
              <a:rPr lang="fr-FR" baseline="0" dirty="0" smtClean="0"/>
              <a:t> </a:t>
            </a:r>
            <a:r>
              <a:rPr lang="fr-FR" baseline="0" dirty="0" err="1" smtClean="0"/>
              <a:t>would</a:t>
            </a:r>
            <a:r>
              <a:rPr lang="fr-FR" baseline="0" dirty="0" smtClean="0"/>
              <a:t> </a:t>
            </a:r>
            <a:r>
              <a:rPr lang="fr-FR" baseline="0" dirty="0" err="1" smtClean="0"/>
              <a:t>like</a:t>
            </a:r>
            <a:r>
              <a:rPr lang="fr-FR" baseline="0" dirty="0" smtClean="0"/>
              <a:t> </a:t>
            </a:r>
            <a:r>
              <a:rPr lang="fr-FR" baseline="0" dirty="0" err="1" smtClean="0"/>
              <a:t>now</a:t>
            </a:r>
            <a:r>
              <a:rPr lang="fr-FR" baseline="0" dirty="0" smtClean="0"/>
              <a:t> to </a:t>
            </a:r>
            <a:r>
              <a:rPr lang="fr-FR" baseline="0" dirty="0" err="1" smtClean="0"/>
              <a:t>listen</a:t>
            </a:r>
            <a:r>
              <a:rPr lang="fr-FR" baseline="0" dirty="0" smtClean="0"/>
              <a:t> to </a:t>
            </a:r>
            <a:r>
              <a:rPr lang="fr-FR" baseline="0" dirty="0" err="1" smtClean="0"/>
              <a:t>your</a:t>
            </a:r>
            <a:r>
              <a:rPr lang="fr-FR" baseline="0" dirty="0" smtClean="0"/>
              <a:t> </a:t>
            </a:r>
            <a:r>
              <a:rPr lang="fr-FR" baseline="0" dirty="0" err="1" smtClean="0"/>
              <a:t>comments</a:t>
            </a:r>
            <a:r>
              <a:rPr lang="fr-FR" baseline="0" dirty="0" smtClean="0"/>
              <a:t> and </a:t>
            </a:r>
            <a:r>
              <a:rPr lang="fr-FR" baseline="0" dirty="0" err="1" smtClean="0"/>
              <a:t>maybe</a:t>
            </a:r>
            <a:r>
              <a:rPr lang="fr-FR" baseline="0" dirty="0" smtClean="0"/>
              <a:t> </a:t>
            </a:r>
            <a:r>
              <a:rPr lang="fr-FR" baseline="0" dirty="0" err="1" smtClean="0"/>
              <a:t>answer</a:t>
            </a:r>
            <a:r>
              <a:rPr lang="fr-FR" baseline="0" dirty="0" smtClean="0"/>
              <a:t> </a:t>
            </a:r>
            <a:r>
              <a:rPr lang="fr-FR" baseline="0" dirty="0" err="1" smtClean="0"/>
              <a:t>your</a:t>
            </a:r>
            <a:r>
              <a:rPr lang="fr-FR" baseline="0" dirty="0" smtClean="0"/>
              <a:t> questions if </a:t>
            </a:r>
            <a:r>
              <a:rPr lang="fr-FR" baseline="0" dirty="0" err="1" smtClean="0"/>
              <a:t>you</a:t>
            </a:r>
            <a:r>
              <a:rPr lang="fr-FR" baseline="0" dirty="0" smtClean="0"/>
              <a:t> have </a:t>
            </a:r>
            <a:r>
              <a:rPr lang="fr-FR" baseline="0" dirty="0" err="1" smtClean="0"/>
              <a:t>some</a:t>
            </a:r>
            <a:r>
              <a:rPr lang="fr-FR" baseline="0" dirty="0" smtClean="0"/>
              <a:t>. So </a:t>
            </a:r>
            <a:r>
              <a:rPr lang="fr-FR" baseline="0" dirty="0" err="1" smtClean="0"/>
              <a:t>please</a:t>
            </a:r>
            <a:r>
              <a:rPr lang="fr-FR" baseline="0" dirty="0" smtClean="0"/>
              <a:t> go </a:t>
            </a:r>
            <a:r>
              <a:rPr lang="fr-FR" baseline="0" dirty="0" err="1" smtClean="0"/>
              <a:t>ahead</a:t>
            </a:r>
            <a:r>
              <a:rPr lang="fr-FR" baseline="0" dirty="0" smtClean="0"/>
              <a:t>, </a:t>
            </a:r>
            <a:r>
              <a:rPr lang="fr-FR" baseline="0" dirty="0" err="1" smtClean="0"/>
              <a:t>it’s</a:t>
            </a:r>
            <a:r>
              <a:rPr lang="fr-FR" baseline="0" dirty="0" smtClean="0"/>
              <a:t> </a:t>
            </a:r>
            <a:r>
              <a:rPr lang="fr-FR" baseline="0" dirty="0" err="1" smtClean="0"/>
              <a:t>your</a:t>
            </a:r>
            <a:r>
              <a:rPr lang="fr-FR" baseline="0" dirty="0" smtClean="0"/>
              <a:t> </a:t>
            </a:r>
            <a:r>
              <a:rPr lang="fr-FR" baseline="0" dirty="0" err="1" smtClean="0"/>
              <a:t>turn</a:t>
            </a:r>
            <a:r>
              <a:rPr lang="fr-FR" baseline="0" dirty="0" smtClean="0"/>
              <a:t>!</a:t>
            </a:r>
          </a:p>
        </p:txBody>
      </p:sp>
    </p:spTree>
    <p:extLst>
      <p:ext uri="{BB962C8B-B14F-4D97-AF65-F5344CB8AC3E}">
        <p14:creationId xmlns:p14="http://schemas.microsoft.com/office/powerpoint/2010/main" val="799123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8be6f3f7cc_2_138:notes"/>
          <p:cNvSpPr>
            <a:spLocks noGrp="1" noRot="1" noChangeAspect="1"/>
          </p:cNvSpPr>
          <p:nvPr>
            <p:ph type="sldImg" idx="2"/>
          </p:nvPr>
        </p:nvSpPr>
        <p:spPr>
          <a:xfrm>
            <a:off x="33338" y="90488"/>
            <a:ext cx="6715125" cy="3778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g8be6f3f7cc_2_138:notes"/>
          <p:cNvSpPr txBox="1">
            <a:spLocks noGrp="1"/>
          </p:cNvSpPr>
          <p:nvPr>
            <p:ph type="body" idx="1"/>
          </p:nvPr>
        </p:nvSpPr>
        <p:spPr>
          <a:xfrm>
            <a:off x="139376" y="3867521"/>
            <a:ext cx="6655126" cy="6140080"/>
          </a:xfrm>
          <a:prstGeom prst="rect">
            <a:avLst/>
          </a:prstGeom>
          <a:noFill/>
          <a:ln>
            <a:noFill/>
          </a:ln>
        </p:spPr>
        <p:txBody>
          <a:bodyPr spcFirstLastPara="1" wrap="square" lIns="89125" tIns="89125" rIns="89125" bIns="89125" anchor="t" anchorCtr="0">
            <a:noAutofit/>
          </a:bodyPr>
          <a:lstStyle/>
          <a:p>
            <a:r>
              <a:rPr lang="en-US" sz="1200" kern="1200" baseline="0" dirty="0" smtClean="0">
                <a:solidFill>
                  <a:schemeClr val="tx1"/>
                </a:solidFill>
                <a:effectLst/>
                <a:latin typeface="+mn-lt"/>
                <a:ea typeface="+mn-ea"/>
                <a:cs typeface="+mn-cs"/>
              </a:rPr>
              <a:t>In order to boost this product, and through an activation worthy of a real launch, </a:t>
            </a:r>
          </a:p>
          <a:p>
            <a:r>
              <a:rPr lang="en-US" sz="1200" kern="1200" baseline="0" dirty="0" smtClean="0">
                <a:solidFill>
                  <a:schemeClr val="tx1"/>
                </a:solidFill>
                <a:effectLst/>
                <a:latin typeface="+mn-lt"/>
                <a:ea typeface="+mn-ea"/>
                <a:cs typeface="+mn-cs"/>
              </a:rPr>
              <a:t>We are now adapting Elixir Vital to consumers' expectations while remaining faithful to the historical promises of this pioneering product. A reaffirmation of its effectiveness, a harmonized application method, a more organic and responsible formula. </a:t>
            </a:r>
            <a:endParaRPr lang="fr-FR" sz="1200" kern="1200" baseline="0" dirty="0" smtClean="0">
              <a:solidFill>
                <a:schemeClr val="tx1"/>
              </a:solidFill>
              <a:effectLst/>
              <a:latin typeface="+mn-lt"/>
              <a:ea typeface="+mn-ea"/>
              <a:cs typeface="+mn-cs"/>
            </a:endParaRPr>
          </a:p>
          <a:p>
            <a:endParaRPr lang="fr-FR"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Let us </a:t>
            </a:r>
            <a:r>
              <a:rPr lang="fr-FR" sz="1200" kern="1200" dirty="0" err="1" smtClean="0">
                <a:solidFill>
                  <a:schemeClr val="tx1"/>
                </a:solidFill>
                <a:effectLst/>
                <a:latin typeface="+mn-lt"/>
                <a:ea typeface="+mn-ea"/>
                <a:cs typeface="+mn-cs"/>
              </a:rPr>
              <a:t>introduce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you</a:t>
            </a:r>
            <a:r>
              <a:rPr lang="fr-FR" sz="1200" kern="1200" dirty="0" smtClean="0">
                <a:solidFill>
                  <a:schemeClr val="tx1"/>
                </a:solidFill>
                <a:effectLst/>
                <a:latin typeface="+mn-lt"/>
                <a:ea typeface="+mn-ea"/>
                <a:cs typeface="+mn-cs"/>
              </a:rPr>
              <a:t> to the new activation </a:t>
            </a:r>
            <a:r>
              <a:rPr lang="fr-FR" sz="1200" kern="1200" dirty="0" err="1" smtClean="0">
                <a:solidFill>
                  <a:schemeClr val="tx1"/>
                </a:solidFill>
                <a:effectLst/>
                <a:latin typeface="+mn-lt"/>
                <a:ea typeface="+mn-ea"/>
                <a:cs typeface="+mn-cs"/>
              </a:rPr>
              <a:t>strategy</a:t>
            </a:r>
            <a:r>
              <a:rPr lang="fr-FR" sz="1200" kern="1200" dirty="0" smtClean="0">
                <a:solidFill>
                  <a:schemeClr val="tx1"/>
                </a:solidFill>
                <a:effectLst/>
                <a:latin typeface="+mn-lt"/>
                <a:ea typeface="+mn-ea"/>
                <a:cs typeface="+mn-cs"/>
              </a:rPr>
              <a:t> of Elixir Vital, </a:t>
            </a:r>
            <a:r>
              <a:rPr lang="fr-FR" sz="1200" kern="1200" dirty="0" err="1" smtClean="0">
                <a:solidFill>
                  <a:schemeClr val="tx1"/>
                </a:solidFill>
                <a:effectLst/>
                <a:latin typeface="+mn-lt"/>
                <a:ea typeface="+mn-ea"/>
                <a:cs typeface="+mn-cs"/>
              </a:rPr>
              <a:t>that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will</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become</a:t>
            </a:r>
            <a:r>
              <a:rPr lang="fr-FR" sz="1200" kern="1200" dirty="0" smtClean="0">
                <a:solidFill>
                  <a:schemeClr val="tx1"/>
                </a:solidFill>
                <a:effectLst/>
                <a:latin typeface="+mn-lt"/>
                <a:ea typeface="+mn-ea"/>
                <a:cs typeface="+mn-cs"/>
              </a:rPr>
              <a:t> a must-have for all </a:t>
            </a:r>
            <a:r>
              <a:rPr lang="fr-FR" sz="1200" kern="1200" dirty="0" err="1" smtClean="0">
                <a:solidFill>
                  <a:schemeClr val="tx1"/>
                </a:solidFill>
                <a:effectLst/>
                <a:latin typeface="+mn-lt"/>
                <a:ea typeface="+mn-ea"/>
                <a:cs typeface="+mn-cs"/>
              </a:rPr>
              <a:t>those</a:t>
            </a:r>
            <a:r>
              <a:rPr lang="fr-FR" sz="1200" kern="1200" dirty="0" smtClean="0">
                <a:solidFill>
                  <a:schemeClr val="tx1"/>
                </a:solidFill>
                <a:effectLst/>
                <a:latin typeface="+mn-lt"/>
                <a:ea typeface="+mn-ea"/>
                <a:cs typeface="+mn-cs"/>
              </a:rPr>
              <a:t> in </a:t>
            </a:r>
            <a:r>
              <a:rPr lang="fr-FR" sz="1200" kern="1200" dirty="0" err="1" smtClean="0">
                <a:solidFill>
                  <a:schemeClr val="tx1"/>
                </a:solidFill>
                <a:effectLst/>
                <a:latin typeface="+mn-lt"/>
                <a:ea typeface="+mn-ea"/>
                <a:cs typeface="+mn-cs"/>
              </a:rPr>
              <a:t>search</a:t>
            </a:r>
            <a:r>
              <a:rPr lang="fr-FR" sz="1200" kern="1200" dirty="0" smtClean="0">
                <a:solidFill>
                  <a:schemeClr val="tx1"/>
                </a:solidFill>
                <a:effectLst/>
                <a:latin typeface="+mn-lt"/>
                <a:ea typeface="+mn-ea"/>
                <a:cs typeface="+mn-cs"/>
              </a:rPr>
              <a:t> of </a:t>
            </a:r>
            <a:r>
              <a:rPr lang="fr-FR" sz="1200" kern="1200" dirty="0" err="1" smtClean="0">
                <a:solidFill>
                  <a:schemeClr val="tx1"/>
                </a:solidFill>
                <a:effectLst/>
                <a:latin typeface="+mn-lt"/>
                <a:ea typeface="+mn-ea"/>
                <a:cs typeface="+mn-cs"/>
              </a:rPr>
              <a:t>sensoriality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efficiency</a:t>
            </a:r>
            <a:r>
              <a:rPr lang="fr-FR" sz="1200" kern="1200" dirty="0" smtClean="0">
                <a:solidFill>
                  <a:schemeClr val="tx1"/>
                </a:solidFill>
                <a:effectLst/>
                <a:latin typeface="+mn-lt"/>
                <a:ea typeface="+mn-ea"/>
                <a:cs typeface="+mn-cs"/>
              </a:rPr>
              <a:t> and </a:t>
            </a:r>
            <a:r>
              <a:rPr lang="fr-FR" sz="1200" kern="1200" dirty="0" err="1" smtClean="0">
                <a:solidFill>
                  <a:schemeClr val="tx1"/>
                </a:solidFill>
                <a:effectLst/>
                <a:latin typeface="+mn-lt"/>
                <a:ea typeface="+mn-ea"/>
                <a:cs typeface="+mn-cs"/>
              </a:rPr>
              <a:t>naturality</a:t>
            </a:r>
            <a:endParaRPr lang="fr-FR" sz="1200" kern="1200" dirty="0" smtClean="0">
              <a:solidFill>
                <a:schemeClr val="tx1"/>
              </a:solidFill>
              <a:effectLst/>
              <a:latin typeface="+mn-lt"/>
              <a:ea typeface="+mn-ea"/>
              <a:cs typeface="+mn-cs"/>
            </a:endParaRPr>
          </a:p>
          <a:p>
            <a:endParaRPr lang="fr-FR" sz="12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33252493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8be6f3f7cc_2_138:notes"/>
          <p:cNvSpPr>
            <a:spLocks noGrp="1" noRot="1" noChangeAspect="1"/>
          </p:cNvSpPr>
          <p:nvPr>
            <p:ph type="sldImg" idx="2"/>
          </p:nvPr>
        </p:nvSpPr>
        <p:spPr>
          <a:xfrm>
            <a:off x="33338" y="90488"/>
            <a:ext cx="6715125" cy="3778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g8be6f3f7cc_2_138:notes"/>
          <p:cNvSpPr txBox="1">
            <a:spLocks noGrp="1"/>
          </p:cNvSpPr>
          <p:nvPr>
            <p:ph type="body" idx="1"/>
          </p:nvPr>
        </p:nvSpPr>
        <p:spPr>
          <a:xfrm>
            <a:off x="139376" y="3867521"/>
            <a:ext cx="6655126" cy="6140080"/>
          </a:xfrm>
          <a:prstGeom prst="rect">
            <a:avLst/>
          </a:prstGeom>
          <a:noFill/>
          <a:ln>
            <a:noFill/>
          </a:ln>
        </p:spPr>
        <p:txBody>
          <a:bodyPr spcFirstLastPara="1" wrap="square" lIns="89125" tIns="89125" rIns="89125" bIns="891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585228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Do</a:t>
            </a:r>
            <a:r>
              <a:rPr lang="fr-FR" baseline="0" dirty="0" smtClean="0"/>
              <a:t> </a:t>
            </a:r>
            <a:r>
              <a:rPr lang="fr-FR" baseline="0" dirty="0" err="1" smtClean="0"/>
              <a:t>you</a:t>
            </a:r>
            <a:r>
              <a:rPr lang="fr-FR" baseline="0" dirty="0" smtClean="0"/>
              <a:t> have </a:t>
            </a:r>
            <a:r>
              <a:rPr lang="fr-FR" baseline="0" dirty="0" err="1" smtClean="0"/>
              <a:t>any</a:t>
            </a:r>
            <a:r>
              <a:rPr lang="fr-FR" baseline="0" smtClean="0"/>
              <a:t> question?</a:t>
            </a:r>
            <a:endParaRPr lang="fr-FR" dirty="0"/>
          </a:p>
        </p:txBody>
      </p:sp>
      <p:sp>
        <p:nvSpPr>
          <p:cNvPr id="4" name="Espace réservé du numéro de diapositive 3"/>
          <p:cNvSpPr>
            <a:spLocks noGrp="1"/>
          </p:cNvSpPr>
          <p:nvPr>
            <p:ph type="sldNum" sz="quarter" idx="10"/>
          </p:nvPr>
        </p:nvSpPr>
        <p:spPr/>
        <p:txBody>
          <a:bodyPr/>
          <a:lstStyle/>
          <a:p>
            <a:fld id="{34C3C29B-D611-4618-A458-E7E6C6418B38}" type="slidenum">
              <a:rPr lang="fr-FR" smtClean="0"/>
              <a:t>64</a:t>
            </a:fld>
            <a:endParaRPr lang="fr-FR"/>
          </a:p>
        </p:txBody>
      </p:sp>
    </p:spTree>
    <p:extLst>
      <p:ext uri="{BB962C8B-B14F-4D97-AF65-F5344CB8AC3E}">
        <p14:creationId xmlns:p14="http://schemas.microsoft.com/office/powerpoint/2010/main" val="8429887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smtClean="0"/>
              <a:t>Thank you for your attention and participation.</a:t>
            </a:r>
          </a:p>
          <a:p>
            <a:r>
              <a:rPr lang="en-US" dirty="0" smtClean="0"/>
              <a:t>We were delighted to share this webinar with you and this highlight of Elixir Vital, 5th generation. </a:t>
            </a:r>
          </a:p>
          <a:p>
            <a:r>
              <a:rPr lang="en-US" dirty="0" smtClean="0"/>
              <a:t>We remain available for any further information and wish you a nice day.</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34C3C29B-D611-4618-A458-E7E6C6418B38}" type="slidenum">
              <a:rPr lang="fr-FR" smtClean="0"/>
              <a:t>65</a:t>
            </a:fld>
            <a:endParaRPr lang="fr-FR"/>
          </a:p>
        </p:txBody>
      </p:sp>
    </p:spTree>
    <p:extLst>
      <p:ext uri="{BB962C8B-B14F-4D97-AF65-F5344CB8AC3E}">
        <p14:creationId xmlns:p14="http://schemas.microsoft.com/office/powerpoint/2010/main" val="3559147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8be6f3f7cc_2_138:notes"/>
          <p:cNvSpPr>
            <a:spLocks noGrp="1" noRot="1" noChangeAspect="1"/>
          </p:cNvSpPr>
          <p:nvPr>
            <p:ph type="sldImg" idx="2"/>
          </p:nvPr>
        </p:nvSpPr>
        <p:spPr>
          <a:xfrm>
            <a:off x="33338" y="90488"/>
            <a:ext cx="6715125" cy="3778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g8be6f3f7cc_2_138:notes"/>
          <p:cNvSpPr txBox="1">
            <a:spLocks noGrp="1"/>
          </p:cNvSpPr>
          <p:nvPr>
            <p:ph type="body" idx="1"/>
          </p:nvPr>
        </p:nvSpPr>
        <p:spPr>
          <a:xfrm>
            <a:off x="139376" y="3867521"/>
            <a:ext cx="6655126" cy="6140080"/>
          </a:xfrm>
          <a:prstGeom prst="rect">
            <a:avLst/>
          </a:prstGeom>
          <a:noFill/>
          <a:ln>
            <a:noFill/>
          </a:ln>
        </p:spPr>
        <p:txBody>
          <a:bodyPr spcFirstLastPara="1" wrap="square" lIns="89125" tIns="89125" rIns="89125" bIns="89125" anchor="t" anchorCtr="0">
            <a:noAutofit/>
          </a:bodyPr>
          <a:lstStyle/>
          <a:p>
            <a:pPr marL="0" lvl="0" indent="0" algn="l" rtl="0">
              <a:spcBef>
                <a:spcPts val="0"/>
              </a:spcBef>
              <a:spcAft>
                <a:spcPts val="0"/>
              </a:spcAft>
              <a:buNone/>
            </a:pPr>
            <a:r>
              <a:rPr lang="en-US" dirty="0" smtClean="0"/>
              <a:t>Sophie, from the training, will explain to us how Elixir Vital can deliver on all the promises of this very ambitious name: </a:t>
            </a:r>
          </a:p>
          <a:p>
            <a:pPr marL="0" lvl="0" indent="0" algn="l" rtl="0">
              <a:spcBef>
                <a:spcPts val="0"/>
              </a:spcBef>
              <a:spcAft>
                <a:spcPts val="0"/>
              </a:spcAft>
              <a:buNone/>
            </a:pPr>
            <a:r>
              <a:rPr lang="en-US" dirty="0" smtClean="0"/>
              <a:t>Because who says Elixir Vital says a skin full of life, healthy and in good health. </a:t>
            </a:r>
            <a:endParaRPr dirty="0"/>
          </a:p>
        </p:txBody>
      </p:sp>
    </p:spTree>
    <p:extLst>
      <p:ext uri="{BB962C8B-B14F-4D97-AF65-F5344CB8AC3E}">
        <p14:creationId xmlns:p14="http://schemas.microsoft.com/office/powerpoint/2010/main" val="498468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TRAINING</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speaking of skin full of life in good health</a:t>
            </a:r>
            <a:r>
              <a:rPr lang="en-US" baseline="0" dirty="0" smtClean="0"/>
              <a:t>, </a:t>
            </a:r>
            <a:r>
              <a:rPr lang="en-US" dirty="0" smtClean="0"/>
              <a:t>could you tell me the characteristics of healthy skin?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what characterizes healthy skin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How do we recognize it ?</a:t>
            </a:r>
          </a:p>
          <a:p>
            <a:endParaRPr lang="fr-FR" dirty="0" smtClean="0"/>
          </a:p>
          <a:p>
            <a:r>
              <a:rPr lang="fr-FR" dirty="0" smtClean="0"/>
              <a:t>Indeed, </a:t>
            </a:r>
            <a:r>
              <a:rPr lang="fr-FR" baseline="0" dirty="0" smtClean="0"/>
              <a:t>it is a </a:t>
            </a:r>
            <a:r>
              <a:rPr lang="fr-FR" dirty="0" smtClean="0"/>
              <a:t>well </a:t>
            </a:r>
            <a:r>
              <a:rPr lang="fr-FR" dirty="0" err="1" smtClean="0"/>
              <a:t>hydrated</a:t>
            </a:r>
            <a:r>
              <a:rPr lang="fr-FR" dirty="0" smtClean="0"/>
              <a:t> </a:t>
            </a:r>
            <a:r>
              <a:rPr lang="fr-FR" baseline="0" dirty="0" smtClean="0"/>
              <a:t>skin</a:t>
            </a:r>
            <a:r>
              <a:rPr lang="fr-FR" dirty="0" smtClean="0"/>
              <a:t>, </a:t>
            </a:r>
            <a:r>
              <a:rPr lang="fr-FR" dirty="0" err="1" smtClean="0"/>
              <a:t>comfortable</a:t>
            </a:r>
            <a:r>
              <a:rPr lang="fr-FR" dirty="0" smtClean="0"/>
              <a:t>, </a:t>
            </a:r>
            <a:r>
              <a:rPr lang="fr-FR" baseline="0" dirty="0" err="1" smtClean="0"/>
              <a:t>soothed</a:t>
            </a:r>
            <a:r>
              <a:rPr lang="fr-FR" baseline="0" dirty="0" smtClean="0"/>
              <a:t> and full of </a:t>
            </a:r>
            <a:r>
              <a:rPr lang="fr-FR" baseline="0" dirty="0" err="1" smtClean="0"/>
              <a:t>vitality</a:t>
            </a:r>
            <a:r>
              <a:rPr lang="fr-FR" baseline="0" dirty="0" smtClean="0"/>
              <a:t>. It is a skin that will age less quickly. To guarantee this good health, it is essential to have a reinforced and balanced skin barrier. </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34C3C29B-D611-4618-A458-E7E6C6418B38}" type="slidenum">
              <a:rPr lang="fr-FR" smtClean="0"/>
              <a:t>11</a:t>
            </a:fld>
            <a:endParaRPr lang="fr-FR"/>
          </a:p>
        </p:txBody>
      </p:sp>
    </p:spTree>
    <p:extLst>
      <p:ext uri="{BB962C8B-B14F-4D97-AF65-F5344CB8AC3E}">
        <p14:creationId xmlns:p14="http://schemas.microsoft.com/office/powerpoint/2010/main" val="49710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TRAINING</a:t>
            </a:r>
          </a:p>
          <a:p>
            <a:endParaRPr lang="fr-FR" dirty="0" smtClean="0"/>
          </a:p>
          <a:p>
            <a:r>
              <a:rPr lang="fr-FR" dirty="0" smtClean="0"/>
              <a:t>Indeed, </a:t>
            </a:r>
            <a:r>
              <a:rPr lang="fr-FR" baseline="0" dirty="0" smtClean="0"/>
              <a:t>the skin barrier is the key to youth and well-being. </a:t>
            </a:r>
          </a:p>
          <a:p>
            <a:endParaRPr lang="fr-FR" dirty="0" smtClean="0"/>
          </a:p>
          <a:p>
            <a:r>
              <a:rPr lang="fr-FR" dirty="0" smtClean="0"/>
              <a:t>As a </a:t>
            </a:r>
            <a:r>
              <a:rPr lang="fr-FR" baseline="0" dirty="0" smtClean="0"/>
              <a:t>reminder, </a:t>
            </a:r>
            <a:r>
              <a:rPr lang="fr-FR" dirty="0" smtClean="0"/>
              <a:t>the skin barrier is the </a:t>
            </a:r>
            <a:r>
              <a:rPr lang="fr-FR" dirty="0" smtClean="0">
                <a:solidFill>
                  <a:srgbClr val="343334"/>
                </a:solidFill>
                <a:latin typeface="Roboto-Regular"/>
              </a:rPr>
              <a:t>essential interface between the body and the outside world. It </a:t>
            </a:r>
            <a:r>
              <a:rPr lang="fr-FR" dirty="0" smtClean="0"/>
              <a:t>corresponds to the stratum corneum, the most superficial part of the epidermis. The stratum </a:t>
            </a:r>
            <a:r>
              <a:rPr lang="fr-FR" baseline="0" dirty="0" smtClean="0"/>
              <a:t>corneum is covered with a protective coat called the hydrolipidic film. It is our protective shield! As its name indicates </a:t>
            </a:r>
            <a:r>
              <a:rPr lang="fr-FR" dirty="0" smtClean="0"/>
              <a:t>it is made up of 2 phases, a hydrolic phase (sweat</a:t>
            </a:r>
            <a:r>
              <a:rPr lang="fr-FR" baseline="0" dirty="0" smtClean="0"/>
              <a:t>) </a:t>
            </a:r>
            <a:r>
              <a:rPr lang="fr-FR" dirty="0" smtClean="0"/>
              <a:t>and lipidic (sebum) which </a:t>
            </a:r>
            <a:r>
              <a:rPr lang="fr-FR" baseline="0" dirty="0" smtClean="0"/>
              <a:t>confers an acid Ph = 5,5 </a:t>
            </a:r>
            <a:endParaRPr lang="fr-FR" dirty="0" smtClean="0"/>
          </a:p>
          <a:p>
            <a:r>
              <a:rPr lang="fr-FR" dirty="0" smtClean="0"/>
              <a:t>The balance of its 2 phases is essential because it guarantees a supple, soft, protected skin...</a:t>
            </a:r>
          </a:p>
          <a:p>
            <a:endParaRPr lang="fr-FR" dirty="0" smtClean="0"/>
          </a:p>
          <a:p>
            <a:r>
              <a:rPr lang="fr-FR" dirty="0" smtClean="0"/>
              <a:t>What happens when the </a:t>
            </a:r>
            <a:r>
              <a:rPr lang="fr-FR" baseline="0" dirty="0" smtClean="0"/>
              <a:t>hydrolipidic film </a:t>
            </a:r>
            <a:r>
              <a:rPr lang="fr-FR" dirty="0" smtClean="0"/>
              <a:t>is altered?</a:t>
            </a:r>
          </a:p>
          <a:p>
            <a:pPr marL="171450" indent="-171450">
              <a:buFontTx/>
              <a:buChar char="-"/>
            </a:pPr>
            <a:r>
              <a:rPr lang="fr-FR" dirty="0" smtClean="0"/>
              <a:t>The barrier becomes </a:t>
            </a:r>
            <a:r>
              <a:rPr lang="fr-FR" baseline="0" dirty="0" smtClean="0"/>
              <a:t>permeable, it thus lets the liquids evaporate. This is called desiccation or insensible water loss. In this case, the skin </a:t>
            </a:r>
            <a:r>
              <a:rPr lang="fr-FR" baseline="0" dirty="0" err="1" smtClean="0"/>
              <a:t>is</a:t>
            </a:r>
            <a:r>
              <a:rPr lang="fr-FR" baseline="0" dirty="0" smtClean="0"/>
              <a:t> dehydrated, fine lines </a:t>
            </a:r>
            <a:r>
              <a:rPr lang="fr-FR" dirty="0" smtClean="0">
                <a:solidFill>
                  <a:srgbClr val="343334"/>
                </a:solidFill>
                <a:latin typeface="Roboto-Regular"/>
              </a:rPr>
              <a:t>and even expression lines appear, and they will deepen over the years.</a:t>
            </a:r>
          </a:p>
          <a:p>
            <a:pPr marL="171450" indent="-171450">
              <a:buFontTx/>
              <a:buChar char="-"/>
            </a:pPr>
            <a:r>
              <a:rPr lang="fr-FR" baseline="0" dirty="0" smtClean="0"/>
              <a:t>Without its protective shield, the skin also becomes more prone to external aggressions, it is therefore more sensitive, more reactive skin.</a:t>
            </a:r>
          </a:p>
          <a:p>
            <a:pPr marL="0" indent="0">
              <a:buFontTx/>
              <a:buNone/>
            </a:pPr>
            <a:endParaRPr lang="fr-FR" baseline="0" dirty="0" smtClean="0"/>
          </a:p>
          <a:p>
            <a:pPr marL="0" indent="0">
              <a:buFontTx/>
              <a:buNone/>
            </a:pPr>
            <a:r>
              <a:rPr lang="fr-FR" dirty="0" smtClean="0"/>
              <a:t>Yon-Ka understood the importance of this </a:t>
            </a:r>
            <a:r>
              <a:rPr lang="fr-FR" baseline="0" dirty="0" smtClean="0"/>
              <a:t>skin barrier </a:t>
            </a:r>
            <a:r>
              <a:rPr lang="fr-FR" dirty="0" smtClean="0"/>
              <a:t>over 55 years ago. </a:t>
            </a:r>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34C3C29B-D611-4618-A458-E7E6C6418B38}" type="slidenum">
              <a:rPr lang="fr-FR" smtClean="0"/>
              <a:t>12</a:t>
            </a:fld>
            <a:endParaRPr lang="fr-FR"/>
          </a:p>
        </p:txBody>
      </p:sp>
    </p:spTree>
    <p:extLst>
      <p:ext uri="{BB962C8B-B14F-4D97-AF65-F5344CB8AC3E}">
        <p14:creationId xmlns:p14="http://schemas.microsoft.com/office/powerpoint/2010/main" val="3896838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17C319A9-0109-4E1F-AA67-AE5EC327BD46}" type="datetimeFigureOut">
              <a:rPr lang="fr-FR" smtClean="0"/>
              <a:t>08/07/2021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71069E9-C17D-4F98-AB48-22F9EF6C6A35}" type="slidenum">
              <a:rPr lang="fr-FR" smtClean="0"/>
              <a:t>‹N°›</a:t>
            </a:fld>
            <a:endParaRPr lang="fr-FR"/>
          </a:p>
        </p:txBody>
      </p:sp>
    </p:spTree>
    <p:extLst>
      <p:ext uri="{BB962C8B-B14F-4D97-AF65-F5344CB8AC3E}">
        <p14:creationId xmlns:p14="http://schemas.microsoft.com/office/powerpoint/2010/main" val="3922865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7C319A9-0109-4E1F-AA67-AE5EC327BD46}" type="datetimeFigureOut">
              <a:rPr lang="fr-FR" smtClean="0"/>
              <a:t>08/07/2021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71069E9-C17D-4F98-AB48-22F9EF6C6A35}" type="slidenum">
              <a:rPr lang="fr-FR" smtClean="0"/>
              <a:t>‹N°›</a:t>
            </a:fld>
            <a:endParaRPr lang="fr-FR"/>
          </a:p>
        </p:txBody>
      </p:sp>
    </p:spTree>
    <p:extLst>
      <p:ext uri="{BB962C8B-B14F-4D97-AF65-F5344CB8AC3E}">
        <p14:creationId xmlns:p14="http://schemas.microsoft.com/office/powerpoint/2010/main" val="4184530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838200" y="1340667"/>
            <a:ext cx="10515600" cy="1325563"/>
          </a:xfrm>
        </p:spPr>
        <p:txBody>
          <a:bodyPr/>
          <a:lstStyle/>
          <a:p>
            <a:r>
              <a:rPr lang="fr-FR" dirty="0" smtClean="0"/>
              <a:t>Modifiez le style du titre</a:t>
            </a:r>
            <a:endParaRPr lang="fr-FR" dirty="0"/>
          </a:p>
        </p:txBody>
      </p:sp>
    </p:spTree>
    <p:extLst>
      <p:ext uri="{BB962C8B-B14F-4D97-AF65-F5344CB8AC3E}">
        <p14:creationId xmlns:p14="http://schemas.microsoft.com/office/powerpoint/2010/main" val="4858443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838200" y="4351594"/>
            <a:ext cx="10515600" cy="1325563"/>
          </a:xfrm>
          <a:prstGeom prst="rect">
            <a:avLst/>
          </a:prstGeom>
        </p:spPr>
        <p:txBody>
          <a:bodyPr/>
          <a:lstStyle/>
          <a:p>
            <a:r>
              <a:rPr lang="fr-FR" dirty="0" smtClean="0"/>
              <a:t>Modifiez le style du titre</a:t>
            </a:r>
            <a:endParaRPr lang="fr-FR" dirty="0"/>
          </a:p>
        </p:txBody>
      </p:sp>
    </p:spTree>
    <p:extLst>
      <p:ext uri="{BB962C8B-B14F-4D97-AF65-F5344CB8AC3E}">
        <p14:creationId xmlns:p14="http://schemas.microsoft.com/office/powerpoint/2010/main" val="63914928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7C319A9-0109-4E1F-AA67-AE5EC327BD46}" type="datetimeFigureOut">
              <a:rPr lang="fr-FR" smtClean="0"/>
              <a:t>08/07/2021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71069E9-C17D-4F98-AB48-22F9EF6C6A35}" type="slidenum">
              <a:rPr lang="fr-FR" smtClean="0"/>
              <a:t>‹N°›</a:t>
            </a:fld>
            <a:endParaRPr lang="fr-FR"/>
          </a:p>
        </p:txBody>
      </p:sp>
    </p:spTree>
    <p:extLst>
      <p:ext uri="{BB962C8B-B14F-4D97-AF65-F5344CB8AC3E}">
        <p14:creationId xmlns:p14="http://schemas.microsoft.com/office/powerpoint/2010/main" val="3403270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838200" y="4351594"/>
            <a:ext cx="10515600" cy="1325563"/>
          </a:xfrm>
          <a:prstGeom prst="rect">
            <a:avLst/>
          </a:prstGeom>
        </p:spPr>
        <p:txBody>
          <a:bodyPr/>
          <a:lstStyle/>
          <a:p>
            <a:r>
              <a:rPr lang="fr-FR" dirty="0" smtClean="0"/>
              <a:t>Modifiez le style du titre</a:t>
            </a:r>
            <a:endParaRPr lang="fr-FR" dirty="0"/>
          </a:p>
        </p:txBody>
      </p:sp>
    </p:spTree>
    <p:extLst>
      <p:ext uri="{BB962C8B-B14F-4D97-AF65-F5344CB8AC3E}">
        <p14:creationId xmlns:p14="http://schemas.microsoft.com/office/powerpoint/2010/main" val="21493866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214857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009747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46894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2.jpg"/><Relationship Id="rId5" Type="http://schemas.openxmlformats.org/officeDocument/2006/relationships/theme" Target="../theme/theme3.xml"/><Relationship Id="rId4"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3.tif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Change the style of the title </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Modify the mask text styles</a:t>
            </a:r>
          </a:p>
          <a:p>
            <a:pPr lvl="1"/>
            <a:r>
              <a:rPr lang="fr-FR" smtClean="0"/>
              <a:t>Second level</a:t>
            </a:r>
          </a:p>
          <a:p>
            <a:pPr lvl="2"/>
            <a:r>
              <a:rPr lang="fr-FR" smtClean="0"/>
              <a:t>Third level</a:t>
            </a:r>
          </a:p>
          <a:p>
            <a:pPr lvl="3"/>
            <a:r>
              <a:rPr lang="fr-FR" smtClean="0"/>
              <a:t>Fourth level</a:t>
            </a:r>
          </a:p>
          <a:p>
            <a:pPr lvl="4"/>
            <a:r>
              <a:rPr lang="fr-FR" smtClean="0"/>
              <a:t>Fifth level </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C319A9-0109-4E1F-AA67-AE5EC327BD46}" type="datetimeFigureOut">
              <a:rPr lang="fr-FR" smtClean="0"/>
              <a:t>08/07/2021</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1069E9-C17D-4F98-AB48-22F9EF6C6A35}" type="slidenum">
              <a:rPr lang="fr-FR" smtClean="0"/>
              <a:t>‹N°›</a:t>
            </a:fld>
            <a:endParaRPr lang="fr-FR"/>
          </a:p>
        </p:txBody>
      </p:sp>
      <p:sp>
        <p:nvSpPr>
          <p:cNvPr id="7" name="Rectangle 6"/>
          <p:cNvSpPr/>
          <p:nvPr userDrawn="1"/>
        </p:nvSpPr>
        <p:spPr>
          <a:xfrm>
            <a:off x="0" y="0"/>
            <a:ext cx="12192000" cy="6858000"/>
          </a:xfrm>
          <a:prstGeom prst="rect">
            <a:avLst/>
          </a:prstGeom>
          <a:solidFill>
            <a:srgbClr val="FFF2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userDrawn="1"/>
        </p:nvSpPr>
        <p:spPr>
          <a:xfrm>
            <a:off x="838200" y="665825"/>
            <a:ext cx="10515600" cy="5511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03635102"/>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5580BC-1FFC-7441-9A9D-EDCD90E89A2E}"/>
              </a:ext>
            </a:extLst>
          </p:cNvPr>
          <p:cNvSpPr>
            <a:spLocks noGrp="1"/>
          </p:cNvSpPr>
          <p:nvPr>
            <p:ph type="title"/>
          </p:nvPr>
        </p:nvSpPr>
        <p:spPr>
          <a:xfrm>
            <a:off x="-1600200" y="191805"/>
            <a:ext cx="10515600" cy="1325563"/>
          </a:xfrm>
          <a:prstGeom prst="rect">
            <a:avLst/>
          </a:prstGeom>
        </p:spPr>
        <p:txBody>
          <a:bodyPr vert="horz" lIns="91440" tIns="45720" rIns="91440" bIns="45720" rtlCol="0" anchor="ctr">
            <a:normAutofit/>
          </a:bodyPr>
          <a:lstStyle/>
          <a:p>
            <a:r>
              <a:rPr lang="en-US" dirty="0"/>
              <a:t>Click to edit Master title style</a:t>
            </a:r>
          </a:p>
        </p:txBody>
      </p:sp>
      <p:pic>
        <p:nvPicPr>
          <p:cNvPr id="4" name="Imag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587245"/>
      </p:ext>
    </p:extLst>
  </p:cSld>
  <p:clrMap bg1="lt1" tx1="dk1" bg2="lt2" tx2="dk2" accent1="accent1" accent2="accent2" accent3="accent3" accent4="accent4" accent5="accent5" accent6="accent6" hlink="hlink" folHlink="folHlink"/>
  <p:sldLayoutIdLst>
    <p:sldLayoutId id="2147483661" r:id="rId1"/>
  </p:sldLayoutIdLst>
  <p:timing>
    <p:tnLst>
      <p:par>
        <p:cTn id="1" dur="indefinite" restart="never" nodeType="tmRoot"/>
      </p:par>
    </p:tnLst>
  </p:timing>
  <p:txStyles>
    <p:titleStyle>
      <a:lvl1pPr algn="ctr" defTabSz="914400" rtl="0" eaLnBrk="1" latinLnBrk="0" hangingPunct="1">
        <a:lnSpc>
          <a:spcPct val="90000"/>
        </a:lnSpc>
        <a:spcBef>
          <a:spcPct val="0"/>
        </a:spcBef>
        <a:buNone/>
        <a:defRPr sz="2800" kern="1200">
          <a:solidFill>
            <a:schemeClr val="bg2">
              <a:lumMod val="25000"/>
            </a:schemeClr>
          </a:solidFill>
          <a:latin typeface="Century" panose="0204060405050502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FA5580BC-1FFC-7441-9A9D-EDCD90E89A2E}"/>
              </a:ext>
            </a:extLst>
          </p:cNvPr>
          <p:cNvSpPr>
            <a:spLocks noGrp="1"/>
          </p:cNvSpPr>
          <p:nvPr>
            <p:ph type="title"/>
          </p:nvPr>
        </p:nvSpPr>
        <p:spPr>
          <a:xfrm>
            <a:off x="838200" y="2105541"/>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Espace réservé du texte 2"/>
          <p:cNvSpPr>
            <a:spLocks noGrp="1"/>
          </p:cNvSpPr>
          <p:nvPr>
            <p:ph type="body" idx="1"/>
          </p:nvPr>
        </p:nvSpPr>
        <p:spPr>
          <a:xfrm>
            <a:off x="838200" y="3703781"/>
            <a:ext cx="10515600" cy="2473181"/>
          </a:xfrm>
          <a:prstGeom prst="rect">
            <a:avLst/>
          </a:prstGeom>
        </p:spPr>
        <p:txBody>
          <a:bodyPr vert="horz" lIns="91440" tIns="45720" rIns="91440" bIns="45720" rtlCol="0">
            <a:normAutofit/>
          </a:body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extLst>
      <p:ext uri="{BB962C8B-B14F-4D97-AF65-F5344CB8AC3E}">
        <p14:creationId xmlns:p14="http://schemas.microsoft.com/office/powerpoint/2010/main" val="504214138"/>
      </p:ext>
    </p:extLst>
  </p:cSld>
  <p:clrMap bg1="lt1" tx1="dk1" bg2="lt2" tx2="dk2" accent1="accent1" accent2="accent2" accent3="accent3" accent4="accent4" accent5="accent5" accent6="accent6" hlink="hlink" folHlink="folHlink"/>
  <p:sldLayoutIdLst>
    <p:sldLayoutId id="2147483665" r:id="rId1"/>
    <p:sldLayoutId id="2147483667" r:id="rId2"/>
    <p:sldLayoutId id="2147483668" r:id="rId3"/>
    <p:sldLayoutId id="2147483669" r:id="rId4"/>
  </p:sldLayoutIdLst>
  <p:timing>
    <p:tnLst>
      <p:par>
        <p:cTn id="1" dur="indefinite" restart="never" nodeType="tmRoot"/>
      </p:par>
    </p:tnLst>
  </p:timing>
  <p:txStyles>
    <p:titleStyle>
      <a:lvl1pPr algn="ctr" defTabSz="914400" rtl="0" eaLnBrk="1" latinLnBrk="0" hangingPunct="1">
        <a:lnSpc>
          <a:spcPct val="90000"/>
        </a:lnSpc>
        <a:spcBef>
          <a:spcPct val="0"/>
        </a:spcBef>
        <a:buNone/>
        <a:defRPr sz="4000" kern="1200">
          <a:solidFill>
            <a:schemeClr val="bg2">
              <a:lumMod val="25000"/>
            </a:schemeClr>
          </a:solidFill>
          <a:latin typeface="KyivType Sans2"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Light" panose="02000000000000000000" pitchFamily="2"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0" y="0"/>
            <a:ext cx="1882066" cy="6858000"/>
          </a:xfrm>
          <a:prstGeom prst="rect">
            <a:avLst/>
          </a:prstGeom>
        </p:spPr>
      </p:pic>
    </p:spTree>
    <p:extLst>
      <p:ext uri="{BB962C8B-B14F-4D97-AF65-F5344CB8AC3E}">
        <p14:creationId xmlns:p14="http://schemas.microsoft.com/office/powerpoint/2010/main" val="1565013714"/>
      </p:ext>
    </p:extLst>
  </p:cSld>
  <p:clrMap bg1="lt1" tx1="dk1" bg2="lt2" tx2="dk2" accent1="accent1" accent2="accent2" accent3="accent3" accent4="accent4" accent5="accent5" accent6="accent6" hlink="hlink" folHlink="folHlink"/>
  <p:sldLayoutIdLst>
    <p:sldLayoutId id="2147483663" r:id="rId1"/>
    <p:sldLayoutId id="2147483670"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 Id="rId9"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2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microsoft.com/office/2007/relationships/hdphoto" Target="../media/hdphoto1.wdp"/><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hemeOverride" Target="../theme/themeOverride2.xml"/><Relationship Id="rId5" Type="http://schemas.microsoft.com/office/2007/relationships/hdphoto" Target="../media/hdphoto1.wdp"/><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tiff"/><Relationship Id="rId7"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8.xml"/><Relationship Id="rId6" Type="http://schemas.openxmlformats.org/officeDocument/2006/relationships/image" Target="../media/image45.jpeg"/><Relationship Id="rId11" Type="http://schemas.openxmlformats.org/officeDocument/2006/relationships/image" Target="../media/image50.pn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hemeOverride" Target="../theme/themeOverride3.xml"/><Relationship Id="rId5" Type="http://schemas.openxmlformats.org/officeDocument/2006/relationships/image" Target="../media/image44.jpeg"/><Relationship Id="rId4" Type="http://schemas.openxmlformats.org/officeDocument/2006/relationships/image" Target="../media/image52.jpeg"/></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4.xml"/><Relationship Id="rId5" Type="http://schemas.openxmlformats.org/officeDocument/2006/relationships/image" Target="../media/image62.png"/><Relationship Id="rId4" Type="http://schemas.openxmlformats.org/officeDocument/2006/relationships/image" Target="../media/image61.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4.xml"/><Relationship Id="rId1" Type="http://schemas.openxmlformats.org/officeDocument/2006/relationships/themeOverride" Target="../theme/themeOverride4.xml"/><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notesSlide" Target="../notesSlides/notesSlide55.xml"/></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0.png"/><Relationship Id="rId4" Type="http://schemas.openxmlformats.org/officeDocument/2006/relationships/notesSlide" Target="../notesSlides/notesSlide60.xml"/></Relationships>
</file>

<file path=ppt/slides/_rels/slide6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4" name="Titre 3"/>
          <p:cNvSpPr>
            <a:spLocks noGrp="1"/>
          </p:cNvSpPr>
          <p:nvPr>
            <p:ph type="title"/>
          </p:nvPr>
        </p:nvSpPr>
        <p:spPr>
          <a:xfrm>
            <a:off x="826770" y="5374521"/>
            <a:ext cx="10515600" cy="1325563"/>
          </a:xfrm>
        </p:spPr>
        <p:txBody>
          <a:bodyPr>
            <a:noAutofit/>
          </a:bodyPr>
          <a:lstStyle/>
          <a:p>
            <a:pPr>
              <a:lnSpc>
                <a:spcPct val="100000"/>
              </a:lnSpc>
            </a:pPr>
            <a:r>
              <a:rPr lang="fr-FR" sz="2000" dirty="0">
                <a:solidFill>
                  <a:srgbClr val="3E3E3E"/>
                </a:solidFill>
              </a:rPr>
              <a:t>The </a:t>
            </a:r>
            <a:r>
              <a:rPr lang="fr-FR" sz="2000" dirty="0" err="1">
                <a:solidFill>
                  <a:srgbClr val="3E3E3E"/>
                </a:solidFill>
              </a:rPr>
              <a:t>Experience</a:t>
            </a:r>
            <a:r>
              <a:rPr lang="fr-FR" sz="2000" dirty="0">
                <a:solidFill>
                  <a:srgbClr val="3E3E3E"/>
                </a:solidFill>
              </a:rPr>
              <a:t> of </a:t>
            </a:r>
            <a:br>
              <a:rPr lang="fr-FR" sz="2000" dirty="0">
                <a:solidFill>
                  <a:srgbClr val="3E3E3E"/>
                </a:solidFill>
              </a:rPr>
            </a:br>
            <a:r>
              <a:rPr lang="fr-FR" sz="2000" dirty="0">
                <a:solidFill>
                  <a:srgbClr val="3E3E3E"/>
                </a:solidFill>
              </a:rPr>
              <a:t>Phyto-</a:t>
            </a:r>
            <a:r>
              <a:rPr lang="fr-FR" sz="2000" dirty="0" err="1">
                <a:solidFill>
                  <a:srgbClr val="3E3E3E"/>
                </a:solidFill>
              </a:rPr>
              <a:t>Aromatic</a:t>
            </a:r>
            <a:r>
              <a:rPr lang="fr-FR" sz="2000" dirty="0">
                <a:solidFill>
                  <a:srgbClr val="3E3E3E"/>
                </a:solidFill>
              </a:rPr>
              <a:t> </a:t>
            </a:r>
            <a:r>
              <a:rPr lang="fr-FR" sz="2000" dirty="0" err="1">
                <a:solidFill>
                  <a:srgbClr val="3E3E3E"/>
                </a:solidFill>
              </a:rPr>
              <a:t>Skincare</a:t>
            </a:r>
            <a:endParaRPr lang="fr-FR" sz="2000" dirty="0">
              <a:solidFill>
                <a:srgbClr val="3E3E3E"/>
              </a:solidFill>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1200" y="1062094"/>
            <a:ext cx="3989559" cy="3441326"/>
          </a:xfrm>
          <a:prstGeom prst="rect">
            <a:avLst/>
          </a:prstGeom>
        </p:spPr>
      </p:pic>
    </p:spTree>
    <p:extLst>
      <p:ext uri="{BB962C8B-B14F-4D97-AF65-F5344CB8AC3E}">
        <p14:creationId xmlns:p14="http://schemas.microsoft.com/office/powerpoint/2010/main" val="8089484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7"/>
          <p:cNvSpPr txBox="1"/>
          <p:nvPr/>
        </p:nvSpPr>
        <p:spPr>
          <a:xfrm>
            <a:off x="0" y="1251830"/>
            <a:ext cx="12192000" cy="23865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sz="2667" b="0" i="0" u="none" strike="noStrike" kern="1200" cap="none" spc="0" normalizeH="0" baseline="0" noProof="0">
              <a:ln>
                <a:noFill/>
              </a:ln>
              <a:solidFill>
                <a:prstClr val="black"/>
              </a:solidFill>
              <a:effectLst/>
              <a:uLnTx/>
              <a:uFillTx/>
              <a:latin typeface="Montserrat"/>
              <a:ea typeface="Montserrat"/>
              <a:cs typeface="Montserrat"/>
              <a:sym typeface="Montserrat"/>
            </a:endParaRPr>
          </a:p>
        </p:txBody>
      </p:sp>
      <p:sp>
        <p:nvSpPr>
          <p:cNvPr id="4" name="Titre 3"/>
          <p:cNvSpPr>
            <a:spLocks noGrp="1"/>
          </p:cNvSpPr>
          <p:nvPr>
            <p:ph type="title"/>
          </p:nvPr>
        </p:nvSpPr>
        <p:spPr/>
        <p:txBody>
          <a:bodyPr>
            <a:noAutofit/>
          </a:bodyPr>
          <a:lstStyle/>
          <a:p>
            <a:pPr>
              <a:lnSpc>
                <a:spcPct val="100000"/>
              </a:lnSpc>
            </a:pPr>
            <a:r>
              <a:rPr lang="fr-FR" sz="4800" dirty="0" smtClean="0">
                <a:solidFill>
                  <a:srgbClr val="3E3E3E"/>
                </a:solidFill>
                <a:latin typeface="KyivType Sans2" panose="00000500000000000000" charset="0"/>
              </a:rPr>
              <a:t>Introduction</a:t>
            </a:r>
            <a:endParaRPr lang="fr-FR" sz="4800" dirty="0">
              <a:solidFill>
                <a:srgbClr val="3E3E3E"/>
              </a:solidFill>
              <a:latin typeface="KyivType Sans2" panose="00000500000000000000" charset="0"/>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4641" y="867784"/>
            <a:ext cx="2341530" cy="2019764"/>
          </a:xfrm>
          <a:prstGeom prst="rect">
            <a:avLst/>
          </a:prstGeom>
        </p:spPr>
      </p:pic>
    </p:spTree>
    <p:extLst>
      <p:ext uri="{BB962C8B-B14F-4D97-AF65-F5344CB8AC3E}">
        <p14:creationId xmlns:p14="http://schemas.microsoft.com/office/powerpoint/2010/main" val="42357173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882066" cy="6858000"/>
          </a:xfrm>
          <a:prstGeom prst="rect">
            <a:avLst/>
          </a:prstGeom>
        </p:spPr>
      </p:pic>
      <p:sp>
        <p:nvSpPr>
          <p:cNvPr id="2" name="ZoneTexte 1"/>
          <p:cNvSpPr txBox="1"/>
          <p:nvPr/>
        </p:nvSpPr>
        <p:spPr>
          <a:xfrm>
            <a:off x="2114330" y="2583482"/>
            <a:ext cx="1862254" cy="830997"/>
          </a:xfrm>
          <a:prstGeom prst="rect">
            <a:avLst/>
          </a:prstGeom>
          <a:noFill/>
        </p:spPr>
        <p:txBody>
          <a:bodyPr wrap="square" rtlCol="0">
            <a:spAutoFit/>
          </a:bodyPr>
          <a:lstStyle/>
          <a:p>
            <a:pPr algn="ctr"/>
            <a:r>
              <a:rPr lang="fr-FR" sz="2400" dirty="0" smtClean="0">
                <a:solidFill>
                  <a:srgbClr val="F9C199"/>
                </a:solidFill>
                <a:latin typeface="Roboto" panose="02000000000000000000" pitchFamily="2" charset="0"/>
                <a:ea typeface="Roboto" panose="02000000000000000000" pitchFamily="2" charset="0"/>
              </a:rPr>
              <a:t>Hydrated skin</a:t>
            </a:r>
            <a:endParaRPr lang="fr-FR" sz="2400" dirty="0">
              <a:solidFill>
                <a:srgbClr val="F9C199"/>
              </a:solidFill>
              <a:latin typeface="Roboto" panose="02000000000000000000" pitchFamily="2" charset="0"/>
              <a:ea typeface="Roboto" panose="02000000000000000000" pitchFamily="2" charset="0"/>
            </a:endParaRPr>
          </a:p>
        </p:txBody>
      </p:sp>
      <p:sp>
        <p:nvSpPr>
          <p:cNvPr id="9" name="ZoneTexte 8"/>
          <p:cNvSpPr txBox="1"/>
          <p:nvPr/>
        </p:nvSpPr>
        <p:spPr>
          <a:xfrm>
            <a:off x="5816143" y="2557462"/>
            <a:ext cx="1862254" cy="830997"/>
          </a:xfrm>
          <a:prstGeom prst="rect">
            <a:avLst/>
          </a:prstGeom>
          <a:noFill/>
        </p:spPr>
        <p:txBody>
          <a:bodyPr wrap="square" rtlCol="0">
            <a:spAutoFit/>
          </a:bodyPr>
          <a:lstStyle/>
          <a:p>
            <a:pPr algn="ctr"/>
            <a:r>
              <a:rPr lang="fr-FR" sz="2400" dirty="0" smtClean="0">
                <a:solidFill>
                  <a:srgbClr val="F9C199"/>
                </a:solidFill>
                <a:latin typeface="Roboto" panose="02000000000000000000" pitchFamily="2" charset="0"/>
                <a:ea typeface="Roboto" panose="02000000000000000000" pitchFamily="2" charset="0"/>
              </a:rPr>
              <a:t>Soothed skin</a:t>
            </a:r>
            <a:endParaRPr lang="fr-FR" sz="2400" dirty="0">
              <a:solidFill>
                <a:srgbClr val="F9C199"/>
              </a:solidFill>
              <a:latin typeface="Roboto" panose="02000000000000000000" pitchFamily="2" charset="0"/>
              <a:ea typeface="Roboto" panose="02000000000000000000" pitchFamily="2" charset="0"/>
            </a:endParaRPr>
          </a:p>
        </p:txBody>
      </p:sp>
      <p:sp>
        <p:nvSpPr>
          <p:cNvPr id="10" name="ZoneTexte 9"/>
          <p:cNvSpPr txBox="1"/>
          <p:nvPr/>
        </p:nvSpPr>
        <p:spPr>
          <a:xfrm>
            <a:off x="8064971" y="3526291"/>
            <a:ext cx="2836786" cy="830997"/>
          </a:xfrm>
          <a:prstGeom prst="rect">
            <a:avLst/>
          </a:prstGeom>
          <a:noFill/>
        </p:spPr>
        <p:txBody>
          <a:bodyPr wrap="square" rtlCol="0">
            <a:spAutoFit/>
          </a:bodyPr>
          <a:lstStyle/>
          <a:p>
            <a:pPr algn="ctr"/>
            <a:r>
              <a:rPr lang="fr-FR" sz="2400" dirty="0" smtClean="0">
                <a:solidFill>
                  <a:srgbClr val="F9C199"/>
                </a:solidFill>
                <a:latin typeface="Roboto" panose="02000000000000000000" pitchFamily="2" charset="0"/>
                <a:ea typeface="Roboto" panose="02000000000000000000" pitchFamily="2" charset="0"/>
              </a:rPr>
              <a:t>Skin </a:t>
            </a:r>
          </a:p>
          <a:p>
            <a:pPr algn="ctr"/>
            <a:r>
              <a:rPr lang="fr-FR" sz="2400" dirty="0" smtClean="0">
                <a:solidFill>
                  <a:srgbClr val="F9C199"/>
                </a:solidFill>
                <a:latin typeface="Roboto" panose="02000000000000000000" pitchFamily="2" charset="0"/>
                <a:ea typeface="Roboto" panose="02000000000000000000" pitchFamily="2" charset="0"/>
              </a:rPr>
              <a:t>full of vitality</a:t>
            </a:r>
            <a:endParaRPr lang="fr-FR" sz="2400" dirty="0">
              <a:solidFill>
                <a:srgbClr val="F9C199"/>
              </a:solidFill>
              <a:latin typeface="Roboto" panose="02000000000000000000" pitchFamily="2" charset="0"/>
              <a:ea typeface="Roboto" panose="02000000000000000000" pitchFamily="2" charset="0"/>
            </a:endParaRPr>
          </a:p>
        </p:txBody>
      </p:sp>
      <p:sp>
        <p:nvSpPr>
          <p:cNvPr id="11" name="ZoneTexte 10"/>
          <p:cNvSpPr txBox="1"/>
          <p:nvPr/>
        </p:nvSpPr>
        <p:spPr>
          <a:xfrm>
            <a:off x="3398451" y="3949770"/>
            <a:ext cx="2569155" cy="461665"/>
          </a:xfrm>
          <a:prstGeom prst="rect">
            <a:avLst/>
          </a:prstGeom>
          <a:noFill/>
        </p:spPr>
        <p:txBody>
          <a:bodyPr wrap="square" rtlCol="0">
            <a:spAutoFit/>
          </a:bodyPr>
          <a:lstStyle/>
          <a:p>
            <a:pPr algn="ctr"/>
            <a:r>
              <a:rPr lang="fr-FR" sz="2400" dirty="0" smtClean="0">
                <a:solidFill>
                  <a:srgbClr val="F9C199"/>
                </a:solidFill>
                <a:latin typeface="Roboto" panose="02000000000000000000" pitchFamily="2" charset="0"/>
                <a:ea typeface="Roboto" panose="02000000000000000000" pitchFamily="2" charset="0"/>
              </a:rPr>
              <a:t>Comfortable skin</a:t>
            </a:r>
            <a:endParaRPr lang="fr-FR" sz="2400" dirty="0">
              <a:solidFill>
                <a:srgbClr val="F9C199"/>
              </a:solidFill>
              <a:latin typeface="Roboto" panose="02000000000000000000" pitchFamily="2" charset="0"/>
              <a:ea typeface="Roboto" panose="02000000000000000000" pitchFamily="2" charset="0"/>
            </a:endParaRPr>
          </a:p>
        </p:txBody>
      </p:sp>
      <p:sp>
        <p:nvSpPr>
          <p:cNvPr id="8" name="ZoneTexte 7"/>
          <p:cNvSpPr txBox="1"/>
          <p:nvPr/>
        </p:nvSpPr>
        <p:spPr>
          <a:xfrm>
            <a:off x="1520189" y="295564"/>
            <a:ext cx="10772255" cy="646331"/>
          </a:xfrm>
          <a:prstGeom prst="rect">
            <a:avLst/>
          </a:prstGeom>
          <a:noFill/>
        </p:spPr>
        <p:txBody>
          <a:bodyPr wrap="square" rtlCol="0">
            <a:spAutoFit/>
          </a:bodyPr>
          <a:lstStyle/>
          <a:p>
            <a:pPr algn="ctr"/>
            <a:r>
              <a:rPr lang="fr-FR" sz="3600" dirty="0" err="1">
                <a:solidFill>
                  <a:srgbClr val="3E3E3E"/>
                </a:solidFill>
                <a:latin typeface="KyivType Sans2" panose="00000500000000000000" charset="0"/>
                <a:ea typeface="Roboto" panose="02000000000000000000" pitchFamily="2" charset="0"/>
              </a:rPr>
              <a:t>What</a:t>
            </a:r>
            <a:r>
              <a:rPr lang="fr-FR" sz="3600" dirty="0">
                <a:solidFill>
                  <a:srgbClr val="3E3E3E"/>
                </a:solidFill>
                <a:latin typeface="KyivType Sans2" panose="00000500000000000000" charset="0"/>
                <a:ea typeface="Roboto" panose="02000000000000000000" pitchFamily="2" charset="0"/>
              </a:rPr>
              <a:t> </a:t>
            </a:r>
            <a:r>
              <a:rPr lang="fr-FR" sz="3600" dirty="0" err="1">
                <a:solidFill>
                  <a:srgbClr val="3E3E3E"/>
                </a:solidFill>
                <a:latin typeface="KyivType Sans2" panose="00000500000000000000" charset="0"/>
                <a:ea typeface="Roboto" panose="02000000000000000000" pitchFamily="2" charset="0"/>
              </a:rPr>
              <a:t>characterizes</a:t>
            </a:r>
            <a:r>
              <a:rPr lang="fr-FR" sz="3600" dirty="0">
                <a:solidFill>
                  <a:srgbClr val="3E3E3E"/>
                </a:solidFill>
                <a:latin typeface="KyivType Sans2" panose="00000500000000000000" charset="0"/>
                <a:ea typeface="Roboto" panose="02000000000000000000" pitchFamily="2" charset="0"/>
              </a:rPr>
              <a:t> </a:t>
            </a:r>
            <a:r>
              <a:rPr lang="fr-FR" sz="3600" dirty="0" smtClean="0">
                <a:solidFill>
                  <a:srgbClr val="3E3E3E"/>
                </a:solidFill>
                <a:latin typeface="KyivType Sans2" panose="00000500000000000000" charset="0"/>
                <a:ea typeface="Roboto" panose="02000000000000000000" pitchFamily="2" charset="0"/>
              </a:rPr>
              <a:t>a </a:t>
            </a:r>
            <a:r>
              <a:rPr lang="fr-FR" sz="3600" dirty="0" err="1">
                <a:solidFill>
                  <a:srgbClr val="3E3E3E"/>
                </a:solidFill>
                <a:latin typeface="KyivType Sans2" panose="00000500000000000000" charset="0"/>
                <a:ea typeface="Roboto" panose="02000000000000000000" pitchFamily="2" charset="0"/>
              </a:rPr>
              <a:t>healthy</a:t>
            </a:r>
            <a:r>
              <a:rPr lang="fr-FR" sz="3600" dirty="0">
                <a:solidFill>
                  <a:srgbClr val="3E3E3E"/>
                </a:solidFill>
                <a:latin typeface="KyivType Sans2" panose="00000500000000000000" charset="0"/>
                <a:ea typeface="Roboto" panose="02000000000000000000" pitchFamily="2" charset="0"/>
              </a:rPr>
              <a:t> skin </a:t>
            </a:r>
            <a:r>
              <a:rPr lang="fr-FR" sz="3600" cap="small" dirty="0">
                <a:solidFill>
                  <a:srgbClr val="3E3E3E"/>
                </a:solidFill>
                <a:latin typeface="KyivType Sans2" panose="00000500000000000000" charset="0"/>
                <a:ea typeface="Roboto" panose="02000000000000000000" pitchFamily="2" charset="0"/>
              </a:rPr>
              <a:t>?</a:t>
            </a:r>
          </a:p>
        </p:txBody>
      </p:sp>
    </p:spTree>
    <p:extLst>
      <p:ext uri="{BB962C8B-B14F-4D97-AF65-F5344CB8AC3E}">
        <p14:creationId xmlns:p14="http://schemas.microsoft.com/office/powerpoint/2010/main" val="1170994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p:cNvSpPr txBox="1"/>
          <p:nvPr/>
        </p:nvSpPr>
        <p:spPr>
          <a:xfrm>
            <a:off x="972588" y="1211332"/>
            <a:ext cx="11219411" cy="1200329"/>
          </a:xfrm>
          <a:prstGeom prst="rect">
            <a:avLst/>
          </a:prstGeom>
          <a:noFill/>
        </p:spPr>
        <p:txBody>
          <a:bodyPr wrap="square" rtlCol="0">
            <a:spAutoFit/>
          </a:bodyPr>
          <a:lstStyle/>
          <a:p>
            <a:pPr algn="ctr"/>
            <a:r>
              <a:rPr lang="fr-FR" sz="3600" dirty="0" smtClean="0">
                <a:solidFill>
                  <a:srgbClr val="3E3E3E"/>
                </a:solidFill>
                <a:latin typeface="KyivType Sans2" panose="00000500000000000000" charset="0"/>
                <a:ea typeface="Roboto" panose="02000000000000000000" pitchFamily="2" charset="0"/>
              </a:rPr>
              <a:t>The skin barrier, </a:t>
            </a:r>
          </a:p>
          <a:p>
            <a:pPr algn="ctr"/>
            <a:r>
              <a:rPr lang="fr-FR" sz="3600" dirty="0" smtClean="0">
                <a:solidFill>
                  <a:srgbClr val="3E3E3E"/>
                </a:solidFill>
                <a:latin typeface="KyivType Sans2" panose="00000500000000000000" charset="0"/>
                <a:ea typeface="Roboto" panose="02000000000000000000" pitchFamily="2" charset="0"/>
              </a:rPr>
              <a:t>key to skin </a:t>
            </a:r>
            <a:r>
              <a:rPr lang="fr-FR" sz="3600" dirty="0" err="1" smtClean="0">
                <a:solidFill>
                  <a:srgbClr val="3E3E3E"/>
                </a:solidFill>
                <a:latin typeface="KyivType Sans2" panose="00000500000000000000" charset="0"/>
                <a:ea typeface="Roboto" panose="02000000000000000000" pitchFamily="2" charset="0"/>
              </a:rPr>
              <a:t>youthfulness</a:t>
            </a:r>
            <a:r>
              <a:rPr lang="fr-FR" sz="3600" dirty="0" smtClean="0">
                <a:solidFill>
                  <a:srgbClr val="3E3E3E"/>
                </a:solidFill>
                <a:latin typeface="KyivType Sans2" panose="00000500000000000000" charset="0"/>
                <a:ea typeface="Roboto" panose="02000000000000000000" pitchFamily="2" charset="0"/>
              </a:rPr>
              <a:t> &amp; well-being</a:t>
            </a:r>
            <a:endParaRPr lang="fr-FR" sz="3600" dirty="0">
              <a:solidFill>
                <a:srgbClr val="3E3E3E"/>
              </a:solidFill>
              <a:latin typeface="KyivType Sans2" panose="00000500000000000000" charset="0"/>
              <a:ea typeface="Roboto" panose="02000000000000000000" pitchFamily="2" charset="0"/>
            </a:endParaRPr>
          </a:p>
        </p:txBody>
      </p:sp>
      <p:sp>
        <p:nvSpPr>
          <p:cNvPr id="5" name="Flèche droite rayée 4"/>
          <p:cNvSpPr/>
          <p:nvPr/>
        </p:nvSpPr>
        <p:spPr>
          <a:xfrm rot="5400000">
            <a:off x="5958048" y="273105"/>
            <a:ext cx="880946" cy="613317"/>
          </a:xfrm>
          <a:prstGeom prst="stripedRightArrow">
            <a:avLst/>
          </a:prstGeom>
          <a:solidFill>
            <a:srgbClr val="FCE2D0"/>
          </a:solidFill>
          <a:ln>
            <a:solidFill>
              <a:srgbClr val="F9C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Connecteur droit 9"/>
          <p:cNvCxnSpPr/>
          <p:nvPr/>
        </p:nvCxnSpPr>
        <p:spPr>
          <a:xfrm flipV="1">
            <a:off x="4834467" y="1041400"/>
            <a:ext cx="0" cy="17532"/>
          </a:xfrm>
          <a:prstGeom prst="line">
            <a:avLst/>
          </a:prstGeom>
        </p:spPr>
        <p:style>
          <a:lnRef idx="1">
            <a:schemeClr val="accent1"/>
          </a:lnRef>
          <a:fillRef idx="0">
            <a:schemeClr val="accent1"/>
          </a:fillRef>
          <a:effectRef idx="0">
            <a:schemeClr val="accent1"/>
          </a:effectRef>
          <a:fontRef idx="minor">
            <a:schemeClr val="tx1"/>
          </a:fontRef>
        </p:style>
      </p:cxnSp>
      <p:grpSp>
        <p:nvGrpSpPr>
          <p:cNvPr id="4" name="Groupe 3"/>
          <p:cNvGrpSpPr/>
          <p:nvPr/>
        </p:nvGrpSpPr>
        <p:grpSpPr>
          <a:xfrm>
            <a:off x="2637393" y="2879267"/>
            <a:ext cx="3227455" cy="3978733"/>
            <a:chOff x="2454513" y="2879266"/>
            <a:chExt cx="3227455" cy="3978733"/>
          </a:xfrm>
        </p:grpSpPr>
        <p:pic>
          <p:nvPicPr>
            <p:cNvPr id="9" name="Picture 2" descr="How to repair a damaged skin barrier | Skin Library UK"/>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454513" y="3203980"/>
              <a:ext cx="3097764" cy="3654019"/>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2900267" y="2879266"/>
              <a:ext cx="2781701" cy="369332"/>
            </a:xfrm>
            <a:prstGeom prst="rect">
              <a:avLst/>
            </a:prstGeom>
            <a:solidFill>
              <a:srgbClr val="FCE2D0"/>
            </a:solidFill>
            <a:ln>
              <a:solidFill>
                <a:srgbClr val="F9C199"/>
              </a:solidFill>
            </a:ln>
          </p:spPr>
          <p:txBody>
            <a:bodyPr wrap="square" rtlCol="0">
              <a:spAutoFit/>
            </a:bodyPr>
            <a:lstStyle/>
            <a:p>
              <a:pPr algn="ctr"/>
              <a:r>
                <a:rPr lang="fr-FR" dirty="0" err="1" smtClean="0">
                  <a:solidFill>
                    <a:srgbClr val="3E3E3E"/>
                  </a:solidFill>
                  <a:latin typeface="Roboto" panose="02000000000000000000" pitchFamily="2" charset="0"/>
                  <a:ea typeface="Roboto" panose="02000000000000000000" pitchFamily="2" charset="0"/>
                </a:rPr>
                <a:t>Balanced</a:t>
              </a:r>
              <a:r>
                <a:rPr lang="fr-FR" dirty="0" smtClean="0">
                  <a:solidFill>
                    <a:srgbClr val="3E3E3E"/>
                  </a:solidFill>
                  <a:latin typeface="Roboto" panose="02000000000000000000" pitchFamily="2" charset="0"/>
                  <a:ea typeface="Roboto" panose="02000000000000000000" pitchFamily="2" charset="0"/>
                </a:rPr>
                <a:t> skin </a:t>
              </a:r>
              <a:r>
                <a:rPr lang="fr-FR" dirty="0" err="1" smtClean="0">
                  <a:solidFill>
                    <a:srgbClr val="3E3E3E"/>
                  </a:solidFill>
                  <a:latin typeface="Roboto" panose="02000000000000000000" pitchFamily="2" charset="0"/>
                  <a:ea typeface="Roboto" panose="02000000000000000000" pitchFamily="2" charset="0"/>
                </a:rPr>
                <a:t>barrier</a:t>
              </a:r>
              <a:endParaRPr lang="fr-FR" dirty="0">
                <a:solidFill>
                  <a:srgbClr val="3E3E3E"/>
                </a:solidFill>
                <a:latin typeface="Roboto" panose="02000000000000000000" pitchFamily="2" charset="0"/>
                <a:ea typeface="Roboto" panose="02000000000000000000" pitchFamily="2" charset="0"/>
              </a:endParaRPr>
            </a:p>
          </p:txBody>
        </p:sp>
      </p:grpSp>
      <p:grpSp>
        <p:nvGrpSpPr>
          <p:cNvPr id="6" name="Groupe 5"/>
          <p:cNvGrpSpPr/>
          <p:nvPr/>
        </p:nvGrpSpPr>
        <p:grpSpPr>
          <a:xfrm>
            <a:off x="7242686" y="2858411"/>
            <a:ext cx="3501295" cy="3999589"/>
            <a:chOff x="6951741" y="2858411"/>
            <a:chExt cx="3501295" cy="3999589"/>
          </a:xfrm>
        </p:grpSpPr>
        <p:pic>
          <p:nvPicPr>
            <p:cNvPr id="1026" name="Picture 2" descr="How to repair a damaged skin barrier | Skin Library UK"/>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951741" y="3251702"/>
              <a:ext cx="3501295" cy="3606298"/>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p:cNvSpPr txBox="1"/>
            <p:nvPr/>
          </p:nvSpPr>
          <p:spPr>
            <a:xfrm>
              <a:off x="7137279" y="2858411"/>
              <a:ext cx="2781701" cy="369332"/>
            </a:xfrm>
            <a:prstGeom prst="rect">
              <a:avLst/>
            </a:prstGeom>
            <a:solidFill>
              <a:srgbClr val="FCE2D0"/>
            </a:solidFill>
            <a:ln>
              <a:solidFill>
                <a:srgbClr val="F9C199"/>
              </a:solidFill>
            </a:ln>
          </p:spPr>
          <p:txBody>
            <a:bodyPr wrap="square" rtlCol="0">
              <a:spAutoFit/>
            </a:bodyPr>
            <a:lstStyle/>
            <a:p>
              <a:pPr algn="ctr"/>
              <a:r>
                <a:rPr lang="fr-FR" dirty="0" err="1" smtClean="0">
                  <a:solidFill>
                    <a:srgbClr val="58595B"/>
                  </a:solidFill>
                  <a:latin typeface="Roboto" panose="02000000000000000000" pitchFamily="2" charset="0"/>
                  <a:ea typeface="Roboto" panose="02000000000000000000" pitchFamily="2" charset="0"/>
                </a:rPr>
                <a:t>Damaged</a:t>
              </a:r>
              <a:r>
                <a:rPr lang="fr-FR" dirty="0" smtClean="0">
                  <a:solidFill>
                    <a:srgbClr val="58595B"/>
                  </a:solidFill>
                  <a:latin typeface="Roboto" panose="02000000000000000000" pitchFamily="2" charset="0"/>
                  <a:ea typeface="Roboto" panose="02000000000000000000" pitchFamily="2" charset="0"/>
                </a:rPr>
                <a:t> skin </a:t>
              </a:r>
              <a:r>
                <a:rPr lang="fr-FR" dirty="0" err="1" smtClean="0">
                  <a:solidFill>
                    <a:srgbClr val="58595B"/>
                  </a:solidFill>
                  <a:latin typeface="Roboto" panose="02000000000000000000" pitchFamily="2" charset="0"/>
                  <a:ea typeface="Roboto" panose="02000000000000000000" pitchFamily="2" charset="0"/>
                </a:rPr>
                <a:t>barrier</a:t>
              </a:r>
              <a:endParaRPr lang="fr-FR" dirty="0">
                <a:solidFill>
                  <a:srgbClr val="58595B"/>
                </a:solidFill>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378879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7"/>
          <p:cNvSpPr txBox="1"/>
          <p:nvPr/>
        </p:nvSpPr>
        <p:spPr>
          <a:xfrm>
            <a:off x="0" y="1251830"/>
            <a:ext cx="12192000" cy="23865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sz="2667" b="0" i="0" u="none" strike="noStrike" kern="1200" cap="none" spc="0" normalizeH="0" baseline="0" noProof="0">
              <a:ln>
                <a:noFill/>
              </a:ln>
              <a:solidFill>
                <a:prstClr val="black"/>
              </a:solidFill>
              <a:effectLst/>
              <a:uLnTx/>
              <a:uFillTx/>
              <a:latin typeface="Montserrat"/>
              <a:ea typeface="Montserrat"/>
              <a:cs typeface="Montserrat"/>
              <a:sym typeface="Montserrat"/>
            </a:endParaRPr>
          </a:p>
        </p:txBody>
      </p:sp>
      <p:sp>
        <p:nvSpPr>
          <p:cNvPr id="4" name="Titre 3"/>
          <p:cNvSpPr>
            <a:spLocks noGrp="1"/>
          </p:cNvSpPr>
          <p:nvPr>
            <p:ph type="title"/>
          </p:nvPr>
        </p:nvSpPr>
        <p:spPr/>
        <p:txBody>
          <a:bodyPr>
            <a:noAutofit/>
          </a:bodyPr>
          <a:lstStyle/>
          <a:p>
            <a:pPr>
              <a:lnSpc>
                <a:spcPct val="100000"/>
              </a:lnSpc>
            </a:pPr>
            <a:r>
              <a:rPr lang="fr-FR" sz="4800" cap="small" dirty="0">
                <a:solidFill>
                  <a:srgbClr val="3E3E3E"/>
                </a:solidFill>
              </a:rPr>
              <a:t>P</a:t>
            </a:r>
            <a:r>
              <a:rPr lang="fr-FR" sz="4800" dirty="0" smtClean="0">
                <a:solidFill>
                  <a:srgbClr val="3E3E3E"/>
                </a:solidFill>
              </a:rPr>
              <a:t>recursor </a:t>
            </a:r>
            <a:r>
              <a:rPr lang="fr-FR" sz="4800" dirty="0">
                <a:solidFill>
                  <a:srgbClr val="3E3E3E"/>
                </a:solidFill>
              </a:rPr>
              <a:t>of </a:t>
            </a:r>
            <a:r>
              <a:rPr lang="fr-FR" sz="4800" dirty="0" err="1">
                <a:solidFill>
                  <a:srgbClr val="3E3E3E"/>
                </a:solidFill>
              </a:rPr>
              <a:t>professional</a:t>
            </a:r>
            <a:r>
              <a:rPr lang="fr-FR" sz="4800" dirty="0">
                <a:solidFill>
                  <a:srgbClr val="3E3E3E"/>
                </a:solidFill>
              </a:rPr>
              <a:t> </a:t>
            </a:r>
            <a:br>
              <a:rPr lang="fr-FR" sz="4800" dirty="0">
                <a:solidFill>
                  <a:srgbClr val="3E3E3E"/>
                </a:solidFill>
              </a:rPr>
            </a:br>
            <a:r>
              <a:rPr lang="fr-FR" sz="4800" dirty="0" err="1" smtClean="0">
                <a:solidFill>
                  <a:srgbClr val="3E3E3E"/>
                </a:solidFill>
              </a:rPr>
              <a:t>biomimetic</a:t>
            </a:r>
            <a:r>
              <a:rPr lang="fr-FR" sz="4800" dirty="0" smtClean="0">
                <a:solidFill>
                  <a:srgbClr val="3E3E3E"/>
                </a:solidFill>
              </a:rPr>
              <a:t> </a:t>
            </a:r>
            <a:r>
              <a:rPr lang="fr-FR" sz="4800" dirty="0">
                <a:solidFill>
                  <a:srgbClr val="3E3E3E"/>
                </a:solidFill>
              </a:rPr>
              <a:t>multi-phase </a:t>
            </a:r>
            <a:r>
              <a:rPr lang="fr-FR" sz="4800" dirty="0" err="1">
                <a:solidFill>
                  <a:srgbClr val="3E3E3E"/>
                </a:solidFill>
              </a:rPr>
              <a:t>skincare</a:t>
            </a:r>
            <a:endParaRPr lang="fr-FR" sz="4800" dirty="0">
              <a:solidFill>
                <a:srgbClr val="3E3E3E"/>
              </a:solidFill>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4641" y="867784"/>
            <a:ext cx="2341530" cy="2019764"/>
          </a:xfrm>
          <a:prstGeom prst="rect">
            <a:avLst/>
          </a:prstGeom>
        </p:spPr>
      </p:pic>
    </p:spTree>
    <p:extLst>
      <p:ext uri="{BB962C8B-B14F-4D97-AF65-F5344CB8AC3E}">
        <p14:creationId xmlns:p14="http://schemas.microsoft.com/office/powerpoint/2010/main" val="28309341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051700" y="3064391"/>
            <a:ext cx="1512221" cy="1726525"/>
          </a:xfrm>
          <a:prstGeom prst="rect">
            <a:avLst/>
          </a:prstGeom>
        </p:spPr>
      </p:pic>
      <p:sp>
        <p:nvSpPr>
          <p:cNvPr id="51" name="ZoneTexte 50"/>
          <p:cNvSpPr txBox="1"/>
          <p:nvPr/>
        </p:nvSpPr>
        <p:spPr>
          <a:xfrm>
            <a:off x="1818097" y="6384088"/>
            <a:ext cx="10101600" cy="730800"/>
          </a:xfrm>
          <a:prstGeom prst="rect">
            <a:avLst/>
          </a:prstGeom>
          <a:solidFill>
            <a:srgbClr val="FEF3EC"/>
          </a:solidFill>
        </p:spPr>
        <p:txBody>
          <a:bodyPr wrap="square" rtlCol="0">
            <a:spAutoFit/>
          </a:bodyPr>
          <a:lstStyle/>
          <a:p>
            <a:endParaRPr lang="fr-FR" dirty="0">
              <a:solidFill>
                <a:srgbClr val="3E3E3E"/>
              </a:solidFill>
              <a:latin typeface="Roboto" panose="02000000000000000000" pitchFamily="2" charset="0"/>
              <a:ea typeface="Roboto" panose="02000000000000000000" pitchFamily="2" charset="0"/>
            </a:endParaRPr>
          </a:p>
        </p:txBody>
      </p:sp>
      <p:sp>
        <p:nvSpPr>
          <p:cNvPr id="15" name="ZoneTexte 14"/>
          <p:cNvSpPr txBox="1"/>
          <p:nvPr/>
        </p:nvSpPr>
        <p:spPr>
          <a:xfrm>
            <a:off x="1392383" y="295564"/>
            <a:ext cx="10900062" cy="502702"/>
          </a:xfrm>
          <a:prstGeom prst="rect">
            <a:avLst/>
          </a:prstGeom>
          <a:noFill/>
        </p:spPr>
        <p:txBody>
          <a:bodyPr wrap="square" rtlCol="0">
            <a:spAutoFit/>
          </a:bodyPr>
          <a:lstStyle/>
          <a:p>
            <a:pPr algn="ctr">
              <a:lnSpc>
                <a:spcPts val="3200"/>
              </a:lnSpc>
              <a:spcBef>
                <a:spcPct val="0"/>
              </a:spcBef>
            </a:pPr>
            <a:r>
              <a:rPr lang="fr-FR" sz="3600" dirty="0">
                <a:solidFill>
                  <a:srgbClr val="3E3E3E"/>
                </a:solidFill>
                <a:latin typeface="KyivType Sans2" panose="00000500000000000000" pitchFamily="50" charset="0"/>
                <a:ea typeface="+mj-ea"/>
                <a:cs typeface="+mj-cs"/>
              </a:rPr>
              <a:t>M</a:t>
            </a:r>
            <a:r>
              <a:rPr lang="fr-FR" sz="3600" dirty="0" smtClean="0">
                <a:solidFill>
                  <a:srgbClr val="3E3E3E"/>
                </a:solidFill>
                <a:latin typeface="KyivType Sans2" panose="00000500000000000000" pitchFamily="50" charset="0"/>
                <a:ea typeface="+mj-ea"/>
                <a:cs typeface="+mj-cs"/>
              </a:rPr>
              <a:t>ulti-phase </a:t>
            </a:r>
            <a:r>
              <a:rPr lang="fr-FR" sz="3600" dirty="0" err="1" smtClean="0">
                <a:solidFill>
                  <a:srgbClr val="3E3E3E"/>
                </a:solidFill>
                <a:latin typeface="KyivType Sans2" panose="00000500000000000000" pitchFamily="50" charset="0"/>
                <a:ea typeface="+mj-ea"/>
                <a:cs typeface="+mj-cs"/>
              </a:rPr>
              <a:t>skincare</a:t>
            </a:r>
            <a:r>
              <a:rPr lang="fr-FR" sz="3600" dirty="0" smtClean="0">
                <a:solidFill>
                  <a:srgbClr val="3E3E3E"/>
                </a:solidFill>
                <a:latin typeface="KyivType Sans2" panose="00000500000000000000" pitchFamily="50" charset="0"/>
                <a:ea typeface="+mj-ea"/>
                <a:cs typeface="+mj-cs"/>
              </a:rPr>
              <a:t> </a:t>
            </a:r>
            <a:r>
              <a:rPr lang="fr-FR" sz="3600" dirty="0" err="1" smtClean="0">
                <a:solidFill>
                  <a:srgbClr val="3E3E3E"/>
                </a:solidFill>
                <a:latin typeface="KyivType Sans2" panose="00000500000000000000" pitchFamily="50" charset="0"/>
                <a:ea typeface="+mj-ea"/>
                <a:cs typeface="+mj-cs"/>
              </a:rPr>
              <a:t>through</a:t>
            </a:r>
            <a:r>
              <a:rPr lang="fr-FR" sz="3600" dirty="0" smtClean="0">
                <a:solidFill>
                  <a:srgbClr val="3E3E3E"/>
                </a:solidFill>
                <a:latin typeface="KyivType Sans2" panose="00000500000000000000" pitchFamily="50" charset="0"/>
                <a:ea typeface="+mj-ea"/>
                <a:cs typeface="+mj-cs"/>
              </a:rPr>
              <a:t> time</a:t>
            </a:r>
            <a:endParaRPr lang="fr-FR" sz="3600" dirty="0">
              <a:solidFill>
                <a:srgbClr val="3E3E3E"/>
              </a:solidFill>
              <a:latin typeface="KyivType Sans2" panose="00000500000000000000" pitchFamily="50" charset="0"/>
              <a:ea typeface="+mj-ea"/>
              <a:cs typeface="+mj-cs"/>
            </a:endParaRPr>
          </a:p>
        </p:txBody>
      </p:sp>
      <p:sp>
        <p:nvSpPr>
          <p:cNvPr id="17" name="ZoneTexte 16"/>
          <p:cNvSpPr txBox="1"/>
          <p:nvPr/>
        </p:nvSpPr>
        <p:spPr>
          <a:xfrm>
            <a:off x="7561240" y="1864827"/>
            <a:ext cx="2015753" cy="369332"/>
          </a:xfrm>
          <a:prstGeom prst="rect">
            <a:avLst/>
          </a:prstGeom>
          <a:noFill/>
        </p:spPr>
        <p:txBody>
          <a:bodyPr wrap="square" rtlCol="0">
            <a:spAutoFit/>
          </a:bodyPr>
          <a:lstStyle/>
          <a:p>
            <a:pPr algn="ctr"/>
            <a:r>
              <a:rPr lang="fr-FR" cap="small" dirty="0" smtClean="0">
                <a:solidFill>
                  <a:srgbClr val="3E3E3E"/>
                </a:solidFill>
                <a:latin typeface="KyivType Sans2" panose="00000500000000000000" pitchFamily="50" charset="0"/>
                <a:ea typeface="Roboto" panose="020B0604020202020204" charset="0"/>
              </a:rPr>
              <a:t>Elixir </a:t>
            </a:r>
            <a:r>
              <a:rPr lang="fr-FR" cap="small" dirty="0">
                <a:solidFill>
                  <a:srgbClr val="3E3E3E"/>
                </a:solidFill>
                <a:latin typeface="KyivType Sans2" panose="00000500000000000000" pitchFamily="50" charset="0"/>
                <a:ea typeface="Roboto" panose="020B0604020202020204" charset="0"/>
              </a:rPr>
              <a:t>Vital </a:t>
            </a:r>
            <a:endParaRPr lang="fr-FR" cap="small" dirty="0" smtClean="0">
              <a:solidFill>
                <a:srgbClr val="3E3E3E"/>
              </a:solidFill>
              <a:latin typeface="KyivType Sans2" panose="00000500000000000000" pitchFamily="50" charset="0"/>
              <a:ea typeface="Roboto" panose="020B0604020202020204" charset="0"/>
            </a:endParaRPr>
          </a:p>
        </p:txBody>
      </p:sp>
      <p:sp>
        <p:nvSpPr>
          <p:cNvPr id="18" name="ZoneTexte 17"/>
          <p:cNvSpPr txBox="1"/>
          <p:nvPr/>
        </p:nvSpPr>
        <p:spPr>
          <a:xfrm>
            <a:off x="1502229" y="1776313"/>
            <a:ext cx="2090057" cy="923330"/>
          </a:xfrm>
          <a:prstGeom prst="rect">
            <a:avLst/>
          </a:prstGeom>
          <a:noFill/>
        </p:spPr>
        <p:txBody>
          <a:bodyPr wrap="square" rtlCol="0">
            <a:spAutoFit/>
          </a:bodyPr>
          <a:lstStyle/>
          <a:p>
            <a:pPr algn="ctr"/>
            <a:r>
              <a:rPr lang="fr-FR" cap="small" dirty="0" err="1" smtClean="0">
                <a:solidFill>
                  <a:srgbClr val="3E3E3E"/>
                </a:solidFill>
                <a:latin typeface="KyivType Sans2" panose="00000500000000000000" pitchFamily="50" charset="0"/>
                <a:ea typeface="Roboto" panose="020B0604020202020204" charset="0"/>
              </a:rPr>
              <a:t>Mesonium</a:t>
            </a:r>
            <a:r>
              <a:rPr lang="fr-FR" cap="small" dirty="0" smtClean="0">
                <a:solidFill>
                  <a:srgbClr val="3E3E3E"/>
                </a:solidFill>
                <a:latin typeface="KyivType Sans2" panose="00000500000000000000" pitchFamily="50" charset="0"/>
                <a:ea typeface="Roboto" panose="020B0604020202020204" charset="0"/>
              </a:rPr>
              <a:t> 200</a:t>
            </a:r>
          </a:p>
          <a:p>
            <a:pPr algn="ctr"/>
            <a:r>
              <a:rPr lang="fr-FR" cap="small" dirty="0">
                <a:solidFill>
                  <a:srgbClr val="3E3E3E"/>
                </a:solidFill>
                <a:latin typeface="KyivType Sans2" panose="00000500000000000000" pitchFamily="50" charset="0"/>
                <a:ea typeface="Roboto" panose="020B0604020202020204" charset="0"/>
              </a:rPr>
              <a:t>Mesonium 201</a:t>
            </a:r>
          </a:p>
          <a:p>
            <a:pPr algn="ctr"/>
            <a:r>
              <a:rPr lang="fr-FR" cap="small" dirty="0">
                <a:solidFill>
                  <a:srgbClr val="3E3E3E"/>
                </a:solidFill>
                <a:latin typeface="KyivType Sans2" panose="00000500000000000000" pitchFamily="50" charset="0"/>
                <a:ea typeface="Roboto" panose="020B0604020202020204" charset="0"/>
              </a:rPr>
              <a:t>Mesonium </a:t>
            </a:r>
            <a:r>
              <a:rPr lang="fr-FR" cap="small" dirty="0" smtClean="0">
                <a:solidFill>
                  <a:srgbClr val="3E3E3E"/>
                </a:solidFill>
                <a:latin typeface="KyivType Sans2" panose="00000500000000000000" pitchFamily="50" charset="0"/>
                <a:ea typeface="Roboto" panose="020B0604020202020204" charset="0"/>
              </a:rPr>
              <a:t>202</a:t>
            </a:r>
            <a:endParaRPr lang="fr-FR" cap="small" dirty="0">
              <a:solidFill>
                <a:srgbClr val="3E3E3E"/>
              </a:solidFill>
              <a:latin typeface="KyivType Sans2" panose="00000500000000000000" pitchFamily="50" charset="0"/>
              <a:ea typeface="Roboto" panose="020B0604020202020204" charset="0"/>
            </a:endParaRPr>
          </a:p>
        </p:txBody>
      </p:sp>
      <p:sp>
        <p:nvSpPr>
          <p:cNvPr id="19" name="ZoneTexte 18"/>
          <p:cNvSpPr txBox="1"/>
          <p:nvPr/>
        </p:nvSpPr>
        <p:spPr>
          <a:xfrm>
            <a:off x="9546771" y="1697074"/>
            <a:ext cx="2395019" cy="646331"/>
          </a:xfrm>
          <a:prstGeom prst="rect">
            <a:avLst/>
          </a:prstGeom>
          <a:noFill/>
        </p:spPr>
        <p:txBody>
          <a:bodyPr wrap="square" rtlCol="0">
            <a:spAutoFit/>
          </a:bodyPr>
          <a:lstStyle/>
          <a:p>
            <a:pPr algn="ctr"/>
            <a:r>
              <a:rPr lang="fr-FR" cap="small" dirty="0">
                <a:solidFill>
                  <a:srgbClr val="3E3E3E"/>
                </a:solidFill>
                <a:latin typeface="KyivType Sans2" panose="00000500000000000000" pitchFamily="50" charset="0"/>
                <a:ea typeface="Roboto" panose="020B0604020202020204" charset="0"/>
              </a:rPr>
              <a:t>Elixir Vital, </a:t>
            </a:r>
            <a:endParaRPr lang="fr-FR" cap="small" dirty="0" smtClean="0">
              <a:solidFill>
                <a:srgbClr val="3E3E3E"/>
              </a:solidFill>
              <a:latin typeface="KyivType Sans2" panose="00000500000000000000" pitchFamily="50" charset="0"/>
              <a:ea typeface="Roboto" panose="020B0604020202020204" charset="0"/>
            </a:endParaRPr>
          </a:p>
          <a:p>
            <a:pPr algn="ctr"/>
            <a:r>
              <a:rPr lang="fr-FR" cap="small" dirty="0" smtClean="0">
                <a:solidFill>
                  <a:srgbClr val="3E3E3E"/>
                </a:solidFill>
                <a:latin typeface="KyivType Sans2" panose="00000500000000000000" pitchFamily="50" charset="0"/>
                <a:ea typeface="Roboto" panose="020B0604020202020204" charset="0"/>
              </a:rPr>
              <a:t>5th generation</a:t>
            </a:r>
            <a:endParaRPr lang="fr-FR" cap="small" dirty="0">
              <a:solidFill>
                <a:srgbClr val="3E3E3E"/>
              </a:solidFill>
              <a:latin typeface="KyivType Sans2" panose="00000500000000000000" pitchFamily="50" charset="0"/>
              <a:ea typeface="Roboto" panose="020B0604020202020204" charset="0"/>
            </a:endParaRPr>
          </a:p>
        </p:txBody>
      </p:sp>
      <p:grpSp>
        <p:nvGrpSpPr>
          <p:cNvPr id="29" name="object 8"/>
          <p:cNvGrpSpPr/>
          <p:nvPr/>
        </p:nvGrpSpPr>
        <p:grpSpPr>
          <a:xfrm>
            <a:off x="1944058" y="3206713"/>
            <a:ext cx="914184" cy="1412987"/>
            <a:chOff x="2716414" y="9008632"/>
            <a:chExt cx="445770" cy="596900"/>
          </a:xfrm>
        </p:grpSpPr>
        <p:sp>
          <p:nvSpPr>
            <p:cNvPr id="30" name="object 9"/>
            <p:cNvSpPr/>
            <p:nvPr/>
          </p:nvSpPr>
          <p:spPr>
            <a:xfrm>
              <a:off x="2716414" y="9318413"/>
              <a:ext cx="116839" cy="22860"/>
            </a:xfrm>
            <a:custGeom>
              <a:avLst/>
              <a:gdLst/>
              <a:ahLst/>
              <a:cxnLst/>
              <a:rect l="l" t="t" r="r" b="b"/>
              <a:pathLst>
                <a:path w="116839" h="22859">
                  <a:moveTo>
                    <a:pt x="40420" y="449"/>
                  </a:moveTo>
                  <a:lnTo>
                    <a:pt x="29512" y="1077"/>
                  </a:lnTo>
                  <a:lnTo>
                    <a:pt x="18643" y="3069"/>
                  </a:lnTo>
                  <a:lnTo>
                    <a:pt x="13906" y="4326"/>
                  </a:lnTo>
                  <a:lnTo>
                    <a:pt x="4432" y="15261"/>
                  </a:lnTo>
                  <a:lnTo>
                    <a:pt x="3746" y="16010"/>
                  </a:lnTo>
                  <a:lnTo>
                    <a:pt x="0" y="20823"/>
                  </a:lnTo>
                  <a:lnTo>
                    <a:pt x="5549" y="21712"/>
                  </a:lnTo>
                  <a:lnTo>
                    <a:pt x="17711" y="22435"/>
                  </a:lnTo>
                  <a:lnTo>
                    <a:pt x="28911" y="20877"/>
                  </a:lnTo>
                  <a:lnTo>
                    <a:pt x="39568" y="17762"/>
                  </a:lnTo>
                  <a:lnTo>
                    <a:pt x="44512" y="15908"/>
                  </a:lnTo>
                  <a:lnTo>
                    <a:pt x="12141" y="15908"/>
                  </a:lnTo>
                  <a:lnTo>
                    <a:pt x="14770" y="12987"/>
                  </a:lnTo>
                  <a:lnTo>
                    <a:pt x="41605" y="6940"/>
                  </a:lnTo>
                  <a:lnTo>
                    <a:pt x="82995" y="6940"/>
                  </a:lnTo>
                  <a:lnTo>
                    <a:pt x="80314" y="6282"/>
                  </a:lnTo>
                  <a:lnTo>
                    <a:pt x="107902" y="6251"/>
                  </a:lnTo>
                  <a:lnTo>
                    <a:pt x="106610" y="4663"/>
                  </a:lnTo>
                  <a:lnTo>
                    <a:pt x="99689" y="2459"/>
                  </a:lnTo>
                  <a:lnTo>
                    <a:pt x="62369" y="2459"/>
                  </a:lnTo>
                  <a:lnTo>
                    <a:pt x="51372" y="979"/>
                  </a:lnTo>
                  <a:lnTo>
                    <a:pt x="40420" y="449"/>
                  </a:lnTo>
                  <a:close/>
                </a:path>
                <a:path w="116839" h="22859">
                  <a:moveTo>
                    <a:pt x="91355" y="9114"/>
                  </a:moveTo>
                  <a:lnTo>
                    <a:pt x="63004" y="9114"/>
                  </a:lnTo>
                  <a:lnTo>
                    <a:pt x="70888" y="10660"/>
                  </a:lnTo>
                  <a:lnTo>
                    <a:pt x="78771" y="12474"/>
                  </a:lnTo>
                  <a:lnTo>
                    <a:pt x="86636" y="14463"/>
                  </a:lnTo>
                  <a:lnTo>
                    <a:pt x="103657" y="18969"/>
                  </a:lnTo>
                  <a:lnTo>
                    <a:pt x="111086" y="20810"/>
                  </a:lnTo>
                  <a:lnTo>
                    <a:pt x="113360" y="20277"/>
                  </a:lnTo>
                  <a:lnTo>
                    <a:pt x="113893" y="20087"/>
                  </a:lnTo>
                  <a:lnTo>
                    <a:pt x="116636" y="18601"/>
                  </a:lnTo>
                  <a:lnTo>
                    <a:pt x="115684" y="15819"/>
                  </a:lnTo>
                  <a:lnTo>
                    <a:pt x="113783" y="13483"/>
                  </a:lnTo>
                  <a:lnTo>
                    <a:pt x="108051" y="13483"/>
                  </a:lnTo>
                  <a:lnTo>
                    <a:pt x="103835" y="12428"/>
                  </a:lnTo>
                  <a:lnTo>
                    <a:pt x="91355" y="9114"/>
                  </a:lnTo>
                  <a:close/>
                </a:path>
                <a:path w="116839" h="22859">
                  <a:moveTo>
                    <a:pt x="82995" y="6940"/>
                  </a:moveTo>
                  <a:lnTo>
                    <a:pt x="41605" y="6940"/>
                  </a:lnTo>
                  <a:lnTo>
                    <a:pt x="48844" y="7272"/>
                  </a:lnTo>
                  <a:lnTo>
                    <a:pt x="39040" y="10988"/>
                  </a:lnTo>
                  <a:lnTo>
                    <a:pt x="30308" y="13770"/>
                  </a:lnTo>
                  <a:lnTo>
                    <a:pt x="21452" y="15544"/>
                  </a:lnTo>
                  <a:lnTo>
                    <a:pt x="12141" y="15908"/>
                  </a:lnTo>
                  <a:lnTo>
                    <a:pt x="44512" y="15908"/>
                  </a:lnTo>
                  <a:lnTo>
                    <a:pt x="50211" y="13770"/>
                  </a:lnTo>
                  <a:lnTo>
                    <a:pt x="56769" y="11222"/>
                  </a:lnTo>
                  <a:lnTo>
                    <a:pt x="61099" y="9673"/>
                  </a:lnTo>
                  <a:lnTo>
                    <a:pt x="62014" y="9380"/>
                  </a:lnTo>
                  <a:lnTo>
                    <a:pt x="63004" y="9114"/>
                  </a:lnTo>
                  <a:lnTo>
                    <a:pt x="91355" y="9114"/>
                  </a:lnTo>
                  <a:lnTo>
                    <a:pt x="85331" y="7514"/>
                  </a:lnTo>
                  <a:lnTo>
                    <a:pt x="82995" y="6940"/>
                  </a:lnTo>
                  <a:close/>
                </a:path>
                <a:path w="116839" h="22859">
                  <a:moveTo>
                    <a:pt x="107902" y="6251"/>
                  </a:moveTo>
                  <a:lnTo>
                    <a:pt x="88445" y="6251"/>
                  </a:lnTo>
                  <a:lnTo>
                    <a:pt x="96206" y="7272"/>
                  </a:lnTo>
                  <a:lnTo>
                    <a:pt x="102935" y="9591"/>
                  </a:lnTo>
                  <a:lnTo>
                    <a:pt x="108051" y="13483"/>
                  </a:lnTo>
                  <a:lnTo>
                    <a:pt x="113783" y="13483"/>
                  </a:lnTo>
                  <a:lnTo>
                    <a:pt x="107902" y="6251"/>
                  </a:lnTo>
                  <a:close/>
                </a:path>
                <a:path w="116839" h="22859">
                  <a:moveTo>
                    <a:pt x="76143" y="0"/>
                  </a:moveTo>
                  <a:lnTo>
                    <a:pt x="62369" y="2459"/>
                  </a:lnTo>
                  <a:lnTo>
                    <a:pt x="99689" y="2459"/>
                  </a:lnTo>
                  <a:lnTo>
                    <a:pt x="92160" y="62"/>
                  </a:lnTo>
                  <a:lnTo>
                    <a:pt x="76143" y="0"/>
                  </a:lnTo>
                  <a:close/>
                </a:path>
              </a:pathLst>
            </a:custGeom>
            <a:solidFill>
              <a:srgbClr val="2F3432"/>
            </a:solidFill>
          </p:spPr>
          <p:txBody>
            <a:bodyPr wrap="square" lIns="0" tIns="0" rIns="0" bIns="0" rtlCol="0"/>
            <a:lstStyle/>
            <a:p>
              <a:endParaRPr>
                <a:latin typeface="Roboto" panose="02000000000000000000" pitchFamily="2" charset="0"/>
                <a:ea typeface="Roboto" panose="02000000000000000000" pitchFamily="2" charset="0"/>
              </a:endParaRPr>
            </a:p>
          </p:txBody>
        </p:sp>
        <p:sp>
          <p:nvSpPr>
            <p:cNvPr id="31" name="object 10"/>
            <p:cNvSpPr/>
            <p:nvPr/>
          </p:nvSpPr>
          <p:spPr>
            <a:xfrm>
              <a:off x="2728555" y="9324665"/>
              <a:ext cx="96520" cy="10160"/>
            </a:xfrm>
            <a:custGeom>
              <a:avLst/>
              <a:gdLst/>
              <a:ahLst/>
              <a:cxnLst/>
              <a:rect l="l" t="t" r="r" b="b"/>
              <a:pathLst>
                <a:path w="96519" h="10159">
                  <a:moveTo>
                    <a:pt x="68173" y="30"/>
                  </a:moveTo>
                  <a:lnTo>
                    <a:pt x="73190" y="1262"/>
                  </a:lnTo>
                  <a:lnTo>
                    <a:pt x="78181" y="2595"/>
                  </a:lnTo>
                  <a:lnTo>
                    <a:pt x="83146" y="3903"/>
                  </a:lnTo>
                  <a:lnTo>
                    <a:pt x="87439" y="5046"/>
                  </a:lnTo>
                  <a:lnTo>
                    <a:pt x="91693" y="6177"/>
                  </a:lnTo>
                  <a:lnTo>
                    <a:pt x="95910" y="7231"/>
                  </a:lnTo>
                  <a:lnTo>
                    <a:pt x="90794" y="3339"/>
                  </a:lnTo>
                  <a:lnTo>
                    <a:pt x="84051" y="1016"/>
                  </a:lnTo>
                  <a:lnTo>
                    <a:pt x="76304" y="0"/>
                  </a:lnTo>
                  <a:lnTo>
                    <a:pt x="68173" y="30"/>
                  </a:lnTo>
                  <a:close/>
                </a:path>
                <a:path w="96519" h="10159">
                  <a:moveTo>
                    <a:pt x="0" y="9656"/>
                  </a:moveTo>
                  <a:lnTo>
                    <a:pt x="9311" y="9293"/>
                  </a:lnTo>
                  <a:lnTo>
                    <a:pt x="18167" y="7518"/>
                  </a:lnTo>
                  <a:lnTo>
                    <a:pt x="26899" y="4736"/>
                  </a:lnTo>
                  <a:lnTo>
                    <a:pt x="35839" y="1351"/>
                  </a:lnTo>
                  <a:lnTo>
                    <a:pt x="36131" y="1249"/>
                  </a:lnTo>
                  <a:lnTo>
                    <a:pt x="36423" y="1135"/>
                  </a:lnTo>
                  <a:lnTo>
                    <a:pt x="36702" y="1020"/>
                  </a:lnTo>
                  <a:lnTo>
                    <a:pt x="29464" y="688"/>
                  </a:lnTo>
                  <a:lnTo>
                    <a:pt x="2628" y="6735"/>
                  </a:lnTo>
                  <a:lnTo>
                    <a:pt x="0" y="9656"/>
                  </a:lnTo>
                  <a:close/>
                </a:path>
              </a:pathLst>
            </a:custGeom>
            <a:ln w="3213">
              <a:solidFill>
                <a:srgbClr val="FFFFFF"/>
              </a:solidFill>
            </a:ln>
          </p:spPr>
          <p:txBody>
            <a:bodyPr wrap="square" lIns="0" tIns="0" rIns="0" bIns="0" rtlCol="0"/>
            <a:lstStyle/>
            <a:p>
              <a:endParaRPr>
                <a:latin typeface="Roboto" panose="02000000000000000000" pitchFamily="2" charset="0"/>
                <a:ea typeface="Roboto" panose="02000000000000000000" pitchFamily="2" charset="0"/>
              </a:endParaRPr>
            </a:p>
          </p:txBody>
        </p:sp>
        <p:pic>
          <p:nvPicPr>
            <p:cNvPr id="32" name="object 11"/>
            <p:cNvPicPr/>
            <p:nvPr/>
          </p:nvPicPr>
          <p:blipFill>
            <a:blip r:embed="rId4" cstate="print">
              <a:extLst>
                <a:ext uri="{28A0092B-C50C-407E-A947-70E740481C1C}">
                  <a14:useLocalDpi xmlns:a14="http://schemas.microsoft.com/office/drawing/2010/main" val="0"/>
                </a:ext>
              </a:extLst>
            </a:blip>
            <a:stretch>
              <a:fillRect/>
            </a:stretch>
          </p:blipFill>
          <p:spPr>
            <a:xfrm>
              <a:off x="2718013" y="9008632"/>
              <a:ext cx="443738" cy="596658"/>
            </a:xfrm>
            <a:prstGeom prst="rect">
              <a:avLst/>
            </a:prstGeom>
          </p:spPr>
        </p:pic>
      </p:grpSp>
      <p:sp>
        <p:nvSpPr>
          <p:cNvPr id="33" name="object 16"/>
          <p:cNvSpPr txBox="1"/>
          <p:nvPr/>
        </p:nvSpPr>
        <p:spPr>
          <a:xfrm>
            <a:off x="1908697" y="4853252"/>
            <a:ext cx="1109710" cy="509755"/>
          </a:xfrm>
          <a:prstGeom prst="rect">
            <a:avLst/>
          </a:prstGeom>
        </p:spPr>
        <p:txBody>
          <a:bodyPr vert="horz" wrap="square" lIns="0" tIns="17145" rIns="0" bIns="0" rtlCol="0">
            <a:spAutoFit/>
          </a:bodyPr>
          <a:lstStyle/>
          <a:p>
            <a:pPr marL="12700">
              <a:lnSpc>
                <a:spcPct val="100000"/>
              </a:lnSpc>
              <a:spcBef>
                <a:spcPts val="135"/>
              </a:spcBef>
              <a:tabLst>
                <a:tab pos="1035685" algn="l"/>
                <a:tab pos="1940560" algn="l"/>
                <a:tab pos="2840355" algn="l"/>
                <a:tab pos="3718560" algn="l"/>
              </a:tabLst>
            </a:pPr>
            <a:r>
              <a:rPr sz="3200" b="0" spc="80" dirty="0">
                <a:solidFill>
                  <a:srgbClr val="FBB891"/>
                </a:solidFill>
                <a:latin typeface="Roboto" panose="02000000000000000000" pitchFamily="2" charset="0"/>
                <a:ea typeface="Roboto" panose="02000000000000000000" pitchFamily="2" charset="0"/>
                <a:cs typeface="Kyiv*Type Sans Regular"/>
              </a:rPr>
              <a:t>1965</a:t>
            </a:r>
            <a:endParaRPr sz="3200" dirty="0">
              <a:latin typeface="Roboto" panose="02000000000000000000" pitchFamily="2" charset="0"/>
              <a:ea typeface="Roboto" panose="02000000000000000000" pitchFamily="2" charset="0"/>
              <a:cs typeface="Kyiv*Type Sans Regular"/>
            </a:endParaRPr>
          </a:p>
        </p:txBody>
      </p:sp>
      <p:grpSp>
        <p:nvGrpSpPr>
          <p:cNvPr id="34" name="object 17"/>
          <p:cNvGrpSpPr/>
          <p:nvPr/>
        </p:nvGrpSpPr>
        <p:grpSpPr>
          <a:xfrm>
            <a:off x="6491115" y="2896650"/>
            <a:ext cx="405002" cy="1769241"/>
            <a:chOff x="4724461" y="8850098"/>
            <a:chExt cx="197485" cy="747395"/>
          </a:xfrm>
        </p:grpSpPr>
        <p:sp>
          <p:nvSpPr>
            <p:cNvPr id="35" name="object 18"/>
            <p:cNvSpPr/>
            <p:nvPr/>
          </p:nvSpPr>
          <p:spPr>
            <a:xfrm>
              <a:off x="4724461" y="8850098"/>
              <a:ext cx="197485" cy="747395"/>
            </a:xfrm>
            <a:custGeom>
              <a:avLst/>
              <a:gdLst/>
              <a:ahLst/>
              <a:cxnLst/>
              <a:rect l="l" t="t" r="r" b="b"/>
              <a:pathLst>
                <a:path w="197485" h="747395">
                  <a:moveTo>
                    <a:pt x="99185" y="0"/>
                  </a:moveTo>
                  <a:lnTo>
                    <a:pt x="26426" y="8462"/>
                  </a:lnTo>
                  <a:lnTo>
                    <a:pt x="1115" y="42295"/>
                  </a:lnTo>
                  <a:lnTo>
                    <a:pt x="828" y="307459"/>
                  </a:lnTo>
                  <a:lnTo>
                    <a:pt x="634" y="452395"/>
                  </a:lnTo>
                  <a:lnTo>
                    <a:pt x="381" y="578413"/>
                  </a:lnTo>
                  <a:lnTo>
                    <a:pt x="242" y="627286"/>
                  </a:lnTo>
                  <a:lnTo>
                    <a:pt x="119" y="661213"/>
                  </a:lnTo>
                  <a:lnTo>
                    <a:pt x="0" y="714696"/>
                  </a:lnTo>
                  <a:lnTo>
                    <a:pt x="46390" y="743385"/>
                  </a:lnTo>
                  <a:lnTo>
                    <a:pt x="95344" y="746525"/>
                  </a:lnTo>
                  <a:lnTo>
                    <a:pt x="119835" y="747183"/>
                  </a:lnTo>
                  <a:lnTo>
                    <a:pt x="134436" y="746655"/>
                  </a:lnTo>
                  <a:lnTo>
                    <a:pt x="149054" y="745061"/>
                  </a:lnTo>
                  <a:lnTo>
                    <a:pt x="178217" y="740567"/>
                  </a:lnTo>
                  <a:lnTo>
                    <a:pt x="186705" y="737985"/>
                  </a:lnTo>
                  <a:lnTo>
                    <a:pt x="189261" y="735850"/>
                  </a:lnTo>
                  <a:lnTo>
                    <a:pt x="97545" y="735850"/>
                  </a:lnTo>
                  <a:lnTo>
                    <a:pt x="46817" y="732610"/>
                  </a:lnTo>
                  <a:lnTo>
                    <a:pt x="16952" y="723218"/>
                  </a:lnTo>
                  <a:lnTo>
                    <a:pt x="196012" y="723218"/>
                  </a:lnTo>
                  <a:lnTo>
                    <a:pt x="196708" y="716386"/>
                  </a:lnTo>
                  <a:lnTo>
                    <a:pt x="196701" y="714887"/>
                  </a:lnTo>
                  <a:lnTo>
                    <a:pt x="70356" y="714887"/>
                  </a:lnTo>
                  <a:lnTo>
                    <a:pt x="37741" y="712973"/>
                  </a:lnTo>
                  <a:lnTo>
                    <a:pt x="21010" y="706027"/>
                  </a:lnTo>
                  <a:lnTo>
                    <a:pt x="14870" y="688993"/>
                  </a:lnTo>
                  <a:lnTo>
                    <a:pt x="14146" y="661213"/>
                  </a:lnTo>
                  <a:lnTo>
                    <a:pt x="14271" y="515732"/>
                  </a:lnTo>
                  <a:lnTo>
                    <a:pt x="14322" y="344675"/>
                  </a:lnTo>
                  <a:lnTo>
                    <a:pt x="14146" y="307459"/>
                  </a:lnTo>
                  <a:lnTo>
                    <a:pt x="14044" y="296321"/>
                  </a:lnTo>
                  <a:lnTo>
                    <a:pt x="17854" y="291291"/>
                  </a:lnTo>
                  <a:lnTo>
                    <a:pt x="196912" y="291291"/>
                  </a:lnTo>
                  <a:lnTo>
                    <a:pt x="196928" y="277080"/>
                  </a:lnTo>
                  <a:lnTo>
                    <a:pt x="182382" y="277080"/>
                  </a:lnTo>
                  <a:lnTo>
                    <a:pt x="15326" y="276890"/>
                  </a:lnTo>
                  <a:lnTo>
                    <a:pt x="15123" y="273931"/>
                  </a:lnTo>
                  <a:lnTo>
                    <a:pt x="14545" y="269206"/>
                  </a:lnTo>
                  <a:lnTo>
                    <a:pt x="14617" y="212281"/>
                  </a:lnTo>
                  <a:lnTo>
                    <a:pt x="14717" y="95808"/>
                  </a:lnTo>
                  <a:lnTo>
                    <a:pt x="14399" y="44454"/>
                  </a:lnTo>
                  <a:lnTo>
                    <a:pt x="15478" y="34834"/>
                  </a:lnTo>
                  <a:lnTo>
                    <a:pt x="66374" y="15376"/>
                  </a:lnTo>
                  <a:lnTo>
                    <a:pt x="99431" y="13789"/>
                  </a:lnTo>
                  <a:lnTo>
                    <a:pt x="185638" y="13789"/>
                  </a:lnTo>
                  <a:lnTo>
                    <a:pt x="184459" y="12749"/>
                  </a:lnTo>
                  <a:lnTo>
                    <a:pt x="171943" y="8348"/>
                  </a:lnTo>
                  <a:lnTo>
                    <a:pt x="135608" y="2121"/>
                  </a:lnTo>
                  <a:lnTo>
                    <a:pt x="99185" y="0"/>
                  </a:lnTo>
                  <a:close/>
                </a:path>
                <a:path w="197485" h="747395">
                  <a:moveTo>
                    <a:pt x="195991" y="723422"/>
                  </a:moveTo>
                  <a:lnTo>
                    <a:pt x="179728" y="723422"/>
                  </a:lnTo>
                  <a:lnTo>
                    <a:pt x="148670" y="732825"/>
                  </a:lnTo>
                  <a:lnTo>
                    <a:pt x="97545" y="735850"/>
                  </a:lnTo>
                  <a:lnTo>
                    <a:pt x="189261" y="735850"/>
                  </a:lnTo>
                  <a:lnTo>
                    <a:pt x="192468" y="733172"/>
                  </a:lnTo>
                  <a:lnTo>
                    <a:pt x="195728" y="726011"/>
                  </a:lnTo>
                  <a:lnTo>
                    <a:pt x="195991" y="723422"/>
                  </a:lnTo>
                  <a:close/>
                </a:path>
                <a:path w="197485" h="747395">
                  <a:moveTo>
                    <a:pt x="196012" y="723218"/>
                  </a:moveTo>
                  <a:lnTo>
                    <a:pt x="16952" y="723218"/>
                  </a:lnTo>
                  <a:lnTo>
                    <a:pt x="56970" y="726449"/>
                  </a:lnTo>
                  <a:lnTo>
                    <a:pt x="77578" y="727803"/>
                  </a:lnTo>
                  <a:lnTo>
                    <a:pt x="98359" y="728375"/>
                  </a:lnTo>
                  <a:lnTo>
                    <a:pt x="119054" y="727860"/>
                  </a:lnTo>
                  <a:lnTo>
                    <a:pt x="139610" y="726560"/>
                  </a:lnTo>
                  <a:lnTo>
                    <a:pt x="179728" y="723422"/>
                  </a:lnTo>
                  <a:lnTo>
                    <a:pt x="195991" y="723422"/>
                  </a:lnTo>
                  <a:lnTo>
                    <a:pt x="196012" y="723218"/>
                  </a:lnTo>
                  <a:close/>
                </a:path>
                <a:path w="197485" h="747395">
                  <a:moveTo>
                    <a:pt x="196912" y="291711"/>
                  </a:moveTo>
                  <a:lnTo>
                    <a:pt x="180134" y="291711"/>
                  </a:lnTo>
                  <a:lnTo>
                    <a:pt x="183500" y="296524"/>
                  </a:lnTo>
                  <a:lnTo>
                    <a:pt x="183322" y="307459"/>
                  </a:lnTo>
                  <a:lnTo>
                    <a:pt x="183031" y="346522"/>
                  </a:lnTo>
                  <a:lnTo>
                    <a:pt x="182876" y="408273"/>
                  </a:lnTo>
                  <a:lnTo>
                    <a:pt x="182776" y="578413"/>
                  </a:lnTo>
                  <a:lnTo>
                    <a:pt x="182647" y="627286"/>
                  </a:lnTo>
                  <a:lnTo>
                    <a:pt x="182652" y="661213"/>
                  </a:lnTo>
                  <a:lnTo>
                    <a:pt x="182988" y="688993"/>
                  </a:lnTo>
                  <a:lnTo>
                    <a:pt x="182313" y="696844"/>
                  </a:lnTo>
                  <a:lnTo>
                    <a:pt x="119159" y="713263"/>
                  </a:lnTo>
                  <a:lnTo>
                    <a:pt x="70356" y="714887"/>
                  </a:lnTo>
                  <a:lnTo>
                    <a:pt x="196701" y="714887"/>
                  </a:lnTo>
                  <a:lnTo>
                    <a:pt x="196574" y="688993"/>
                  </a:lnTo>
                  <a:lnTo>
                    <a:pt x="196448" y="633617"/>
                  </a:lnTo>
                  <a:lnTo>
                    <a:pt x="196574" y="456338"/>
                  </a:lnTo>
                  <a:lnTo>
                    <a:pt x="196770" y="344675"/>
                  </a:lnTo>
                  <a:lnTo>
                    <a:pt x="196886" y="315079"/>
                  </a:lnTo>
                  <a:lnTo>
                    <a:pt x="196912" y="291711"/>
                  </a:lnTo>
                  <a:close/>
                </a:path>
                <a:path w="197485" h="747395">
                  <a:moveTo>
                    <a:pt x="196912" y="291291"/>
                  </a:moveTo>
                  <a:lnTo>
                    <a:pt x="17854" y="291291"/>
                  </a:lnTo>
                  <a:lnTo>
                    <a:pt x="134278" y="291764"/>
                  </a:lnTo>
                  <a:lnTo>
                    <a:pt x="196912" y="291711"/>
                  </a:lnTo>
                  <a:lnTo>
                    <a:pt x="196912" y="291291"/>
                  </a:lnTo>
                  <a:close/>
                </a:path>
                <a:path w="197485" h="747395">
                  <a:moveTo>
                    <a:pt x="185638" y="13789"/>
                  </a:moveTo>
                  <a:lnTo>
                    <a:pt x="99431" y="13789"/>
                  </a:lnTo>
                  <a:lnTo>
                    <a:pt x="132485" y="15466"/>
                  </a:lnTo>
                  <a:lnTo>
                    <a:pt x="165517" y="20350"/>
                  </a:lnTo>
                  <a:lnTo>
                    <a:pt x="183744" y="44454"/>
                  </a:lnTo>
                  <a:lnTo>
                    <a:pt x="183288" y="96547"/>
                  </a:lnTo>
                  <a:lnTo>
                    <a:pt x="183141" y="154051"/>
                  </a:lnTo>
                  <a:lnTo>
                    <a:pt x="183106" y="269206"/>
                  </a:lnTo>
                  <a:lnTo>
                    <a:pt x="182598" y="273638"/>
                  </a:lnTo>
                  <a:lnTo>
                    <a:pt x="182382" y="277080"/>
                  </a:lnTo>
                  <a:lnTo>
                    <a:pt x="196928" y="277080"/>
                  </a:lnTo>
                  <a:lnTo>
                    <a:pt x="197066" y="154051"/>
                  </a:lnTo>
                  <a:lnTo>
                    <a:pt x="197092" y="42295"/>
                  </a:lnTo>
                  <a:lnTo>
                    <a:pt x="196112" y="29576"/>
                  </a:lnTo>
                  <a:lnTo>
                    <a:pt x="192191" y="19562"/>
                  </a:lnTo>
                  <a:lnTo>
                    <a:pt x="185638" y="13789"/>
                  </a:lnTo>
                  <a:close/>
                </a:path>
              </a:pathLst>
            </a:custGeom>
            <a:solidFill>
              <a:srgbClr val="2F3432"/>
            </a:solidFill>
          </p:spPr>
          <p:txBody>
            <a:bodyPr wrap="square" lIns="0" tIns="0" rIns="0" bIns="0" rtlCol="0"/>
            <a:lstStyle/>
            <a:p>
              <a:endParaRPr>
                <a:latin typeface="Roboto" panose="02000000000000000000" pitchFamily="2" charset="0"/>
                <a:ea typeface="Roboto" panose="02000000000000000000" pitchFamily="2" charset="0"/>
              </a:endParaRPr>
            </a:p>
          </p:txBody>
        </p:sp>
        <p:sp>
          <p:nvSpPr>
            <p:cNvPr id="36" name="object 19"/>
            <p:cNvSpPr/>
            <p:nvPr/>
          </p:nvSpPr>
          <p:spPr>
            <a:xfrm>
              <a:off x="4738493" y="8863887"/>
              <a:ext cx="170180" cy="722630"/>
            </a:xfrm>
            <a:custGeom>
              <a:avLst/>
              <a:gdLst/>
              <a:ahLst/>
              <a:cxnLst/>
              <a:rect l="l" t="t" r="r" b="b"/>
              <a:pathLst>
                <a:path w="170179" h="722629">
                  <a:moveTo>
                    <a:pt x="168808" y="564624"/>
                  </a:moveTo>
                  <a:lnTo>
                    <a:pt x="168761" y="525555"/>
                  </a:lnTo>
                  <a:lnTo>
                    <a:pt x="168779" y="463800"/>
                  </a:lnTo>
                  <a:lnTo>
                    <a:pt x="168844" y="394484"/>
                  </a:lnTo>
                  <a:lnTo>
                    <a:pt x="169000" y="332733"/>
                  </a:lnTo>
                  <a:lnTo>
                    <a:pt x="169291" y="293670"/>
                  </a:lnTo>
                  <a:lnTo>
                    <a:pt x="169468" y="282735"/>
                  </a:lnTo>
                  <a:lnTo>
                    <a:pt x="166103" y="277922"/>
                  </a:lnTo>
                  <a:lnTo>
                    <a:pt x="154965" y="277947"/>
                  </a:lnTo>
                  <a:lnTo>
                    <a:pt x="120246" y="277975"/>
                  </a:lnTo>
                  <a:lnTo>
                    <a:pt x="85528" y="277926"/>
                  </a:lnTo>
                  <a:lnTo>
                    <a:pt x="50809" y="277799"/>
                  </a:lnTo>
                  <a:lnTo>
                    <a:pt x="16090" y="277591"/>
                  </a:lnTo>
                  <a:lnTo>
                    <a:pt x="3822" y="277502"/>
                  </a:lnTo>
                  <a:lnTo>
                    <a:pt x="12" y="282532"/>
                  </a:lnTo>
                  <a:lnTo>
                    <a:pt x="127" y="294940"/>
                  </a:lnTo>
                  <a:lnTo>
                    <a:pt x="291" y="330886"/>
                  </a:lnTo>
                  <a:lnTo>
                    <a:pt x="346" y="380612"/>
                  </a:lnTo>
                  <a:lnTo>
                    <a:pt x="320" y="438606"/>
                  </a:lnTo>
                  <a:lnTo>
                    <a:pt x="244" y="499355"/>
                  </a:lnTo>
                  <a:lnTo>
                    <a:pt x="146" y="557349"/>
                  </a:lnTo>
                  <a:lnTo>
                    <a:pt x="55" y="607075"/>
                  </a:lnTo>
                  <a:lnTo>
                    <a:pt x="0" y="643021"/>
                  </a:lnTo>
                  <a:lnTo>
                    <a:pt x="838" y="675204"/>
                  </a:lnTo>
                  <a:lnTo>
                    <a:pt x="6978" y="692238"/>
                  </a:lnTo>
                  <a:lnTo>
                    <a:pt x="23710" y="699184"/>
                  </a:lnTo>
                  <a:lnTo>
                    <a:pt x="56324" y="701098"/>
                  </a:lnTo>
                  <a:lnTo>
                    <a:pt x="80708" y="700907"/>
                  </a:lnTo>
                  <a:lnTo>
                    <a:pt x="129551" y="697367"/>
                  </a:lnTo>
                  <a:lnTo>
                    <a:pt x="168281" y="683055"/>
                  </a:lnTo>
                  <a:lnTo>
                    <a:pt x="168973" y="675012"/>
                  </a:lnTo>
                  <a:lnTo>
                    <a:pt x="168620" y="647424"/>
                  </a:lnTo>
                  <a:lnTo>
                    <a:pt x="168590" y="619828"/>
                  </a:lnTo>
                  <a:lnTo>
                    <a:pt x="168710" y="592227"/>
                  </a:lnTo>
                  <a:lnTo>
                    <a:pt x="168808" y="564624"/>
                  </a:lnTo>
                  <a:close/>
                </a:path>
                <a:path w="170179" h="722629">
                  <a:moveTo>
                    <a:pt x="168351" y="263291"/>
                  </a:moveTo>
                  <a:lnTo>
                    <a:pt x="168567" y="259849"/>
                  </a:lnTo>
                  <a:lnTo>
                    <a:pt x="169075" y="255417"/>
                  </a:lnTo>
                  <a:lnTo>
                    <a:pt x="169087" y="250985"/>
                  </a:lnTo>
                  <a:lnTo>
                    <a:pt x="169108" y="198506"/>
                  </a:lnTo>
                  <a:lnTo>
                    <a:pt x="169110" y="140261"/>
                  </a:lnTo>
                  <a:lnTo>
                    <a:pt x="169259" y="82019"/>
                  </a:lnTo>
                  <a:lnTo>
                    <a:pt x="169722" y="29548"/>
                  </a:lnTo>
                  <a:lnTo>
                    <a:pt x="118453" y="1677"/>
                  </a:lnTo>
                  <a:lnTo>
                    <a:pt x="85399" y="0"/>
                  </a:lnTo>
                  <a:lnTo>
                    <a:pt x="52342" y="1587"/>
                  </a:lnTo>
                  <a:lnTo>
                    <a:pt x="10889" y="9288"/>
                  </a:lnTo>
                  <a:lnTo>
                    <a:pt x="368" y="30665"/>
                  </a:lnTo>
                  <a:lnTo>
                    <a:pt x="690" y="82758"/>
                  </a:lnTo>
                  <a:lnTo>
                    <a:pt x="704" y="140623"/>
                  </a:lnTo>
                  <a:lnTo>
                    <a:pt x="586" y="198492"/>
                  </a:lnTo>
                  <a:lnTo>
                    <a:pt x="508" y="250591"/>
                  </a:lnTo>
                  <a:lnTo>
                    <a:pt x="508" y="255366"/>
                  </a:lnTo>
                  <a:lnTo>
                    <a:pt x="1092" y="260142"/>
                  </a:lnTo>
                  <a:lnTo>
                    <a:pt x="1295" y="263101"/>
                  </a:lnTo>
                  <a:lnTo>
                    <a:pt x="43230" y="263148"/>
                  </a:lnTo>
                  <a:lnTo>
                    <a:pt x="84799" y="263196"/>
                  </a:lnTo>
                  <a:lnTo>
                    <a:pt x="126380" y="263244"/>
                  </a:lnTo>
                  <a:lnTo>
                    <a:pt x="168351" y="263291"/>
                  </a:lnTo>
                  <a:close/>
                </a:path>
                <a:path w="170179" h="722629">
                  <a:moveTo>
                    <a:pt x="165696" y="709633"/>
                  </a:moveTo>
                  <a:lnTo>
                    <a:pt x="145851" y="711141"/>
                  </a:lnTo>
                  <a:lnTo>
                    <a:pt x="125579" y="712771"/>
                  </a:lnTo>
                  <a:lnTo>
                    <a:pt x="105023" y="714071"/>
                  </a:lnTo>
                  <a:lnTo>
                    <a:pt x="84328" y="714586"/>
                  </a:lnTo>
                  <a:lnTo>
                    <a:pt x="63546" y="714014"/>
                  </a:lnTo>
                  <a:lnTo>
                    <a:pt x="42938" y="712660"/>
                  </a:lnTo>
                  <a:lnTo>
                    <a:pt x="22673" y="710980"/>
                  </a:lnTo>
                  <a:lnTo>
                    <a:pt x="2921" y="709429"/>
                  </a:lnTo>
                  <a:lnTo>
                    <a:pt x="32785" y="718821"/>
                  </a:lnTo>
                  <a:lnTo>
                    <a:pt x="83513" y="722061"/>
                  </a:lnTo>
                  <a:lnTo>
                    <a:pt x="134639" y="719036"/>
                  </a:lnTo>
                  <a:lnTo>
                    <a:pt x="165696" y="709633"/>
                  </a:lnTo>
                  <a:close/>
                </a:path>
              </a:pathLst>
            </a:custGeom>
            <a:ln w="6388">
              <a:solidFill>
                <a:srgbClr val="FFFFFF"/>
              </a:solidFill>
            </a:ln>
          </p:spPr>
          <p:txBody>
            <a:bodyPr wrap="square" lIns="0" tIns="0" rIns="0" bIns="0" rtlCol="0"/>
            <a:lstStyle/>
            <a:p>
              <a:endParaRPr>
                <a:latin typeface="Roboto" panose="02000000000000000000" pitchFamily="2" charset="0"/>
                <a:ea typeface="Roboto" panose="02000000000000000000" pitchFamily="2" charset="0"/>
              </a:endParaRPr>
            </a:p>
          </p:txBody>
        </p:sp>
        <p:sp>
          <p:nvSpPr>
            <p:cNvPr id="37" name="object 20"/>
            <p:cNvSpPr/>
            <p:nvPr/>
          </p:nvSpPr>
          <p:spPr>
            <a:xfrm>
              <a:off x="4747981" y="8911740"/>
              <a:ext cx="19050" cy="194945"/>
            </a:xfrm>
            <a:custGeom>
              <a:avLst/>
              <a:gdLst/>
              <a:ahLst/>
              <a:cxnLst/>
              <a:rect l="l" t="t" r="r" b="b"/>
              <a:pathLst>
                <a:path w="19050" h="194945">
                  <a:moveTo>
                    <a:pt x="10469" y="0"/>
                  </a:moveTo>
                  <a:lnTo>
                    <a:pt x="7053" y="5473"/>
                  </a:lnTo>
                  <a:lnTo>
                    <a:pt x="766" y="10909"/>
                  </a:lnTo>
                  <a:lnTo>
                    <a:pt x="199" y="56922"/>
                  </a:lnTo>
                  <a:lnTo>
                    <a:pt x="0" y="97404"/>
                  </a:lnTo>
                  <a:lnTo>
                    <a:pt x="79" y="137888"/>
                  </a:lnTo>
                  <a:lnTo>
                    <a:pt x="500" y="183870"/>
                  </a:lnTo>
                  <a:lnTo>
                    <a:pt x="6850" y="189306"/>
                  </a:lnTo>
                  <a:lnTo>
                    <a:pt x="10279" y="194767"/>
                  </a:lnTo>
                  <a:lnTo>
                    <a:pt x="12958" y="189293"/>
                  </a:lnTo>
                  <a:lnTo>
                    <a:pt x="17784" y="183896"/>
                  </a:lnTo>
                  <a:lnTo>
                    <a:pt x="18384" y="158110"/>
                  </a:lnTo>
                  <a:lnTo>
                    <a:pt x="18419" y="97383"/>
                  </a:lnTo>
                  <a:lnTo>
                    <a:pt x="18526" y="36656"/>
                  </a:lnTo>
                  <a:lnTo>
                    <a:pt x="18000" y="10883"/>
                  </a:lnTo>
                  <a:lnTo>
                    <a:pt x="13149" y="5473"/>
                  </a:lnTo>
                  <a:lnTo>
                    <a:pt x="10469" y="0"/>
                  </a:lnTo>
                  <a:close/>
                </a:path>
              </a:pathLst>
            </a:custGeom>
            <a:solidFill>
              <a:srgbClr val="2F3432"/>
            </a:solidFill>
          </p:spPr>
          <p:txBody>
            <a:bodyPr wrap="square" lIns="0" tIns="0" rIns="0" bIns="0" rtlCol="0"/>
            <a:lstStyle/>
            <a:p>
              <a:endParaRPr>
                <a:latin typeface="Roboto" panose="02000000000000000000" pitchFamily="2" charset="0"/>
                <a:ea typeface="Roboto" panose="02000000000000000000" pitchFamily="2" charset="0"/>
              </a:endParaRPr>
            </a:p>
          </p:txBody>
        </p:sp>
        <p:sp>
          <p:nvSpPr>
            <p:cNvPr id="38" name="object 21"/>
            <p:cNvSpPr/>
            <p:nvPr/>
          </p:nvSpPr>
          <p:spPr>
            <a:xfrm>
              <a:off x="4747981" y="8911740"/>
              <a:ext cx="19050" cy="194945"/>
            </a:xfrm>
            <a:custGeom>
              <a:avLst/>
              <a:gdLst/>
              <a:ahLst/>
              <a:cxnLst/>
              <a:rect l="l" t="t" r="r" b="b"/>
              <a:pathLst>
                <a:path w="19050" h="194945">
                  <a:moveTo>
                    <a:pt x="18419" y="97383"/>
                  </a:moveTo>
                  <a:lnTo>
                    <a:pt x="18455" y="117626"/>
                  </a:lnTo>
                  <a:lnTo>
                    <a:pt x="18495" y="137869"/>
                  </a:lnTo>
                  <a:lnTo>
                    <a:pt x="18384" y="158110"/>
                  </a:lnTo>
                  <a:lnTo>
                    <a:pt x="17962" y="178346"/>
                  </a:lnTo>
                  <a:lnTo>
                    <a:pt x="17784" y="183896"/>
                  </a:lnTo>
                  <a:lnTo>
                    <a:pt x="12958" y="189293"/>
                  </a:lnTo>
                  <a:lnTo>
                    <a:pt x="10279" y="194767"/>
                  </a:lnTo>
                  <a:lnTo>
                    <a:pt x="6850" y="189306"/>
                  </a:lnTo>
                  <a:lnTo>
                    <a:pt x="500" y="183870"/>
                  </a:lnTo>
                  <a:lnTo>
                    <a:pt x="436" y="178371"/>
                  </a:lnTo>
                  <a:lnTo>
                    <a:pt x="79" y="137888"/>
                  </a:lnTo>
                  <a:lnTo>
                    <a:pt x="0" y="97404"/>
                  </a:lnTo>
                  <a:lnTo>
                    <a:pt x="199" y="56922"/>
                  </a:lnTo>
                  <a:lnTo>
                    <a:pt x="677" y="16446"/>
                  </a:lnTo>
                  <a:lnTo>
                    <a:pt x="766" y="10909"/>
                  </a:lnTo>
                  <a:lnTo>
                    <a:pt x="7053" y="5473"/>
                  </a:lnTo>
                  <a:lnTo>
                    <a:pt x="10469" y="0"/>
                  </a:lnTo>
                  <a:lnTo>
                    <a:pt x="13149" y="5473"/>
                  </a:lnTo>
                  <a:lnTo>
                    <a:pt x="18000" y="10883"/>
                  </a:lnTo>
                  <a:lnTo>
                    <a:pt x="18153" y="16421"/>
                  </a:lnTo>
                  <a:lnTo>
                    <a:pt x="18526" y="36656"/>
                  </a:lnTo>
                  <a:lnTo>
                    <a:pt x="18591" y="56897"/>
                  </a:lnTo>
                  <a:lnTo>
                    <a:pt x="18503" y="77141"/>
                  </a:lnTo>
                  <a:lnTo>
                    <a:pt x="18419" y="97383"/>
                  </a:lnTo>
                  <a:close/>
                </a:path>
              </a:pathLst>
            </a:custGeom>
            <a:ln w="8547">
              <a:solidFill>
                <a:srgbClr val="FFFFFF"/>
              </a:solidFill>
            </a:ln>
          </p:spPr>
          <p:txBody>
            <a:bodyPr wrap="square" lIns="0" tIns="0" rIns="0" bIns="0" rtlCol="0"/>
            <a:lstStyle/>
            <a:p>
              <a:endParaRPr>
                <a:latin typeface="Roboto" panose="02000000000000000000" pitchFamily="2" charset="0"/>
                <a:ea typeface="Roboto" panose="02000000000000000000" pitchFamily="2" charset="0"/>
              </a:endParaRPr>
            </a:p>
          </p:txBody>
        </p:sp>
        <p:pic>
          <p:nvPicPr>
            <p:cNvPr id="39" name="object 22"/>
            <p:cNvPicPr/>
            <p:nvPr/>
          </p:nvPicPr>
          <p:blipFill>
            <a:blip r:embed="rId5" cstate="print">
              <a:extLst>
                <a:ext uri="{28A0092B-C50C-407E-A947-70E740481C1C}">
                  <a14:useLocalDpi xmlns:a14="http://schemas.microsoft.com/office/drawing/2010/main" val="0"/>
                </a:ext>
              </a:extLst>
            </a:blip>
            <a:stretch>
              <a:fillRect/>
            </a:stretch>
          </p:blipFill>
          <p:spPr>
            <a:xfrm>
              <a:off x="4726823" y="9235600"/>
              <a:ext cx="193306" cy="215658"/>
            </a:xfrm>
            <a:prstGeom prst="rect">
              <a:avLst/>
            </a:prstGeom>
          </p:spPr>
        </p:pic>
      </p:grpSp>
      <p:pic>
        <p:nvPicPr>
          <p:cNvPr id="40" name="object 23"/>
          <p:cNvPicPr/>
          <p:nvPr/>
        </p:nvPicPr>
        <p:blipFill>
          <a:blip r:embed="rId6" cstate="print">
            <a:extLst>
              <a:ext uri="{28A0092B-C50C-407E-A947-70E740481C1C}">
                <a14:useLocalDpi xmlns:a14="http://schemas.microsoft.com/office/drawing/2010/main" val="0"/>
              </a:ext>
            </a:extLst>
          </a:blip>
          <a:stretch>
            <a:fillRect/>
          </a:stretch>
        </p:blipFill>
        <p:spPr>
          <a:xfrm>
            <a:off x="3240350" y="3614747"/>
            <a:ext cx="284085" cy="652577"/>
          </a:xfrm>
          <a:prstGeom prst="rect">
            <a:avLst/>
          </a:prstGeom>
        </p:spPr>
      </p:pic>
      <p:pic>
        <p:nvPicPr>
          <p:cNvPr id="41" name="object 24"/>
          <p:cNvPicPr/>
          <p:nvPr/>
        </p:nvPicPr>
        <p:blipFill>
          <a:blip r:embed="rId7" cstate="print">
            <a:extLst>
              <a:ext uri="{28A0092B-C50C-407E-A947-70E740481C1C}">
                <a14:useLocalDpi xmlns:a14="http://schemas.microsoft.com/office/drawing/2010/main" val="0"/>
              </a:ext>
            </a:extLst>
          </a:blip>
          <a:stretch>
            <a:fillRect/>
          </a:stretch>
        </p:blipFill>
        <p:spPr>
          <a:xfrm>
            <a:off x="5637556" y="3623625"/>
            <a:ext cx="284085" cy="652577"/>
          </a:xfrm>
          <a:prstGeom prst="rect">
            <a:avLst/>
          </a:prstGeom>
        </p:spPr>
      </p:pic>
      <p:grpSp>
        <p:nvGrpSpPr>
          <p:cNvPr id="42" name="object 25"/>
          <p:cNvGrpSpPr/>
          <p:nvPr/>
        </p:nvGrpSpPr>
        <p:grpSpPr>
          <a:xfrm>
            <a:off x="8352658" y="2862064"/>
            <a:ext cx="405002" cy="1769241"/>
            <a:chOff x="5618335" y="8850098"/>
            <a:chExt cx="197485" cy="747395"/>
          </a:xfrm>
        </p:grpSpPr>
        <p:sp>
          <p:nvSpPr>
            <p:cNvPr id="43" name="object 26"/>
            <p:cNvSpPr/>
            <p:nvPr/>
          </p:nvSpPr>
          <p:spPr>
            <a:xfrm>
              <a:off x="5618335" y="8850098"/>
              <a:ext cx="197485" cy="747395"/>
            </a:xfrm>
            <a:custGeom>
              <a:avLst/>
              <a:gdLst/>
              <a:ahLst/>
              <a:cxnLst/>
              <a:rect l="l" t="t" r="r" b="b"/>
              <a:pathLst>
                <a:path w="197485" h="747395">
                  <a:moveTo>
                    <a:pt x="99185" y="0"/>
                  </a:moveTo>
                  <a:lnTo>
                    <a:pt x="26426" y="8462"/>
                  </a:lnTo>
                  <a:lnTo>
                    <a:pt x="1115" y="42295"/>
                  </a:lnTo>
                  <a:lnTo>
                    <a:pt x="828" y="307459"/>
                  </a:lnTo>
                  <a:lnTo>
                    <a:pt x="634" y="452395"/>
                  </a:lnTo>
                  <a:lnTo>
                    <a:pt x="381" y="578413"/>
                  </a:lnTo>
                  <a:lnTo>
                    <a:pt x="242" y="627286"/>
                  </a:lnTo>
                  <a:lnTo>
                    <a:pt x="119" y="661213"/>
                  </a:lnTo>
                  <a:lnTo>
                    <a:pt x="0" y="714696"/>
                  </a:lnTo>
                  <a:lnTo>
                    <a:pt x="46390" y="743385"/>
                  </a:lnTo>
                  <a:lnTo>
                    <a:pt x="95344" y="746525"/>
                  </a:lnTo>
                  <a:lnTo>
                    <a:pt x="119835" y="747183"/>
                  </a:lnTo>
                  <a:lnTo>
                    <a:pt x="134436" y="746655"/>
                  </a:lnTo>
                  <a:lnTo>
                    <a:pt x="149054" y="745061"/>
                  </a:lnTo>
                  <a:lnTo>
                    <a:pt x="178217" y="740567"/>
                  </a:lnTo>
                  <a:lnTo>
                    <a:pt x="186705" y="737985"/>
                  </a:lnTo>
                  <a:lnTo>
                    <a:pt x="189261" y="735850"/>
                  </a:lnTo>
                  <a:lnTo>
                    <a:pt x="97545" y="735850"/>
                  </a:lnTo>
                  <a:lnTo>
                    <a:pt x="46817" y="732610"/>
                  </a:lnTo>
                  <a:lnTo>
                    <a:pt x="16952" y="723218"/>
                  </a:lnTo>
                  <a:lnTo>
                    <a:pt x="196012" y="723218"/>
                  </a:lnTo>
                  <a:lnTo>
                    <a:pt x="196708" y="716386"/>
                  </a:lnTo>
                  <a:lnTo>
                    <a:pt x="196701" y="714887"/>
                  </a:lnTo>
                  <a:lnTo>
                    <a:pt x="70356" y="714887"/>
                  </a:lnTo>
                  <a:lnTo>
                    <a:pt x="37741" y="712973"/>
                  </a:lnTo>
                  <a:lnTo>
                    <a:pt x="21010" y="706027"/>
                  </a:lnTo>
                  <a:lnTo>
                    <a:pt x="14870" y="688993"/>
                  </a:lnTo>
                  <a:lnTo>
                    <a:pt x="14146" y="661213"/>
                  </a:lnTo>
                  <a:lnTo>
                    <a:pt x="14271" y="515732"/>
                  </a:lnTo>
                  <a:lnTo>
                    <a:pt x="14322" y="344675"/>
                  </a:lnTo>
                  <a:lnTo>
                    <a:pt x="14146" y="307459"/>
                  </a:lnTo>
                  <a:lnTo>
                    <a:pt x="14044" y="296321"/>
                  </a:lnTo>
                  <a:lnTo>
                    <a:pt x="17854" y="291291"/>
                  </a:lnTo>
                  <a:lnTo>
                    <a:pt x="196912" y="291291"/>
                  </a:lnTo>
                  <a:lnTo>
                    <a:pt x="196928" y="277080"/>
                  </a:lnTo>
                  <a:lnTo>
                    <a:pt x="182382" y="277080"/>
                  </a:lnTo>
                  <a:lnTo>
                    <a:pt x="15326" y="276890"/>
                  </a:lnTo>
                  <a:lnTo>
                    <a:pt x="15123" y="273931"/>
                  </a:lnTo>
                  <a:lnTo>
                    <a:pt x="14545" y="269206"/>
                  </a:lnTo>
                  <a:lnTo>
                    <a:pt x="14617" y="212281"/>
                  </a:lnTo>
                  <a:lnTo>
                    <a:pt x="14717" y="95808"/>
                  </a:lnTo>
                  <a:lnTo>
                    <a:pt x="14399" y="44454"/>
                  </a:lnTo>
                  <a:lnTo>
                    <a:pt x="15478" y="34834"/>
                  </a:lnTo>
                  <a:lnTo>
                    <a:pt x="66374" y="15376"/>
                  </a:lnTo>
                  <a:lnTo>
                    <a:pt x="99431" y="13789"/>
                  </a:lnTo>
                  <a:lnTo>
                    <a:pt x="185638" y="13789"/>
                  </a:lnTo>
                  <a:lnTo>
                    <a:pt x="184459" y="12749"/>
                  </a:lnTo>
                  <a:lnTo>
                    <a:pt x="171943" y="8348"/>
                  </a:lnTo>
                  <a:lnTo>
                    <a:pt x="135608" y="2121"/>
                  </a:lnTo>
                  <a:lnTo>
                    <a:pt x="99185" y="0"/>
                  </a:lnTo>
                  <a:close/>
                </a:path>
                <a:path w="197485" h="747395">
                  <a:moveTo>
                    <a:pt x="195991" y="723422"/>
                  </a:moveTo>
                  <a:lnTo>
                    <a:pt x="179728" y="723422"/>
                  </a:lnTo>
                  <a:lnTo>
                    <a:pt x="148670" y="732825"/>
                  </a:lnTo>
                  <a:lnTo>
                    <a:pt x="97545" y="735850"/>
                  </a:lnTo>
                  <a:lnTo>
                    <a:pt x="189261" y="735850"/>
                  </a:lnTo>
                  <a:lnTo>
                    <a:pt x="192468" y="733172"/>
                  </a:lnTo>
                  <a:lnTo>
                    <a:pt x="195728" y="726011"/>
                  </a:lnTo>
                  <a:lnTo>
                    <a:pt x="195991" y="723422"/>
                  </a:lnTo>
                  <a:close/>
                </a:path>
                <a:path w="197485" h="747395">
                  <a:moveTo>
                    <a:pt x="196012" y="723218"/>
                  </a:moveTo>
                  <a:lnTo>
                    <a:pt x="16952" y="723218"/>
                  </a:lnTo>
                  <a:lnTo>
                    <a:pt x="56970" y="726449"/>
                  </a:lnTo>
                  <a:lnTo>
                    <a:pt x="77578" y="727803"/>
                  </a:lnTo>
                  <a:lnTo>
                    <a:pt x="98359" y="728375"/>
                  </a:lnTo>
                  <a:lnTo>
                    <a:pt x="119054" y="727860"/>
                  </a:lnTo>
                  <a:lnTo>
                    <a:pt x="139610" y="726560"/>
                  </a:lnTo>
                  <a:lnTo>
                    <a:pt x="179728" y="723422"/>
                  </a:lnTo>
                  <a:lnTo>
                    <a:pt x="195991" y="723422"/>
                  </a:lnTo>
                  <a:lnTo>
                    <a:pt x="196012" y="723218"/>
                  </a:lnTo>
                  <a:close/>
                </a:path>
                <a:path w="197485" h="747395">
                  <a:moveTo>
                    <a:pt x="196912" y="291711"/>
                  </a:moveTo>
                  <a:lnTo>
                    <a:pt x="180134" y="291711"/>
                  </a:lnTo>
                  <a:lnTo>
                    <a:pt x="183500" y="296524"/>
                  </a:lnTo>
                  <a:lnTo>
                    <a:pt x="183322" y="307459"/>
                  </a:lnTo>
                  <a:lnTo>
                    <a:pt x="183031" y="346522"/>
                  </a:lnTo>
                  <a:lnTo>
                    <a:pt x="182876" y="408273"/>
                  </a:lnTo>
                  <a:lnTo>
                    <a:pt x="182776" y="578413"/>
                  </a:lnTo>
                  <a:lnTo>
                    <a:pt x="182647" y="627286"/>
                  </a:lnTo>
                  <a:lnTo>
                    <a:pt x="182652" y="661213"/>
                  </a:lnTo>
                  <a:lnTo>
                    <a:pt x="182988" y="688993"/>
                  </a:lnTo>
                  <a:lnTo>
                    <a:pt x="182313" y="696844"/>
                  </a:lnTo>
                  <a:lnTo>
                    <a:pt x="119159" y="713263"/>
                  </a:lnTo>
                  <a:lnTo>
                    <a:pt x="70356" y="714887"/>
                  </a:lnTo>
                  <a:lnTo>
                    <a:pt x="196701" y="714887"/>
                  </a:lnTo>
                  <a:lnTo>
                    <a:pt x="196574" y="688993"/>
                  </a:lnTo>
                  <a:lnTo>
                    <a:pt x="196448" y="633617"/>
                  </a:lnTo>
                  <a:lnTo>
                    <a:pt x="196574" y="456338"/>
                  </a:lnTo>
                  <a:lnTo>
                    <a:pt x="196770" y="344675"/>
                  </a:lnTo>
                  <a:lnTo>
                    <a:pt x="196886" y="315079"/>
                  </a:lnTo>
                  <a:lnTo>
                    <a:pt x="196912" y="291711"/>
                  </a:lnTo>
                  <a:close/>
                </a:path>
                <a:path w="197485" h="747395">
                  <a:moveTo>
                    <a:pt x="196912" y="291291"/>
                  </a:moveTo>
                  <a:lnTo>
                    <a:pt x="17854" y="291291"/>
                  </a:lnTo>
                  <a:lnTo>
                    <a:pt x="134278" y="291764"/>
                  </a:lnTo>
                  <a:lnTo>
                    <a:pt x="196912" y="291711"/>
                  </a:lnTo>
                  <a:lnTo>
                    <a:pt x="196912" y="291291"/>
                  </a:lnTo>
                  <a:close/>
                </a:path>
                <a:path w="197485" h="747395">
                  <a:moveTo>
                    <a:pt x="185638" y="13789"/>
                  </a:moveTo>
                  <a:lnTo>
                    <a:pt x="99431" y="13789"/>
                  </a:lnTo>
                  <a:lnTo>
                    <a:pt x="132485" y="15466"/>
                  </a:lnTo>
                  <a:lnTo>
                    <a:pt x="165517" y="20350"/>
                  </a:lnTo>
                  <a:lnTo>
                    <a:pt x="183744" y="44454"/>
                  </a:lnTo>
                  <a:lnTo>
                    <a:pt x="183288" y="96547"/>
                  </a:lnTo>
                  <a:lnTo>
                    <a:pt x="183141" y="154051"/>
                  </a:lnTo>
                  <a:lnTo>
                    <a:pt x="183106" y="269206"/>
                  </a:lnTo>
                  <a:lnTo>
                    <a:pt x="182598" y="273638"/>
                  </a:lnTo>
                  <a:lnTo>
                    <a:pt x="182382" y="277080"/>
                  </a:lnTo>
                  <a:lnTo>
                    <a:pt x="196928" y="277080"/>
                  </a:lnTo>
                  <a:lnTo>
                    <a:pt x="197066" y="154051"/>
                  </a:lnTo>
                  <a:lnTo>
                    <a:pt x="197092" y="42295"/>
                  </a:lnTo>
                  <a:lnTo>
                    <a:pt x="196112" y="29576"/>
                  </a:lnTo>
                  <a:lnTo>
                    <a:pt x="192191" y="19562"/>
                  </a:lnTo>
                  <a:lnTo>
                    <a:pt x="185638" y="13789"/>
                  </a:lnTo>
                  <a:close/>
                </a:path>
              </a:pathLst>
            </a:custGeom>
            <a:solidFill>
              <a:srgbClr val="2F3432"/>
            </a:solidFill>
          </p:spPr>
          <p:txBody>
            <a:bodyPr wrap="square" lIns="0" tIns="0" rIns="0" bIns="0" rtlCol="0"/>
            <a:lstStyle/>
            <a:p>
              <a:endParaRPr>
                <a:latin typeface="Roboto" panose="02000000000000000000" pitchFamily="2" charset="0"/>
                <a:ea typeface="Roboto" panose="02000000000000000000" pitchFamily="2" charset="0"/>
              </a:endParaRPr>
            </a:p>
          </p:txBody>
        </p:sp>
        <p:sp>
          <p:nvSpPr>
            <p:cNvPr id="44" name="object 27"/>
            <p:cNvSpPr/>
            <p:nvPr/>
          </p:nvSpPr>
          <p:spPr>
            <a:xfrm>
              <a:off x="5632367" y="8863887"/>
              <a:ext cx="170180" cy="722630"/>
            </a:xfrm>
            <a:custGeom>
              <a:avLst/>
              <a:gdLst/>
              <a:ahLst/>
              <a:cxnLst/>
              <a:rect l="l" t="t" r="r" b="b"/>
              <a:pathLst>
                <a:path w="170179" h="722629">
                  <a:moveTo>
                    <a:pt x="168808" y="564624"/>
                  </a:moveTo>
                  <a:lnTo>
                    <a:pt x="168761" y="525555"/>
                  </a:lnTo>
                  <a:lnTo>
                    <a:pt x="168779" y="463800"/>
                  </a:lnTo>
                  <a:lnTo>
                    <a:pt x="168844" y="394484"/>
                  </a:lnTo>
                  <a:lnTo>
                    <a:pt x="169000" y="332733"/>
                  </a:lnTo>
                  <a:lnTo>
                    <a:pt x="169290" y="293670"/>
                  </a:lnTo>
                  <a:lnTo>
                    <a:pt x="169468" y="282735"/>
                  </a:lnTo>
                  <a:lnTo>
                    <a:pt x="166103" y="277922"/>
                  </a:lnTo>
                  <a:lnTo>
                    <a:pt x="154965" y="277947"/>
                  </a:lnTo>
                  <a:lnTo>
                    <a:pt x="120246" y="277975"/>
                  </a:lnTo>
                  <a:lnTo>
                    <a:pt x="85528" y="277926"/>
                  </a:lnTo>
                  <a:lnTo>
                    <a:pt x="50809" y="277799"/>
                  </a:lnTo>
                  <a:lnTo>
                    <a:pt x="16090" y="277591"/>
                  </a:lnTo>
                  <a:lnTo>
                    <a:pt x="3822" y="277502"/>
                  </a:lnTo>
                  <a:lnTo>
                    <a:pt x="12" y="282532"/>
                  </a:lnTo>
                  <a:lnTo>
                    <a:pt x="126" y="294940"/>
                  </a:lnTo>
                  <a:lnTo>
                    <a:pt x="291" y="330886"/>
                  </a:lnTo>
                  <a:lnTo>
                    <a:pt x="346" y="380612"/>
                  </a:lnTo>
                  <a:lnTo>
                    <a:pt x="320" y="438606"/>
                  </a:lnTo>
                  <a:lnTo>
                    <a:pt x="244" y="499355"/>
                  </a:lnTo>
                  <a:lnTo>
                    <a:pt x="146" y="557349"/>
                  </a:lnTo>
                  <a:lnTo>
                    <a:pt x="55" y="607075"/>
                  </a:lnTo>
                  <a:lnTo>
                    <a:pt x="0" y="643021"/>
                  </a:lnTo>
                  <a:lnTo>
                    <a:pt x="838" y="675204"/>
                  </a:lnTo>
                  <a:lnTo>
                    <a:pt x="6978" y="692238"/>
                  </a:lnTo>
                  <a:lnTo>
                    <a:pt x="23710" y="699184"/>
                  </a:lnTo>
                  <a:lnTo>
                    <a:pt x="56324" y="701098"/>
                  </a:lnTo>
                  <a:lnTo>
                    <a:pt x="80708" y="700907"/>
                  </a:lnTo>
                  <a:lnTo>
                    <a:pt x="129551" y="697367"/>
                  </a:lnTo>
                  <a:lnTo>
                    <a:pt x="168281" y="683055"/>
                  </a:lnTo>
                  <a:lnTo>
                    <a:pt x="168973" y="675012"/>
                  </a:lnTo>
                  <a:lnTo>
                    <a:pt x="168620" y="647424"/>
                  </a:lnTo>
                  <a:lnTo>
                    <a:pt x="168590" y="619828"/>
                  </a:lnTo>
                  <a:lnTo>
                    <a:pt x="168710" y="592227"/>
                  </a:lnTo>
                  <a:lnTo>
                    <a:pt x="168808" y="564624"/>
                  </a:lnTo>
                  <a:close/>
                </a:path>
                <a:path w="170179" h="722629">
                  <a:moveTo>
                    <a:pt x="168351" y="263291"/>
                  </a:moveTo>
                  <a:lnTo>
                    <a:pt x="168567" y="259849"/>
                  </a:lnTo>
                  <a:lnTo>
                    <a:pt x="169075" y="255417"/>
                  </a:lnTo>
                  <a:lnTo>
                    <a:pt x="169087" y="250985"/>
                  </a:lnTo>
                  <a:lnTo>
                    <a:pt x="169108" y="198506"/>
                  </a:lnTo>
                  <a:lnTo>
                    <a:pt x="169110" y="140261"/>
                  </a:lnTo>
                  <a:lnTo>
                    <a:pt x="169259" y="82019"/>
                  </a:lnTo>
                  <a:lnTo>
                    <a:pt x="169722" y="29548"/>
                  </a:lnTo>
                  <a:lnTo>
                    <a:pt x="118453" y="1677"/>
                  </a:lnTo>
                  <a:lnTo>
                    <a:pt x="85399" y="0"/>
                  </a:lnTo>
                  <a:lnTo>
                    <a:pt x="52342" y="1587"/>
                  </a:lnTo>
                  <a:lnTo>
                    <a:pt x="10889" y="9288"/>
                  </a:lnTo>
                  <a:lnTo>
                    <a:pt x="368" y="30665"/>
                  </a:lnTo>
                  <a:lnTo>
                    <a:pt x="690" y="82758"/>
                  </a:lnTo>
                  <a:lnTo>
                    <a:pt x="704" y="140623"/>
                  </a:lnTo>
                  <a:lnTo>
                    <a:pt x="586" y="198492"/>
                  </a:lnTo>
                  <a:lnTo>
                    <a:pt x="507" y="250591"/>
                  </a:lnTo>
                  <a:lnTo>
                    <a:pt x="507" y="255366"/>
                  </a:lnTo>
                  <a:lnTo>
                    <a:pt x="1092" y="260142"/>
                  </a:lnTo>
                  <a:lnTo>
                    <a:pt x="1295" y="263101"/>
                  </a:lnTo>
                  <a:lnTo>
                    <a:pt x="43230" y="263148"/>
                  </a:lnTo>
                  <a:lnTo>
                    <a:pt x="84799" y="263196"/>
                  </a:lnTo>
                  <a:lnTo>
                    <a:pt x="126380" y="263244"/>
                  </a:lnTo>
                  <a:lnTo>
                    <a:pt x="168351" y="263291"/>
                  </a:lnTo>
                  <a:close/>
                </a:path>
                <a:path w="170179" h="722629">
                  <a:moveTo>
                    <a:pt x="165696" y="709633"/>
                  </a:moveTo>
                  <a:lnTo>
                    <a:pt x="145851" y="711141"/>
                  </a:lnTo>
                  <a:lnTo>
                    <a:pt x="125579" y="712771"/>
                  </a:lnTo>
                  <a:lnTo>
                    <a:pt x="105023" y="714071"/>
                  </a:lnTo>
                  <a:lnTo>
                    <a:pt x="84327" y="714586"/>
                  </a:lnTo>
                  <a:lnTo>
                    <a:pt x="63546" y="714014"/>
                  </a:lnTo>
                  <a:lnTo>
                    <a:pt x="42938" y="712660"/>
                  </a:lnTo>
                  <a:lnTo>
                    <a:pt x="22673" y="710980"/>
                  </a:lnTo>
                  <a:lnTo>
                    <a:pt x="2920" y="709429"/>
                  </a:lnTo>
                  <a:lnTo>
                    <a:pt x="32785" y="718821"/>
                  </a:lnTo>
                  <a:lnTo>
                    <a:pt x="83513" y="722061"/>
                  </a:lnTo>
                  <a:lnTo>
                    <a:pt x="134639" y="719036"/>
                  </a:lnTo>
                  <a:lnTo>
                    <a:pt x="165696" y="709633"/>
                  </a:lnTo>
                  <a:close/>
                </a:path>
              </a:pathLst>
            </a:custGeom>
            <a:ln w="6388">
              <a:solidFill>
                <a:srgbClr val="FFFFFF"/>
              </a:solidFill>
            </a:ln>
          </p:spPr>
          <p:txBody>
            <a:bodyPr wrap="square" lIns="0" tIns="0" rIns="0" bIns="0" rtlCol="0"/>
            <a:lstStyle/>
            <a:p>
              <a:endParaRPr>
                <a:latin typeface="Roboto" panose="02000000000000000000" pitchFamily="2" charset="0"/>
                <a:ea typeface="Roboto" panose="02000000000000000000" pitchFamily="2" charset="0"/>
              </a:endParaRPr>
            </a:p>
          </p:txBody>
        </p:sp>
        <p:sp>
          <p:nvSpPr>
            <p:cNvPr id="45" name="object 28"/>
            <p:cNvSpPr/>
            <p:nvPr/>
          </p:nvSpPr>
          <p:spPr>
            <a:xfrm>
              <a:off x="5642763" y="8911740"/>
              <a:ext cx="19050" cy="194945"/>
            </a:xfrm>
            <a:custGeom>
              <a:avLst/>
              <a:gdLst/>
              <a:ahLst/>
              <a:cxnLst/>
              <a:rect l="l" t="t" r="r" b="b"/>
              <a:pathLst>
                <a:path w="19050" h="194945">
                  <a:moveTo>
                    <a:pt x="10469" y="0"/>
                  </a:moveTo>
                  <a:lnTo>
                    <a:pt x="7053" y="5473"/>
                  </a:lnTo>
                  <a:lnTo>
                    <a:pt x="766" y="10909"/>
                  </a:lnTo>
                  <a:lnTo>
                    <a:pt x="199" y="56922"/>
                  </a:lnTo>
                  <a:lnTo>
                    <a:pt x="0" y="97404"/>
                  </a:lnTo>
                  <a:lnTo>
                    <a:pt x="79" y="137888"/>
                  </a:lnTo>
                  <a:lnTo>
                    <a:pt x="500" y="183870"/>
                  </a:lnTo>
                  <a:lnTo>
                    <a:pt x="6850" y="189306"/>
                  </a:lnTo>
                  <a:lnTo>
                    <a:pt x="10279" y="194767"/>
                  </a:lnTo>
                  <a:lnTo>
                    <a:pt x="12958" y="189293"/>
                  </a:lnTo>
                  <a:lnTo>
                    <a:pt x="17784" y="183896"/>
                  </a:lnTo>
                  <a:lnTo>
                    <a:pt x="18384" y="158110"/>
                  </a:lnTo>
                  <a:lnTo>
                    <a:pt x="18419" y="97383"/>
                  </a:lnTo>
                  <a:lnTo>
                    <a:pt x="18526" y="36656"/>
                  </a:lnTo>
                  <a:lnTo>
                    <a:pt x="18000" y="10883"/>
                  </a:lnTo>
                  <a:lnTo>
                    <a:pt x="13149" y="5473"/>
                  </a:lnTo>
                  <a:lnTo>
                    <a:pt x="10469" y="0"/>
                  </a:lnTo>
                  <a:close/>
                </a:path>
              </a:pathLst>
            </a:custGeom>
            <a:solidFill>
              <a:srgbClr val="2F3432"/>
            </a:solidFill>
          </p:spPr>
          <p:txBody>
            <a:bodyPr wrap="square" lIns="0" tIns="0" rIns="0" bIns="0" rtlCol="0"/>
            <a:lstStyle/>
            <a:p>
              <a:endParaRPr>
                <a:latin typeface="Roboto" panose="02000000000000000000" pitchFamily="2" charset="0"/>
                <a:ea typeface="Roboto" panose="02000000000000000000" pitchFamily="2" charset="0"/>
              </a:endParaRPr>
            </a:p>
          </p:txBody>
        </p:sp>
        <p:sp>
          <p:nvSpPr>
            <p:cNvPr id="46" name="object 29"/>
            <p:cNvSpPr/>
            <p:nvPr/>
          </p:nvSpPr>
          <p:spPr>
            <a:xfrm>
              <a:off x="5642763" y="8911740"/>
              <a:ext cx="19050" cy="194945"/>
            </a:xfrm>
            <a:custGeom>
              <a:avLst/>
              <a:gdLst/>
              <a:ahLst/>
              <a:cxnLst/>
              <a:rect l="l" t="t" r="r" b="b"/>
              <a:pathLst>
                <a:path w="19050" h="194945">
                  <a:moveTo>
                    <a:pt x="18419" y="97383"/>
                  </a:moveTo>
                  <a:lnTo>
                    <a:pt x="18455" y="117626"/>
                  </a:lnTo>
                  <a:lnTo>
                    <a:pt x="18495" y="137869"/>
                  </a:lnTo>
                  <a:lnTo>
                    <a:pt x="18384" y="158110"/>
                  </a:lnTo>
                  <a:lnTo>
                    <a:pt x="17962" y="178346"/>
                  </a:lnTo>
                  <a:lnTo>
                    <a:pt x="17784" y="183896"/>
                  </a:lnTo>
                  <a:lnTo>
                    <a:pt x="12958" y="189293"/>
                  </a:lnTo>
                  <a:lnTo>
                    <a:pt x="10279" y="194767"/>
                  </a:lnTo>
                  <a:lnTo>
                    <a:pt x="6850" y="189306"/>
                  </a:lnTo>
                  <a:lnTo>
                    <a:pt x="500" y="183870"/>
                  </a:lnTo>
                  <a:lnTo>
                    <a:pt x="436" y="178371"/>
                  </a:lnTo>
                  <a:lnTo>
                    <a:pt x="79" y="137888"/>
                  </a:lnTo>
                  <a:lnTo>
                    <a:pt x="0" y="97404"/>
                  </a:lnTo>
                  <a:lnTo>
                    <a:pt x="199" y="56922"/>
                  </a:lnTo>
                  <a:lnTo>
                    <a:pt x="677" y="16446"/>
                  </a:lnTo>
                  <a:lnTo>
                    <a:pt x="766" y="10909"/>
                  </a:lnTo>
                  <a:lnTo>
                    <a:pt x="7053" y="5473"/>
                  </a:lnTo>
                  <a:lnTo>
                    <a:pt x="10469" y="0"/>
                  </a:lnTo>
                  <a:lnTo>
                    <a:pt x="13149" y="5473"/>
                  </a:lnTo>
                  <a:lnTo>
                    <a:pt x="18000" y="10883"/>
                  </a:lnTo>
                  <a:lnTo>
                    <a:pt x="18153" y="16421"/>
                  </a:lnTo>
                  <a:lnTo>
                    <a:pt x="18526" y="36656"/>
                  </a:lnTo>
                  <a:lnTo>
                    <a:pt x="18591" y="56897"/>
                  </a:lnTo>
                  <a:lnTo>
                    <a:pt x="18503" y="77141"/>
                  </a:lnTo>
                  <a:lnTo>
                    <a:pt x="18419" y="97383"/>
                  </a:lnTo>
                  <a:close/>
                </a:path>
              </a:pathLst>
            </a:custGeom>
            <a:ln w="8547">
              <a:solidFill>
                <a:srgbClr val="FFFFFF"/>
              </a:solidFill>
            </a:ln>
          </p:spPr>
          <p:txBody>
            <a:bodyPr wrap="square" lIns="0" tIns="0" rIns="0" bIns="0" rtlCol="0"/>
            <a:lstStyle/>
            <a:p>
              <a:endParaRPr>
                <a:latin typeface="Roboto" panose="02000000000000000000" pitchFamily="2" charset="0"/>
                <a:ea typeface="Roboto" panose="02000000000000000000" pitchFamily="2" charset="0"/>
              </a:endParaRPr>
            </a:p>
          </p:txBody>
        </p:sp>
        <p:pic>
          <p:nvPicPr>
            <p:cNvPr id="47" name="object 30"/>
            <p:cNvPicPr/>
            <p:nvPr/>
          </p:nvPicPr>
          <p:blipFill>
            <a:blip r:embed="rId8" cstate="print">
              <a:extLst>
                <a:ext uri="{28A0092B-C50C-407E-A947-70E740481C1C}">
                  <a14:useLocalDpi xmlns:a14="http://schemas.microsoft.com/office/drawing/2010/main" val="0"/>
                </a:ext>
              </a:extLst>
            </a:blip>
            <a:stretch>
              <a:fillRect/>
            </a:stretch>
          </p:blipFill>
          <p:spPr>
            <a:xfrm>
              <a:off x="5620697" y="9235600"/>
              <a:ext cx="193306" cy="215658"/>
            </a:xfrm>
            <a:prstGeom prst="rect">
              <a:avLst/>
            </a:prstGeom>
          </p:spPr>
        </p:pic>
      </p:grpSp>
      <p:pic>
        <p:nvPicPr>
          <p:cNvPr id="48" name="object 31"/>
          <p:cNvPicPr/>
          <p:nvPr/>
        </p:nvPicPr>
        <p:blipFill>
          <a:blip r:embed="rId7" cstate="print">
            <a:extLst>
              <a:ext uri="{28A0092B-C50C-407E-A947-70E740481C1C}">
                <a14:useLocalDpi xmlns:a14="http://schemas.microsoft.com/office/drawing/2010/main" val="0"/>
              </a:ext>
            </a:extLst>
          </a:blip>
          <a:stretch>
            <a:fillRect/>
          </a:stretch>
        </p:blipFill>
        <p:spPr>
          <a:xfrm>
            <a:off x="7419198" y="3596991"/>
            <a:ext cx="284085" cy="652577"/>
          </a:xfrm>
          <a:prstGeom prst="rect">
            <a:avLst/>
          </a:prstGeom>
        </p:spPr>
      </p:pic>
      <p:pic>
        <p:nvPicPr>
          <p:cNvPr id="56" name="object 39"/>
          <p:cNvPicPr/>
          <p:nvPr/>
        </p:nvPicPr>
        <p:blipFill>
          <a:blip r:embed="rId6" cstate="print">
            <a:extLst>
              <a:ext uri="{28A0092B-C50C-407E-A947-70E740481C1C}">
                <a14:useLocalDpi xmlns:a14="http://schemas.microsoft.com/office/drawing/2010/main" val="0"/>
              </a:ext>
            </a:extLst>
          </a:blip>
          <a:stretch>
            <a:fillRect/>
          </a:stretch>
        </p:blipFill>
        <p:spPr>
          <a:xfrm>
            <a:off x="9554441" y="3612596"/>
            <a:ext cx="284085" cy="652577"/>
          </a:xfrm>
          <a:prstGeom prst="rect">
            <a:avLst/>
          </a:prstGeom>
        </p:spPr>
      </p:pic>
      <p:sp>
        <p:nvSpPr>
          <p:cNvPr id="66" name="ZoneTexte 65"/>
          <p:cNvSpPr txBox="1"/>
          <p:nvPr/>
        </p:nvSpPr>
        <p:spPr>
          <a:xfrm>
            <a:off x="3880652" y="1768915"/>
            <a:ext cx="1820004" cy="646331"/>
          </a:xfrm>
          <a:prstGeom prst="rect">
            <a:avLst/>
          </a:prstGeom>
          <a:noFill/>
        </p:spPr>
        <p:txBody>
          <a:bodyPr wrap="square" rtlCol="0">
            <a:spAutoFit/>
          </a:bodyPr>
          <a:lstStyle/>
          <a:p>
            <a:pPr algn="ctr"/>
            <a:r>
              <a:rPr lang="fr-FR" cap="small" dirty="0">
                <a:solidFill>
                  <a:srgbClr val="3E3E3E"/>
                </a:solidFill>
                <a:latin typeface="KyivType Sans2" panose="00000500000000000000" pitchFamily="50" charset="0"/>
                <a:ea typeface="Roboto" panose="020B0604020202020204" charset="0"/>
              </a:rPr>
              <a:t>Mesonium 1</a:t>
            </a:r>
          </a:p>
          <a:p>
            <a:pPr algn="ctr"/>
            <a:r>
              <a:rPr lang="fr-FR" cap="small" dirty="0">
                <a:solidFill>
                  <a:srgbClr val="3E3E3E"/>
                </a:solidFill>
                <a:latin typeface="KyivType Sans2" panose="00000500000000000000" pitchFamily="50" charset="0"/>
                <a:ea typeface="Roboto" panose="020B0604020202020204" charset="0"/>
              </a:rPr>
              <a:t>Mesonium 2</a:t>
            </a:r>
          </a:p>
        </p:txBody>
      </p:sp>
      <p:sp>
        <p:nvSpPr>
          <p:cNvPr id="67" name="ZoneTexte 66"/>
          <p:cNvSpPr txBox="1"/>
          <p:nvPr/>
        </p:nvSpPr>
        <p:spPr>
          <a:xfrm>
            <a:off x="5675009" y="1779934"/>
            <a:ext cx="1835499" cy="369332"/>
          </a:xfrm>
          <a:prstGeom prst="rect">
            <a:avLst/>
          </a:prstGeom>
          <a:noFill/>
        </p:spPr>
        <p:txBody>
          <a:bodyPr wrap="square" rtlCol="0">
            <a:spAutoFit/>
          </a:bodyPr>
          <a:lstStyle/>
          <a:p>
            <a:pPr algn="ctr"/>
            <a:r>
              <a:rPr lang="fr-FR" cap="small" dirty="0" err="1" smtClean="0">
                <a:solidFill>
                  <a:srgbClr val="3E3E3E"/>
                </a:solidFill>
                <a:latin typeface="KyivType Sans2" panose="00000500000000000000" pitchFamily="50" charset="0"/>
                <a:ea typeface="Roboto" panose="020B0604020202020204" charset="0"/>
              </a:rPr>
              <a:t>Serum</a:t>
            </a:r>
            <a:r>
              <a:rPr lang="fr-FR" cap="small" dirty="0" smtClean="0">
                <a:solidFill>
                  <a:srgbClr val="3E3E3E"/>
                </a:solidFill>
                <a:latin typeface="KyivType Sans2" panose="00000500000000000000" pitchFamily="50" charset="0"/>
                <a:ea typeface="Roboto" panose="020B0604020202020204" charset="0"/>
              </a:rPr>
              <a:t> </a:t>
            </a:r>
            <a:r>
              <a:rPr lang="fr-FR" cap="small" dirty="0">
                <a:solidFill>
                  <a:srgbClr val="3E3E3E"/>
                </a:solidFill>
                <a:latin typeface="KyivType Sans2" panose="00000500000000000000" pitchFamily="50" charset="0"/>
                <a:ea typeface="Roboto" panose="020B0604020202020204" charset="0"/>
              </a:rPr>
              <a:t>Vital</a:t>
            </a:r>
          </a:p>
        </p:txBody>
      </p:sp>
      <p:sp>
        <p:nvSpPr>
          <p:cNvPr id="68" name="object 16"/>
          <p:cNvSpPr txBox="1"/>
          <p:nvPr/>
        </p:nvSpPr>
        <p:spPr>
          <a:xfrm>
            <a:off x="4165106" y="4863607"/>
            <a:ext cx="1081597" cy="509755"/>
          </a:xfrm>
          <a:prstGeom prst="rect">
            <a:avLst/>
          </a:prstGeom>
        </p:spPr>
        <p:txBody>
          <a:bodyPr vert="horz" wrap="square" lIns="0" tIns="17145" rIns="0" bIns="0" rtlCol="0">
            <a:spAutoFit/>
          </a:bodyPr>
          <a:lstStyle/>
          <a:p>
            <a:pPr marL="12700">
              <a:lnSpc>
                <a:spcPct val="100000"/>
              </a:lnSpc>
              <a:spcBef>
                <a:spcPts val="135"/>
              </a:spcBef>
              <a:tabLst>
                <a:tab pos="1035685" algn="l"/>
                <a:tab pos="1940560" algn="l"/>
                <a:tab pos="2840355" algn="l"/>
                <a:tab pos="3718560" algn="l"/>
              </a:tabLst>
            </a:pPr>
            <a:r>
              <a:rPr sz="3200" b="0" spc="75" dirty="0" smtClean="0">
                <a:solidFill>
                  <a:srgbClr val="FBB891"/>
                </a:solidFill>
                <a:latin typeface="Roboto" panose="02000000000000000000" pitchFamily="2" charset="0"/>
                <a:ea typeface="Roboto" panose="02000000000000000000" pitchFamily="2" charset="0"/>
                <a:cs typeface="Kyiv*Type Sans Regular"/>
              </a:rPr>
              <a:t>1993</a:t>
            </a:r>
            <a:endParaRPr sz="3200" dirty="0">
              <a:latin typeface="Roboto" panose="02000000000000000000" pitchFamily="2" charset="0"/>
              <a:ea typeface="Roboto" panose="02000000000000000000" pitchFamily="2" charset="0"/>
              <a:cs typeface="Kyiv*Type Sans Regular"/>
            </a:endParaRPr>
          </a:p>
        </p:txBody>
      </p:sp>
      <p:sp>
        <p:nvSpPr>
          <p:cNvPr id="69" name="object 16"/>
          <p:cNvSpPr txBox="1"/>
          <p:nvPr/>
        </p:nvSpPr>
        <p:spPr>
          <a:xfrm>
            <a:off x="8197047" y="4865088"/>
            <a:ext cx="1195527" cy="509755"/>
          </a:xfrm>
          <a:prstGeom prst="rect">
            <a:avLst/>
          </a:prstGeom>
        </p:spPr>
        <p:txBody>
          <a:bodyPr vert="horz" wrap="square" lIns="0" tIns="17145" rIns="0" bIns="0" rtlCol="0">
            <a:spAutoFit/>
          </a:bodyPr>
          <a:lstStyle/>
          <a:p>
            <a:pPr marL="12700">
              <a:lnSpc>
                <a:spcPct val="100000"/>
              </a:lnSpc>
              <a:spcBef>
                <a:spcPts val="135"/>
              </a:spcBef>
              <a:tabLst>
                <a:tab pos="1035685" algn="l"/>
                <a:tab pos="1940560" algn="l"/>
                <a:tab pos="2840355" algn="l"/>
                <a:tab pos="3718560" algn="l"/>
              </a:tabLst>
            </a:pPr>
            <a:r>
              <a:rPr sz="3200" b="0" spc="75" dirty="0" smtClean="0">
                <a:solidFill>
                  <a:srgbClr val="FBB891"/>
                </a:solidFill>
                <a:latin typeface="Roboto" panose="02000000000000000000" pitchFamily="2" charset="0"/>
                <a:ea typeface="Roboto" panose="02000000000000000000" pitchFamily="2" charset="0"/>
                <a:cs typeface="Kyiv*Type Sans Regular"/>
              </a:rPr>
              <a:t>2017</a:t>
            </a:r>
            <a:endParaRPr sz="3200" dirty="0">
              <a:latin typeface="Roboto" panose="02000000000000000000" pitchFamily="2" charset="0"/>
              <a:ea typeface="Roboto" panose="02000000000000000000" pitchFamily="2" charset="0"/>
              <a:cs typeface="Kyiv*Type Sans Regular"/>
            </a:endParaRPr>
          </a:p>
        </p:txBody>
      </p:sp>
      <p:sp>
        <p:nvSpPr>
          <p:cNvPr id="70" name="object 16"/>
          <p:cNvSpPr txBox="1"/>
          <p:nvPr/>
        </p:nvSpPr>
        <p:spPr>
          <a:xfrm>
            <a:off x="6201052" y="4857689"/>
            <a:ext cx="1069760" cy="509755"/>
          </a:xfrm>
          <a:prstGeom prst="rect">
            <a:avLst/>
          </a:prstGeom>
        </p:spPr>
        <p:txBody>
          <a:bodyPr vert="horz" wrap="square" lIns="0" tIns="17145" rIns="0" bIns="0" rtlCol="0">
            <a:spAutoFit/>
          </a:bodyPr>
          <a:lstStyle/>
          <a:p>
            <a:pPr marL="12700">
              <a:lnSpc>
                <a:spcPct val="100000"/>
              </a:lnSpc>
              <a:spcBef>
                <a:spcPts val="135"/>
              </a:spcBef>
              <a:tabLst>
                <a:tab pos="1035685" algn="l"/>
                <a:tab pos="1940560" algn="l"/>
                <a:tab pos="2840355" algn="l"/>
                <a:tab pos="3718560" algn="l"/>
              </a:tabLst>
            </a:pPr>
            <a:r>
              <a:rPr sz="3200" b="0" spc="85" dirty="0" smtClean="0">
                <a:solidFill>
                  <a:srgbClr val="FBB891"/>
                </a:solidFill>
                <a:latin typeface="Roboto" panose="02000000000000000000" pitchFamily="2" charset="0"/>
                <a:ea typeface="Roboto" panose="02000000000000000000" pitchFamily="2" charset="0"/>
                <a:cs typeface="Kyiv*Type Sans Regular"/>
              </a:rPr>
              <a:t>2012</a:t>
            </a:r>
            <a:endParaRPr sz="3200" dirty="0">
              <a:latin typeface="Roboto" panose="02000000000000000000" pitchFamily="2" charset="0"/>
              <a:ea typeface="Roboto" panose="02000000000000000000" pitchFamily="2" charset="0"/>
              <a:cs typeface="Kyiv*Type Sans Regular"/>
            </a:endParaRPr>
          </a:p>
        </p:txBody>
      </p:sp>
      <p:pic>
        <p:nvPicPr>
          <p:cNvPr id="49" name="object 4"/>
          <p:cNvPicPr/>
          <p:nvPr/>
        </p:nvPicPr>
        <p:blipFill>
          <a:blip r:embed="rId9" cstate="print">
            <a:extLst>
              <a:ext uri="{28A0092B-C50C-407E-A947-70E740481C1C}">
                <a14:useLocalDpi xmlns:a14="http://schemas.microsoft.com/office/drawing/2010/main" val="0"/>
              </a:ext>
            </a:extLst>
          </a:blip>
          <a:stretch>
            <a:fillRect/>
          </a:stretch>
        </p:blipFill>
        <p:spPr>
          <a:xfrm>
            <a:off x="10596718" y="2549602"/>
            <a:ext cx="649037" cy="3348695"/>
          </a:xfrm>
          <a:prstGeom prst="rect">
            <a:avLst/>
          </a:prstGeom>
        </p:spPr>
      </p:pic>
      <p:sp>
        <p:nvSpPr>
          <p:cNvPr id="52" name="Rectangle 51"/>
          <p:cNvSpPr/>
          <p:nvPr/>
        </p:nvSpPr>
        <p:spPr>
          <a:xfrm>
            <a:off x="1818097" y="6476421"/>
            <a:ext cx="10123693" cy="410882"/>
          </a:xfrm>
          <a:prstGeom prst="rect">
            <a:avLst/>
          </a:prstGeom>
        </p:spPr>
        <p:txBody>
          <a:bodyPr wrap="square">
            <a:spAutoFit/>
          </a:bodyPr>
          <a:lstStyle/>
          <a:p>
            <a:pPr algn="ctr">
              <a:lnSpc>
                <a:spcPct val="115000"/>
              </a:lnSpc>
              <a:spcAft>
                <a:spcPts val="0"/>
              </a:spcAft>
            </a:pPr>
            <a:r>
              <a:rPr lang="fr-FR" b="1" cap="small" dirty="0" smtClean="0">
                <a:solidFill>
                  <a:srgbClr val="3E3E3E"/>
                </a:solidFill>
                <a:latin typeface="Roboto" panose="02000000000000000000" pitchFamily="2" charset="0"/>
                <a:ea typeface="Roboto" panose="02000000000000000000" pitchFamily="2" charset="0"/>
              </a:rPr>
              <a:t>Professional expertise extends to the home </a:t>
            </a:r>
            <a:endParaRPr lang="fr-FR" b="1" cap="small" dirty="0">
              <a:solidFill>
                <a:srgbClr val="3E3E3E"/>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82719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6"/>
                                        </p:tgtEl>
                                        <p:attrNameLst>
                                          <p:attrName>style.visibility</p:attrName>
                                        </p:attrNameLst>
                                      </p:cBhvr>
                                      <p:to>
                                        <p:strVal val="visible"/>
                                      </p:to>
                                    </p:set>
                                    <p:animEffect transition="in" filter="fade">
                                      <p:cBhvr>
                                        <p:cTn id="21" dur="500"/>
                                        <p:tgtEl>
                                          <p:spTgt spid="66"/>
                                        </p:tgtEl>
                                      </p:cBhvr>
                                    </p:animEffect>
                                  </p:childTnLst>
                                </p:cTn>
                              </p:par>
                              <p:par>
                                <p:cTn id="22" presetID="10"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500"/>
                                        <p:tgtEl>
                                          <p:spTgt spid="6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par>
                                <p:cTn id="33" presetID="10" presetClass="entr" presetSubtype="0"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par>
                                <p:cTn id="36" presetID="10" presetClass="entr" presetSubtype="0" fill="hold"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500"/>
                                        <p:tgtEl>
                                          <p:spTgt spid="4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0"/>
                                        </p:tgtEl>
                                        <p:attrNameLst>
                                          <p:attrName>style.visibility</p:attrName>
                                        </p:attrNameLst>
                                      </p:cBhvr>
                                      <p:to>
                                        <p:strVal val="visible"/>
                                      </p:to>
                                    </p:set>
                                    <p:animEffect transition="in" filter="fade">
                                      <p:cBhvr>
                                        <p:cTn id="41" dur="500"/>
                                        <p:tgtEl>
                                          <p:spTgt spid="7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500"/>
                                        <p:tgtEl>
                                          <p:spTgt spid="48"/>
                                        </p:tgtEl>
                                      </p:cBhvr>
                                    </p:animEffect>
                                  </p:childTnLst>
                                </p:cTn>
                              </p:par>
                              <p:par>
                                <p:cTn id="47" presetID="10" presetClass="entr" presetSubtype="0" fill="hold"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500"/>
                                        <p:tgtEl>
                                          <p:spTgt spid="4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69"/>
                                        </p:tgtEl>
                                        <p:attrNameLst>
                                          <p:attrName>style.visibility</p:attrName>
                                        </p:attrNameLst>
                                      </p:cBhvr>
                                      <p:to>
                                        <p:strVal val="visible"/>
                                      </p:to>
                                    </p:set>
                                    <p:animEffect transition="in" filter="fade">
                                      <p:cBhvr>
                                        <p:cTn id="55" dur="500"/>
                                        <p:tgtEl>
                                          <p:spTgt spid="69"/>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56"/>
                                        </p:tgtEl>
                                        <p:attrNameLst>
                                          <p:attrName>style.visibility</p:attrName>
                                        </p:attrNameLst>
                                      </p:cBhvr>
                                      <p:to>
                                        <p:strVal val="visible"/>
                                      </p:to>
                                    </p:set>
                                    <p:anim calcmode="lin" valueType="num">
                                      <p:cBhvr>
                                        <p:cTn id="60" dur="1000" fill="hold"/>
                                        <p:tgtEl>
                                          <p:spTgt spid="56"/>
                                        </p:tgtEl>
                                        <p:attrNameLst>
                                          <p:attrName>ppt_w</p:attrName>
                                        </p:attrNameLst>
                                      </p:cBhvr>
                                      <p:tavLst>
                                        <p:tav tm="0">
                                          <p:val>
                                            <p:fltVal val="0"/>
                                          </p:val>
                                        </p:tav>
                                        <p:tav tm="100000">
                                          <p:val>
                                            <p:strVal val="#ppt_w"/>
                                          </p:val>
                                        </p:tav>
                                      </p:tavLst>
                                    </p:anim>
                                    <p:anim calcmode="lin" valueType="num">
                                      <p:cBhvr>
                                        <p:cTn id="61" dur="1000" fill="hold"/>
                                        <p:tgtEl>
                                          <p:spTgt spid="56"/>
                                        </p:tgtEl>
                                        <p:attrNameLst>
                                          <p:attrName>ppt_h</p:attrName>
                                        </p:attrNameLst>
                                      </p:cBhvr>
                                      <p:tavLst>
                                        <p:tav tm="0">
                                          <p:val>
                                            <p:fltVal val="0"/>
                                          </p:val>
                                        </p:tav>
                                        <p:tav tm="100000">
                                          <p:val>
                                            <p:strVal val="#ppt_h"/>
                                          </p:val>
                                        </p:tav>
                                      </p:tavLst>
                                    </p:anim>
                                    <p:animEffect transition="in" filter="fade">
                                      <p:cBhvr>
                                        <p:cTn id="62" dur="1000"/>
                                        <p:tgtEl>
                                          <p:spTgt spid="56"/>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p:cTn id="65" dur="1000" fill="hold"/>
                                        <p:tgtEl>
                                          <p:spTgt spid="19"/>
                                        </p:tgtEl>
                                        <p:attrNameLst>
                                          <p:attrName>ppt_w</p:attrName>
                                        </p:attrNameLst>
                                      </p:cBhvr>
                                      <p:tavLst>
                                        <p:tav tm="0">
                                          <p:val>
                                            <p:fltVal val="0"/>
                                          </p:val>
                                        </p:tav>
                                        <p:tav tm="100000">
                                          <p:val>
                                            <p:strVal val="#ppt_w"/>
                                          </p:val>
                                        </p:tav>
                                      </p:tavLst>
                                    </p:anim>
                                    <p:anim calcmode="lin" valueType="num">
                                      <p:cBhvr>
                                        <p:cTn id="66" dur="1000" fill="hold"/>
                                        <p:tgtEl>
                                          <p:spTgt spid="19"/>
                                        </p:tgtEl>
                                        <p:attrNameLst>
                                          <p:attrName>ppt_h</p:attrName>
                                        </p:attrNameLst>
                                      </p:cBhvr>
                                      <p:tavLst>
                                        <p:tav tm="0">
                                          <p:val>
                                            <p:fltVal val="0"/>
                                          </p:val>
                                        </p:tav>
                                        <p:tav tm="100000">
                                          <p:val>
                                            <p:strVal val="#ppt_h"/>
                                          </p:val>
                                        </p:tav>
                                      </p:tavLst>
                                    </p:anim>
                                    <p:animEffect transition="in" filter="fade">
                                      <p:cBhvr>
                                        <p:cTn id="67" dur="1000"/>
                                        <p:tgtEl>
                                          <p:spTgt spid="19"/>
                                        </p:tgtEl>
                                      </p:cBhvr>
                                    </p:animEffect>
                                  </p:childTnLst>
                                </p:cTn>
                              </p:par>
                              <p:par>
                                <p:cTn id="68" presetID="53" presetClass="entr" presetSubtype="16" fill="hold" nodeType="withEffect">
                                  <p:stCondLst>
                                    <p:cond delay="0"/>
                                  </p:stCondLst>
                                  <p:childTnLst>
                                    <p:set>
                                      <p:cBhvr>
                                        <p:cTn id="69" dur="1" fill="hold">
                                          <p:stCondLst>
                                            <p:cond delay="0"/>
                                          </p:stCondLst>
                                        </p:cTn>
                                        <p:tgtEl>
                                          <p:spTgt spid="49"/>
                                        </p:tgtEl>
                                        <p:attrNameLst>
                                          <p:attrName>style.visibility</p:attrName>
                                        </p:attrNameLst>
                                      </p:cBhvr>
                                      <p:to>
                                        <p:strVal val="visible"/>
                                      </p:to>
                                    </p:set>
                                    <p:anim calcmode="lin" valueType="num">
                                      <p:cBhvr>
                                        <p:cTn id="70" dur="1000" fill="hold"/>
                                        <p:tgtEl>
                                          <p:spTgt spid="49"/>
                                        </p:tgtEl>
                                        <p:attrNameLst>
                                          <p:attrName>ppt_w</p:attrName>
                                        </p:attrNameLst>
                                      </p:cBhvr>
                                      <p:tavLst>
                                        <p:tav tm="0">
                                          <p:val>
                                            <p:fltVal val="0"/>
                                          </p:val>
                                        </p:tav>
                                        <p:tav tm="100000">
                                          <p:val>
                                            <p:strVal val="#ppt_w"/>
                                          </p:val>
                                        </p:tav>
                                      </p:tavLst>
                                    </p:anim>
                                    <p:anim calcmode="lin" valueType="num">
                                      <p:cBhvr>
                                        <p:cTn id="71" dur="1000" fill="hold"/>
                                        <p:tgtEl>
                                          <p:spTgt spid="49"/>
                                        </p:tgtEl>
                                        <p:attrNameLst>
                                          <p:attrName>ppt_h</p:attrName>
                                        </p:attrNameLst>
                                      </p:cBhvr>
                                      <p:tavLst>
                                        <p:tav tm="0">
                                          <p:val>
                                            <p:fltVal val="0"/>
                                          </p:val>
                                        </p:tav>
                                        <p:tav tm="100000">
                                          <p:val>
                                            <p:strVal val="#ppt_h"/>
                                          </p:val>
                                        </p:tav>
                                      </p:tavLst>
                                    </p:anim>
                                    <p:animEffect transition="in" filter="fade">
                                      <p:cBhvr>
                                        <p:cTn id="72" dur="1000"/>
                                        <p:tgtEl>
                                          <p:spTgt spid="49"/>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51"/>
                                        </p:tgtEl>
                                        <p:attrNameLst>
                                          <p:attrName>style.visibility</p:attrName>
                                        </p:attrNameLst>
                                      </p:cBhvr>
                                      <p:to>
                                        <p:strVal val="visible"/>
                                      </p:to>
                                    </p:set>
                                    <p:animEffect transition="in" filter="wipe(left)">
                                      <p:cBhvr>
                                        <p:cTn id="77" dur="1000"/>
                                        <p:tgtEl>
                                          <p:spTgt spid="51"/>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52"/>
                                        </p:tgtEl>
                                        <p:attrNameLst>
                                          <p:attrName>style.visibility</p:attrName>
                                        </p:attrNameLst>
                                      </p:cBhvr>
                                      <p:to>
                                        <p:strVal val="visible"/>
                                      </p:to>
                                    </p:set>
                                    <p:animEffect transition="in" filter="wipe(left)">
                                      <p:cBhvr>
                                        <p:cTn id="80" dur="125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17" grpId="0"/>
      <p:bldP spid="18" grpId="0"/>
      <p:bldP spid="19" grpId="0"/>
      <p:bldP spid="33" grpId="0"/>
      <p:bldP spid="66" grpId="0"/>
      <p:bldP spid="67" grpId="0"/>
      <p:bldP spid="68" grpId="0"/>
      <p:bldP spid="69" grpId="0"/>
      <p:bldP spid="70" grpId="0"/>
      <p:bldP spid="5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7"/>
          <p:cNvSpPr txBox="1"/>
          <p:nvPr/>
        </p:nvSpPr>
        <p:spPr>
          <a:xfrm>
            <a:off x="0" y="1251830"/>
            <a:ext cx="12192000" cy="23865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sz="2667" b="0" i="0" u="none" strike="noStrike" kern="1200" cap="none" spc="0" normalizeH="0" baseline="0" noProof="0">
              <a:ln>
                <a:noFill/>
              </a:ln>
              <a:solidFill>
                <a:prstClr val="black"/>
              </a:solidFill>
              <a:effectLst/>
              <a:uLnTx/>
              <a:uFillTx/>
              <a:latin typeface="Montserrat"/>
              <a:ea typeface="Montserrat"/>
              <a:cs typeface="Montserrat"/>
              <a:sym typeface="Montserrat"/>
            </a:endParaRPr>
          </a:p>
        </p:txBody>
      </p:sp>
      <p:sp>
        <p:nvSpPr>
          <p:cNvPr id="4" name="Titre 3"/>
          <p:cNvSpPr>
            <a:spLocks noGrp="1"/>
          </p:cNvSpPr>
          <p:nvPr>
            <p:ph type="title"/>
          </p:nvPr>
        </p:nvSpPr>
        <p:spPr/>
        <p:txBody>
          <a:bodyPr>
            <a:noAutofit/>
          </a:bodyPr>
          <a:lstStyle/>
          <a:p>
            <a:pPr>
              <a:lnSpc>
                <a:spcPct val="100000"/>
              </a:lnSpc>
            </a:pPr>
            <a:r>
              <a:rPr lang="fr-FR" sz="4800" cap="small" dirty="0" smtClean="0">
                <a:solidFill>
                  <a:srgbClr val="3E3E3E"/>
                </a:solidFill>
              </a:rPr>
              <a:t/>
            </a:r>
            <a:br>
              <a:rPr lang="fr-FR" sz="4800" cap="small" dirty="0" smtClean="0">
                <a:solidFill>
                  <a:srgbClr val="3E3E3E"/>
                </a:solidFill>
              </a:rPr>
            </a:br>
            <a:r>
              <a:rPr lang="fr-FR" sz="4800" cap="small" dirty="0" smtClean="0">
                <a:solidFill>
                  <a:srgbClr val="3E3E3E"/>
                </a:solidFill>
              </a:rPr>
              <a:t>Elixir </a:t>
            </a:r>
            <a:r>
              <a:rPr lang="fr-FR" sz="4800" cap="small" dirty="0">
                <a:solidFill>
                  <a:srgbClr val="3E3E3E"/>
                </a:solidFill>
              </a:rPr>
              <a:t>Vital</a:t>
            </a:r>
            <a:r>
              <a:rPr lang="fr-FR" sz="4800" dirty="0">
                <a:solidFill>
                  <a:srgbClr val="3E3E3E"/>
                </a:solidFill>
              </a:rPr>
              <a:t>, 5th </a:t>
            </a:r>
            <a:r>
              <a:rPr lang="fr-FR" sz="4800" dirty="0" err="1" smtClean="0">
                <a:solidFill>
                  <a:srgbClr val="3E3E3E"/>
                </a:solidFill>
              </a:rPr>
              <a:t>generation</a:t>
            </a:r>
            <a:r>
              <a:rPr lang="fr-FR" sz="4800" dirty="0" smtClean="0">
                <a:solidFill>
                  <a:srgbClr val="3E3E3E"/>
                </a:solidFill>
              </a:rPr>
              <a:t/>
            </a:r>
            <a:br>
              <a:rPr lang="fr-FR" sz="4800" dirty="0" smtClean="0">
                <a:solidFill>
                  <a:srgbClr val="3E3E3E"/>
                </a:solidFill>
              </a:rPr>
            </a:br>
            <a:r>
              <a:rPr lang="fr-FR" dirty="0" smtClean="0"/>
              <a:t>Formula &amp; </a:t>
            </a:r>
            <a:r>
              <a:rPr lang="fr-FR" dirty="0" err="1" smtClean="0"/>
              <a:t>efficacy</a:t>
            </a:r>
            <a:r>
              <a:rPr lang="fr-FR" dirty="0"/>
              <a:t/>
            </a:r>
            <a:br>
              <a:rPr lang="fr-FR" dirty="0"/>
            </a:br>
            <a:endParaRPr lang="fr-FR" dirty="0">
              <a:solidFill>
                <a:srgbClr val="3E3E3E"/>
              </a:solidFill>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4641" y="867784"/>
            <a:ext cx="2341530" cy="2019764"/>
          </a:xfrm>
          <a:prstGeom prst="rect">
            <a:avLst/>
          </a:prstGeom>
        </p:spPr>
      </p:pic>
    </p:spTree>
    <p:extLst>
      <p:ext uri="{BB962C8B-B14F-4D97-AF65-F5344CB8AC3E}">
        <p14:creationId xmlns:p14="http://schemas.microsoft.com/office/powerpoint/2010/main" val="10478650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p:cNvGrpSpPr/>
          <p:nvPr/>
        </p:nvGrpSpPr>
        <p:grpSpPr>
          <a:xfrm>
            <a:off x="2444880" y="2347894"/>
            <a:ext cx="2207818" cy="2354173"/>
            <a:chOff x="5781853" y="1793637"/>
            <a:chExt cx="1591194" cy="1979157"/>
          </a:xfrm>
        </p:grpSpPr>
        <p:sp>
          <p:nvSpPr>
            <p:cNvPr id="60" name="object 28"/>
            <p:cNvSpPr txBox="1"/>
            <p:nvPr/>
          </p:nvSpPr>
          <p:spPr>
            <a:xfrm>
              <a:off x="5781853" y="2779308"/>
              <a:ext cx="1591194" cy="993486"/>
            </a:xfrm>
            <a:prstGeom prst="rect">
              <a:avLst/>
            </a:prstGeom>
          </p:spPr>
          <p:txBody>
            <a:bodyPr vert="horz" wrap="square" lIns="0" tIns="194945" rIns="0" bIns="0" rtlCol="0">
              <a:spAutoFit/>
            </a:bodyPr>
            <a:lstStyle/>
            <a:p>
              <a:pPr marL="148590" algn="ctr">
                <a:lnSpc>
                  <a:spcPct val="100000"/>
                </a:lnSpc>
                <a:spcBef>
                  <a:spcPts val="1535"/>
                </a:spcBef>
              </a:pPr>
              <a:r>
                <a:rPr sz="3600" b="0" spc="220" dirty="0">
                  <a:solidFill>
                    <a:srgbClr val="FBB992"/>
                  </a:solidFill>
                  <a:latin typeface="KyivType Sans2" panose="00000500000000000000" pitchFamily="50" charset="0"/>
                  <a:ea typeface="Roboto" panose="02000000000000000000" pitchFamily="2" charset="0"/>
                  <a:cs typeface="Kyiv*Type Sans Regular"/>
                </a:rPr>
                <a:t>92%</a:t>
              </a:r>
              <a:endParaRPr sz="3600" dirty="0">
                <a:latin typeface="KyivType Sans2" panose="00000500000000000000" pitchFamily="50" charset="0"/>
                <a:ea typeface="Roboto" panose="02000000000000000000" pitchFamily="2" charset="0"/>
                <a:cs typeface="Kyiv*Type Sans Regular"/>
              </a:endParaRPr>
            </a:p>
            <a:p>
              <a:pPr marL="173990" marR="5080" indent="-161925" algn="ctr"/>
              <a:r>
                <a:rPr sz="1400" spc="30" dirty="0">
                  <a:solidFill>
                    <a:srgbClr val="3E3E3E"/>
                  </a:solidFill>
                  <a:latin typeface="Roboto Mono" panose="00000009000000000000" pitchFamily="49" charset="0"/>
                  <a:ea typeface="Roboto Mono" panose="00000009000000000000" pitchFamily="49" charset="0"/>
                  <a:cs typeface="Roboto Mono"/>
                </a:rPr>
                <a:t>of ingredients  </a:t>
              </a:r>
              <a:r>
                <a:rPr sz="1400" spc="30" dirty="0" smtClean="0">
                  <a:solidFill>
                    <a:srgbClr val="3E3E3E"/>
                  </a:solidFill>
                  <a:latin typeface="Roboto Mono" panose="00000009000000000000" pitchFamily="49" charset="0"/>
                  <a:ea typeface="Roboto Mono" panose="00000009000000000000" pitchFamily="49" charset="0"/>
                  <a:cs typeface="Roboto Mono"/>
                </a:rPr>
                <a:t>of </a:t>
              </a:r>
              <a:r>
                <a:rPr sz="1400" spc="30" dirty="0">
                  <a:solidFill>
                    <a:srgbClr val="3E3E3E"/>
                  </a:solidFill>
                  <a:latin typeface="Roboto Mono" panose="00000009000000000000" pitchFamily="49" charset="0"/>
                  <a:ea typeface="Roboto Mono" panose="00000009000000000000" pitchFamily="49" charset="0"/>
                  <a:cs typeface="Roboto Mono"/>
                </a:rPr>
                <a:t>natural </a:t>
              </a:r>
              <a:r>
                <a:rPr sz="1400" spc="30" dirty="0" smtClean="0">
                  <a:solidFill>
                    <a:srgbClr val="3E3E3E"/>
                  </a:solidFill>
                  <a:latin typeface="Roboto Mono" panose="00000009000000000000" pitchFamily="49" charset="0"/>
                  <a:ea typeface="Roboto Mono" panose="00000009000000000000" pitchFamily="49" charset="0"/>
                  <a:cs typeface="Roboto Mono"/>
                </a:rPr>
                <a:t>origin</a:t>
              </a:r>
              <a:endParaRPr sz="1400" dirty="0">
                <a:solidFill>
                  <a:srgbClr val="3E3E3E"/>
                </a:solidFill>
                <a:latin typeface="Roboto Mono" panose="00000009000000000000" pitchFamily="49" charset="0"/>
                <a:ea typeface="Roboto Mono" panose="00000009000000000000" pitchFamily="49" charset="0"/>
                <a:cs typeface="Roboto Mono"/>
              </a:endParaRPr>
            </a:p>
          </p:txBody>
        </p:sp>
        <p:grpSp>
          <p:nvGrpSpPr>
            <p:cNvPr id="6" name="Groupe 5"/>
            <p:cNvGrpSpPr/>
            <p:nvPr/>
          </p:nvGrpSpPr>
          <p:grpSpPr>
            <a:xfrm>
              <a:off x="6096000" y="1793637"/>
              <a:ext cx="998691" cy="989960"/>
              <a:chOff x="8681068" y="1864659"/>
              <a:chExt cx="795655" cy="795655"/>
            </a:xfrm>
          </p:grpSpPr>
          <p:sp>
            <p:nvSpPr>
              <p:cNvPr id="59" name="object 27"/>
              <p:cNvSpPr/>
              <p:nvPr/>
            </p:nvSpPr>
            <p:spPr>
              <a:xfrm>
                <a:off x="8681068" y="1864659"/>
                <a:ext cx="795655" cy="795655"/>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p>
                <a:endParaRPr>
                  <a:latin typeface="Roboto" panose="02000000000000000000" pitchFamily="2" charset="0"/>
                  <a:ea typeface="Roboto" panose="02000000000000000000" pitchFamily="2" charset="0"/>
                </a:endParaRPr>
              </a:p>
            </p:txBody>
          </p:sp>
          <p:grpSp>
            <p:nvGrpSpPr>
              <p:cNvPr id="61" name="object 29"/>
              <p:cNvGrpSpPr/>
              <p:nvPr/>
            </p:nvGrpSpPr>
            <p:grpSpPr>
              <a:xfrm>
                <a:off x="8848328" y="1934201"/>
                <a:ext cx="434340" cy="662305"/>
                <a:chOff x="3566114" y="2227164"/>
                <a:chExt cx="434340" cy="662305"/>
              </a:xfrm>
            </p:grpSpPr>
            <p:sp>
              <p:nvSpPr>
                <p:cNvPr id="62" name="object 30"/>
                <p:cNvSpPr/>
                <p:nvPr/>
              </p:nvSpPr>
              <p:spPr>
                <a:xfrm>
                  <a:off x="3566109" y="2227173"/>
                  <a:ext cx="434340" cy="662305"/>
                </a:xfrm>
                <a:custGeom>
                  <a:avLst/>
                  <a:gdLst/>
                  <a:ahLst/>
                  <a:cxnLst/>
                  <a:rect l="l" t="t" r="r" b="b"/>
                  <a:pathLst>
                    <a:path w="434339" h="662305">
                      <a:moveTo>
                        <a:pt x="309194" y="504583"/>
                      </a:moveTo>
                      <a:lnTo>
                        <a:pt x="291922" y="509473"/>
                      </a:lnTo>
                      <a:lnTo>
                        <a:pt x="302120" y="505701"/>
                      </a:lnTo>
                      <a:lnTo>
                        <a:pt x="308635" y="503682"/>
                      </a:lnTo>
                      <a:lnTo>
                        <a:pt x="306336" y="503605"/>
                      </a:lnTo>
                      <a:lnTo>
                        <a:pt x="303034" y="502437"/>
                      </a:lnTo>
                      <a:lnTo>
                        <a:pt x="295910" y="500278"/>
                      </a:lnTo>
                      <a:lnTo>
                        <a:pt x="286461" y="498792"/>
                      </a:lnTo>
                      <a:lnTo>
                        <a:pt x="275158" y="499262"/>
                      </a:lnTo>
                      <a:lnTo>
                        <a:pt x="262458" y="503008"/>
                      </a:lnTo>
                      <a:lnTo>
                        <a:pt x="249262" y="512622"/>
                      </a:lnTo>
                      <a:lnTo>
                        <a:pt x="244767" y="522998"/>
                      </a:lnTo>
                      <a:lnTo>
                        <a:pt x="245008" y="531317"/>
                      </a:lnTo>
                      <a:lnTo>
                        <a:pt x="245973" y="534708"/>
                      </a:lnTo>
                      <a:lnTo>
                        <a:pt x="259575" y="525462"/>
                      </a:lnTo>
                      <a:lnTo>
                        <a:pt x="246341" y="536448"/>
                      </a:lnTo>
                      <a:lnTo>
                        <a:pt x="252310" y="552348"/>
                      </a:lnTo>
                      <a:lnTo>
                        <a:pt x="257975" y="559269"/>
                      </a:lnTo>
                      <a:lnTo>
                        <a:pt x="266649" y="558673"/>
                      </a:lnTo>
                      <a:lnTo>
                        <a:pt x="300913" y="531660"/>
                      </a:lnTo>
                      <a:lnTo>
                        <a:pt x="307784" y="506628"/>
                      </a:lnTo>
                      <a:lnTo>
                        <a:pt x="309194" y="504583"/>
                      </a:lnTo>
                      <a:close/>
                    </a:path>
                    <a:path w="434339" h="662305">
                      <a:moveTo>
                        <a:pt x="434035" y="607352"/>
                      </a:moveTo>
                      <a:lnTo>
                        <a:pt x="433692" y="592569"/>
                      </a:lnTo>
                      <a:lnTo>
                        <a:pt x="429704" y="578091"/>
                      </a:lnTo>
                      <a:lnTo>
                        <a:pt x="423011" y="561898"/>
                      </a:lnTo>
                      <a:lnTo>
                        <a:pt x="423011" y="606259"/>
                      </a:lnTo>
                      <a:lnTo>
                        <a:pt x="420370" y="618058"/>
                      </a:lnTo>
                      <a:lnTo>
                        <a:pt x="385622" y="649655"/>
                      </a:lnTo>
                      <a:lnTo>
                        <a:pt x="373430" y="651167"/>
                      </a:lnTo>
                      <a:lnTo>
                        <a:pt x="221284" y="651167"/>
                      </a:lnTo>
                      <a:lnTo>
                        <a:pt x="174625" y="651167"/>
                      </a:lnTo>
                      <a:lnTo>
                        <a:pt x="60604" y="651167"/>
                      </a:lnTo>
                      <a:lnTo>
                        <a:pt x="48412" y="649655"/>
                      </a:lnTo>
                      <a:lnTo>
                        <a:pt x="13665" y="618058"/>
                      </a:lnTo>
                      <a:lnTo>
                        <a:pt x="11023" y="606259"/>
                      </a:lnTo>
                      <a:lnTo>
                        <a:pt x="11303" y="594169"/>
                      </a:lnTo>
                      <a:lnTo>
                        <a:pt x="14566" y="582320"/>
                      </a:lnTo>
                      <a:lnTo>
                        <a:pt x="159194" y="232397"/>
                      </a:lnTo>
                      <a:lnTo>
                        <a:pt x="159613" y="231000"/>
                      </a:lnTo>
                      <a:lnTo>
                        <a:pt x="159613" y="59499"/>
                      </a:lnTo>
                      <a:lnTo>
                        <a:pt x="226250" y="59499"/>
                      </a:lnTo>
                      <a:lnTo>
                        <a:pt x="228727" y="57023"/>
                      </a:lnTo>
                      <a:lnTo>
                        <a:pt x="228727" y="50914"/>
                      </a:lnTo>
                      <a:lnTo>
                        <a:pt x="226250" y="48425"/>
                      </a:lnTo>
                      <a:lnTo>
                        <a:pt x="157137" y="48425"/>
                      </a:lnTo>
                      <a:lnTo>
                        <a:pt x="151028" y="48425"/>
                      </a:lnTo>
                      <a:lnTo>
                        <a:pt x="144373" y="48425"/>
                      </a:lnTo>
                      <a:lnTo>
                        <a:pt x="137096" y="46951"/>
                      </a:lnTo>
                      <a:lnTo>
                        <a:pt x="131152" y="42951"/>
                      </a:lnTo>
                      <a:lnTo>
                        <a:pt x="127139" y="37007"/>
                      </a:lnTo>
                      <a:lnTo>
                        <a:pt x="125679" y="29743"/>
                      </a:lnTo>
                      <a:lnTo>
                        <a:pt x="127139" y="22479"/>
                      </a:lnTo>
                      <a:lnTo>
                        <a:pt x="131152" y="16535"/>
                      </a:lnTo>
                      <a:lnTo>
                        <a:pt x="137096" y="12534"/>
                      </a:lnTo>
                      <a:lnTo>
                        <a:pt x="144373" y="11061"/>
                      </a:lnTo>
                      <a:lnTo>
                        <a:pt x="289674" y="11061"/>
                      </a:lnTo>
                      <a:lnTo>
                        <a:pt x="296938" y="12534"/>
                      </a:lnTo>
                      <a:lnTo>
                        <a:pt x="302869" y="16535"/>
                      </a:lnTo>
                      <a:lnTo>
                        <a:pt x="306882" y="22479"/>
                      </a:lnTo>
                      <a:lnTo>
                        <a:pt x="308356" y="29743"/>
                      </a:lnTo>
                      <a:lnTo>
                        <a:pt x="306882" y="37007"/>
                      </a:lnTo>
                      <a:lnTo>
                        <a:pt x="302869" y="42951"/>
                      </a:lnTo>
                      <a:lnTo>
                        <a:pt x="296938" y="46951"/>
                      </a:lnTo>
                      <a:lnTo>
                        <a:pt x="289674" y="48425"/>
                      </a:lnTo>
                      <a:lnTo>
                        <a:pt x="276898" y="48425"/>
                      </a:lnTo>
                      <a:lnTo>
                        <a:pt x="274421" y="50914"/>
                      </a:lnTo>
                      <a:lnTo>
                        <a:pt x="274421" y="230276"/>
                      </a:lnTo>
                      <a:lnTo>
                        <a:pt x="274561" y="231724"/>
                      </a:lnTo>
                      <a:lnTo>
                        <a:pt x="419468" y="582320"/>
                      </a:lnTo>
                      <a:lnTo>
                        <a:pt x="422732" y="594169"/>
                      </a:lnTo>
                      <a:lnTo>
                        <a:pt x="423011" y="606259"/>
                      </a:lnTo>
                      <a:lnTo>
                        <a:pt x="423011" y="561898"/>
                      </a:lnTo>
                      <a:lnTo>
                        <a:pt x="285496" y="229184"/>
                      </a:lnTo>
                      <a:lnTo>
                        <a:pt x="285496" y="59499"/>
                      </a:lnTo>
                      <a:lnTo>
                        <a:pt x="289674" y="59499"/>
                      </a:lnTo>
                      <a:lnTo>
                        <a:pt x="301244" y="57150"/>
                      </a:lnTo>
                      <a:lnTo>
                        <a:pt x="310705" y="50774"/>
                      </a:lnTo>
                      <a:lnTo>
                        <a:pt x="317080" y="41313"/>
                      </a:lnTo>
                      <a:lnTo>
                        <a:pt x="319430" y="29743"/>
                      </a:lnTo>
                      <a:lnTo>
                        <a:pt x="317080" y="18173"/>
                      </a:lnTo>
                      <a:lnTo>
                        <a:pt x="310705" y="8724"/>
                      </a:lnTo>
                      <a:lnTo>
                        <a:pt x="301244" y="2336"/>
                      </a:lnTo>
                      <a:lnTo>
                        <a:pt x="289674" y="0"/>
                      </a:lnTo>
                      <a:lnTo>
                        <a:pt x="144373" y="0"/>
                      </a:lnTo>
                      <a:lnTo>
                        <a:pt x="132791" y="2336"/>
                      </a:lnTo>
                      <a:lnTo>
                        <a:pt x="123342" y="8724"/>
                      </a:lnTo>
                      <a:lnTo>
                        <a:pt x="116954" y="18173"/>
                      </a:lnTo>
                      <a:lnTo>
                        <a:pt x="114617" y="29743"/>
                      </a:lnTo>
                      <a:lnTo>
                        <a:pt x="116954" y="41313"/>
                      </a:lnTo>
                      <a:lnTo>
                        <a:pt x="123342" y="50774"/>
                      </a:lnTo>
                      <a:lnTo>
                        <a:pt x="132791" y="57150"/>
                      </a:lnTo>
                      <a:lnTo>
                        <a:pt x="144373" y="59499"/>
                      </a:lnTo>
                      <a:lnTo>
                        <a:pt x="148551" y="59499"/>
                      </a:lnTo>
                      <a:lnTo>
                        <a:pt x="148551" y="229184"/>
                      </a:lnTo>
                      <a:lnTo>
                        <a:pt x="4330" y="578091"/>
                      </a:lnTo>
                      <a:lnTo>
                        <a:pt x="342" y="592569"/>
                      </a:lnTo>
                      <a:lnTo>
                        <a:pt x="0" y="607352"/>
                      </a:lnTo>
                      <a:lnTo>
                        <a:pt x="3238" y="621779"/>
                      </a:lnTo>
                      <a:lnTo>
                        <a:pt x="31902" y="655066"/>
                      </a:lnTo>
                      <a:lnTo>
                        <a:pt x="60604" y="662241"/>
                      </a:lnTo>
                      <a:lnTo>
                        <a:pt x="174625" y="662241"/>
                      </a:lnTo>
                      <a:lnTo>
                        <a:pt x="218224" y="662241"/>
                      </a:lnTo>
                      <a:lnTo>
                        <a:pt x="221284" y="662241"/>
                      </a:lnTo>
                      <a:lnTo>
                        <a:pt x="373430" y="662241"/>
                      </a:lnTo>
                      <a:lnTo>
                        <a:pt x="388340" y="660400"/>
                      </a:lnTo>
                      <a:lnTo>
                        <a:pt x="402132" y="655066"/>
                      </a:lnTo>
                      <a:lnTo>
                        <a:pt x="414223" y="646569"/>
                      </a:lnTo>
                      <a:lnTo>
                        <a:pt x="424053" y="635203"/>
                      </a:lnTo>
                      <a:lnTo>
                        <a:pt x="430796" y="621779"/>
                      </a:lnTo>
                      <a:lnTo>
                        <a:pt x="434035" y="607352"/>
                      </a:lnTo>
                      <a:close/>
                    </a:path>
                  </a:pathLst>
                </a:custGeom>
                <a:solidFill>
                  <a:srgbClr val="4F5252"/>
                </a:solidFill>
              </p:spPr>
              <p:txBody>
                <a:bodyPr wrap="square" lIns="0" tIns="0" rIns="0" bIns="0" rtlCol="0"/>
                <a:lstStyle/>
                <a:p>
                  <a:endParaRPr>
                    <a:latin typeface="Roboto" panose="02000000000000000000" pitchFamily="2" charset="0"/>
                    <a:ea typeface="Roboto" panose="02000000000000000000" pitchFamily="2" charset="0"/>
                  </a:endParaRPr>
                </a:p>
              </p:txBody>
            </p:sp>
            <p:pic>
              <p:nvPicPr>
                <p:cNvPr id="63" name="object 31"/>
                <p:cNvPicPr/>
                <p:nvPr/>
              </p:nvPicPr>
              <p:blipFill>
                <a:blip r:embed="rId3" cstate="print">
                  <a:extLst>
                    <a:ext uri="{28A0092B-C50C-407E-A947-70E740481C1C}">
                      <a14:useLocalDpi xmlns:a14="http://schemas.microsoft.com/office/drawing/2010/main" val="0"/>
                    </a:ext>
                  </a:extLst>
                </a:blip>
                <a:stretch>
                  <a:fillRect/>
                </a:stretch>
              </p:blipFill>
              <p:spPr>
                <a:xfrm>
                  <a:off x="3825318" y="2608649"/>
                  <a:ext cx="92963" cy="73198"/>
                </a:xfrm>
                <a:prstGeom prst="rect">
                  <a:avLst/>
                </a:prstGeom>
              </p:spPr>
            </p:pic>
            <p:pic>
              <p:nvPicPr>
                <p:cNvPr id="64" name="object 32"/>
                <p:cNvPicPr/>
                <p:nvPr/>
              </p:nvPicPr>
              <p:blipFill>
                <a:blip r:embed="rId4" cstate="print">
                  <a:extLst>
                    <a:ext uri="{28A0092B-C50C-407E-A947-70E740481C1C}">
                      <a14:useLocalDpi xmlns:a14="http://schemas.microsoft.com/office/drawing/2010/main" val="0"/>
                    </a:ext>
                  </a:extLst>
                </a:blip>
                <a:stretch>
                  <a:fillRect/>
                </a:stretch>
              </p:blipFill>
              <p:spPr>
                <a:xfrm>
                  <a:off x="3703415" y="2656965"/>
                  <a:ext cx="82426" cy="79541"/>
                </a:xfrm>
                <a:prstGeom prst="rect">
                  <a:avLst/>
                </a:prstGeom>
              </p:spPr>
            </p:pic>
            <p:sp>
              <p:nvSpPr>
                <p:cNvPr id="65" name="object 33"/>
                <p:cNvSpPr/>
                <p:nvPr/>
              </p:nvSpPr>
              <p:spPr>
                <a:xfrm>
                  <a:off x="3788827" y="2599471"/>
                  <a:ext cx="36830" cy="285115"/>
                </a:xfrm>
                <a:custGeom>
                  <a:avLst/>
                  <a:gdLst/>
                  <a:ahLst/>
                  <a:cxnLst/>
                  <a:rect l="l" t="t" r="r" b="b"/>
                  <a:pathLst>
                    <a:path w="36829" h="285114">
                      <a:moveTo>
                        <a:pt x="2793" y="0"/>
                      </a:moveTo>
                      <a:lnTo>
                        <a:pt x="0" y="6019"/>
                      </a:lnTo>
                      <a:lnTo>
                        <a:pt x="8720" y="12422"/>
                      </a:lnTo>
                      <a:lnTo>
                        <a:pt x="11407" y="20840"/>
                      </a:lnTo>
                      <a:lnTo>
                        <a:pt x="10737" y="29001"/>
                      </a:lnTo>
                      <a:lnTo>
                        <a:pt x="9385" y="34632"/>
                      </a:lnTo>
                      <a:lnTo>
                        <a:pt x="8747" y="39429"/>
                      </a:lnTo>
                      <a:lnTo>
                        <a:pt x="6872" y="98561"/>
                      </a:lnTo>
                      <a:lnTo>
                        <a:pt x="6670" y="124395"/>
                      </a:lnTo>
                      <a:lnTo>
                        <a:pt x="7010" y="144373"/>
                      </a:lnTo>
                      <a:lnTo>
                        <a:pt x="7585" y="157426"/>
                      </a:lnTo>
                      <a:lnTo>
                        <a:pt x="8037" y="176407"/>
                      </a:lnTo>
                      <a:lnTo>
                        <a:pt x="8601" y="214484"/>
                      </a:lnTo>
                      <a:lnTo>
                        <a:pt x="9512" y="284822"/>
                      </a:lnTo>
                      <a:lnTo>
                        <a:pt x="10799" y="244840"/>
                      </a:lnTo>
                      <a:lnTo>
                        <a:pt x="12174" y="172596"/>
                      </a:lnTo>
                      <a:lnTo>
                        <a:pt x="13875" y="101099"/>
                      </a:lnTo>
                      <a:lnTo>
                        <a:pt x="18431" y="55617"/>
                      </a:lnTo>
                      <a:lnTo>
                        <a:pt x="18862" y="54889"/>
                      </a:lnTo>
                      <a:lnTo>
                        <a:pt x="14846" y="54889"/>
                      </a:lnTo>
                      <a:lnTo>
                        <a:pt x="13952" y="49805"/>
                      </a:lnTo>
                      <a:lnTo>
                        <a:pt x="13894" y="48553"/>
                      </a:lnTo>
                      <a:lnTo>
                        <a:pt x="15112" y="38866"/>
                      </a:lnTo>
                      <a:lnTo>
                        <a:pt x="17189" y="28094"/>
                      </a:lnTo>
                      <a:lnTo>
                        <a:pt x="18541" y="20662"/>
                      </a:lnTo>
                      <a:lnTo>
                        <a:pt x="18660" y="16989"/>
                      </a:lnTo>
                      <a:lnTo>
                        <a:pt x="17059" y="13612"/>
                      </a:lnTo>
                      <a:lnTo>
                        <a:pt x="12262" y="8595"/>
                      </a:lnTo>
                      <a:lnTo>
                        <a:pt x="2793" y="0"/>
                      </a:lnTo>
                      <a:close/>
                    </a:path>
                    <a:path w="36829" h="285114">
                      <a:moveTo>
                        <a:pt x="20878" y="51490"/>
                      </a:moveTo>
                      <a:lnTo>
                        <a:pt x="18549" y="53793"/>
                      </a:lnTo>
                      <a:lnTo>
                        <a:pt x="14846" y="54889"/>
                      </a:lnTo>
                      <a:lnTo>
                        <a:pt x="18862" y="54889"/>
                      </a:lnTo>
                      <a:lnTo>
                        <a:pt x="20878" y="51490"/>
                      </a:lnTo>
                      <a:close/>
                    </a:path>
                    <a:path w="36829" h="285114">
                      <a:moveTo>
                        <a:pt x="22581" y="49805"/>
                      </a:moveTo>
                      <a:lnTo>
                        <a:pt x="21313" y="50755"/>
                      </a:lnTo>
                      <a:lnTo>
                        <a:pt x="20878" y="51490"/>
                      </a:lnTo>
                      <a:lnTo>
                        <a:pt x="22581" y="49805"/>
                      </a:lnTo>
                      <a:close/>
                    </a:path>
                    <a:path w="36829" h="285114">
                      <a:moveTo>
                        <a:pt x="36487" y="41465"/>
                      </a:moveTo>
                      <a:lnTo>
                        <a:pt x="30055" y="43125"/>
                      </a:lnTo>
                      <a:lnTo>
                        <a:pt x="23847" y="48553"/>
                      </a:lnTo>
                      <a:lnTo>
                        <a:pt x="22581" y="49805"/>
                      </a:lnTo>
                      <a:lnTo>
                        <a:pt x="26696" y="46722"/>
                      </a:lnTo>
                      <a:lnTo>
                        <a:pt x="36487" y="41465"/>
                      </a:lnTo>
                      <a:close/>
                    </a:path>
                  </a:pathLst>
                </a:custGeom>
                <a:solidFill>
                  <a:srgbClr val="4F5252"/>
                </a:solidFill>
              </p:spPr>
              <p:txBody>
                <a:bodyPr wrap="square" lIns="0" tIns="0" rIns="0" bIns="0" rtlCol="0"/>
                <a:lstStyle/>
                <a:p>
                  <a:endParaRPr>
                    <a:latin typeface="Roboto" panose="02000000000000000000" pitchFamily="2" charset="0"/>
                    <a:ea typeface="Roboto" panose="02000000000000000000" pitchFamily="2" charset="0"/>
                  </a:endParaRPr>
                </a:p>
              </p:txBody>
            </p:sp>
            <p:pic>
              <p:nvPicPr>
                <p:cNvPr id="66" name="object 34"/>
                <p:cNvPicPr/>
                <p:nvPr/>
              </p:nvPicPr>
              <p:blipFill>
                <a:blip r:embed="rId5" cstate="print">
                  <a:extLst>
                    <a:ext uri="{28A0092B-C50C-407E-A947-70E740481C1C}">
                      <a14:useLocalDpi xmlns:a14="http://schemas.microsoft.com/office/drawing/2010/main" val="0"/>
                    </a:ext>
                  </a:extLst>
                </a:blip>
                <a:stretch>
                  <a:fillRect/>
                </a:stretch>
              </p:blipFill>
              <p:spPr>
                <a:xfrm>
                  <a:off x="3677846" y="2534063"/>
                  <a:ext cx="125188" cy="104656"/>
                </a:xfrm>
                <a:prstGeom prst="rect">
                  <a:avLst/>
                </a:prstGeom>
              </p:spPr>
            </p:pic>
          </p:grpSp>
        </p:grpSp>
      </p:grpSp>
      <p:pic>
        <p:nvPicPr>
          <p:cNvPr id="3" name="Image 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436638" y="2159207"/>
            <a:ext cx="2537884" cy="1427273"/>
          </a:xfrm>
          <a:prstGeom prst="rect">
            <a:avLst/>
          </a:prstGeom>
        </p:spPr>
      </p:pic>
      <p:pic>
        <p:nvPicPr>
          <p:cNvPr id="2" name="Image 1"/>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934101" y="2170707"/>
            <a:ext cx="1836752" cy="1405613"/>
          </a:xfrm>
          <a:prstGeom prst="rect">
            <a:avLst/>
          </a:prstGeom>
        </p:spPr>
      </p:pic>
      <p:grpSp>
        <p:nvGrpSpPr>
          <p:cNvPr id="7" name="Groupe 6"/>
          <p:cNvGrpSpPr/>
          <p:nvPr/>
        </p:nvGrpSpPr>
        <p:grpSpPr>
          <a:xfrm>
            <a:off x="4870985" y="2234316"/>
            <a:ext cx="1742016" cy="2591112"/>
            <a:chOff x="4715122" y="2234316"/>
            <a:chExt cx="1742016" cy="2591112"/>
          </a:xfrm>
        </p:grpSpPr>
        <p:sp>
          <p:nvSpPr>
            <p:cNvPr id="44" name="object 12"/>
            <p:cNvSpPr txBox="1"/>
            <p:nvPr/>
          </p:nvSpPr>
          <p:spPr>
            <a:xfrm>
              <a:off x="4834883" y="3540462"/>
              <a:ext cx="1622255" cy="1284966"/>
            </a:xfrm>
            <a:prstGeom prst="rect">
              <a:avLst/>
            </a:prstGeom>
          </p:spPr>
          <p:txBody>
            <a:bodyPr vert="horz" wrap="square" lIns="0" tIns="220979" rIns="0" bIns="0" rtlCol="0">
              <a:spAutoFit/>
            </a:bodyPr>
            <a:lstStyle/>
            <a:p>
              <a:pPr marL="136525" algn="ctr">
                <a:lnSpc>
                  <a:spcPct val="100000"/>
                </a:lnSpc>
                <a:spcBef>
                  <a:spcPts val="1739"/>
                </a:spcBef>
              </a:pPr>
              <a:r>
                <a:rPr sz="3600" b="0" spc="225" dirty="0">
                  <a:solidFill>
                    <a:srgbClr val="FBB891"/>
                  </a:solidFill>
                  <a:latin typeface="KyivType Sans2" panose="00000500000000000000" pitchFamily="50" charset="0"/>
                  <a:ea typeface="Roboto" panose="02000000000000000000" pitchFamily="2" charset="0"/>
                  <a:cs typeface="Kyiv*Type Sans Regular"/>
                </a:rPr>
                <a:t>43%</a:t>
              </a:r>
              <a:endParaRPr sz="3600" dirty="0">
                <a:latin typeface="KyivType Sans2" panose="00000500000000000000" pitchFamily="50" charset="0"/>
                <a:ea typeface="Roboto" panose="02000000000000000000" pitchFamily="2" charset="0"/>
                <a:cs typeface="Kyiv*Type Sans Regular"/>
              </a:endParaRPr>
            </a:p>
            <a:p>
              <a:pPr marL="89535" marR="5080" indent="-77470" algn="ctr">
                <a:spcBef>
                  <a:spcPts val="600"/>
                </a:spcBef>
                <a:spcAft>
                  <a:spcPts val="600"/>
                </a:spcAft>
              </a:pPr>
              <a:r>
                <a:rPr sz="1400" dirty="0">
                  <a:solidFill>
                    <a:srgbClr val="3E3E3E"/>
                  </a:solidFill>
                  <a:latin typeface="Roboto Mono" panose="00000009000000000000" pitchFamily="49" charset="0"/>
                  <a:ea typeface="Roboto Mono" panose="00000009000000000000" pitchFamily="49" charset="0"/>
                  <a:cs typeface="Roboto Mono"/>
                </a:rPr>
                <a:t>of organic ingredients</a:t>
              </a:r>
            </a:p>
          </p:txBody>
        </p:sp>
        <p:pic>
          <p:nvPicPr>
            <p:cNvPr id="28" name="Image 27"/>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4715122" y="2234316"/>
              <a:ext cx="1653872" cy="1383526"/>
            </a:xfrm>
            <a:prstGeom prst="rect">
              <a:avLst/>
            </a:prstGeom>
          </p:spPr>
        </p:pic>
      </p:grpSp>
      <p:sp>
        <p:nvSpPr>
          <p:cNvPr id="19" name="ZoneTexte 18"/>
          <p:cNvSpPr txBox="1"/>
          <p:nvPr/>
        </p:nvSpPr>
        <p:spPr>
          <a:xfrm>
            <a:off x="1392383" y="295564"/>
            <a:ext cx="10799618" cy="502702"/>
          </a:xfrm>
          <a:prstGeom prst="rect">
            <a:avLst/>
          </a:prstGeom>
          <a:noFill/>
        </p:spPr>
        <p:txBody>
          <a:bodyPr wrap="square" rtlCol="0">
            <a:spAutoFit/>
          </a:bodyPr>
          <a:lstStyle/>
          <a:p>
            <a:pPr algn="ctr">
              <a:lnSpc>
                <a:spcPts val="3200"/>
              </a:lnSpc>
              <a:spcBef>
                <a:spcPct val="0"/>
              </a:spcBef>
            </a:pPr>
            <a:r>
              <a:rPr lang="fr-FR" sz="3600" dirty="0" smtClean="0">
                <a:solidFill>
                  <a:srgbClr val="3E3E3E"/>
                </a:solidFill>
                <a:latin typeface="KyivType Sans2" panose="00000500000000000000" pitchFamily="50" charset="0"/>
                <a:ea typeface="+mj-ea"/>
                <a:cs typeface="+mj-cs"/>
              </a:rPr>
              <a:t>A new formula </a:t>
            </a:r>
            <a:r>
              <a:rPr lang="fr-FR" sz="3600" dirty="0" err="1" smtClean="0">
                <a:solidFill>
                  <a:srgbClr val="3E3E3E"/>
                </a:solidFill>
                <a:latin typeface="KyivType Sans2" panose="00000500000000000000" pitchFamily="50" charset="0"/>
                <a:ea typeface="+mj-ea"/>
                <a:cs typeface="+mj-cs"/>
              </a:rPr>
              <a:t>anchored</a:t>
            </a:r>
            <a:r>
              <a:rPr lang="fr-FR" sz="3600" dirty="0" smtClean="0">
                <a:solidFill>
                  <a:srgbClr val="3E3E3E"/>
                </a:solidFill>
                <a:latin typeface="KyivType Sans2" panose="00000500000000000000" pitchFamily="50" charset="0"/>
                <a:ea typeface="+mj-ea"/>
                <a:cs typeface="+mj-cs"/>
              </a:rPr>
              <a:t> in </a:t>
            </a:r>
            <a:r>
              <a:rPr lang="fr-FR" sz="3600" dirty="0" err="1" smtClean="0">
                <a:solidFill>
                  <a:srgbClr val="3E3E3E"/>
                </a:solidFill>
                <a:latin typeface="KyivType Sans2" panose="00000500000000000000" pitchFamily="50" charset="0"/>
                <a:ea typeface="+mj-ea"/>
                <a:cs typeface="+mj-cs"/>
              </a:rPr>
              <a:t>naturalness</a:t>
            </a:r>
            <a:endParaRPr lang="fr-FR" sz="3600" dirty="0">
              <a:solidFill>
                <a:srgbClr val="3E3E3E"/>
              </a:solidFill>
              <a:latin typeface="KyivType Sans2" panose="00000500000000000000" pitchFamily="50" charset="0"/>
              <a:ea typeface="+mj-ea"/>
              <a:cs typeface="+mj-cs"/>
            </a:endParaRPr>
          </a:p>
        </p:txBody>
      </p:sp>
      <p:sp>
        <p:nvSpPr>
          <p:cNvPr id="20" name="object 12"/>
          <p:cNvSpPr txBox="1"/>
          <p:nvPr/>
        </p:nvSpPr>
        <p:spPr>
          <a:xfrm>
            <a:off x="6904612" y="3767371"/>
            <a:ext cx="1622255" cy="438581"/>
          </a:xfrm>
          <a:prstGeom prst="rect">
            <a:avLst/>
          </a:prstGeom>
        </p:spPr>
        <p:txBody>
          <a:bodyPr vert="horz" wrap="square" lIns="0" tIns="220979" rIns="0" bIns="0" rtlCol="0">
            <a:spAutoFit/>
          </a:bodyPr>
          <a:lstStyle/>
          <a:p>
            <a:pPr marL="136525" algn="ctr">
              <a:lnSpc>
                <a:spcPct val="100000"/>
              </a:lnSpc>
              <a:spcBef>
                <a:spcPts val="1739"/>
              </a:spcBef>
            </a:pPr>
            <a:r>
              <a:rPr lang="fr-FR" sz="1400" dirty="0" smtClean="0">
                <a:solidFill>
                  <a:srgbClr val="3E3E3E"/>
                </a:solidFill>
                <a:latin typeface="Roboto Mono" panose="00000009000000000000" pitchFamily="49" charset="0"/>
                <a:ea typeface="Roboto Mono" panose="00000009000000000000" pitchFamily="49" charset="0"/>
                <a:cs typeface="Roboto Mono"/>
              </a:rPr>
              <a:t>Vegan</a:t>
            </a:r>
            <a:endParaRPr sz="1400" dirty="0">
              <a:solidFill>
                <a:srgbClr val="3E3E3E"/>
              </a:solidFill>
              <a:latin typeface="Roboto Mono" panose="00000009000000000000" pitchFamily="49" charset="0"/>
              <a:ea typeface="Roboto Mono" panose="00000009000000000000" pitchFamily="49" charset="0"/>
              <a:cs typeface="Roboto Mono"/>
            </a:endParaRPr>
          </a:p>
        </p:txBody>
      </p:sp>
      <p:sp>
        <p:nvSpPr>
          <p:cNvPr id="21" name="object 12"/>
          <p:cNvSpPr txBox="1"/>
          <p:nvPr/>
        </p:nvSpPr>
        <p:spPr>
          <a:xfrm>
            <a:off x="8934101" y="3767372"/>
            <a:ext cx="1622255" cy="438581"/>
          </a:xfrm>
          <a:prstGeom prst="rect">
            <a:avLst/>
          </a:prstGeom>
        </p:spPr>
        <p:txBody>
          <a:bodyPr vert="horz" wrap="square" lIns="0" tIns="220979" rIns="0" bIns="0" rtlCol="0">
            <a:spAutoFit/>
          </a:bodyPr>
          <a:lstStyle/>
          <a:p>
            <a:pPr marL="136525" algn="ctr">
              <a:lnSpc>
                <a:spcPct val="100000"/>
              </a:lnSpc>
              <a:spcBef>
                <a:spcPts val="1739"/>
              </a:spcBef>
            </a:pPr>
            <a:r>
              <a:rPr lang="fr-FR" sz="1400" dirty="0" smtClean="0">
                <a:solidFill>
                  <a:srgbClr val="3E3E3E"/>
                </a:solidFill>
                <a:latin typeface="Roboto Mono" panose="00000009000000000000" pitchFamily="49" charset="0"/>
                <a:ea typeface="Roboto Mono" panose="00000009000000000000" pitchFamily="49" charset="0"/>
                <a:cs typeface="Roboto Mono"/>
              </a:rPr>
              <a:t>Gluten-free</a:t>
            </a:r>
            <a:endParaRPr sz="1400" dirty="0">
              <a:solidFill>
                <a:srgbClr val="3E3E3E"/>
              </a:solidFill>
              <a:latin typeface="Roboto Mono" panose="00000009000000000000" pitchFamily="49" charset="0"/>
              <a:ea typeface="Roboto Mono" panose="00000009000000000000" pitchFamily="49" charset="0"/>
              <a:cs typeface="Roboto Mono"/>
            </a:endParaRPr>
          </a:p>
        </p:txBody>
      </p:sp>
    </p:spTree>
    <p:extLst>
      <p:ext uri="{BB962C8B-B14F-4D97-AF65-F5344CB8AC3E}">
        <p14:creationId xmlns:p14="http://schemas.microsoft.com/office/powerpoint/2010/main" val="380342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000"/>
                                        <p:tgtEl>
                                          <p:spTgt spid="2"/>
                                        </p:tgtEl>
                                      </p:cBhvr>
                                    </p:animEffect>
                                    <p:anim calcmode="lin" valueType="num">
                                      <p:cBhvr>
                                        <p:cTn id="34" dur="1000" fill="hold"/>
                                        <p:tgtEl>
                                          <p:spTgt spid="2"/>
                                        </p:tgtEl>
                                        <p:attrNameLst>
                                          <p:attrName>ppt_x</p:attrName>
                                        </p:attrNameLst>
                                      </p:cBhvr>
                                      <p:tavLst>
                                        <p:tav tm="0">
                                          <p:val>
                                            <p:strVal val="#ppt_x"/>
                                          </p:val>
                                        </p:tav>
                                        <p:tav tm="100000">
                                          <p:val>
                                            <p:strVal val="#ppt_x"/>
                                          </p:val>
                                        </p:tav>
                                      </p:tavLst>
                                    </p:anim>
                                    <p:anim calcmode="lin" valueType="num">
                                      <p:cBhvr>
                                        <p:cTn id="35" dur="1000" fill="hold"/>
                                        <p:tgtEl>
                                          <p:spTgt spid="2"/>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object 4"/>
          <p:cNvPicPr/>
          <p:nvPr/>
        </p:nvPicPr>
        <p:blipFill>
          <a:blip r:embed="rId3" cstate="print">
            <a:extLst>
              <a:ext uri="{28A0092B-C50C-407E-A947-70E740481C1C}">
                <a14:useLocalDpi xmlns:a14="http://schemas.microsoft.com/office/drawing/2010/main" val="0"/>
              </a:ext>
            </a:extLst>
          </a:blip>
          <a:stretch>
            <a:fillRect/>
          </a:stretch>
        </p:blipFill>
        <p:spPr>
          <a:xfrm>
            <a:off x="6248874" y="1666875"/>
            <a:ext cx="1239053" cy="5583121"/>
          </a:xfrm>
          <a:prstGeom prst="rect">
            <a:avLst/>
          </a:prstGeom>
        </p:spPr>
      </p:pic>
      <p:grpSp>
        <p:nvGrpSpPr>
          <p:cNvPr id="6" name="Groupe 5"/>
          <p:cNvGrpSpPr/>
          <p:nvPr/>
        </p:nvGrpSpPr>
        <p:grpSpPr>
          <a:xfrm>
            <a:off x="2287974" y="4786316"/>
            <a:ext cx="4541850" cy="1512113"/>
            <a:chOff x="2015067" y="4542280"/>
            <a:chExt cx="4541850" cy="1512113"/>
          </a:xfrm>
        </p:grpSpPr>
        <p:pic>
          <p:nvPicPr>
            <p:cNvPr id="27" name="object 3"/>
            <p:cNvPicPr/>
            <p:nvPr/>
          </p:nvPicPr>
          <p:blipFill>
            <a:blip r:embed="rId4" cstate="print">
              <a:extLst>
                <a:ext uri="{28A0092B-C50C-407E-A947-70E740481C1C}">
                  <a14:useLocalDpi xmlns:a14="http://schemas.microsoft.com/office/drawing/2010/main" val="0"/>
                </a:ext>
              </a:extLst>
            </a:blip>
            <a:stretch>
              <a:fillRect/>
            </a:stretch>
          </p:blipFill>
          <p:spPr>
            <a:xfrm>
              <a:off x="3301101" y="4542280"/>
              <a:ext cx="1671993" cy="600083"/>
            </a:xfrm>
            <a:prstGeom prst="rect">
              <a:avLst/>
            </a:prstGeom>
          </p:spPr>
        </p:pic>
        <p:sp>
          <p:nvSpPr>
            <p:cNvPr id="33" name="object 12"/>
            <p:cNvSpPr txBox="1"/>
            <p:nvPr/>
          </p:nvSpPr>
          <p:spPr>
            <a:xfrm>
              <a:off x="3200400" y="5120569"/>
              <a:ext cx="3356517" cy="628377"/>
            </a:xfrm>
            <a:prstGeom prst="rect">
              <a:avLst/>
            </a:prstGeom>
          </p:spPr>
          <p:txBody>
            <a:bodyPr vert="horz" wrap="square" lIns="0" tIns="60960" rIns="0" bIns="0" rtlCol="0">
              <a:spAutoFit/>
            </a:bodyPr>
            <a:lstStyle/>
            <a:p>
              <a:pPr marL="527050" marR="34290" indent="-508000">
                <a:lnSpc>
                  <a:spcPct val="100000"/>
                </a:lnSpc>
                <a:spcBef>
                  <a:spcPts val="120"/>
                </a:spcBef>
              </a:pPr>
              <a:r>
                <a:rPr spc="114" dirty="0" err="1">
                  <a:solidFill>
                    <a:srgbClr val="FBB891"/>
                  </a:solidFill>
                  <a:latin typeface="KyivType Sans Medium2" panose="00000600000000000000" pitchFamily="50" charset="0"/>
                  <a:ea typeface="Roboto" panose="02000000000000000000" pitchFamily="2" charset="0"/>
                  <a:cs typeface="KyivType Sans"/>
                </a:rPr>
                <a:t>Niacinamide</a:t>
              </a:r>
              <a:endParaRPr lang="fr-FR" spc="114" dirty="0">
                <a:solidFill>
                  <a:srgbClr val="FBB891"/>
                </a:solidFill>
                <a:latin typeface="KyivType Sans Medium2" panose="00000600000000000000" pitchFamily="50" charset="0"/>
                <a:ea typeface="Roboto" panose="02000000000000000000" pitchFamily="2" charset="0"/>
                <a:cs typeface="KyivType Sans"/>
              </a:endParaRPr>
            </a:p>
            <a:p>
              <a:pPr marL="527050" marR="34290" indent="-508000">
                <a:lnSpc>
                  <a:spcPct val="100000"/>
                </a:lnSpc>
                <a:spcBef>
                  <a:spcPts val="120"/>
                </a:spcBef>
              </a:pPr>
              <a:r>
                <a:rPr lang="fr-FR" spc="114" dirty="0">
                  <a:solidFill>
                    <a:srgbClr val="FBB891"/>
                  </a:solidFill>
                  <a:latin typeface="KyivType Sans Medium2" panose="00000600000000000000" pitchFamily="50" charset="0"/>
                  <a:ea typeface="Roboto" panose="02000000000000000000" pitchFamily="2" charset="0"/>
                  <a:cs typeface="KyivType Sans"/>
                </a:rPr>
                <a:t>  Vitamin B5</a:t>
              </a:r>
            </a:p>
          </p:txBody>
        </p:sp>
        <p:sp>
          <p:nvSpPr>
            <p:cNvPr id="42" name="object 21"/>
            <p:cNvSpPr/>
            <p:nvPr/>
          </p:nvSpPr>
          <p:spPr>
            <a:xfrm>
              <a:off x="5370142" y="4593515"/>
              <a:ext cx="424617" cy="196850"/>
            </a:xfrm>
            <a:custGeom>
              <a:avLst/>
              <a:gdLst/>
              <a:ahLst/>
              <a:cxnLst/>
              <a:rect l="l" t="t" r="r" b="b"/>
              <a:pathLst>
                <a:path w="382905" h="196850">
                  <a:moveTo>
                    <a:pt x="369526" y="0"/>
                  </a:moveTo>
                  <a:lnTo>
                    <a:pt x="362623" y="878"/>
                  </a:lnTo>
                  <a:lnTo>
                    <a:pt x="316792" y="24059"/>
                  </a:lnTo>
                  <a:lnTo>
                    <a:pt x="270525" y="46766"/>
                  </a:lnTo>
                  <a:lnTo>
                    <a:pt x="223473" y="68526"/>
                  </a:lnTo>
                  <a:lnTo>
                    <a:pt x="175285" y="88864"/>
                  </a:lnTo>
                  <a:lnTo>
                    <a:pt x="148523" y="98334"/>
                  </a:lnTo>
                  <a:lnTo>
                    <a:pt x="90346" y="116099"/>
                  </a:lnTo>
                  <a:lnTo>
                    <a:pt x="61683" y="125999"/>
                  </a:lnTo>
                  <a:lnTo>
                    <a:pt x="70566" y="111635"/>
                  </a:lnTo>
                  <a:lnTo>
                    <a:pt x="78713" y="96943"/>
                  </a:lnTo>
                  <a:lnTo>
                    <a:pt x="86313" y="81995"/>
                  </a:lnTo>
                  <a:lnTo>
                    <a:pt x="93560" y="66867"/>
                  </a:lnTo>
                  <a:lnTo>
                    <a:pt x="92539" y="59228"/>
                  </a:lnTo>
                  <a:lnTo>
                    <a:pt x="84174" y="55164"/>
                  </a:lnTo>
                  <a:lnTo>
                    <a:pt x="73624" y="55073"/>
                  </a:lnTo>
                  <a:lnTo>
                    <a:pt x="66052" y="59349"/>
                  </a:lnTo>
                  <a:lnTo>
                    <a:pt x="59027" y="70646"/>
                  </a:lnTo>
                  <a:lnTo>
                    <a:pt x="39789" y="105374"/>
                  </a:lnTo>
                  <a:lnTo>
                    <a:pt x="34293" y="116190"/>
                  </a:lnTo>
                  <a:lnTo>
                    <a:pt x="27016" y="129770"/>
                  </a:lnTo>
                  <a:lnTo>
                    <a:pt x="18086" y="142132"/>
                  </a:lnTo>
                  <a:lnTo>
                    <a:pt x="7632" y="149290"/>
                  </a:lnTo>
                  <a:lnTo>
                    <a:pt x="596" y="151322"/>
                  </a:lnTo>
                  <a:lnTo>
                    <a:pt x="0" y="156377"/>
                  </a:lnTo>
                  <a:lnTo>
                    <a:pt x="3022" y="160098"/>
                  </a:lnTo>
                  <a:lnTo>
                    <a:pt x="241" y="164937"/>
                  </a:lnTo>
                  <a:lnTo>
                    <a:pt x="5384" y="169267"/>
                  </a:lnTo>
                  <a:lnTo>
                    <a:pt x="13106" y="171363"/>
                  </a:lnTo>
                  <a:lnTo>
                    <a:pt x="26539" y="174388"/>
                  </a:lnTo>
                  <a:lnTo>
                    <a:pt x="39328" y="176046"/>
                  </a:lnTo>
                  <a:lnTo>
                    <a:pt x="52075" y="176671"/>
                  </a:lnTo>
                  <a:lnTo>
                    <a:pt x="65379" y="176595"/>
                  </a:lnTo>
                  <a:lnTo>
                    <a:pt x="98856" y="177528"/>
                  </a:lnTo>
                  <a:lnTo>
                    <a:pt x="131313" y="181486"/>
                  </a:lnTo>
                  <a:lnTo>
                    <a:pt x="163743" y="187924"/>
                  </a:lnTo>
                  <a:lnTo>
                    <a:pt x="197142" y="196293"/>
                  </a:lnTo>
                  <a:lnTo>
                    <a:pt x="206153" y="196192"/>
                  </a:lnTo>
                  <a:lnTo>
                    <a:pt x="214483" y="192769"/>
                  </a:lnTo>
                  <a:lnTo>
                    <a:pt x="217651" y="187631"/>
                  </a:lnTo>
                  <a:lnTo>
                    <a:pt x="211175" y="182387"/>
                  </a:lnTo>
                  <a:lnTo>
                    <a:pt x="169902" y="168428"/>
                  </a:lnTo>
                  <a:lnTo>
                    <a:pt x="127571" y="159946"/>
                  </a:lnTo>
                  <a:lnTo>
                    <a:pt x="107865" y="158996"/>
                  </a:lnTo>
                  <a:lnTo>
                    <a:pt x="66662" y="159178"/>
                  </a:lnTo>
                  <a:lnTo>
                    <a:pt x="46291" y="158142"/>
                  </a:lnTo>
                  <a:lnTo>
                    <a:pt x="84023" y="138587"/>
                  </a:lnTo>
                  <a:lnTo>
                    <a:pt x="127952" y="123000"/>
                  </a:lnTo>
                  <a:lnTo>
                    <a:pt x="172928" y="109220"/>
                  </a:lnTo>
                  <a:lnTo>
                    <a:pt x="213804" y="95087"/>
                  </a:lnTo>
                  <a:lnTo>
                    <a:pt x="257273" y="75850"/>
                  </a:lnTo>
                  <a:lnTo>
                    <a:pt x="299083" y="54655"/>
                  </a:lnTo>
                  <a:lnTo>
                    <a:pt x="339814" y="32238"/>
                  </a:lnTo>
                  <a:lnTo>
                    <a:pt x="380047" y="9336"/>
                  </a:lnTo>
                  <a:lnTo>
                    <a:pt x="382495" y="5129"/>
                  </a:lnTo>
                  <a:lnTo>
                    <a:pt x="377569" y="1716"/>
                  </a:lnTo>
                  <a:lnTo>
                    <a:pt x="369526" y="0"/>
                  </a:lnTo>
                  <a:close/>
                </a:path>
              </a:pathLst>
            </a:custGeom>
            <a:solidFill>
              <a:srgbClr val="FBB891"/>
            </a:solidFill>
          </p:spPr>
          <p:txBody>
            <a:bodyPr wrap="square" lIns="0" tIns="0" rIns="0" bIns="0" rtlCol="0"/>
            <a:lstStyle/>
            <a:p>
              <a:endParaRPr>
                <a:latin typeface="Roboto" panose="02000000000000000000" pitchFamily="2" charset="0"/>
                <a:ea typeface="Roboto" panose="02000000000000000000" pitchFamily="2" charset="0"/>
              </a:endParaRPr>
            </a:p>
          </p:txBody>
        </p:sp>
        <p:sp>
          <p:nvSpPr>
            <p:cNvPr id="46" name="object 12"/>
            <p:cNvSpPr txBox="1"/>
            <p:nvPr/>
          </p:nvSpPr>
          <p:spPr>
            <a:xfrm>
              <a:off x="2015067" y="5746616"/>
              <a:ext cx="3318933" cy="307777"/>
            </a:xfrm>
            <a:prstGeom prst="rect">
              <a:avLst/>
            </a:prstGeom>
          </p:spPr>
          <p:txBody>
            <a:bodyPr vert="horz" wrap="square" lIns="0" tIns="60960" rIns="0" bIns="0" rtlCol="0">
              <a:spAutoFit/>
            </a:bodyPr>
            <a:lstStyle/>
            <a:p>
              <a:pPr marL="474980">
                <a:lnSpc>
                  <a:spcPct val="100000"/>
                </a:lnSpc>
                <a:spcBef>
                  <a:spcPts val="480"/>
                </a:spcBef>
              </a:pPr>
              <a:r>
                <a:rPr lang="fr-FR" sz="1600" spc="35" dirty="0">
                  <a:solidFill>
                    <a:srgbClr val="3E3E3E"/>
                  </a:solidFill>
                  <a:latin typeface="Roboto Medium" panose="02000000000000000000" pitchFamily="2" charset="0"/>
                  <a:ea typeface="Roboto Medium" panose="02000000000000000000" pitchFamily="2" charset="0"/>
                  <a:cs typeface="Roboto"/>
                </a:rPr>
                <a:t>Soothing </a:t>
              </a:r>
              <a:r>
                <a:rPr lang="fr-FR" sz="1600" spc="35" dirty="0">
                  <a:solidFill>
                    <a:srgbClr val="3E3E3E"/>
                  </a:solidFill>
                  <a:latin typeface="Roboto" panose="02000000000000000000" pitchFamily="2" charset="0"/>
                  <a:ea typeface="Roboto" panose="02000000000000000000" pitchFamily="2" charset="0"/>
                  <a:cs typeface="Roboto"/>
                </a:rPr>
                <a:t>and </a:t>
              </a:r>
              <a:r>
                <a:rPr lang="fr-FR" sz="1600" spc="35" dirty="0">
                  <a:solidFill>
                    <a:srgbClr val="3E3E3E"/>
                  </a:solidFill>
                  <a:latin typeface="Roboto Medium" panose="02000000000000000000" pitchFamily="2" charset="0"/>
                  <a:ea typeface="Roboto Medium" panose="02000000000000000000" pitchFamily="2" charset="0"/>
                  <a:cs typeface="Roboto"/>
                </a:rPr>
                <a:t>revitalizing</a:t>
              </a:r>
              <a:endParaRPr sz="1600" spc="35" dirty="0">
                <a:solidFill>
                  <a:srgbClr val="3E3E3E"/>
                </a:solidFill>
                <a:latin typeface="Roboto Medium" panose="02000000000000000000" pitchFamily="2" charset="0"/>
                <a:ea typeface="Roboto Medium" panose="02000000000000000000" pitchFamily="2" charset="0"/>
                <a:cs typeface="Roboto"/>
              </a:endParaRPr>
            </a:p>
          </p:txBody>
        </p:sp>
      </p:grpSp>
      <p:grpSp>
        <p:nvGrpSpPr>
          <p:cNvPr id="2" name="Groupe 1"/>
          <p:cNvGrpSpPr/>
          <p:nvPr/>
        </p:nvGrpSpPr>
        <p:grpSpPr>
          <a:xfrm>
            <a:off x="782650" y="1243083"/>
            <a:ext cx="6679805" cy="2875066"/>
            <a:chOff x="554050" y="989083"/>
            <a:chExt cx="6679805" cy="2875066"/>
          </a:xfrm>
        </p:grpSpPr>
        <p:pic>
          <p:nvPicPr>
            <p:cNvPr id="26" name="object 2"/>
            <p:cNvPicPr/>
            <p:nvPr/>
          </p:nvPicPr>
          <p:blipFill>
            <a:blip r:embed="rId5" cstate="print">
              <a:extLst>
                <a:ext uri="{28A0092B-C50C-407E-A947-70E740481C1C}">
                  <a14:useLocalDpi xmlns:a14="http://schemas.microsoft.com/office/drawing/2010/main" val="0"/>
                </a:ext>
              </a:extLst>
            </a:blip>
            <a:stretch>
              <a:fillRect/>
            </a:stretch>
          </p:blipFill>
          <p:spPr>
            <a:xfrm>
              <a:off x="3678015" y="989083"/>
              <a:ext cx="1789125" cy="1299248"/>
            </a:xfrm>
            <a:prstGeom prst="rect">
              <a:avLst/>
            </a:prstGeom>
          </p:spPr>
        </p:pic>
        <p:sp>
          <p:nvSpPr>
            <p:cNvPr id="29" name="object 8"/>
            <p:cNvSpPr txBox="1"/>
            <p:nvPr/>
          </p:nvSpPr>
          <p:spPr>
            <a:xfrm>
              <a:off x="554050" y="2352838"/>
              <a:ext cx="4627098" cy="1511311"/>
            </a:xfrm>
            <a:prstGeom prst="rect">
              <a:avLst/>
            </a:prstGeom>
          </p:spPr>
          <p:txBody>
            <a:bodyPr vert="horz" wrap="square" lIns="0" tIns="15240" rIns="0" bIns="0" rtlCol="0">
              <a:spAutoFit/>
            </a:bodyPr>
            <a:lstStyle/>
            <a:p>
              <a:pPr marL="527050" marR="34290" indent="-508000" algn="r">
                <a:lnSpc>
                  <a:spcPct val="100000"/>
                </a:lnSpc>
                <a:spcBef>
                  <a:spcPts val="120"/>
                </a:spcBef>
              </a:pPr>
              <a:r>
                <a:rPr spc="114" dirty="0" smtClean="0">
                  <a:solidFill>
                    <a:srgbClr val="FBB891"/>
                  </a:solidFill>
                  <a:latin typeface="KyivType Sans Medium2" panose="00000600000000000000" pitchFamily="50" charset="0"/>
                  <a:ea typeface="Roboto" panose="02000000000000000000" pitchFamily="2" charset="0"/>
                  <a:cs typeface="KyivType Sans"/>
                </a:rPr>
                <a:t>Organic </a:t>
              </a:r>
              <a:r>
                <a:rPr spc="110" dirty="0">
                  <a:solidFill>
                    <a:srgbClr val="FBB891"/>
                  </a:solidFill>
                  <a:latin typeface="KyivType Sans Medium2" panose="00000600000000000000" pitchFamily="50" charset="0"/>
                  <a:ea typeface="Roboto" panose="02000000000000000000" pitchFamily="2" charset="0"/>
                  <a:cs typeface="KyivType Sans"/>
                </a:rPr>
                <a:t>beech </a:t>
              </a:r>
              <a:r>
                <a:rPr spc="135" dirty="0" smtClean="0">
                  <a:solidFill>
                    <a:srgbClr val="FBB891"/>
                  </a:solidFill>
                  <a:latin typeface="KyivType Sans Medium2" panose="00000600000000000000" pitchFamily="50" charset="0"/>
                  <a:ea typeface="Roboto" panose="02000000000000000000" pitchFamily="2" charset="0"/>
                  <a:cs typeface="KyivType Sans"/>
                </a:rPr>
                <a:t>bud</a:t>
              </a:r>
              <a:r>
                <a:rPr lang="fr-FR" spc="135" dirty="0">
                  <a:solidFill>
                    <a:srgbClr val="FBB891"/>
                  </a:solidFill>
                  <a:latin typeface="KyivType Sans Medium2" panose="00000600000000000000" pitchFamily="50" charset="0"/>
                  <a:ea typeface="Roboto" panose="02000000000000000000" pitchFamily="2" charset="0"/>
                  <a:cs typeface="KyivType Sans"/>
                </a:rPr>
                <a:t>s</a:t>
              </a:r>
              <a:r>
                <a:rPr spc="135" dirty="0" smtClean="0">
                  <a:solidFill>
                    <a:srgbClr val="FBB891"/>
                  </a:solidFill>
                  <a:latin typeface="KyivType Sans Medium2" panose="00000600000000000000" pitchFamily="50" charset="0"/>
                  <a:ea typeface="Roboto" panose="02000000000000000000" pitchFamily="2" charset="0"/>
                  <a:cs typeface="KyivType Sans"/>
                </a:rPr>
                <a:t> </a:t>
              </a:r>
              <a:r>
                <a:rPr spc="65" dirty="0">
                  <a:solidFill>
                    <a:srgbClr val="FBB891"/>
                  </a:solidFill>
                  <a:latin typeface="KyivType Sans Medium2" panose="00000600000000000000" pitchFamily="50" charset="0"/>
                  <a:ea typeface="Roboto" panose="02000000000000000000" pitchFamily="2" charset="0"/>
                  <a:cs typeface="KyivType Sans"/>
                </a:rPr>
                <a:t>peptides</a:t>
              </a:r>
              <a:endParaRPr lang="fr-FR" spc="114" dirty="0" smtClean="0">
                <a:solidFill>
                  <a:srgbClr val="FBB891"/>
                </a:solidFill>
                <a:latin typeface="KyivType Sans Medium2" panose="00000600000000000000" pitchFamily="50" charset="0"/>
                <a:ea typeface="Roboto" panose="02000000000000000000" pitchFamily="2" charset="0"/>
                <a:cs typeface="KyivType Sans"/>
              </a:endParaRPr>
            </a:p>
            <a:p>
              <a:pPr marL="527050" marR="34290" indent="-508000" algn="r">
                <a:lnSpc>
                  <a:spcPct val="100000"/>
                </a:lnSpc>
                <a:spcBef>
                  <a:spcPts val="120"/>
                </a:spcBef>
              </a:pPr>
              <a:r>
                <a:rPr lang="fr-FR" spc="114" dirty="0" smtClean="0">
                  <a:solidFill>
                    <a:srgbClr val="FBB891"/>
                  </a:solidFill>
                  <a:latin typeface="KyivType Sans Medium2" panose="00000600000000000000" pitchFamily="50" charset="0"/>
                  <a:ea typeface="Roboto" panose="02000000000000000000" pitchFamily="2" charset="0"/>
                  <a:cs typeface="KyivType Sans"/>
                </a:rPr>
                <a:t>Soy buds peptides</a:t>
              </a:r>
            </a:p>
            <a:p>
              <a:pPr marL="527050" marR="34290" indent="-508000" algn="r">
                <a:lnSpc>
                  <a:spcPct val="100000"/>
                </a:lnSpc>
                <a:spcBef>
                  <a:spcPts val="120"/>
                </a:spcBef>
              </a:pPr>
              <a:r>
                <a:rPr lang="fr-FR" sz="1700" spc="114" dirty="0" smtClean="0">
                  <a:solidFill>
                    <a:srgbClr val="3E3E3E"/>
                  </a:solidFill>
                  <a:latin typeface="Roboto" panose="02000000000000000000" pitchFamily="2" charset="0"/>
                  <a:ea typeface="Roboto" panose="02000000000000000000" pitchFamily="2" charset="0"/>
                  <a:cs typeface="KyivType Sans"/>
                </a:rPr>
                <a:t>Rich in amino acids</a:t>
              </a:r>
            </a:p>
            <a:p>
              <a:pPr marL="527050" marR="34290" indent="-508000" algn="r">
                <a:lnSpc>
                  <a:spcPct val="100000"/>
                </a:lnSpc>
                <a:spcBef>
                  <a:spcPts val="120"/>
                </a:spcBef>
              </a:pPr>
              <a:endParaRPr dirty="0">
                <a:solidFill>
                  <a:srgbClr val="3E3E3E"/>
                </a:solidFill>
                <a:latin typeface="Roboto" panose="02000000000000000000" pitchFamily="2" charset="0"/>
                <a:ea typeface="Roboto" panose="02000000000000000000" pitchFamily="2" charset="0"/>
                <a:cs typeface="KyivType Sans"/>
              </a:endParaRPr>
            </a:p>
            <a:p>
              <a:pPr marL="12700" marR="5080" algn="r">
                <a:lnSpc>
                  <a:spcPct val="103499"/>
                </a:lnSpc>
                <a:spcBef>
                  <a:spcPts val="459"/>
                </a:spcBef>
              </a:pPr>
              <a:endParaRPr dirty="0">
                <a:latin typeface="Roboto" panose="02000000000000000000" pitchFamily="2" charset="0"/>
                <a:ea typeface="Roboto" panose="02000000000000000000" pitchFamily="2" charset="0"/>
                <a:cs typeface="Roboto"/>
              </a:endParaRPr>
            </a:p>
          </p:txBody>
        </p:sp>
        <p:sp>
          <p:nvSpPr>
            <p:cNvPr id="39" name="object 18"/>
            <p:cNvSpPr/>
            <p:nvPr/>
          </p:nvSpPr>
          <p:spPr>
            <a:xfrm>
              <a:off x="5296143" y="2017842"/>
              <a:ext cx="581648" cy="13970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FBB891"/>
            </a:solidFill>
          </p:spPr>
          <p:txBody>
            <a:bodyPr wrap="square" lIns="0" tIns="0" rIns="0" bIns="0" rtlCol="0"/>
            <a:lstStyle/>
            <a:p>
              <a:endParaRPr>
                <a:latin typeface="Roboto" panose="02000000000000000000" pitchFamily="2" charset="0"/>
                <a:ea typeface="Roboto" panose="02000000000000000000" pitchFamily="2" charset="0"/>
              </a:endParaRPr>
            </a:p>
          </p:txBody>
        </p:sp>
        <p:sp>
          <p:nvSpPr>
            <p:cNvPr id="47" name="object 12"/>
            <p:cNvSpPr txBox="1"/>
            <p:nvPr/>
          </p:nvSpPr>
          <p:spPr>
            <a:xfrm>
              <a:off x="1653466" y="3236974"/>
              <a:ext cx="5580389" cy="307777"/>
            </a:xfrm>
            <a:prstGeom prst="rect">
              <a:avLst/>
            </a:prstGeom>
          </p:spPr>
          <p:txBody>
            <a:bodyPr vert="horz" wrap="square" lIns="0" tIns="60960" rIns="0" bIns="0" rtlCol="0">
              <a:spAutoFit/>
            </a:bodyPr>
            <a:lstStyle/>
            <a:p>
              <a:pPr marL="474980">
                <a:lnSpc>
                  <a:spcPct val="100000"/>
                </a:lnSpc>
                <a:spcBef>
                  <a:spcPts val="480"/>
                </a:spcBef>
              </a:pPr>
              <a:r>
                <a:rPr lang="fr-FR" sz="1600" spc="35" dirty="0" smtClean="0">
                  <a:solidFill>
                    <a:srgbClr val="3E3E3E"/>
                  </a:solidFill>
                  <a:latin typeface="Roboto" panose="02000000000000000000" pitchFamily="2" charset="0"/>
                  <a:ea typeface="Roboto" panose="02000000000000000000" pitchFamily="2" charset="0"/>
                  <a:cs typeface="Roboto"/>
                </a:rPr>
                <a:t>      </a:t>
              </a:r>
              <a:r>
                <a:rPr lang="fr-FR" sz="1600" spc="35" dirty="0" err="1" smtClean="0">
                  <a:solidFill>
                    <a:srgbClr val="3E3E3E"/>
                  </a:solidFill>
                  <a:latin typeface="Roboto Medium" panose="02000000000000000000" pitchFamily="2" charset="0"/>
                  <a:ea typeface="Roboto Medium" panose="02000000000000000000" pitchFamily="2" charset="0"/>
                  <a:cs typeface="Roboto"/>
                </a:rPr>
                <a:t>Restructuring</a:t>
              </a:r>
              <a:r>
                <a:rPr lang="fr-FR" sz="1600" spc="35" dirty="0" smtClean="0">
                  <a:solidFill>
                    <a:srgbClr val="3E3E3E"/>
                  </a:solidFill>
                  <a:latin typeface="Roboto" panose="02000000000000000000" pitchFamily="2" charset="0"/>
                  <a:ea typeface="Roboto" panose="02000000000000000000" pitchFamily="2" charset="0"/>
                  <a:cs typeface="Roboto"/>
                </a:rPr>
                <a:t> and </a:t>
              </a:r>
              <a:r>
                <a:rPr lang="fr-FR" sz="1600" spc="35" dirty="0" err="1" smtClean="0">
                  <a:solidFill>
                    <a:srgbClr val="3E3E3E"/>
                  </a:solidFill>
                  <a:latin typeface="Roboto Medium" panose="02000000000000000000" pitchFamily="2" charset="0"/>
                  <a:ea typeface="Roboto Medium" panose="02000000000000000000" pitchFamily="2" charset="0"/>
                  <a:cs typeface="Roboto"/>
                </a:rPr>
                <a:t>hydrating</a:t>
              </a:r>
              <a:endParaRPr sz="1600" dirty="0">
                <a:solidFill>
                  <a:srgbClr val="3E3E3E"/>
                </a:solidFill>
                <a:latin typeface="Roboto Medium" panose="02000000000000000000" pitchFamily="2" charset="0"/>
                <a:ea typeface="Roboto Medium" panose="02000000000000000000" pitchFamily="2" charset="0"/>
                <a:cs typeface="KyivType Sans"/>
              </a:endParaRPr>
            </a:p>
          </p:txBody>
        </p:sp>
      </p:grpSp>
      <p:grpSp>
        <p:nvGrpSpPr>
          <p:cNvPr id="7" name="Groupe 6"/>
          <p:cNvGrpSpPr/>
          <p:nvPr/>
        </p:nvGrpSpPr>
        <p:grpSpPr>
          <a:xfrm>
            <a:off x="7595574" y="4165301"/>
            <a:ext cx="4415883" cy="2167085"/>
            <a:chOff x="7356088" y="3769787"/>
            <a:chExt cx="4415883" cy="2167085"/>
          </a:xfrm>
        </p:grpSpPr>
        <p:sp>
          <p:nvSpPr>
            <p:cNvPr id="35" name="object 14"/>
            <p:cNvSpPr txBox="1"/>
            <p:nvPr/>
          </p:nvSpPr>
          <p:spPr>
            <a:xfrm>
              <a:off x="7761996" y="5063132"/>
              <a:ext cx="3090588" cy="344966"/>
            </a:xfrm>
            <a:prstGeom prst="rect">
              <a:avLst/>
            </a:prstGeom>
          </p:spPr>
          <p:txBody>
            <a:bodyPr vert="horz" wrap="square" lIns="0" tIns="67310" rIns="0" bIns="0" rtlCol="0">
              <a:spAutoFit/>
            </a:bodyPr>
            <a:lstStyle/>
            <a:p>
              <a:pPr marL="527050" marR="34290" indent="-508000">
                <a:spcBef>
                  <a:spcPts val="120"/>
                </a:spcBef>
              </a:pPr>
              <a:r>
                <a:rPr lang="fr-FR" spc="114" dirty="0">
                  <a:solidFill>
                    <a:srgbClr val="FBB891"/>
                  </a:solidFill>
                  <a:latin typeface="KyivType Sans Medium2" panose="00000600000000000000" pitchFamily="50" charset="0"/>
                  <a:ea typeface="Roboto" panose="02000000000000000000" pitchFamily="2" charset="0"/>
                  <a:cs typeface="KyivType Sans"/>
                </a:rPr>
                <a:t>Yon-Ka </a:t>
              </a:r>
              <a:r>
                <a:rPr spc="114" dirty="0">
                  <a:solidFill>
                    <a:srgbClr val="FBB891"/>
                  </a:solidFill>
                  <a:latin typeface="KyivType Sans Medium2" panose="00000600000000000000" pitchFamily="50" charset="0"/>
                  <a:ea typeface="Roboto" panose="02000000000000000000" pitchFamily="2" charset="0"/>
                  <a:cs typeface="KyivType Sans"/>
                </a:rPr>
                <a:t>Quintessence </a:t>
              </a:r>
            </a:p>
          </p:txBody>
        </p:sp>
        <p:pic>
          <p:nvPicPr>
            <p:cNvPr id="36" name="object 15"/>
            <p:cNvPicPr/>
            <p:nvPr/>
          </p:nvPicPr>
          <p:blipFill>
            <a:blip r:embed="rId6" cstate="print">
              <a:extLst>
                <a:ext uri="{28A0092B-C50C-407E-A947-70E740481C1C}">
                  <a14:useLocalDpi xmlns:a14="http://schemas.microsoft.com/office/drawing/2010/main" val="0"/>
                </a:ext>
              </a:extLst>
            </a:blip>
            <a:stretch>
              <a:fillRect/>
            </a:stretch>
          </p:blipFill>
          <p:spPr>
            <a:xfrm>
              <a:off x="8081861" y="3858619"/>
              <a:ext cx="264549" cy="1175273"/>
            </a:xfrm>
            <a:prstGeom prst="rect">
              <a:avLst/>
            </a:prstGeom>
          </p:spPr>
        </p:pic>
        <p:pic>
          <p:nvPicPr>
            <p:cNvPr id="37" name="object 16"/>
            <p:cNvPicPr/>
            <p:nvPr/>
          </p:nvPicPr>
          <p:blipFill>
            <a:blip r:embed="rId7" cstate="print">
              <a:extLst>
                <a:ext uri="{28A0092B-C50C-407E-A947-70E740481C1C}">
                  <a14:useLocalDpi xmlns:a14="http://schemas.microsoft.com/office/drawing/2010/main" val="0"/>
                </a:ext>
              </a:extLst>
            </a:blip>
            <a:stretch>
              <a:fillRect/>
            </a:stretch>
          </p:blipFill>
          <p:spPr>
            <a:xfrm>
              <a:off x="8297183" y="3769787"/>
              <a:ext cx="1151000" cy="1264107"/>
            </a:xfrm>
            <a:prstGeom prst="rect">
              <a:avLst/>
            </a:prstGeom>
          </p:spPr>
        </p:pic>
        <p:pic>
          <p:nvPicPr>
            <p:cNvPr id="38" name="object 17"/>
            <p:cNvPicPr/>
            <p:nvPr/>
          </p:nvPicPr>
          <p:blipFill>
            <a:blip r:embed="rId8" cstate="print">
              <a:extLst>
                <a:ext uri="{28A0092B-C50C-407E-A947-70E740481C1C}">
                  <a14:useLocalDpi xmlns:a14="http://schemas.microsoft.com/office/drawing/2010/main" val="0"/>
                </a:ext>
              </a:extLst>
            </a:blip>
            <a:stretch>
              <a:fillRect/>
            </a:stretch>
          </p:blipFill>
          <p:spPr>
            <a:xfrm>
              <a:off x="9501181" y="3851978"/>
              <a:ext cx="264540" cy="1175273"/>
            </a:xfrm>
            <a:prstGeom prst="rect">
              <a:avLst/>
            </a:prstGeom>
          </p:spPr>
        </p:pic>
        <p:sp>
          <p:nvSpPr>
            <p:cNvPr id="41" name="object 20"/>
            <p:cNvSpPr/>
            <p:nvPr/>
          </p:nvSpPr>
          <p:spPr>
            <a:xfrm>
              <a:off x="7464792" y="4395785"/>
              <a:ext cx="380958" cy="389255"/>
            </a:xfrm>
            <a:custGeom>
              <a:avLst/>
              <a:gdLst/>
              <a:ahLst/>
              <a:cxnLst/>
              <a:rect l="l" t="t" r="r" b="b"/>
              <a:pathLst>
                <a:path w="343535" h="389254">
                  <a:moveTo>
                    <a:pt x="7154" y="0"/>
                  </a:moveTo>
                  <a:lnTo>
                    <a:pt x="1302" y="2093"/>
                  </a:lnTo>
                  <a:lnTo>
                    <a:pt x="0" y="6997"/>
                  </a:lnTo>
                  <a:lnTo>
                    <a:pt x="15704" y="50791"/>
                  </a:lnTo>
                  <a:lnTo>
                    <a:pt x="33933" y="95415"/>
                  </a:lnTo>
                  <a:lnTo>
                    <a:pt x="54962" y="139671"/>
                  </a:lnTo>
                  <a:lnTo>
                    <a:pt x="79071" y="182364"/>
                  </a:lnTo>
                  <a:lnTo>
                    <a:pt x="106537" y="222296"/>
                  </a:lnTo>
                  <a:lnTo>
                    <a:pt x="137636" y="258270"/>
                  </a:lnTo>
                  <a:lnTo>
                    <a:pt x="172647" y="289090"/>
                  </a:lnTo>
                  <a:lnTo>
                    <a:pt x="211846" y="313559"/>
                  </a:lnTo>
                  <a:lnTo>
                    <a:pt x="255513" y="330480"/>
                  </a:lnTo>
                  <a:lnTo>
                    <a:pt x="303923" y="338658"/>
                  </a:lnTo>
                  <a:lnTo>
                    <a:pt x="287344" y="347603"/>
                  </a:lnTo>
                  <a:lnTo>
                    <a:pt x="271133" y="357063"/>
                  </a:lnTo>
                  <a:lnTo>
                    <a:pt x="255058" y="367061"/>
                  </a:lnTo>
                  <a:lnTo>
                    <a:pt x="238886" y="377621"/>
                  </a:lnTo>
                  <a:lnTo>
                    <a:pt x="235279" y="382815"/>
                  </a:lnTo>
                  <a:lnTo>
                    <a:pt x="238715" y="386768"/>
                  </a:lnTo>
                  <a:lnTo>
                    <a:pt x="245580" y="388669"/>
                  </a:lnTo>
                  <a:lnTo>
                    <a:pt x="252260" y="387705"/>
                  </a:lnTo>
                  <a:lnTo>
                    <a:pt x="273849" y="376199"/>
                  </a:lnTo>
                  <a:lnTo>
                    <a:pt x="316189" y="351924"/>
                  </a:lnTo>
                  <a:lnTo>
                    <a:pt x="338035" y="340753"/>
                  </a:lnTo>
                  <a:lnTo>
                    <a:pt x="343166" y="338353"/>
                  </a:lnTo>
                  <a:lnTo>
                    <a:pt x="342671" y="333082"/>
                  </a:lnTo>
                  <a:lnTo>
                    <a:pt x="322230" y="316080"/>
                  </a:lnTo>
                  <a:lnTo>
                    <a:pt x="314606" y="308514"/>
                  </a:lnTo>
                  <a:lnTo>
                    <a:pt x="307987" y="299224"/>
                  </a:lnTo>
                  <a:lnTo>
                    <a:pt x="298856" y="284124"/>
                  </a:lnTo>
                  <a:lnTo>
                    <a:pt x="293960" y="276825"/>
                  </a:lnTo>
                  <a:lnTo>
                    <a:pt x="273329" y="248846"/>
                  </a:lnTo>
                  <a:lnTo>
                    <a:pt x="264267" y="239602"/>
                  </a:lnTo>
                  <a:lnTo>
                    <a:pt x="253390" y="233184"/>
                  </a:lnTo>
                  <a:lnTo>
                    <a:pt x="249140" y="232953"/>
                  </a:lnTo>
                  <a:lnTo>
                    <a:pt x="244328" y="234307"/>
                  </a:lnTo>
                  <a:lnTo>
                    <a:pt x="241631" y="236858"/>
                  </a:lnTo>
                  <a:lnTo>
                    <a:pt x="243725" y="240220"/>
                  </a:lnTo>
                  <a:lnTo>
                    <a:pt x="255855" y="251791"/>
                  </a:lnTo>
                  <a:lnTo>
                    <a:pt x="266387" y="267123"/>
                  </a:lnTo>
                  <a:lnTo>
                    <a:pt x="275535" y="283577"/>
                  </a:lnTo>
                  <a:lnTo>
                    <a:pt x="283514" y="298513"/>
                  </a:lnTo>
                  <a:lnTo>
                    <a:pt x="289108" y="307447"/>
                  </a:lnTo>
                  <a:lnTo>
                    <a:pt x="294957" y="314986"/>
                  </a:lnTo>
                  <a:lnTo>
                    <a:pt x="301149" y="321614"/>
                  </a:lnTo>
                  <a:lnTo>
                    <a:pt x="307771" y="327812"/>
                  </a:lnTo>
                  <a:lnTo>
                    <a:pt x="261817" y="317513"/>
                  </a:lnTo>
                  <a:lnTo>
                    <a:pt x="220982" y="299301"/>
                  </a:lnTo>
                  <a:lnTo>
                    <a:pt x="184765" y="274305"/>
                  </a:lnTo>
                  <a:lnTo>
                    <a:pt x="152667" y="243654"/>
                  </a:lnTo>
                  <a:lnTo>
                    <a:pt x="124188" y="208475"/>
                  </a:lnTo>
                  <a:lnTo>
                    <a:pt x="98827" y="169897"/>
                  </a:lnTo>
                  <a:lnTo>
                    <a:pt x="76085" y="129048"/>
                  </a:lnTo>
                  <a:lnTo>
                    <a:pt x="55461" y="87058"/>
                  </a:lnTo>
                  <a:lnTo>
                    <a:pt x="36455" y="45054"/>
                  </a:lnTo>
                  <a:lnTo>
                    <a:pt x="18567" y="4165"/>
                  </a:lnTo>
                  <a:lnTo>
                    <a:pt x="14071" y="696"/>
                  </a:lnTo>
                  <a:lnTo>
                    <a:pt x="7154" y="0"/>
                  </a:lnTo>
                  <a:close/>
                </a:path>
              </a:pathLst>
            </a:custGeom>
            <a:solidFill>
              <a:srgbClr val="FBB891"/>
            </a:solidFill>
          </p:spPr>
          <p:txBody>
            <a:bodyPr wrap="square" lIns="0" tIns="0" rIns="0" bIns="0" rtlCol="0"/>
            <a:lstStyle/>
            <a:p>
              <a:endParaRPr>
                <a:latin typeface="Roboto" panose="02000000000000000000" pitchFamily="2" charset="0"/>
                <a:ea typeface="Roboto" panose="02000000000000000000" pitchFamily="2" charset="0"/>
              </a:endParaRPr>
            </a:p>
          </p:txBody>
        </p:sp>
        <p:sp>
          <p:nvSpPr>
            <p:cNvPr id="48" name="object 12"/>
            <p:cNvSpPr txBox="1"/>
            <p:nvPr/>
          </p:nvSpPr>
          <p:spPr>
            <a:xfrm>
              <a:off x="7356088" y="5382874"/>
              <a:ext cx="4415883" cy="553998"/>
            </a:xfrm>
            <a:prstGeom prst="rect">
              <a:avLst/>
            </a:prstGeom>
          </p:spPr>
          <p:txBody>
            <a:bodyPr vert="horz" wrap="square" lIns="0" tIns="60960" rIns="0" bIns="0" rtlCol="0">
              <a:spAutoFit/>
            </a:bodyPr>
            <a:lstStyle/>
            <a:p>
              <a:pPr marL="474980">
                <a:lnSpc>
                  <a:spcPct val="100000"/>
                </a:lnSpc>
                <a:spcBef>
                  <a:spcPts val="480"/>
                </a:spcBef>
              </a:pPr>
              <a:r>
                <a:rPr lang="fr-FR" sz="1600" b="1" spc="35" dirty="0" smtClean="0">
                  <a:solidFill>
                    <a:srgbClr val="3E3E3E"/>
                  </a:solidFill>
                  <a:latin typeface="Roboto Medium" panose="02000000000000000000" pitchFamily="2" charset="0"/>
                  <a:ea typeface="Roboto Medium" panose="02000000000000000000" pitchFamily="2" charset="0"/>
                  <a:cs typeface="Roboto"/>
                </a:rPr>
                <a:t>        </a:t>
              </a:r>
              <a:r>
                <a:rPr lang="fr-FR" sz="1600" spc="35" dirty="0" err="1">
                  <a:solidFill>
                    <a:srgbClr val="3E3E3E"/>
                  </a:solidFill>
                  <a:latin typeface="Roboto Medium" panose="02000000000000000000" pitchFamily="2" charset="0"/>
                  <a:ea typeface="Roboto Medium" panose="02000000000000000000" pitchFamily="2" charset="0"/>
                  <a:cs typeface="Roboto"/>
                </a:rPr>
                <a:t>Rebalancing</a:t>
              </a:r>
              <a:r>
                <a:rPr lang="fr-FR" sz="1600" spc="35" dirty="0">
                  <a:solidFill>
                    <a:srgbClr val="3E3E3E"/>
                  </a:solidFill>
                  <a:latin typeface="Roboto Medium" panose="02000000000000000000" pitchFamily="2" charset="0"/>
                  <a:ea typeface="Roboto Medium" panose="02000000000000000000" pitchFamily="2" charset="0"/>
                  <a:cs typeface="Roboto"/>
                </a:rPr>
                <a:t> </a:t>
              </a:r>
              <a:r>
                <a:rPr lang="fr-FR" sz="1600" spc="35" dirty="0">
                  <a:solidFill>
                    <a:srgbClr val="3E3E3E"/>
                  </a:solidFill>
                  <a:latin typeface="Roboto" panose="02000000000000000000" pitchFamily="2" charset="0"/>
                  <a:ea typeface="Roboto" panose="02000000000000000000" pitchFamily="2" charset="0"/>
                  <a:cs typeface="Roboto"/>
                </a:rPr>
                <a:t>and </a:t>
              </a:r>
              <a:r>
                <a:rPr lang="fr-FR" sz="1600" spc="35" dirty="0">
                  <a:solidFill>
                    <a:srgbClr val="3E3E3E"/>
                  </a:solidFill>
                  <a:latin typeface="Roboto Medium" panose="02000000000000000000" pitchFamily="2" charset="0"/>
                  <a:ea typeface="Roboto Medium" panose="02000000000000000000" pitchFamily="2" charset="0"/>
                  <a:cs typeface="Roboto"/>
                </a:rPr>
                <a:t>intensifies the power of the formula</a:t>
              </a:r>
              <a:endParaRPr sz="1600" spc="35" dirty="0">
                <a:solidFill>
                  <a:srgbClr val="3E3E3E"/>
                </a:solidFill>
                <a:latin typeface="Roboto Medium" panose="02000000000000000000" pitchFamily="2" charset="0"/>
                <a:ea typeface="Roboto Medium" panose="02000000000000000000" pitchFamily="2" charset="0"/>
                <a:cs typeface="Roboto"/>
              </a:endParaRPr>
            </a:p>
          </p:txBody>
        </p:sp>
      </p:grpSp>
      <p:grpSp>
        <p:nvGrpSpPr>
          <p:cNvPr id="8" name="Groupe 7"/>
          <p:cNvGrpSpPr/>
          <p:nvPr/>
        </p:nvGrpSpPr>
        <p:grpSpPr>
          <a:xfrm>
            <a:off x="7762046" y="1464951"/>
            <a:ext cx="4904418" cy="2245842"/>
            <a:chOff x="7553813" y="1265531"/>
            <a:chExt cx="4904418" cy="2245842"/>
          </a:xfrm>
        </p:grpSpPr>
        <p:grpSp>
          <p:nvGrpSpPr>
            <p:cNvPr id="3" name="Groupe 2"/>
            <p:cNvGrpSpPr/>
            <p:nvPr/>
          </p:nvGrpSpPr>
          <p:grpSpPr>
            <a:xfrm>
              <a:off x="7553813" y="1265531"/>
              <a:ext cx="4904418" cy="1958867"/>
              <a:chOff x="7553813" y="1265531"/>
              <a:chExt cx="4904418" cy="1958867"/>
            </a:xfrm>
          </p:grpSpPr>
          <p:pic>
            <p:nvPicPr>
              <p:cNvPr id="31" name="object 10"/>
              <p:cNvPicPr/>
              <p:nvPr/>
            </p:nvPicPr>
            <p:blipFill>
              <a:blip r:embed="rId9" cstate="print">
                <a:extLst>
                  <a:ext uri="{28A0092B-C50C-407E-A947-70E740481C1C}">
                    <a14:useLocalDpi xmlns:a14="http://schemas.microsoft.com/office/drawing/2010/main" val="0"/>
                  </a:ext>
                </a:extLst>
              </a:blip>
              <a:stretch>
                <a:fillRect/>
              </a:stretch>
            </p:blipFill>
            <p:spPr>
              <a:xfrm>
                <a:off x="8287014" y="1265531"/>
                <a:ext cx="1243312" cy="842849"/>
              </a:xfrm>
              <a:prstGeom prst="rect">
                <a:avLst/>
              </a:prstGeom>
            </p:spPr>
          </p:pic>
          <p:sp>
            <p:nvSpPr>
              <p:cNvPr id="32" name="object 11"/>
              <p:cNvSpPr txBox="1"/>
              <p:nvPr/>
            </p:nvSpPr>
            <p:spPr>
              <a:xfrm>
                <a:off x="7806267" y="2336334"/>
                <a:ext cx="4651964" cy="888064"/>
              </a:xfrm>
              <a:prstGeom prst="rect">
                <a:avLst/>
              </a:prstGeom>
            </p:spPr>
            <p:txBody>
              <a:bodyPr vert="horz" wrap="square" lIns="0" tIns="46355" rIns="0" bIns="0" rtlCol="0">
                <a:spAutoFit/>
              </a:bodyPr>
              <a:lstStyle/>
              <a:p>
                <a:pPr marL="527050" marR="34290" indent="-508000">
                  <a:spcBef>
                    <a:spcPts val="120"/>
                  </a:spcBef>
                </a:pPr>
                <a:r>
                  <a:rPr lang="fr-FR" spc="114" dirty="0">
                    <a:solidFill>
                      <a:srgbClr val="FBB891"/>
                    </a:solidFill>
                    <a:latin typeface="KyivType Sans Medium2" panose="00000600000000000000" pitchFamily="50" charset="0"/>
                    <a:ea typeface="Roboto" panose="02000000000000000000" pitchFamily="2" charset="0"/>
                    <a:cs typeface="KyivType Sans"/>
                  </a:rPr>
                  <a:t>Organic soy and sunflower oil, </a:t>
                </a:r>
              </a:p>
              <a:p>
                <a:pPr marL="527050" marR="34290" indent="-508000">
                  <a:spcBef>
                    <a:spcPts val="120"/>
                  </a:spcBef>
                </a:pPr>
                <a:r>
                  <a:rPr lang="fr-FR" spc="114" dirty="0">
                    <a:solidFill>
                      <a:srgbClr val="FBB891"/>
                    </a:solidFill>
                    <a:latin typeface="KyivType Sans Medium2" panose="00000600000000000000" pitchFamily="50" charset="0"/>
                    <a:ea typeface="Roboto" panose="02000000000000000000" pitchFamily="2" charset="0"/>
                    <a:cs typeface="KyivType Sans"/>
                  </a:rPr>
                  <a:t>non-GMO corn oil</a:t>
                </a:r>
                <a:endParaRPr lang="fr-FR" sz="1700" spc="114" dirty="0">
                  <a:solidFill>
                    <a:srgbClr val="3E3E3E"/>
                  </a:solidFill>
                  <a:latin typeface="Roboto" panose="02000000000000000000" pitchFamily="2" charset="0"/>
                  <a:ea typeface="Roboto" panose="02000000000000000000" pitchFamily="2" charset="0"/>
                  <a:cs typeface="KyivType Sans"/>
                </a:endParaRPr>
              </a:p>
              <a:p>
                <a:pPr marL="527050" marR="34290" indent="-508000">
                  <a:lnSpc>
                    <a:spcPct val="100000"/>
                  </a:lnSpc>
                  <a:spcBef>
                    <a:spcPts val="120"/>
                  </a:spcBef>
                </a:pPr>
                <a:r>
                  <a:rPr lang="fr-FR" sz="1700" spc="114" dirty="0">
                    <a:solidFill>
                      <a:srgbClr val="3E3E3E"/>
                    </a:solidFill>
                    <a:latin typeface="Roboto" panose="02000000000000000000" pitchFamily="2" charset="0"/>
                    <a:ea typeface="Roboto" panose="02000000000000000000" pitchFamily="2" charset="0"/>
                    <a:cs typeface="KyivType Sans"/>
                  </a:rPr>
                  <a:t>Rich in </a:t>
                </a:r>
                <a:r>
                  <a:rPr lang="fr-FR" sz="1700" spc="114" dirty="0" err="1">
                    <a:solidFill>
                      <a:srgbClr val="3E3E3E"/>
                    </a:solidFill>
                    <a:latin typeface="Roboto" panose="02000000000000000000" pitchFamily="2" charset="0"/>
                    <a:ea typeface="Roboto" panose="02000000000000000000" pitchFamily="2" charset="0"/>
                    <a:cs typeface="KyivType Sans"/>
                  </a:rPr>
                  <a:t>omegas</a:t>
                </a:r>
                <a:r>
                  <a:rPr lang="fr-FR" sz="1700" spc="114" dirty="0">
                    <a:solidFill>
                      <a:srgbClr val="3E3E3E"/>
                    </a:solidFill>
                    <a:latin typeface="Roboto" panose="02000000000000000000" pitchFamily="2" charset="0"/>
                    <a:ea typeface="Roboto" panose="02000000000000000000" pitchFamily="2" charset="0"/>
                    <a:cs typeface="KyivType Sans"/>
                  </a:rPr>
                  <a:t> 3,6,9</a:t>
                </a:r>
              </a:p>
            </p:txBody>
          </p:sp>
          <p:sp>
            <p:nvSpPr>
              <p:cNvPr id="40" name="object 19"/>
              <p:cNvSpPr/>
              <p:nvPr/>
            </p:nvSpPr>
            <p:spPr>
              <a:xfrm rot="19541154">
                <a:off x="7553813" y="1939806"/>
                <a:ext cx="445038" cy="172085"/>
              </a:xfrm>
              <a:custGeom>
                <a:avLst/>
                <a:gdLst/>
                <a:ahLst/>
                <a:cxnLst/>
                <a:rect l="l" t="t" r="r" b="b"/>
                <a:pathLst>
                  <a:path w="401320" h="172085">
                    <a:moveTo>
                      <a:pt x="19091" y="0"/>
                    </a:moveTo>
                    <a:lnTo>
                      <a:pt x="12132" y="88"/>
                    </a:lnTo>
                    <a:lnTo>
                      <a:pt x="4404" y="2906"/>
                    </a:lnTo>
                    <a:lnTo>
                      <a:pt x="0" y="6970"/>
                    </a:lnTo>
                    <a:lnTo>
                      <a:pt x="3013" y="10794"/>
                    </a:lnTo>
                    <a:lnTo>
                      <a:pt x="46039" y="27876"/>
                    </a:lnTo>
                    <a:lnTo>
                      <a:pt x="89497" y="44407"/>
                    </a:lnTo>
                    <a:lnTo>
                      <a:pt x="133854" y="59577"/>
                    </a:lnTo>
                    <a:lnTo>
                      <a:pt x="179581" y="72580"/>
                    </a:lnTo>
                    <a:lnTo>
                      <a:pt x="222020" y="80883"/>
                    </a:lnTo>
                    <a:lnTo>
                      <a:pt x="268473" y="88268"/>
                    </a:lnTo>
                    <a:lnTo>
                      <a:pt x="314143" y="97590"/>
                    </a:lnTo>
                    <a:lnTo>
                      <a:pt x="354231" y="111709"/>
                    </a:lnTo>
                    <a:lnTo>
                      <a:pt x="334204" y="115566"/>
                    </a:lnTo>
                    <a:lnTo>
                      <a:pt x="293377" y="121117"/>
                    </a:lnTo>
                    <a:lnTo>
                      <a:pt x="273993" y="124802"/>
                    </a:lnTo>
                    <a:lnTo>
                      <a:pt x="233254" y="139098"/>
                    </a:lnTo>
                    <a:lnTo>
                      <a:pt x="194326" y="158661"/>
                    </a:lnTo>
                    <a:lnTo>
                      <a:pt x="188639" y="164757"/>
                    </a:lnTo>
                    <a:lnTo>
                      <a:pt x="192491" y="169406"/>
                    </a:lnTo>
                    <a:lnTo>
                      <a:pt x="201219" y="171639"/>
                    </a:lnTo>
                    <a:lnTo>
                      <a:pt x="210163" y="170484"/>
                    </a:lnTo>
                    <a:lnTo>
                      <a:pt x="242068" y="157545"/>
                    </a:lnTo>
                    <a:lnTo>
                      <a:pt x="273283" y="146656"/>
                    </a:lnTo>
                    <a:lnTo>
                      <a:pt x="304873" y="138220"/>
                    </a:lnTo>
                    <a:lnTo>
                      <a:pt x="337899" y="132638"/>
                    </a:lnTo>
                    <a:lnTo>
                      <a:pt x="351080" y="130860"/>
                    </a:lnTo>
                    <a:lnTo>
                      <a:pt x="363615" y="128466"/>
                    </a:lnTo>
                    <a:lnTo>
                      <a:pt x="376052" y="125044"/>
                    </a:lnTo>
                    <a:lnTo>
                      <a:pt x="388941" y="120180"/>
                    </a:lnTo>
                    <a:lnTo>
                      <a:pt x="396281" y="117030"/>
                    </a:lnTo>
                    <a:lnTo>
                      <a:pt x="400777" y="112026"/>
                    </a:lnTo>
                    <a:lnTo>
                      <a:pt x="397348" y="107619"/>
                    </a:lnTo>
                    <a:lnTo>
                      <a:pt x="399824" y="103504"/>
                    </a:lnTo>
                    <a:lnTo>
                      <a:pt x="398529" y="98590"/>
                    </a:lnTo>
                    <a:lnTo>
                      <a:pt x="391277" y="97561"/>
                    </a:lnTo>
                    <a:lnTo>
                      <a:pt x="379933" y="91924"/>
                    </a:lnTo>
                    <a:lnTo>
                      <a:pt x="369370" y="80925"/>
                    </a:lnTo>
                    <a:lnTo>
                      <a:pt x="360273" y="68491"/>
                    </a:lnTo>
                    <a:lnTo>
                      <a:pt x="353330" y="58546"/>
                    </a:lnTo>
                    <a:lnTo>
                      <a:pt x="329445" y="26834"/>
                    </a:lnTo>
                    <a:lnTo>
                      <a:pt x="320919" y="16624"/>
                    </a:lnTo>
                    <a:lnTo>
                      <a:pt x="312820" y="13448"/>
                    </a:lnTo>
                    <a:lnTo>
                      <a:pt x="302385" y="15009"/>
                    </a:lnTo>
                    <a:lnTo>
                      <a:pt x="294668" y="20197"/>
                    </a:lnTo>
                    <a:lnTo>
                      <a:pt x="294719" y="27901"/>
                    </a:lnTo>
                    <a:lnTo>
                      <a:pt x="304003" y="41872"/>
                    </a:lnTo>
                    <a:lnTo>
                      <a:pt x="313611" y="55616"/>
                    </a:lnTo>
                    <a:lnTo>
                      <a:pt x="323723" y="69032"/>
                    </a:lnTo>
                    <a:lnTo>
                      <a:pt x="334521" y="82016"/>
                    </a:lnTo>
                    <a:lnTo>
                      <a:pt x="304757" y="76204"/>
                    </a:lnTo>
                    <a:lnTo>
                      <a:pt x="244663" y="66709"/>
                    </a:lnTo>
                    <a:lnTo>
                      <a:pt x="166302" y="47622"/>
                    </a:lnTo>
                    <a:lnTo>
                      <a:pt x="116681" y="32621"/>
                    </a:lnTo>
                    <a:lnTo>
                      <a:pt x="67703" y="16575"/>
                    </a:lnTo>
                    <a:lnTo>
                      <a:pt x="19091" y="0"/>
                    </a:lnTo>
                    <a:close/>
                  </a:path>
                </a:pathLst>
              </a:custGeom>
              <a:solidFill>
                <a:srgbClr val="FBB891"/>
              </a:solidFill>
            </p:spPr>
            <p:txBody>
              <a:bodyPr wrap="square" lIns="0" tIns="0" rIns="0" bIns="0" rtlCol="0"/>
              <a:lstStyle/>
              <a:p>
                <a:endParaRPr>
                  <a:latin typeface="Roboto" panose="02000000000000000000" pitchFamily="2" charset="0"/>
                  <a:ea typeface="Roboto" panose="02000000000000000000" pitchFamily="2" charset="0"/>
                </a:endParaRPr>
              </a:p>
            </p:txBody>
          </p:sp>
        </p:grpSp>
        <p:sp>
          <p:nvSpPr>
            <p:cNvPr id="30" name="object 12"/>
            <p:cNvSpPr txBox="1"/>
            <p:nvPr/>
          </p:nvSpPr>
          <p:spPr>
            <a:xfrm>
              <a:off x="7730067" y="3188208"/>
              <a:ext cx="4538133" cy="323165"/>
            </a:xfrm>
            <a:prstGeom prst="rect">
              <a:avLst/>
            </a:prstGeom>
          </p:spPr>
          <p:txBody>
            <a:bodyPr vert="horz" wrap="square" lIns="0" tIns="60960" rIns="0" bIns="0" rtlCol="0">
              <a:spAutoFit/>
            </a:bodyPr>
            <a:lstStyle/>
            <a:p>
              <a:pPr marL="474980">
                <a:lnSpc>
                  <a:spcPct val="100000"/>
                </a:lnSpc>
                <a:spcBef>
                  <a:spcPts val="480"/>
                </a:spcBef>
              </a:pPr>
              <a:r>
                <a:rPr lang="fr-FR" sz="1600" spc="35" dirty="0">
                  <a:solidFill>
                    <a:srgbClr val="3E3E3E"/>
                  </a:solidFill>
                  <a:latin typeface="Roboto Medium" panose="02000000000000000000" pitchFamily="2" charset="0"/>
                  <a:ea typeface="Roboto Medium" panose="02000000000000000000" pitchFamily="2" charset="0"/>
                  <a:cs typeface="Roboto"/>
                </a:rPr>
                <a:t>Nourishing </a:t>
              </a:r>
              <a:r>
                <a:rPr lang="fr-FR" sz="1700" spc="114" dirty="0">
                  <a:solidFill>
                    <a:srgbClr val="3E3E3E"/>
                  </a:solidFill>
                  <a:latin typeface="Roboto" panose="02000000000000000000" pitchFamily="2" charset="0"/>
                  <a:ea typeface="Roboto" panose="02000000000000000000" pitchFamily="2" charset="0"/>
                  <a:cs typeface="KyivType Sans"/>
                </a:rPr>
                <a:t>and </a:t>
              </a:r>
              <a:r>
                <a:rPr lang="fr-FR" sz="1600" spc="35" dirty="0">
                  <a:solidFill>
                    <a:srgbClr val="3E3E3E"/>
                  </a:solidFill>
                  <a:latin typeface="Roboto Medium" panose="02000000000000000000" pitchFamily="2" charset="0"/>
                  <a:ea typeface="Roboto Medium" panose="02000000000000000000" pitchFamily="2" charset="0"/>
                  <a:cs typeface="Roboto"/>
                </a:rPr>
                <a:t>repairing </a:t>
              </a:r>
              <a:endParaRPr sz="1600" spc="35" dirty="0">
                <a:solidFill>
                  <a:srgbClr val="3E3E3E"/>
                </a:solidFill>
                <a:latin typeface="Roboto Medium" panose="02000000000000000000" pitchFamily="2" charset="0"/>
                <a:ea typeface="Roboto Medium" panose="02000000000000000000" pitchFamily="2" charset="0"/>
                <a:cs typeface="Roboto"/>
              </a:endParaRPr>
            </a:p>
          </p:txBody>
        </p:sp>
      </p:grpSp>
      <p:cxnSp>
        <p:nvCxnSpPr>
          <p:cNvPr id="10" name="Connecteur droit avec flèche 9"/>
          <p:cNvCxnSpPr/>
          <p:nvPr/>
        </p:nvCxnSpPr>
        <p:spPr>
          <a:xfrm flipV="1">
            <a:off x="2297407" y="3651029"/>
            <a:ext cx="270933" cy="84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3" name="Connecteur droit avec flèche 42"/>
          <p:cNvCxnSpPr/>
          <p:nvPr/>
        </p:nvCxnSpPr>
        <p:spPr>
          <a:xfrm flipV="1">
            <a:off x="8136467" y="5977467"/>
            <a:ext cx="270933" cy="84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Connecteur droit avec flèche 43"/>
          <p:cNvCxnSpPr/>
          <p:nvPr/>
        </p:nvCxnSpPr>
        <p:spPr>
          <a:xfrm flipV="1">
            <a:off x="8034867" y="3632200"/>
            <a:ext cx="270933" cy="84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5" name="Connecteur droit avec flèche 44"/>
          <p:cNvCxnSpPr/>
          <p:nvPr/>
        </p:nvCxnSpPr>
        <p:spPr>
          <a:xfrm flipV="1">
            <a:off x="2328334" y="6206067"/>
            <a:ext cx="270933" cy="84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4" name="ZoneTexte 33"/>
          <p:cNvSpPr txBox="1"/>
          <p:nvPr/>
        </p:nvSpPr>
        <p:spPr>
          <a:xfrm>
            <a:off x="1392383" y="295564"/>
            <a:ext cx="10799618" cy="502702"/>
          </a:xfrm>
          <a:prstGeom prst="rect">
            <a:avLst/>
          </a:prstGeom>
          <a:noFill/>
        </p:spPr>
        <p:txBody>
          <a:bodyPr wrap="square" rtlCol="0">
            <a:spAutoFit/>
          </a:bodyPr>
          <a:lstStyle/>
          <a:p>
            <a:pPr algn="ctr">
              <a:lnSpc>
                <a:spcPts val="3200"/>
              </a:lnSpc>
              <a:spcBef>
                <a:spcPct val="0"/>
              </a:spcBef>
            </a:pPr>
            <a:r>
              <a:rPr lang="fr-FR" sz="3600" dirty="0">
                <a:solidFill>
                  <a:srgbClr val="3E3E3E"/>
                </a:solidFill>
                <a:latin typeface="KyivType Sans2" panose="00000500000000000000" pitchFamily="50" charset="0"/>
                <a:ea typeface="+mj-ea"/>
                <a:cs typeface="+mj-cs"/>
              </a:rPr>
              <a:t>T</a:t>
            </a:r>
            <a:r>
              <a:rPr lang="fr-FR" sz="3600" dirty="0" smtClean="0">
                <a:solidFill>
                  <a:srgbClr val="3E3E3E"/>
                </a:solidFill>
                <a:latin typeface="KyivType Sans2" panose="00000500000000000000" pitchFamily="50" charset="0"/>
                <a:ea typeface="+mj-ea"/>
                <a:cs typeface="+mj-cs"/>
              </a:rPr>
              <a:t>he </a:t>
            </a:r>
            <a:r>
              <a:rPr lang="fr-FR" sz="3600" dirty="0" err="1" smtClean="0">
                <a:solidFill>
                  <a:srgbClr val="3E3E3E"/>
                </a:solidFill>
                <a:latin typeface="KyivType Sans2" panose="00000500000000000000" pitchFamily="50" charset="0"/>
                <a:ea typeface="+mj-ea"/>
                <a:cs typeface="+mj-cs"/>
              </a:rPr>
              <a:t>heart</a:t>
            </a:r>
            <a:r>
              <a:rPr lang="fr-FR" sz="3600" dirty="0" smtClean="0">
                <a:solidFill>
                  <a:srgbClr val="3E3E3E"/>
                </a:solidFill>
                <a:latin typeface="KyivType Sans2" panose="00000500000000000000" pitchFamily="50" charset="0"/>
                <a:ea typeface="+mj-ea"/>
                <a:cs typeface="+mj-cs"/>
              </a:rPr>
              <a:t> of the formula</a:t>
            </a:r>
            <a:endParaRPr lang="fr-FR" sz="3600" dirty="0">
              <a:solidFill>
                <a:srgbClr val="3E3E3E"/>
              </a:solidFill>
              <a:latin typeface="KyivType Sans2" panose="00000500000000000000" pitchFamily="50" charset="0"/>
              <a:ea typeface="+mj-ea"/>
              <a:cs typeface="+mj-cs"/>
            </a:endParaRPr>
          </a:p>
        </p:txBody>
      </p:sp>
      <p:sp>
        <p:nvSpPr>
          <p:cNvPr id="5" name="Rectangle 4"/>
          <p:cNvSpPr/>
          <p:nvPr/>
        </p:nvSpPr>
        <p:spPr>
          <a:xfrm>
            <a:off x="4801177" y="2411542"/>
            <a:ext cx="444824" cy="178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1533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500"/>
                                        <p:tgtEl>
                                          <p:spTgt spid="4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e 20"/>
          <p:cNvGrpSpPr/>
          <p:nvPr/>
        </p:nvGrpSpPr>
        <p:grpSpPr>
          <a:xfrm>
            <a:off x="7887582" y="2506919"/>
            <a:ext cx="2340429" cy="2773189"/>
            <a:chOff x="6899839" y="2226364"/>
            <a:chExt cx="2340429" cy="2773189"/>
          </a:xfrm>
        </p:grpSpPr>
        <p:grpSp>
          <p:nvGrpSpPr>
            <p:cNvPr id="31" name="Groupe 30"/>
            <p:cNvGrpSpPr/>
            <p:nvPr/>
          </p:nvGrpSpPr>
          <p:grpSpPr>
            <a:xfrm>
              <a:off x="6899839" y="2253459"/>
              <a:ext cx="2340429" cy="2746094"/>
              <a:chOff x="8319365" y="1794204"/>
              <a:chExt cx="1686766" cy="2308646"/>
            </a:xfrm>
          </p:grpSpPr>
          <p:sp>
            <p:nvSpPr>
              <p:cNvPr id="32" name="object 12"/>
              <p:cNvSpPr txBox="1"/>
              <p:nvPr/>
            </p:nvSpPr>
            <p:spPr>
              <a:xfrm>
                <a:off x="8319365" y="2686204"/>
                <a:ext cx="1686766" cy="1416646"/>
              </a:xfrm>
              <a:prstGeom prst="rect">
                <a:avLst/>
              </a:prstGeom>
            </p:spPr>
            <p:txBody>
              <a:bodyPr vert="horz" wrap="square" lIns="0" tIns="220979" rIns="0" bIns="0" rtlCol="0">
                <a:spAutoFit/>
              </a:bodyPr>
              <a:lstStyle/>
              <a:p>
                <a:pPr marL="89535" marR="5080" indent="-77470" algn="ctr">
                  <a:spcBef>
                    <a:spcPts val="600"/>
                  </a:spcBef>
                </a:pPr>
                <a:r>
                  <a:rPr lang="fr-FR" sz="3600" spc="225" dirty="0" smtClean="0">
                    <a:solidFill>
                      <a:srgbClr val="FBB891"/>
                    </a:solidFill>
                    <a:latin typeface="Roboto" panose="02000000000000000000" pitchFamily="2" charset="0"/>
                    <a:ea typeface="Roboto" panose="02000000000000000000" pitchFamily="2" charset="0"/>
                    <a:cs typeface="Kyiv*Type Sans Regular"/>
                  </a:rPr>
                  <a:t>+</a:t>
                </a:r>
                <a:endParaRPr lang="fr-FR" sz="3600" dirty="0" smtClean="0">
                  <a:latin typeface="Roboto" panose="02000000000000000000" pitchFamily="2" charset="0"/>
                  <a:ea typeface="Roboto" panose="02000000000000000000" pitchFamily="2" charset="0"/>
                  <a:cs typeface="Kyiv*Type Sans Regular"/>
                </a:endParaRPr>
              </a:p>
              <a:p>
                <a:pPr marL="89535" marR="5080" indent="-77470" algn="ctr">
                  <a:spcBef>
                    <a:spcPts val="600"/>
                  </a:spcBef>
                </a:pPr>
                <a:r>
                  <a:rPr lang="fr-FR" spc="225" dirty="0" err="1">
                    <a:solidFill>
                      <a:srgbClr val="3E3E3E"/>
                    </a:solidFill>
                    <a:latin typeface="Roboto Mono" panose="00000009000000000000" pitchFamily="49" charset="0"/>
                    <a:ea typeface="Roboto Mono" panose="00000009000000000000" pitchFamily="49" charset="0"/>
                    <a:cs typeface="Kyiv*Type Sans Regular"/>
                  </a:rPr>
                  <a:t>r</a:t>
                </a:r>
                <a:r>
                  <a:rPr lang="fr-FR" spc="225" dirty="0" err="1" smtClean="0">
                    <a:solidFill>
                      <a:srgbClr val="3E3E3E"/>
                    </a:solidFill>
                    <a:latin typeface="Roboto Mono" panose="00000009000000000000" pitchFamily="49" charset="0"/>
                    <a:ea typeface="Roboto Mono" panose="00000009000000000000" pitchFamily="49" charset="0"/>
                    <a:cs typeface="Kyiv*Type Sans Regular"/>
                  </a:rPr>
                  <a:t>esponsible</a:t>
                </a:r>
                <a:endParaRPr lang="fr-FR" spc="225" dirty="0" smtClean="0">
                  <a:solidFill>
                    <a:srgbClr val="3E3E3E"/>
                  </a:solidFill>
                  <a:latin typeface="Roboto Mono" panose="00000009000000000000" pitchFamily="49" charset="0"/>
                  <a:ea typeface="Roboto Mono" panose="00000009000000000000" pitchFamily="49" charset="0"/>
                  <a:cs typeface="Kyiv*Type Sans Regular"/>
                </a:endParaRPr>
              </a:p>
              <a:p>
                <a:pPr marL="89535" marR="5080" indent="-77470" algn="ctr"/>
                <a:r>
                  <a:rPr lang="fr-FR" spc="225" dirty="0" smtClean="0">
                    <a:solidFill>
                      <a:srgbClr val="3E3E3E"/>
                    </a:solidFill>
                    <a:latin typeface="Roboto Mono" panose="00000009000000000000" pitchFamily="49" charset="0"/>
                    <a:ea typeface="Roboto Mono" panose="00000009000000000000" pitchFamily="49" charset="0"/>
                    <a:cs typeface="Kyiv*Type Sans Regular"/>
                  </a:rPr>
                  <a:t> &amp; green</a:t>
                </a:r>
                <a:r>
                  <a:rPr lang="fr-FR" dirty="0" smtClean="0">
                    <a:solidFill>
                      <a:srgbClr val="3E3E3E"/>
                    </a:solidFill>
                    <a:latin typeface="Roboto Mono" panose="00000009000000000000" pitchFamily="49" charset="0"/>
                    <a:ea typeface="Roboto Mono" panose="00000009000000000000" pitchFamily="49" charset="0"/>
                    <a:cs typeface="Kyiv*Type Sans Regular"/>
                  </a:rPr>
                  <a:t> </a:t>
                </a:r>
                <a:r>
                  <a:rPr lang="fr-FR" dirty="0" err="1" smtClean="0">
                    <a:solidFill>
                      <a:srgbClr val="3E3E3E"/>
                    </a:solidFill>
                    <a:latin typeface="Roboto Mono" panose="00000009000000000000" pitchFamily="49" charset="0"/>
                    <a:ea typeface="Roboto Mono" panose="00000009000000000000" pitchFamily="49" charset="0"/>
                    <a:cs typeface="Roboto Mono"/>
                  </a:rPr>
                  <a:t>sourcing</a:t>
                </a:r>
                <a:endParaRPr lang="fr-FR" dirty="0" smtClean="0">
                  <a:solidFill>
                    <a:srgbClr val="3E3E3E"/>
                  </a:solidFill>
                  <a:latin typeface="Roboto Mono" panose="00000009000000000000" pitchFamily="49" charset="0"/>
                  <a:ea typeface="Roboto Mono" panose="00000009000000000000" pitchFamily="49" charset="0"/>
                  <a:cs typeface="Roboto Mono"/>
                </a:endParaRPr>
              </a:p>
            </p:txBody>
          </p:sp>
          <p:grpSp>
            <p:nvGrpSpPr>
              <p:cNvPr id="33" name="Groupe 32"/>
              <p:cNvGrpSpPr/>
              <p:nvPr/>
            </p:nvGrpSpPr>
            <p:grpSpPr>
              <a:xfrm>
                <a:off x="8665751" y="1794204"/>
                <a:ext cx="998628" cy="989962"/>
                <a:chOff x="10236495" y="1864659"/>
                <a:chExt cx="795604" cy="795657"/>
              </a:xfrm>
            </p:grpSpPr>
            <p:sp>
              <p:nvSpPr>
                <p:cNvPr id="34" name="object 14"/>
                <p:cNvSpPr/>
                <p:nvPr/>
              </p:nvSpPr>
              <p:spPr>
                <a:xfrm>
                  <a:off x="10236495" y="1864659"/>
                  <a:ext cx="273050" cy="795655"/>
                </a:xfrm>
                <a:custGeom>
                  <a:avLst/>
                  <a:gdLst/>
                  <a:ahLst/>
                  <a:cxnLst/>
                  <a:rect l="l" t="t" r="r" b="b"/>
                  <a:pathLst>
                    <a:path w="273050" h="795655">
                      <a:moveTo>
                        <a:pt x="272478" y="795578"/>
                      </a:moveTo>
                      <a:lnTo>
                        <a:pt x="0" y="795578"/>
                      </a:lnTo>
                      <a:lnTo>
                        <a:pt x="0" y="0"/>
                      </a:lnTo>
                      <a:lnTo>
                        <a:pt x="260235" y="0"/>
                      </a:lnTo>
                    </a:path>
                  </a:pathLst>
                </a:custGeom>
                <a:ln w="4660">
                  <a:solidFill>
                    <a:srgbClr val="2E3432"/>
                  </a:solidFill>
                </a:ln>
              </p:spPr>
              <p:txBody>
                <a:bodyPr wrap="square" lIns="0" tIns="0" rIns="0" bIns="0" rtlCol="0"/>
                <a:lstStyle/>
                <a:p>
                  <a:endParaRPr>
                    <a:latin typeface="Roboto" panose="02000000000000000000" pitchFamily="2" charset="0"/>
                    <a:ea typeface="Roboto" panose="02000000000000000000" pitchFamily="2" charset="0"/>
                  </a:endParaRPr>
                </a:p>
              </p:txBody>
            </p:sp>
            <p:sp>
              <p:nvSpPr>
                <p:cNvPr id="35" name="object 17"/>
                <p:cNvSpPr/>
                <p:nvPr/>
              </p:nvSpPr>
              <p:spPr>
                <a:xfrm>
                  <a:off x="10737459" y="1864660"/>
                  <a:ext cx="294640" cy="795656"/>
                </a:xfrm>
                <a:custGeom>
                  <a:avLst/>
                  <a:gdLst/>
                  <a:ahLst/>
                  <a:cxnLst/>
                  <a:rect l="l" t="t" r="r" b="b"/>
                  <a:pathLst>
                    <a:path w="294639" h="795655">
                      <a:moveTo>
                        <a:pt x="3759" y="0"/>
                      </a:moveTo>
                      <a:lnTo>
                        <a:pt x="294614" y="0"/>
                      </a:lnTo>
                      <a:lnTo>
                        <a:pt x="294614" y="795578"/>
                      </a:lnTo>
                      <a:lnTo>
                        <a:pt x="0" y="795578"/>
                      </a:lnTo>
                    </a:path>
                  </a:pathLst>
                </a:custGeom>
                <a:ln w="4660">
                  <a:solidFill>
                    <a:srgbClr val="2E3432"/>
                  </a:solidFill>
                </a:ln>
              </p:spPr>
              <p:txBody>
                <a:bodyPr wrap="square" lIns="0" tIns="0" rIns="0" bIns="0" rtlCol="0"/>
                <a:lstStyle/>
                <a:p>
                  <a:endParaRPr>
                    <a:latin typeface="Roboto" panose="02000000000000000000" pitchFamily="2" charset="0"/>
                    <a:ea typeface="Roboto" panose="02000000000000000000" pitchFamily="2" charset="0"/>
                  </a:endParaRPr>
                </a:p>
              </p:txBody>
            </p:sp>
          </p:grpSp>
        </p:grpSp>
        <p:pic>
          <p:nvPicPr>
            <p:cNvPr id="2" name="Image 1"/>
            <p:cNvPicPr>
              <a:picLocks noChangeAspect="1"/>
            </p:cNvPicPr>
            <p:nvPr/>
          </p:nvPicPr>
          <p:blipFill rotWithShape="1">
            <a:blip r:embed="rId3" cstate="print">
              <a:extLst>
                <a:ext uri="{28A0092B-C50C-407E-A947-70E740481C1C}">
                  <a14:useLocalDpi xmlns:a14="http://schemas.microsoft.com/office/drawing/2010/main" val="0"/>
                </a:ext>
              </a:extLst>
            </a:blip>
            <a:srcRect l="-2506" t="-3622" r="-3265" b="-2010"/>
            <a:stretch/>
          </p:blipFill>
          <p:spPr>
            <a:xfrm>
              <a:off x="7408115" y="2226364"/>
              <a:ext cx="1383390" cy="1184341"/>
            </a:xfrm>
            <a:prstGeom prst="rect">
              <a:avLst/>
            </a:prstGeom>
          </p:spPr>
        </p:pic>
      </p:grpSp>
      <p:grpSp>
        <p:nvGrpSpPr>
          <p:cNvPr id="4" name="Groupe 3"/>
          <p:cNvGrpSpPr/>
          <p:nvPr/>
        </p:nvGrpSpPr>
        <p:grpSpPr>
          <a:xfrm>
            <a:off x="5735164" y="2566673"/>
            <a:ext cx="1494266" cy="2200047"/>
            <a:chOff x="4747421" y="2286118"/>
            <a:chExt cx="1494266" cy="2200047"/>
          </a:xfrm>
        </p:grpSpPr>
        <p:grpSp>
          <p:nvGrpSpPr>
            <p:cNvPr id="18" name="Groupe 17"/>
            <p:cNvGrpSpPr/>
            <p:nvPr/>
          </p:nvGrpSpPr>
          <p:grpSpPr>
            <a:xfrm>
              <a:off x="4747421" y="2286118"/>
              <a:ext cx="1494266" cy="2200047"/>
              <a:chOff x="8603932" y="1794205"/>
              <a:chExt cx="1076930" cy="1849583"/>
            </a:xfrm>
          </p:grpSpPr>
          <p:sp>
            <p:nvSpPr>
              <p:cNvPr id="19" name="object 12"/>
              <p:cNvSpPr txBox="1"/>
              <p:nvPr/>
            </p:nvSpPr>
            <p:spPr>
              <a:xfrm>
                <a:off x="8603932" y="2692889"/>
                <a:ext cx="1076930" cy="950899"/>
              </a:xfrm>
              <a:prstGeom prst="rect">
                <a:avLst/>
              </a:prstGeom>
            </p:spPr>
            <p:txBody>
              <a:bodyPr vert="horz" wrap="square" lIns="0" tIns="220979" rIns="0" bIns="0" rtlCol="0">
                <a:spAutoFit/>
              </a:bodyPr>
              <a:lstStyle/>
              <a:p>
                <a:pPr marL="136525" algn="ctr">
                  <a:lnSpc>
                    <a:spcPct val="100000"/>
                  </a:lnSpc>
                  <a:spcBef>
                    <a:spcPts val="1739"/>
                  </a:spcBef>
                </a:pPr>
                <a:r>
                  <a:rPr lang="fr-FR" sz="3600" b="0" spc="225" dirty="0" smtClean="0">
                    <a:solidFill>
                      <a:srgbClr val="FBB891"/>
                    </a:solidFill>
                    <a:latin typeface="Roboto" panose="02000000000000000000" pitchFamily="2" charset="0"/>
                    <a:ea typeface="Roboto" panose="02000000000000000000" pitchFamily="2" charset="0"/>
                    <a:cs typeface="Kyiv*Type Sans Regular"/>
                  </a:rPr>
                  <a:t>+</a:t>
                </a:r>
                <a:endParaRPr sz="3600" dirty="0" smtClean="0">
                  <a:latin typeface="Roboto" panose="02000000000000000000" pitchFamily="2" charset="0"/>
                  <a:ea typeface="Roboto" panose="02000000000000000000" pitchFamily="2" charset="0"/>
                  <a:cs typeface="Kyiv*Type Sans Regular"/>
                </a:endParaRPr>
              </a:p>
              <a:p>
                <a:pPr marL="89535" marR="5080" indent="-77470" algn="ctr">
                  <a:spcBef>
                    <a:spcPts val="600"/>
                  </a:spcBef>
                  <a:spcAft>
                    <a:spcPts val="600"/>
                  </a:spcAft>
                </a:pPr>
                <a:r>
                  <a:rPr lang="fr-FR" dirty="0" smtClean="0">
                    <a:solidFill>
                      <a:srgbClr val="3E3E3E"/>
                    </a:solidFill>
                    <a:latin typeface="Roboto Mono" panose="00000009000000000000" pitchFamily="49" charset="0"/>
                    <a:ea typeface="Roboto Mono" panose="00000009000000000000" pitchFamily="49" charset="0"/>
                    <a:cs typeface="Roboto Mono"/>
                  </a:rPr>
                  <a:t>Omega 3</a:t>
                </a:r>
                <a:endParaRPr dirty="0">
                  <a:solidFill>
                    <a:srgbClr val="3E3E3E"/>
                  </a:solidFill>
                  <a:latin typeface="Roboto Mono" panose="00000009000000000000" pitchFamily="49" charset="0"/>
                  <a:ea typeface="Roboto Mono" panose="00000009000000000000" pitchFamily="49" charset="0"/>
                  <a:cs typeface="Roboto Mono"/>
                </a:endParaRPr>
              </a:p>
            </p:txBody>
          </p:sp>
          <p:grpSp>
            <p:nvGrpSpPr>
              <p:cNvPr id="20" name="Groupe 19"/>
              <p:cNvGrpSpPr/>
              <p:nvPr/>
            </p:nvGrpSpPr>
            <p:grpSpPr>
              <a:xfrm>
                <a:off x="8665738" y="1794205"/>
                <a:ext cx="998627" cy="989960"/>
                <a:chOff x="10236495" y="1864659"/>
                <a:chExt cx="795604" cy="795655"/>
              </a:xfrm>
            </p:grpSpPr>
            <p:sp>
              <p:nvSpPr>
                <p:cNvPr id="27" name="object 14"/>
                <p:cNvSpPr/>
                <p:nvPr/>
              </p:nvSpPr>
              <p:spPr>
                <a:xfrm>
                  <a:off x="10236495" y="1864659"/>
                  <a:ext cx="273050" cy="795655"/>
                </a:xfrm>
                <a:custGeom>
                  <a:avLst/>
                  <a:gdLst/>
                  <a:ahLst/>
                  <a:cxnLst/>
                  <a:rect l="l" t="t" r="r" b="b"/>
                  <a:pathLst>
                    <a:path w="273050" h="795655">
                      <a:moveTo>
                        <a:pt x="272478" y="795578"/>
                      </a:moveTo>
                      <a:lnTo>
                        <a:pt x="0" y="795578"/>
                      </a:lnTo>
                      <a:lnTo>
                        <a:pt x="0" y="0"/>
                      </a:lnTo>
                      <a:lnTo>
                        <a:pt x="260235" y="0"/>
                      </a:lnTo>
                    </a:path>
                  </a:pathLst>
                </a:custGeom>
                <a:ln w="4660">
                  <a:solidFill>
                    <a:srgbClr val="2E3432"/>
                  </a:solidFill>
                </a:ln>
              </p:spPr>
              <p:txBody>
                <a:bodyPr wrap="square" lIns="0" tIns="0" rIns="0" bIns="0" rtlCol="0"/>
                <a:lstStyle/>
                <a:p>
                  <a:endParaRPr>
                    <a:latin typeface="Roboto" panose="02000000000000000000" pitchFamily="2" charset="0"/>
                    <a:ea typeface="Roboto" panose="02000000000000000000" pitchFamily="2" charset="0"/>
                  </a:endParaRPr>
                </a:p>
              </p:txBody>
            </p:sp>
            <p:sp>
              <p:nvSpPr>
                <p:cNvPr id="23" name="object 17"/>
                <p:cNvSpPr/>
                <p:nvPr/>
              </p:nvSpPr>
              <p:spPr>
                <a:xfrm>
                  <a:off x="10737459" y="1864659"/>
                  <a:ext cx="294640" cy="795655"/>
                </a:xfrm>
                <a:custGeom>
                  <a:avLst/>
                  <a:gdLst/>
                  <a:ahLst/>
                  <a:cxnLst/>
                  <a:rect l="l" t="t" r="r" b="b"/>
                  <a:pathLst>
                    <a:path w="294639" h="795655">
                      <a:moveTo>
                        <a:pt x="3759" y="0"/>
                      </a:moveTo>
                      <a:lnTo>
                        <a:pt x="294614" y="0"/>
                      </a:lnTo>
                      <a:lnTo>
                        <a:pt x="294614" y="795578"/>
                      </a:lnTo>
                      <a:lnTo>
                        <a:pt x="0" y="795578"/>
                      </a:lnTo>
                    </a:path>
                  </a:pathLst>
                </a:custGeom>
                <a:ln w="4660">
                  <a:solidFill>
                    <a:srgbClr val="2E3432"/>
                  </a:solidFill>
                </a:ln>
              </p:spPr>
              <p:txBody>
                <a:bodyPr wrap="square" lIns="0" tIns="0" rIns="0" bIns="0" rtlCol="0"/>
                <a:lstStyle/>
                <a:p>
                  <a:endParaRPr>
                    <a:latin typeface="Roboto" panose="02000000000000000000" pitchFamily="2" charset="0"/>
                    <a:ea typeface="Roboto" panose="02000000000000000000" pitchFamily="2" charset="0"/>
                  </a:endParaRPr>
                </a:p>
              </p:txBody>
            </p:sp>
          </p:grpSp>
        </p:grpSp>
        <p:pic>
          <p:nvPicPr>
            <p:cNvPr id="3" name="Image 2"/>
            <p:cNvPicPr>
              <a:picLocks noChangeAspect="1"/>
            </p:cNvPicPr>
            <p:nvPr/>
          </p:nvPicPr>
          <p:blipFill rotWithShape="1">
            <a:blip r:embed="rId4" cstate="print">
              <a:extLst>
                <a:ext uri="{28A0092B-C50C-407E-A947-70E740481C1C}">
                  <a14:useLocalDpi xmlns:a14="http://schemas.microsoft.com/office/drawing/2010/main" val="0"/>
                </a:ext>
              </a:extLst>
            </a:blip>
            <a:srcRect l="1964" t="9117" r="-1829" b="5405"/>
            <a:stretch/>
          </p:blipFill>
          <p:spPr>
            <a:xfrm>
              <a:off x="4878719" y="2296390"/>
              <a:ext cx="1345634" cy="1058697"/>
            </a:xfrm>
            <a:prstGeom prst="rect">
              <a:avLst/>
            </a:prstGeom>
          </p:spPr>
        </p:pic>
      </p:grpSp>
      <p:grpSp>
        <p:nvGrpSpPr>
          <p:cNvPr id="22" name="Groupe 21"/>
          <p:cNvGrpSpPr/>
          <p:nvPr/>
        </p:nvGrpSpPr>
        <p:grpSpPr>
          <a:xfrm>
            <a:off x="3293620" y="2506919"/>
            <a:ext cx="1760501" cy="2504142"/>
            <a:chOff x="2305877" y="2226364"/>
            <a:chExt cx="1760501" cy="2504142"/>
          </a:xfrm>
        </p:grpSpPr>
        <p:sp>
          <p:nvSpPr>
            <p:cNvPr id="8" name="object 12"/>
            <p:cNvSpPr txBox="1"/>
            <p:nvPr/>
          </p:nvSpPr>
          <p:spPr>
            <a:xfrm>
              <a:off x="2335807" y="3322429"/>
              <a:ext cx="1730571" cy="1408077"/>
            </a:xfrm>
            <a:prstGeom prst="rect">
              <a:avLst/>
            </a:prstGeom>
          </p:spPr>
          <p:txBody>
            <a:bodyPr vert="horz" wrap="square" lIns="0" tIns="220979" rIns="0" bIns="0" rtlCol="0">
              <a:spAutoFit/>
            </a:bodyPr>
            <a:lstStyle/>
            <a:p>
              <a:pPr marL="136525" algn="ctr">
                <a:lnSpc>
                  <a:spcPct val="100000"/>
                </a:lnSpc>
                <a:spcBef>
                  <a:spcPts val="1739"/>
                </a:spcBef>
              </a:pPr>
              <a:r>
                <a:rPr lang="fr-FR" sz="3600" b="0" spc="225" dirty="0" smtClean="0">
                  <a:solidFill>
                    <a:srgbClr val="FBB891"/>
                  </a:solidFill>
                  <a:latin typeface="Roboto" panose="02000000000000000000" pitchFamily="2" charset="0"/>
                  <a:ea typeface="Roboto" panose="02000000000000000000" pitchFamily="2" charset="0"/>
                  <a:cs typeface="Kyiv*Type Sans Regular"/>
                </a:rPr>
                <a:t>+</a:t>
              </a:r>
              <a:endParaRPr sz="3600" dirty="0">
                <a:latin typeface="Roboto" panose="02000000000000000000" pitchFamily="2" charset="0"/>
                <a:ea typeface="Roboto" panose="02000000000000000000" pitchFamily="2" charset="0"/>
                <a:cs typeface="Kyiv*Type Sans Regular"/>
              </a:endParaRPr>
            </a:p>
            <a:p>
              <a:pPr marL="89535" marR="5080" indent="-77470" algn="ctr">
                <a:spcBef>
                  <a:spcPts val="600"/>
                </a:spcBef>
                <a:spcAft>
                  <a:spcPts val="600"/>
                </a:spcAft>
              </a:pPr>
              <a:r>
                <a:rPr dirty="0" smtClean="0">
                  <a:solidFill>
                    <a:srgbClr val="3E3E3E"/>
                  </a:solidFill>
                  <a:latin typeface="Roboto Mono" panose="00000009000000000000" pitchFamily="49" charset="0"/>
                  <a:ea typeface="Roboto Mono" panose="00000009000000000000" pitchFamily="49" charset="0"/>
                  <a:cs typeface="Roboto Mono"/>
                </a:rPr>
                <a:t>organic </a:t>
              </a:r>
              <a:r>
                <a:rPr dirty="0">
                  <a:solidFill>
                    <a:srgbClr val="3E3E3E"/>
                  </a:solidFill>
                  <a:latin typeface="Roboto Mono" panose="00000009000000000000" pitchFamily="49" charset="0"/>
                  <a:ea typeface="Roboto Mono" panose="00000009000000000000" pitchFamily="49" charset="0"/>
                  <a:cs typeface="Roboto Mono"/>
                </a:rPr>
                <a:t>ingredients</a:t>
              </a:r>
            </a:p>
          </p:txBody>
        </p:sp>
        <p:pic>
          <p:nvPicPr>
            <p:cNvPr id="29" name="Image 2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305877" y="2226364"/>
              <a:ext cx="1653872" cy="1383526"/>
            </a:xfrm>
            <a:prstGeom prst="rect">
              <a:avLst/>
            </a:prstGeom>
          </p:spPr>
        </p:pic>
      </p:grpSp>
      <p:sp>
        <p:nvSpPr>
          <p:cNvPr id="24" name="ZoneTexte 23"/>
          <p:cNvSpPr txBox="1"/>
          <p:nvPr/>
        </p:nvSpPr>
        <p:spPr>
          <a:xfrm>
            <a:off x="1392383" y="295564"/>
            <a:ext cx="10799618" cy="913070"/>
          </a:xfrm>
          <a:prstGeom prst="rect">
            <a:avLst/>
          </a:prstGeom>
          <a:noFill/>
        </p:spPr>
        <p:txBody>
          <a:bodyPr wrap="square" rtlCol="0">
            <a:spAutoFit/>
          </a:bodyPr>
          <a:lstStyle/>
          <a:p>
            <a:pPr algn="ctr">
              <a:lnSpc>
                <a:spcPts val="3200"/>
              </a:lnSpc>
              <a:spcBef>
                <a:spcPct val="0"/>
              </a:spcBef>
            </a:pPr>
            <a:r>
              <a:rPr lang="fr-FR" sz="3600" cap="small" dirty="0" smtClean="0">
                <a:solidFill>
                  <a:srgbClr val="3E3E3E"/>
                </a:solidFill>
                <a:latin typeface="KyivType Sans2" panose="00000500000000000000" pitchFamily="50" charset="0"/>
              </a:rPr>
              <a:t>Elixir Vital – </a:t>
            </a:r>
            <a:r>
              <a:rPr lang="fr-FR" sz="3600" dirty="0" smtClean="0">
                <a:solidFill>
                  <a:srgbClr val="3E3E3E"/>
                </a:solidFill>
                <a:latin typeface="KyivType Sans2" panose="00000500000000000000" pitchFamily="50" charset="0"/>
              </a:rPr>
              <a:t>4</a:t>
            </a:r>
            <a:r>
              <a:rPr lang="fr-FR" sz="3600" baseline="30000" dirty="0" smtClean="0">
                <a:solidFill>
                  <a:srgbClr val="3E3E3E"/>
                </a:solidFill>
                <a:latin typeface="KyivType Sans2" panose="00000500000000000000" pitchFamily="50" charset="0"/>
              </a:rPr>
              <a:t>th</a:t>
            </a:r>
            <a:r>
              <a:rPr lang="fr-FR" sz="3600" dirty="0" smtClean="0">
                <a:solidFill>
                  <a:srgbClr val="3E3E3E"/>
                </a:solidFill>
                <a:latin typeface="KyivType Sans2" panose="00000500000000000000" pitchFamily="50" charset="0"/>
              </a:rPr>
              <a:t> and 5</a:t>
            </a:r>
            <a:r>
              <a:rPr lang="fr-FR" sz="3600" baseline="30000" dirty="0" smtClean="0">
                <a:solidFill>
                  <a:srgbClr val="3E3E3E"/>
                </a:solidFill>
                <a:latin typeface="KyivType Sans2" panose="00000500000000000000" pitchFamily="50" charset="0"/>
              </a:rPr>
              <a:t>th</a:t>
            </a:r>
            <a:r>
              <a:rPr lang="fr-FR" sz="3600" dirty="0" smtClean="0">
                <a:solidFill>
                  <a:srgbClr val="3E3E3E"/>
                </a:solidFill>
                <a:latin typeface="KyivType Sans2" panose="00000500000000000000" pitchFamily="50" charset="0"/>
              </a:rPr>
              <a:t> </a:t>
            </a:r>
            <a:r>
              <a:rPr lang="fr-FR" sz="3600" dirty="0" err="1" smtClean="0">
                <a:solidFill>
                  <a:srgbClr val="3E3E3E"/>
                </a:solidFill>
                <a:latin typeface="KyivType Sans2" panose="00000500000000000000" pitchFamily="50" charset="0"/>
              </a:rPr>
              <a:t>generation</a:t>
            </a:r>
            <a:endParaRPr lang="fr-FR" sz="3600" dirty="0" smtClean="0">
              <a:solidFill>
                <a:srgbClr val="3E3E3E"/>
              </a:solidFill>
              <a:latin typeface="KyivType Sans2" panose="00000500000000000000" pitchFamily="50" charset="0"/>
            </a:endParaRPr>
          </a:p>
          <a:p>
            <a:pPr algn="ctr">
              <a:lnSpc>
                <a:spcPts val="3200"/>
              </a:lnSpc>
              <a:spcBef>
                <a:spcPct val="0"/>
              </a:spcBef>
            </a:pPr>
            <a:r>
              <a:rPr lang="fr-FR" sz="2400" dirty="0" smtClean="0">
                <a:solidFill>
                  <a:srgbClr val="3E3E3E"/>
                </a:solidFill>
                <a:latin typeface="KyivType Sans2" panose="00000500000000000000" pitchFamily="50" charset="0"/>
                <a:ea typeface="+mj-ea"/>
                <a:cs typeface="+mj-cs"/>
              </a:rPr>
              <a:t>The </a:t>
            </a:r>
            <a:r>
              <a:rPr lang="fr-FR" sz="2400" dirty="0" err="1" smtClean="0">
                <a:solidFill>
                  <a:srgbClr val="3E3E3E"/>
                </a:solidFill>
                <a:latin typeface="KyivType Sans2" panose="00000500000000000000" pitchFamily="50" charset="0"/>
                <a:ea typeface="+mj-ea"/>
                <a:cs typeface="+mj-cs"/>
              </a:rPr>
              <a:t>differences</a:t>
            </a:r>
            <a:endParaRPr lang="fr-FR" sz="2400" dirty="0">
              <a:solidFill>
                <a:srgbClr val="3E3E3E"/>
              </a:solidFill>
              <a:latin typeface="KyivType Sans2" panose="00000500000000000000" pitchFamily="50" charset="0"/>
              <a:ea typeface="+mj-ea"/>
              <a:cs typeface="+mj-cs"/>
            </a:endParaRPr>
          </a:p>
        </p:txBody>
      </p:sp>
    </p:spTree>
    <p:extLst>
      <p:ext uri="{BB962C8B-B14F-4D97-AF65-F5344CB8AC3E}">
        <p14:creationId xmlns:p14="http://schemas.microsoft.com/office/powerpoint/2010/main" val="235800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a:off x="1828809" y="6123791"/>
            <a:ext cx="10101600" cy="730800"/>
          </a:xfrm>
          <a:prstGeom prst="rect">
            <a:avLst/>
          </a:prstGeom>
          <a:solidFill>
            <a:srgbClr val="FEF3EC"/>
          </a:solidFill>
        </p:spPr>
        <p:txBody>
          <a:bodyPr wrap="square" rtlCol="0">
            <a:spAutoFit/>
          </a:bodyPr>
          <a:lstStyle/>
          <a:p>
            <a:endParaRPr lang="fr-FR" dirty="0">
              <a:solidFill>
                <a:srgbClr val="3E3E3E"/>
              </a:solidFill>
              <a:latin typeface="Roboto" panose="02000000000000000000" pitchFamily="2" charset="0"/>
              <a:ea typeface="Roboto" panose="02000000000000000000" pitchFamily="2" charset="0"/>
            </a:endParaRPr>
          </a:p>
        </p:txBody>
      </p:sp>
      <p:sp>
        <p:nvSpPr>
          <p:cNvPr id="3" name="Rectangle 2"/>
          <p:cNvSpPr/>
          <p:nvPr/>
        </p:nvSpPr>
        <p:spPr>
          <a:xfrm>
            <a:off x="1882067" y="6173795"/>
            <a:ext cx="10102787" cy="729430"/>
          </a:xfrm>
          <a:prstGeom prst="rect">
            <a:avLst/>
          </a:prstGeom>
        </p:spPr>
        <p:txBody>
          <a:bodyPr wrap="square">
            <a:spAutoFit/>
          </a:bodyPr>
          <a:lstStyle/>
          <a:p>
            <a:pPr algn="ctr">
              <a:lnSpc>
                <a:spcPct val="115000"/>
              </a:lnSpc>
              <a:spcAft>
                <a:spcPts val="0"/>
              </a:spcAft>
            </a:pPr>
            <a:r>
              <a:rPr lang="fr-FR" cap="small" dirty="0" err="1" smtClean="0">
                <a:solidFill>
                  <a:srgbClr val="3E3E3E"/>
                </a:solidFill>
                <a:latin typeface="Roboto Medium" panose="02000000000000000000" pitchFamily="2" charset="0"/>
                <a:ea typeface="Roboto Medium" panose="02000000000000000000" pitchFamily="2" charset="0"/>
              </a:rPr>
              <a:t>Now</a:t>
            </a:r>
            <a:r>
              <a:rPr lang="fr-FR" cap="small" dirty="0" smtClean="0">
                <a:solidFill>
                  <a:srgbClr val="3E3E3E"/>
                </a:solidFill>
                <a:latin typeface="Roboto Medium" panose="02000000000000000000" pitchFamily="2" charset="0"/>
                <a:ea typeface="Roboto Medium" panose="02000000000000000000" pitchFamily="2" charset="0"/>
              </a:rPr>
              <a:t> more </a:t>
            </a:r>
            <a:r>
              <a:rPr lang="fr-FR" cap="small" dirty="0" err="1" smtClean="0">
                <a:solidFill>
                  <a:srgbClr val="3E3E3E"/>
                </a:solidFill>
                <a:latin typeface="Roboto Medium" panose="02000000000000000000" pitchFamily="2" charset="0"/>
                <a:ea typeface="Roboto Medium" panose="02000000000000000000" pitchFamily="2" charset="0"/>
              </a:rPr>
              <a:t>that</a:t>
            </a:r>
            <a:r>
              <a:rPr lang="fr-FR" cap="small" dirty="0" smtClean="0">
                <a:solidFill>
                  <a:srgbClr val="3E3E3E"/>
                </a:solidFill>
                <a:latin typeface="Roboto Medium" panose="02000000000000000000" pitchFamily="2" charset="0"/>
                <a:ea typeface="Roboto Medium" panose="02000000000000000000" pitchFamily="2" charset="0"/>
              </a:rPr>
              <a:t> </a:t>
            </a:r>
            <a:r>
              <a:rPr lang="fr-FR" cap="small" dirty="0" err="1" smtClean="0">
                <a:solidFill>
                  <a:srgbClr val="3E3E3E"/>
                </a:solidFill>
                <a:latin typeface="Roboto Medium" panose="02000000000000000000" pitchFamily="2" charset="0"/>
                <a:ea typeface="Roboto Medium" panose="02000000000000000000" pitchFamily="2" charset="0"/>
              </a:rPr>
              <a:t>ever</a:t>
            </a:r>
            <a:r>
              <a:rPr lang="fr-FR" cap="small" dirty="0" smtClean="0">
                <a:solidFill>
                  <a:srgbClr val="3E3E3E"/>
                </a:solidFill>
                <a:latin typeface="Roboto Medium" panose="02000000000000000000" pitchFamily="2" charset="0"/>
                <a:ea typeface="Roboto Medium" panose="02000000000000000000" pitchFamily="2" charset="0"/>
              </a:rPr>
              <a:t>, Elixir </a:t>
            </a:r>
            <a:r>
              <a:rPr lang="fr-FR" cap="small" dirty="0">
                <a:solidFill>
                  <a:srgbClr val="3E3E3E"/>
                </a:solidFill>
                <a:latin typeface="Roboto Medium" panose="02000000000000000000" pitchFamily="2" charset="0"/>
                <a:ea typeface="Roboto Medium" panose="02000000000000000000" pitchFamily="2" charset="0"/>
              </a:rPr>
              <a:t>Vital </a:t>
            </a:r>
            <a:r>
              <a:rPr lang="fr-FR" cap="small" dirty="0" err="1">
                <a:solidFill>
                  <a:srgbClr val="3E3E3E"/>
                </a:solidFill>
                <a:latin typeface="Roboto Medium" panose="02000000000000000000" pitchFamily="2" charset="0"/>
                <a:ea typeface="Roboto Medium" panose="02000000000000000000" pitchFamily="2" charset="0"/>
              </a:rPr>
              <a:t>draws</a:t>
            </a:r>
            <a:r>
              <a:rPr lang="fr-FR" cap="small" dirty="0">
                <a:solidFill>
                  <a:srgbClr val="3E3E3E"/>
                </a:solidFill>
                <a:latin typeface="Roboto Medium" panose="02000000000000000000" pitchFamily="2" charset="0"/>
                <a:ea typeface="Roboto Medium" panose="02000000000000000000" pitchFamily="2" charset="0"/>
              </a:rPr>
              <a:t> </a:t>
            </a:r>
            <a:r>
              <a:rPr lang="fr-FR" cap="small" dirty="0" smtClean="0">
                <a:solidFill>
                  <a:srgbClr val="3E3E3E"/>
                </a:solidFill>
                <a:latin typeface="Roboto Medium" panose="02000000000000000000" pitchFamily="2" charset="0"/>
                <a:ea typeface="Roboto Medium" panose="02000000000000000000" pitchFamily="2" charset="0"/>
              </a:rPr>
              <a:t>on </a:t>
            </a:r>
            <a:r>
              <a:rPr lang="fr-FR" cap="small" dirty="0">
                <a:solidFill>
                  <a:srgbClr val="3E3E3E"/>
                </a:solidFill>
                <a:latin typeface="Roboto Medium" panose="02000000000000000000" pitchFamily="2" charset="0"/>
                <a:ea typeface="Roboto Medium" panose="02000000000000000000" pitchFamily="2" charset="0"/>
              </a:rPr>
              <a:t>the benefits of nature </a:t>
            </a:r>
            <a:endParaRPr lang="fr-FR" cap="small" dirty="0" smtClean="0">
              <a:solidFill>
                <a:srgbClr val="3E3E3E"/>
              </a:solidFill>
              <a:latin typeface="Roboto Medium" panose="02000000000000000000" pitchFamily="2" charset="0"/>
              <a:ea typeface="Roboto Medium" panose="02000000000000000000" pitchFamily="2" charset="0"/>
            </a:endParaRPr>
          </a:p>
          <a:p>
            <a:pPr algn="ctr">
              <a:lnSpc>
                <a:spcPct val="115000"/>
              </a:lnSpc>
              <a:spcAft>
                <a:spcPts val="0"/>
              </a:spcAft>
            </a:pPr>
            <a:r>
              <a:rPr lang="fr-FR" cap="small" dirty="0" smtClean="0">
                <a:solidFill>
                  <a:srgbClr val="3E3E3E"/>
                </a:solidFill>
                <a:latin typeface="Roboto Medium" panose="02000000000000000000" pitchFamily="2" charset="0"/>
                <a:ea typeface="Roboto Medium" panose="02000000000000000000" pitchFamily="2" charset="0"/>
              </a:rPr>
              <a:t>and </a:t>
            </a:r>
            <a:r>
              <a:rPr lang="fr-FR" cap="small" dirty="0">
                <a:solidFill>
                  <a:srgbClr val="3E3E3E"/>
                </a:solidFill>
                <a:latin typeface="Roboto Medium" panose="02000000000000000000" pitchFamily="2" charset="0"/>
                <a:ea typeface="Roboto Medium" panose="02000000000000000000" pitchFamily="2" charset="0"/>
              </a:rPr>
              <a:t>the </a:t>
            </a:r>
            <a:r>
              <a:rPr lang="fr-FR" cap="small" dirty="0" err="1" smtClean="0">
                <a:solidFill>
                  <a:srgbClr val="3E3E3E"/>
                </a:solidFill>
                <a:latin typeface="Roboto Medium" panose="02000000000000000000" pitchFamily="2" charset="0"/>
                <a:ea typeface="Roboto Medium" panose="02000000000000000000" pitchFamily="2" charset="0"/>
              </a:rPr>
              <a:t>efficacy</a:t>
            </a:r>
            <a:r>
              <a:rPr lang="fr-FR" cap="small" dirty="0" smtClean="0">
                <a:solidFill>
                  <a:srgbClr val="3E3E3E"/>
                </a:solidFill>
                <a:latin typeface="Roboto Medium" panose="02000000000000000000" pitchFamily="2" charset="0"/>
                <a:ea typeface="Roboto Medium" panose="02000000000000000000" pitchFamily="2" charset="0"/>
              </a:rPr>
              <a:t> of science To </a:t>
            </a:r>
            <a:r>
              <a:rPr lang="fr-FR" cap="small" dirty="0" err="1" smtClean="0">
                <a:solidFill>
                  <a:srgbClr val="3E3E3E"/>
                </a:solidFill>
                <a:latin typeface="Roboto Medium" panose="02000000000000000000" pitchFamily="2" charset="0"/>
                <a:ea typeface="Roboto Medium" panose="02000000000000000000" pitchFamily="2" charset="0"/>
              </a:rPr>
              <a:t>exalt</a:t>
            </a:r>
            <a:r>
              <a:rPr lang="fr-FR" cap="small" dirty="0" smtClean="0">
                <a:solidFill>
                  <a:srgbClr val="3E3E3E"/>
                </a:solidFill>
                <a:latin typeface="Roboto Medium" panose="02000000000000000000" pitchFamily="2" charset="0"/>
                <a:ea typeface="Roboto Medium" panose="02000000000000000000" pitchFamily="2" charset="0"/>
              </a:rPr>
              <a:t> </a:t>
            </a:r>
            <a:r>
              <a:rPr lang="fr-FR" cap="small" dirty="0">
                <a:solidFill>
                  <a:srgbClr val="3E3E3E"/>
                </a:solidFill>
                <a:latin typeface="Roboto Medium" panose="02000000000000000000" pitchFamily="2" charset="0"/>
                <a:ea typeface="Roboto Medium" panose="02000000000000000000" pitchFamily="2" charset="0"/>
              </a:rPr>
              <a:t>the </a:t>
            </a:r>
            <a:r>
              <a:rPr lang="fr-FR" cap="small" dirty="0" err="1" smtClean="0">
                <a:solidFill>
                  <a:srgbClr val="3E3E3E"/>
                </a:solidFill>
                <a:latin typeface="Roboto Medium" panose="02000000000000000000" pitchFamily="2" charset="0"/>
                <a:ea typeface="Roboto Medium" panose="02000000000000000000" pitchFamily="2" charset="0"/>
              </a:rPr>
              <a:t>senses</a:t>
            </a:r>
            <a:r>
              <a:rPr lang="fr-FR" cap="small" dirty="0" smtClean="0">
                <a:solidFill>
                  <a:srgbClr val="3E3E3E"/>
                </a:solidFill>
                <a:latin typeface="Roboto Medium" panose="02000000000000000000" pitchFamily="2" charset="0"/>
                <a:ea typeface="Roboto Medium" panose="02000000000000000000" pitchFamily="2" charset="0"/>
              </a:rPr>
              <a:t> !</a:t>
            </a:r>
            <a:endParaRPr lang="fr-FR" cap="small" dirty="0">
              <a:solidFill>
                <a:srgbClr val="3E3E3E"/>
              </a:solidFill>
              <a:latin typeface="Roboto Medium" panose="02000000000000000000" pitchFamily="2" charset="0"/>
              <a:ea typeface="Roboto Medium" panose="02000000000000000000" pitchFamily="2" charset="0"/>
            </a:endParaRPr>
          </a:p>
        </p:txBody>
      </p:sp>
      <p:sp>
        <p:nvSpPr>
          <p:cNvPr id="73" name="object 5"/>
          <p:cNvSpPr txBox="1"/>
          <p:nvPr/>
        </p:nvSpPr>
        <p:spPr>
          <a:xfrm>
            <a:off x="2195728" y="2590744"/>
            <a:ext cx="1424764" cy="1593385"/>
          </a:xfrm>
          <a:prstGeom prst="rect">
            <a:avLst/>
          </a:prstGeom>
        </p:spPr>
        <p:txBody>
          <a:bodyPr vert="horz" wrap="square" lIns="0" tIns="13335" rIns="0" bIns="0" rtlCol="0">
            <a:spAutoFit/>
          </a:bodyPr>
          <a:lstStyle/>
          <a:p>
            <a:pPr marL="12700" marR="5080" algn="ctr">
              <a:spcBef>
                <a:spcPts val="105"/>
              </a:spcBef>
            </a:pPr>
            <a:r>
              <a:rPr lang="fr-FR" sz="2000" spc="50" dirty="0" smtClean="0">
                <a:solidFill>
                  <a:srgbClr val="3E3E3E"/>
                </a:solidFill>
                <a:latin typeface="Roboto" panose="02000000000000000000" pitchFamily="2" charset="0"/>
                <a:ea typeface="Roboto" panose="02000000000000000000" pitchFamily="2" charset="0"/>
                <a:cs typeface="Roboto Mono"/>
              </a:rPr>
              <a:t>Skin </a:t>
            </a:r>
            <a:r>
              <a:rPr lang="fr-FR" sz="2000" spc="50" dirty="0" err="1" smtClean="0">
                <a:solidFill>
                  <a:srgbClr val="3E3E3E"/>
                </a:solidFill>
                <a:latin typeface="Roboto" panose="02000000000000000000" pitchFamily="2" charset="0"/>
                <a:ea typeface="Roboto" panose="02000000000000000000" pitchFamily="2" charset="0"/>
                <a:cs typeface="Roboto Mono"/>
              </a:rPr>
              <a:t>is</a:t>
            </a:r>
            <a:endParaRPr lang="fr-FR" sz="2000" dirty="0">
              <a:solidFill>
                <a:srgbClr val="3E3E3E"/>
              </a:solidFill>
              <a:latin typeface="Roboto" panose="02000000000000000000" pitchFamily="2" charset="0"/>
              <a:ea typeface="Roboto" panose="02000000000000000000" pitchFamily="2" charset="0"/>
              <a:cs typeface="Roboto Mono"/>
            </a:endParaRPr>
          </a:p>
          <a:p>
            <a:pPr marL="12700" marR="5080" algn="ctr">
              <a:lnSpc>
                <a:spcPct val="100000"/>
              </a:lnSpc>
              <a:spcBef>
                <a:spcPts val="105"/>
              </a:spcBef>
              <a:spcAft>
                <a:spcPts val="3000"/>
              </a:spcAft>
            </a:pPr>
            <a:r>
              <a:rPr lang="fr-FR" sz="2000" spc="50" dirty="0">
                <a:solidFill>
                  <a:srgbClr val="3E3E3E"/>
                </a:solidFill>
                <a:latin typeface="Roboto" panose="02000000000000000000" pitchFamily="2" charset="0"/>
                <a:ea typeface="Roboto" panose="02000000000000000000" pitchFamily="2" charset="0"/>
                <a:cs typeface="Roboto Mono"/>
              </a:rPr>
              <a:t>r</a:t>
            </a:r>
            <a:r>
              <a:rPr sz="2000" spc="50" dirty="0" err="1" smtClean="0">
                <a:solidFill>
                  <a:srgbClr val="3E3E3E"/>
                </a:solidFill>
                <a:latin typeface="Roboto" panose="02000000000000000000" pitchFamily="2" charset="0"/>
                <a:ea typeface="Roboto" panose="02000000000000000000" pitchFamily="2" charset="0"/>
                <a:cs typeface="Roboto Mono"/>
              </a:rPr>
              <a:t>evitalized</a:t>
            </a:r>
            <a:endParaRPr lang="fr-FR" sz="2000" spc="50" dirty="0" smtClean="0">
              <a:solidFill>
                <a:srgbClr val="3E3E3E"/>
              </a:solidFill>
              <a:latin typeface="Roboto" panose="02000000000000000000" pitchFamily="2" charset="0"/>
              <a:ea typeface="Roboto" panose="02000000000000000000" pitchFamily="2" charset="0"/>
              <a:cs typeface="Roboto Mono"/>
            </a:endParaRPr>
          </a:p>
          <a:p>
            <a:pPr marL="12700" marR="5080" algn="ctr">
              <a:lnSpc>
                <a:spcPct val="100000"/>
              </a:lnSpc>
              <a:spcBef>
                <a:spcPts val="105"/>
              </a:spcBef>
              <a:spcAft>
                <a:spcPts val="3000"/>
              </a:spcAft>
            </a:pPr>
            <a:r>
              <a:rPr sz="2000" spc="50" dirty="0" smtClean="0">
                <a:solidFill>
                  <a:srgbClr val="414042"/>
                </a:solidFill>
                <a:latin typeface="Roboto" panose="02000000000000000000" pitchFamily="2" charset="0"/>
                <a:ea typeface="Roboto" panose="02000000000000000000" pitchFamily="2" charset="0"/>
                <a:cs typeface="Roboto Mono"/>
              </a:rPr>
              <a:t> </a:t>
            </a:r>
            <a:r>
              <a:rPr sz="3600" b="0" spc="245" dirty="0" smtClean="0">
                <a:solidFill>
                  <a:srgbClr val="FBB891"/>
                </a:solidFill>
                <a:latin typeface="KyivType Sans2" panose="00000500000000000000" pitchFamily="50" charset="0"/>
                <a:ea typeface="Roboto" panose="02000000000000000000" pitchFamily="2" charset="0"/>
                <a:cs typeface="Kyiv*Type Sans Regular"/>
              </a:rPr>
              <a:t>88</a:t>
            </a:r>
            <a:r>
              <a:rPr sz="3600" b="0" spc="245" dirty="0">
                <a:solidFill>
                  <a:srgbClr val="FBB891"/>
                </a:solidFill>
                <a:latin typeface="KyivType Sans2" panose="00000500000000000000" pitchFamily="50" charset="0"/>
                <a:ea typeface="Roboto" panose="02000000000000000000" pitchFamily="2" charset="0"/>
                <a:cs typeface="Kyiv*Type Sans Regular"/>
              </a:rPr>
              <a:t>%</a:t>
            </a:r>
            <a:endParaRPr sz="3600" dirty="0">
              <a:latin typeface="KyivType Sans2" panose="00000500000000000000" pitchFamily="50" charset="0"/>
              <a:ea typeface="Roboto" panose="02000000000000000000" pitchFamily="2" charset="0"/>
              <a:cs typeface="Kyiv*Type Sans Regular"/>
            </a:endParaRPr>
          </a:p>
        </p:txBody>
      </p:sp>
      <p:sp>
        <p:nvSpPr>
          <p:cNvPr id="74" name="object 6"/>
          <p:cNvSpPr txBox="1"/>
          <p:nvPr/>
        </p:nvSpPr>
        <p:spPr>
          <a:xfrm>
            <a:off x="9722401" y="2589452"/>
            <a:ext cx="1695672" cy="1644681"/>
          </a:xfrm>
          <a:prstGeom prst="rect">
            <a:avLst/>
          </a:prstGeom>
        </p:spPr>
        <p:txBody>
          <a:bodyPr vert="horz" wrap="square" lIns="0" tIns="13335" rIns="0" bIns="0" rtlCol="0">
            <a:spAutoFit/>
          </a:bodyPr>
          <a:lstStyle/>
          <a:p>
            <a:pPr marL="233045" marR="238760" algn="ctr">
              <a:lnSpc>
                <a:spcPct val="100000"/>
              </a:lnSpc>
              <a:spcBef>
                <a:spcPts val="105"/>
              </a:spcBef>
              <a:spcAft>
                <a:spcPts val="3000"/>
              </a:spcAft>
            </a:pPr>
            <a:r>
              <a:rPr lang="fr-FR" sz="2000" spc="50" dirty="0" smtClean="0">
                <a:solidFill>
                  <a:srgbClr val="3E3E3E"/>
                </a:solidFill>
                <a:latin typeface="Roboto" panose="02000000000000000000" pitchFamily="2" charset="0"/>
                <a:ea typeface="Roboto" panose="02000000000000000000" pitchFamily="2" charset="0"/>
                <a:cs typeface="Roboto Mono"/>
              </a:rPr>
              <a:t>Skin </a:t>
            </a:r>
            <a:r>
              <a:rPr lang="fr-FR" sz="2000" spc="50" dirty="0" err="1" smtClean="0">
                <a:solidFill>
                  <a:srgbClr val="3E3E3E"/>
                </a:solidFill>
                <a:latin typeface="Roboto" panose="02000000000000000000" pitchFamily="2" charset="0"/>
                <a:ea typeface="Roboto" panose="02000000000000000000" pitchFamily="2" charset="0"/>
                <a:cs typeface="Roboto Mono"/>
              </a:rPr>
              <a:t>is</a:t>
            </a:r>
            <a:r>
              <a:rPr lang="fr-FR" sz="2000" spc="50" dirty="0" smtClean="0">
                <a:solidFill>
                  <a:srgbClr val="3E3E3E"/>
                </a:solidFill>
                <a:latin typeface="Roboto" panose="02000000000000000000" pitchFamily="2" charset="0"/>
                <a:ea typeface="Roboto" panose="02000000000000000000" pitchFamily="2" charset="0"/>
                <a:cs typeface="Roboto Mono"/>
              </a:rPr>
              <a:t> </a:t>
            </a:r>
            <a:r>
              <a:rPr lang="fr-FR" sz="2000" spc="50" dirty="0" err="1" smtClean="0">
                <a:solidFill>
                  <a:srgbClr val="3E3E3E"/>
                </a:solidFill>
                <a:latin typeface="Roboto" panose="02000000000000000000" pitchFamily="2" charset="0"/>
                <a:ea typeface="Roboto" panose="02000000000000000000" pitchFamily="2" charset="0"/>
                <a:cs typeface="Roboto Mono"/>
              </a:rPr>
              <a:t>smoother</a:t>
            </a:r>
            <a:endParaRPr sz="2000" dirty="0">
              <a:solidFill>
                <a:srgbClr val="3E3E3E"/>
              </a:solidFill>
              <a:latin typeface="Roboto" panose="02000000000000000000" pitchFamily="2" charset="0"/>
              <a:ea typeface="Roboto" panose="02000000000000000000" pitchFamily="2" charset="0"/>
              <a:cs typeface="Roboto Mono"/>
            </a:endParaRPr>
          </a:p>
          <a:p>
            <a:pPr algn="ctr">
              <a:lnSpc>
                <a:spcPct val="100000"/>
              </a:lnSpc>
              <a:spcBef>
                <a:spcPts val="590"/>
              </a:spcBef>
            </a:pPr>
            <a:r>
              <a:rPr sz="3600" b="0" spc="270" dirty="0">
                <a:solidFill>
                  <a:srgbClr val="FBB891"/>
                </a:solidFill>
                <a:latin typeface="KyivType Sans2" panose="00000500000000000000" pitchFamily="50" charset="0"/>
                <a:ea typeface="Roboto" panose="02000000000000000000" pitchFamily="2" charset="0"/>
                <a:cs typeface="Kyiv*Type Sans Regular"/>
              </a:rPr>
              <a:t>83%</a:t>
            </a:r>
            <a:endParaRPr sz="3600" dirty="0">
              <a:latin typeface="KyivType Sans2" panose="00000500000000000000" pitchFamily="50" charset="0"/>
              <a:ea typeface="Roboto" panose="02000000000000000000" pitchFamily="2" charset="0"/>
              <a:cs typeface="Kyiv*Type Sans Regular"/>
            </a:endParaRPr>
          </a:p>
        </p:txBody>
      </p:sp>
      <p:sp>
        <p:nvSpPr>
          <p:cNvPr id="75" name="object 7"/>
          <p:cNvSpPr txBox="1"/>
          <p:nvPr/>
        </p:nvSpPr>
        <p:spPr>
          <a:xfrm>
            <a:off x="3991074" y="2587878"/>
            <a:ext cx="2318286" cy="1631857"/>
          </a:xfrm>
          <a:prstGeom prst="rect">
            <a:avLst/>
          </a:prstGeom>
        </p:spPr>
        <p:txBody>
          <a:bodyPr vert="horz" wrap="square" lIns="0" tIns="13335" rIns="0" bIns="0" rtlCol="0">
            <a:spAutoFit/>
          </a:bodyPr>
          <a:lstStyle/>
          <a:p>
            <a:pPr marL="118745" marR="5080" indent="-106680" algn="ctr">
              <a:lnSpc>
                <a:spcPct val="100000"/>
              </a:lnSpc>
              <a:spcBef>
                <a:spcPts val="105"/>
              </a:spcBef>
            </a:pPr>
            <a:r>
              <a:rPr sz="2000" spc="40" dirty="0" smtClean="0">
                <a:solidFill>
                  <a:srgbClr val="3E3E3E"/>
                </a:solidFill>
                <a:latin typeface="Roboto" panose="02000000000000000000" pitchFamily="2" charset="0"/>
                <a:ea typeface="Roboto" panose="02000000000000000000" pitchFamily="2" charset="0"/>
                <a:cs typeface="Roboto Mono"/>
              </a:rPr>
              <a:t>Skin</a:t>
            </a:r>
            <a:r>
              <a:rPr lang="fr-FR" sz="2000" spc="40" dirty="0" smtClean="0">
                <a:solidFill>
                  <a:srgbClr val="3E3E3E"/>
                </a:solidFill>
                <a:latin typeface="Roboto" panose="02000000000000000000" pitchFamily="2" charset="0"/>
                <a:ea typeface="Roboto" panose="02000000000000000000" pitchFamily="2" charset="0"/>
                <a:cs typeface="Roboto Mono"/>
              </a:rPr>
              <a:t> </a:t>
            </a:r>
            <a:r>
              <a:rPr lang="fr-FR" sz="2000" spc="40" dirty="0" err="1" smtClean="0">
                <a:solidFill>
                  <a:srgbClr val="3E3E3E"/>
                </a:solidFill>
                <a:latin typeface="Roboto" panose="02000000000000000000" pitchFamily="2" charset="0"/>
                <a:ea typeface="Roboto" panose="02000000000000000000" pitchFamily="2" charset="0"/>
                <a:cs typeface="Roboto Mono"/>
              </a:rPr>
              <a:t>is</a:t>
            </a:r>
            <a:endParaRPr lang="fr-FR" sz="2000" spc="40" dirty="0" smtClean="0">
              <a:solidFill>
                <a:srgbClr val="3E3E3E"/>
              </a:solidFill>
              <a:latin typeface="Roboto" panose="02000000000000000000" pitchFamily="2" charset="0"/>
              <a:ea typeface="Roboto" panose="02000000000000000000" pitchFamily="2" charset="0"/>
              <a:cs typeface="Roboto Mono"/>
            </a:endParaRPr>
          </a:p>
          <a:p>
            <a:pPr marL="118745" marR="5080" indent="-106680" algn="ctr">
              <a:lnSpc>
                <a:spcPct val="100000"/>
              </a:lnSpc>
              <a:spcBef>
                <a:spcPts val="105"/>
              </a:spcBef>
              <a:spcAft>
                <a:spcPts val="600"/>
              </a:spcAft>
            </a:pPr>
            <a:r>
              <a:rPr sz="2000" spc="50" dirty="0">
                <a:solidFill>
                  <a:srgbClr val="3E3E3E"/>
                </a:solidFill>
                <a:latin typeface="Roboto" panose="02000000000000000000" pitchFamily="2" charset="0"/>
                <a:ea typeface="Roboto" panose="02000000000000000000" pitchFamily="2" charset="0"/>
                <a:cs typeface="Roboto Mono"/>
              </a:rPr>
              <a:t> soothed </a:t>
            </a:r>
            <a:r>
              <a:rPr sz="2000" spc="25" dirty="0">
                <a:solidFill>
                  <a:srgbClr val="3E3E3E"/>
                </a:solidFill>
                <a:latin typeface="Roboto" panose="02000000000000000000" pitchFamily="2" charset="0"/>
                <a:ea typeface="Roboto" panose="02000000000000000000" pitchFamily="2" charset="0"/>
                <a:cs typeface="Roboto Mono"/>
              </a:rPr>
              <a:t>and </a:t>
            </a:r>
            <a:r>
              <a:rPr sz="2000" spc="50" dirty="0">
                <a:solidFill>
                  <a:srgbClr val="3E3E3E"/>
                </a:solidFill>
                <a:latin typeface="Roboto" panose="02000000000000000000" pitchFamily="2" charset="0"/>
                <a:ea typeface="Roboto" panose="02000000000000000000" pitchFamily="2" charset="0"/>
                <a:cs typeface="Roboto Mono"/>
              </a:rPr>
              <a:t>nourished</a:t>
            </a:r>
            <a:endParaRPr sz="2000" dirty="0">
              <a:solidFill>
                <a:srgbClr val="3E3E3E"/>
              </a:solidFill>
              <a:latin typeface="Roboto" panose="02000000000000000000" pitchFamily="2" charset="0"/>
              <a:ea typeface="Roboto" panose="02000000000000000000" pitchFamily="2" charset="0"/>
              <a:cs typeface="Roboto Mono"/>
            </a:endParaRPr>
          </a:p>
          <a:p>
            <a:pPr marL="110489" algn="ctr">
              <a:lnSpc>
                <a:spcPct val="100000"/>
              </a:lnSpc>
              <a:spcBef>
                <a:spcPts val="370"/>
              </a:spcBef>
            </a:pPr>
            <a:r>
              <a:rPr sz="3600" b="0" spc="270" dirty="0">
                <a:solidFill>
                  <a:srgbClr val="FBB891"/>
                </a:solidFill>
                <a:latin typeface="KyivType Sans2" panose="00000500000000000000" pitchFamily="50" charset="0"/>
                <a:ea typeface="Roboto" panose="02000000000000000000" pitchFamily="2" charset="0"/>
                <a:cs typeface="Kyiv*Type Sans Regular"/>
              </a:rPr>
              <a:t>83%</a:t>
            </a:r>
            <a:endParaRPr sz="3600" dirty="0">
              <a:latin typeface="KyivType Sans2" panose="00000500000000000000" pitchFamily="50" charset="0"/>
              <a:ea typeface="Roboto" panose="02000000000000000000" pitchFamily="2" charset="0"/>
              <a:cs typeface="Kyiv*Type Sans Regular"/>
            </a:endParaRPr>
          </a:p>
        </p:txBody>
      </p:sp>
      <p:sp>
        <p:nvSpPr>
          <p:cNvPr id="76" name="object 8"/>
          <p:cNvSpPr txBox="1"/>
          <p:nvPr/>
        </p:nvSpPr>
        <p:spPr>
          <a:xfrm>
            <a:off x="6549773" y="2579000"/>
            <a:ext cx="2899316" cy="1631857"/>
          </a:xfrm>
          <a:prstGeom prst="rect">
            <a:avLst/>
          </a:prstGeom>
        </p:spPr>
        <p:txBody>
          <a:bodyPr vert="horz" wrap="square" lIns="0" tIns="13335" rIns="0" bIns="0" rtlCol="0">
            <a:spAutoFit/>
          </a:bodyPr>
          <a:lstStyle/>
          <a:p>
            <a:pPr marL="12700" marR="5080" algn="ctr">
              <a:lnSpc>
                <a:spcPct val="100000"/>
              </a:lnSpc>
              <a:spcBef>
                <a:spcPts val="105"/>
              </a:spcBef>
            </a:pPr>
            <a:r>
              <a:rPr sz="2000" spc="40" dirty="0">
                <a:solidFill>
                  <a:srgbClr val="3E3E3E"/>
                </a:solidFill>
                <a:latin typeface="Roboto" panose="02000000000000000000" pitchFamily="2" charset="0"/>
                <a:ea typeface="Roboto" panose="02000000000000000000" pitchFamily="2" charset="0"/>
                <a:cs typeface="Roboto Mono"/>
              </a:rPr>
              <a:t>Skin </a:t>
            </a:r>
            <a:r>
              <a:rPr lang="fr-FR" sz="2000" spc="40" dirty="0" err="1" smtClean="0">
                <a:solidFill>
                  <a:srgbClr val="3E3E3E"/>
                </a:solidFill>
                <a:latin typeface="Roboto" panose="02000000000000000000" pitchFamily="2" charset="0"/>
                <a:ea typeface="Roboto" panose="02000000000000000000" pitchFamily="2" charset="0"/>
                <a:cs typeface="Roboto Mono"/>
              </a:rPr>
              <a:t>is</a:t>
            </a:r>
            <a:endParaRPr lang="fr-FR" sz="2000" spc="50" dirty="0" smtClean="0">
              <a:solidFill>
                <a:srgbClr val="3E3E3E"/>
              </a:solidFill>
              <a:latin typeface="Roboto" panose="02000000000000000000" pitchFamily="2" charset="0"/>
              <a:ea typeface="Roboto" panose="02000000000000000000" pitchFamily="2" charset="0"/>
              <a:cs typeface="Roboto Mono"/>
            </a:endParaRPr>
          </a:p>
          <a:p>
            <a:pPr marL="12700" marR="5080" algn="ctr">
              <a:lnSpc>
                <a:spcPct val="100000"/>
              </a:lnSpc>
              <a:spcBef>
                <a:spcPts val="105"/>
              </a:spcBef>
              <a:spcAft>
                <a:spcPts val="600"/>
              </a:spcAft>
            </a:pPr>
            <a:r>
              <a:rPr sz="2000" spc="50" dirty="0" smtClean="0">
                <a:solidFill>
                  <a:srgbClr val="3E3E3E"/>
                </a:solidFill>
                <a:latin typeface="Roboto" panose="02000000000000000000" pitchFamily="2" charset="0"/>
                <a:ea typeface="Roboto" panose="02000000000000000000" pitchFamily="2" charset="0"/>
                <a:cs typeface="Roboto Mono"/>
              </a:rPr>
              <a:t>comfortable </a:t>
            </a:r>
            <a:r>
              <a:rPr sz="2000" spc="25" dirty="0">
                <a:solidFill>
                  <a:srgbClr val="3E3E3E"/>
                </a:solidFill>
                <a:latin typeface="Roboto" panose="02000000000000000000" pitchFamily="2" charset="0"/>
                <a:ea typeface="Roboto" panose="02000000000000000000" pitchFamily="2" charset="0"/>
                <a:cs typeface="Roboto Mono"/>
              </a:rPr>
              <a:t>and </a:t>
            </a:r>
            <a:r>
              <a:rPr lang="fr-FR" sz="2000" spc="50" dirty="0" err="1" smtClean="0">
                <a:solidFill>
                  <a:srgbClr val="3E3E3E"/>
                </a:solidFill>
                <a:latin typeface="Roboto" panose="02000000000000000000" pitchFamily="2" charset="0"/>
                <a:ea typeface="Roboto" panose="02000000000000000000" pitchFamily="2" charset="0"/>
                <a:cs typeface="Roboto Mono"/>
              </a:rPr>
              <a:t>hydrat</a:t>
            </a:r>
            <a:r>
              <a:rPr sz="2000" spc="50" dirty="0" err="1" smtClean="0">
                <a:solidFill>
                  <a:srgbClr val="3E3E3E"/>
                </a:solidFill>
                <a:latin typeface="Roboto" panose="02000000000000000000" pitchFamily="2" charset="0"/>
                <a:ea typeface="Roboto" panose="02000000000000000000" pitchFamily="2" charset="0"/>
                <a:cs typeface="Roboto Mono"/>
              </a:rPr>
              <a:t>ed</a:t>
            </a:r>
            <a:endParaRPr sz="2000" dirty="0">
              <a:solidFill>
                <a:srgbClr val="3E3E3E"/>
              </a:solidFill>
              <a:latin typeface="Roboto" panose="02000000000000000000" pitchFamily="2" charset="0"/>
              <a:ea typeface="Roboto" panose="02000000000000000000" pitchFamily="2" charset="0"/>
              <a:cs typeface="Roboto Mono"/>
            </a:endParaRPr>
          </a:p>
          <a:p>
            <a:pPr marL="13335" algn="ctr">
              <a:lnSpc>
                <a:spcPct val="100000"/>
              </a:lnSpc>
              <a:spcBef>
                <a:spcPts val="370"/>
              </a:spcBef>
            </a:pPr>
            <a:r>
              <a:rPr sz="3600" b="0" spc="280" dirty="0">
                <a:solidFill>
                  <a:srgbClr val="FBB891"/>
                </a:solidFill>
                <a:latin typeface="KyivType Sans2" panose="00000500000000000000" pitchFamily="50" charset="0"/>
                <a:ea typeface="Roboto" panose="02000000000000000000" pitchFamily="2" charset="0"/>
                <a:cs typeface="Kyiv*Type Sans Regular"/>
              </a:rPr>
              <a:t>92%</a:t>
            </a:r>
            <a:endParaRPr sz="3600" dirty="0">
              <a:latin typeface="KyivType Sans2" panose="00000500000000000000" pitchFamily="50" charset="0"/>
              <a:ea typeface="Roboto" panose="02000000000000000000" pitchFamily="2" charset="0"/>
              <a:cs typeface="Kyiv*Type Sans Regular"/>
            </a:endParaRPr>
          </a:p>
        </p:txBody>
      </p:sp>
      <p:sp>
        <p:nvSpPr>
          <p:cNvPr id="11" name="Rectangle 10"/>
          <p:cNvSpPr/>
          <p:nvPr/>
        </p:nvSpPr>
        <p:spPr>
          <a:xfrm rot="16200000">
            <a:off x="8091314" y="2757314"/>
            <a:ext cx="8047485" cy="153888"/>
          </a:xfrm>
          <a:prstGeom prst="rect">
            <a:avLst/>
          </a:prstGeom>
        </p:spPr>
        <p:txBody>
          <a:bodyPr wrap="square">
            <a:spAutoFit/>
          </a:bodyPr>
          <a:lstStyle/>
          <a:p>
            <a:r>
              <a:rPr lang="en-US" sz="400" i="1" dirty="0">
                <a:latin typeface="Roboto-Regular"/>
              </a:rPr>
              <a:t>*Use test, application once or twice a day for 4 consecutive weeks, on the face, by 24 women aged 35 to 67, with dry or very </a:t>
            </a:r>
            <a:r>
              <a:rPr lang="en-US" sz="400" i="1" dirty="0" smtClean="0">
                <a:latin typeface="Roboto-Regular"/>
              </a:rPr>
              <a:t>dry, dehydrated</a:t>
            </a:r>
            <a:r>
              <a:rPr lang="en-US" sz="400" i="1" dirty="0">
                <a:latin typeface="Roboto-Regular"/>
              </a:rPr>
              <a:t>, fatigued skin lacking radiance and tone.</a:t>
            </a:r>
            <a:endParaRPr lang="fr-FR" sz="400" dirty="0">
              <a:latin typeface="Roboto-Regular"/>
            </a:endParaRPr>
          </a:p>
        </p:txBody>
      </p:sp>
      <p:sp>
        <p:nvSpPr>
          <p:cNvPr id="12" name="ZoneTexte 11"/>
          <p:cNvSpPr txBox="1"/>
          <p:nvPr/>
        </p:nvSpPr>
        <p:spPr>
          <a:xfrm>
            <a:off x="1392383" y="295564"/>
            <a:ext cx="10799618" cy="502702"/>
          </a:xfrm>
          <a:prstGeom prst="rect">
            <a:avLst/>
          </a:prstGeom>
          <a:noFill/>
        </p:spPr>
        <p:txBody>
          <a:bodyPr wrap="square" rtlCol="0">
            <a:spAutoFit/>
          </a:bodyPr>
          <a:lstStyle/>
          <a:p>
            <a:pPr algn="ctr">
              <a:lnSpc>
                <a:spcPts val="3200"/>
              </a:lnSpc>
              <a:spcBef>
                <a:spcPct val="0"/>
              </a:spcBef>
            </a:pPr>
            <a:r>
              <a:rPr lang="fr-FR" sz="3600" dirty="0" smtClean="0">
                <a:solidFill>
                  <a:srgbClr val="3E3E3E"/>
                </a:solidFill>
                <a:latin typeface="KyivType Sans2" panose="00000500000000000000" pitchFamily="50" charset="0"/>
                <a:ea typeface="+mj-ea"/>
                <a:cs typeface="+mj-cs"/>
              </a:rPr>
              <a:t>Visible, </a:t>
            </a:r>
            <a:r>
              <a:rPr lang="fr-FR" sz="3600" dirty="0" err="1" smtClean="0">
                <a:solidFill>
                  <a:srgbClr val="3E3E3E"/>
                </a:solidFill>
                <a:latin typeface="KyivType Sans2" panose="00000500000000000000" pitchFamily="50" charset="0"/>
                <a:ea typeface="+mj-ea"/>
                <a:cs typeface="+mj-cs"/>
              </a:rPr>
              <a:t>proven</a:t>
            </a:r>
            <a:r>
              <a:rPr lang="fr-FR" sz="3600" dirty="0">
                <a:solidFill>
                  <a:srgbClr val="3E3E3E"/>
                </a:solidFill>
                <a:latin typeface="KyivType Sans2" panose="00000500000000000000" pitchFamily="50" charset="0"/>
                <a:ea typeface="+mj-ea"/>
                <a:cs typeface="+mj-cs"/>
              </a:rPr>
              <a:t> </a:t>
            </a:r>
            <a:r>
              <a:rPr lang="fr-FR" sz="3600" dirty="0" err="1" smtClean="0">
                <a:solidFill>
                  <a:srgbClr val="3E3E3E"/>
                </a:solidFill>
                <a:latin typeface="KyivType Sans2" panose="00000500000000000000" pitchFamily="50" charset="0"/>
                <a:ea typeface="+mj-ea"/>
                <a:cs typeface="+mj-cs"/>
              </a:rPr>
              <a:t>clinical</a:t>
            </a:r>
            <a:r>
              <a:rPr lang="fr-FR" sz="3600" dirty="0" smtClean="0">
                <a:solidFill>
                  <a:srgbClr val="3E3E3E"/>
                </a:solidFill>
                <a:latin typeface="KyivType Sans2" panose="00000500000000000000" pitchFamily="50" charset="0"/>
                <a:ea typeface="+mj-ea"/>
                <a:cs typeface="+mj-cs"/>
              </a:rPr>
              <a:t> </a:t>
            </a:r>
            <a:r>
              <a:rPr lang="fr-FR" sz="3600" dirty="0" err="1" smtClean="0">
                <a:solidFill>
                  <a:srgbClr val="3E3E3E"/>
                </a:solidFill>
                <a:latin typeface="KyivType Sans2" panose="00000500000000000000" pitchFamily="50" charset="0"/>
                <a:ea typeface="+mj-ea"/>
                <a:cs typeface="+mj-cs"/>
              </a:rPr>
              <a:t>efficacy</a:t>
            </a:r>
            <a:r>
              <a:rPr lang="fr-FR" sz="3600" dirty="0" smtClean="0">
                <a:solidFill>
                  <a:srgbClr val="3E3E3E"/>
                </a:solidFill>
                <a:latin typeface="KyivType Sans2" panose="00000500000000000000" pitchFamily="50" charset="0"/>
                <a:ea typeface="+mj-ea"/>
                <a:cs typeface="+mj-cs"/>
              </a:rPr>
              <a:t>*</a:t>
            </a:r>
            <a:endParaRPr lang="fr-FR" sz="3600" dirty="0">
              <a:solidFill>
                <a:srgbClr val="3E3E3E"/>
              </a:solidFill>
              <a:latin typeface="KyivType Sans2" panose="00000500000000000000" pitchFamily="50" charset="0"/>
              <a:ea typeface="+mj-ea"/>
              <a:cs typeface="+mj-cs"/>
            </a:endParaRPr>
          </a:p>
        </p:txBody>
      </p:sp>
    </p:spTree>
    <p:extLst>
      <p:ext uri="{BB962C8B-B14F-4D97-AF65-F5344CB8AC3E}">
        <p14:creationId xmlns:p14="http://schemas.microsoft.com/office/powerpoint/2010/main" val="123164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1000"/>
                                        <p:tgtEl>
                                          <p:spTgt spid="73"/>
                                        </p:tgtEl>
                                      </p:cBhvr>
                                    </p:animEffect>
                                    <p:anim calcmode="lin" valueType="num">
                                      <p:cBhvr>
                                        <p:cTn id="8" dur="1000" fill="hold"/>
                                        <p:tgtEl>
                                          <p:spTgt spid="73"/>
                                        </p:tgtEl>
                                        <p:attrNameLst>
                                          <p:attrName>ppt_x</p:attrName>
                                        </p:attrNameLst>
                                      </p:cBhvr>
                                      <p:tavLst>
                                        <p:tav tm="0">
                                          <p:val>
                                            <p:strVal val="#ppt_x"/>
                                          </p:val>
                                        </p:tav>
                                        <p:tav tm="100000">
                                          <p:val>
                                            <p:strVal val="#ppt_x"/>
                                          </p:val>
                                        </p:tav>
                                      </p:tavLst>
                                    </p:anim>
                                    <p:anim calcmode="lin" valueType="num">
                                      <p:cBhvr>
                                        <p:cTn id="9"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fade">
                                      <p:cBhvr>
                                        <p:cTn id="14" dur="1000"/>
                                        <p:tgtEl>
                                          <p:spTgt spid="75"/>
                                        </p:tgtEl>
                                      </p:cBhvr>
                                    </p:animEffect>
                                    <p:anim calcmode="lin" valueType="num">
                                      <p:cBhvr>
                                        <p:cTn id="15" dur="1000" fill="hold"/>
                                        <p:tgtEl>
                                          <p:spTgt spid="75"/>
                                        </p:tgtEl>
                                        <p:attrNameLst>
                                          <p:attrName>ppt_x</p:attrName>
                                        </p:attrNameLst>
                                      </p:cBhvr>
                                      <p:tavLst>
                                        <p:tav tm="0">
                                          <p:val>
                                            <p:strVal val="#ppt_x"/>
                                          </p:val>
                                        </p:tav>
                                        <p:tav tm="100000">
                                          <p:val>
                                            <p:strVal val="#ppt_x"/>
                                          </p:val>
                                        </p:tav>
                                      </p:tavLst>
                                    </p:anim>
                                    <p:anim calcmode="lin" valueType="num">
                                      <p:cBhvr>
                                        <p:cTn id="16"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6"/>
                                        </p:tgtEl>
                                        <p:attrNameLst>
                                          <p:attrName>style.visibility</p:attrName>
                                        </p:attrNameLst>
                                      </p:cBhvr>
                                      <p:to>
                                        <p:strVal val="visible"/>
                                      </p:to>
                                    </p:set>
                                    <p:animEffect transition="in" filter="fade">
                                      <p:cBhvr>
                                        <p:cTn id="21" dur="1000"/>
                                        <p:tgtEl>
                                          <p:spTgt spid="76"/>
                                        </p:tgtEl>
                                      </p:cBhvr>
                                    </p:animEffect>
                                    <p:anim calcmode="lin" valueType="num">
                                      <p:cBhvr>
                                        <p:cTn id="22" dur="1000" fill="hold"/>
                                        <p:tgtEl>
                                          <p:spTgt spid="76"/>
                                        </p:tgtEl>
                                        <p:attrNameLst>
                                          <p:attrName>ppt_x</p:attrName>
                                        </p:attrNameLst>
                                      </p:cBhvr>
                                      <p:tavLst>
                                        <p:tav tm="0">
                                          <p:val>
                                            <p:strVal val="#ppt_x"/>
                                          </p:val>
                                        </p:tav>
                                        <p:tav tm="100000">
                                          <p:val>
                                            <p:strVal val="#ppt_x"/>
                                          </p:val>
                                        </p:tav>
                                      </p:tavLst>
                                    </p:anim>
                                    <p:anim calcmode="lin" valueType="num">
                                      <p:cBhvr>
                                        <p:cTn id="23"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4"/>
                                        </p:tgtEl>
                                        <p:attrNameLst>
                                          <p:attrName>style.visibility</p:attrName>
                                        </p:attrNameLst>
                                      </p:cBhvr>
                                      <p:to>
                                        <p:strVal val="visible"/>
                                      </p:to>
                                    </p:set>
                                    <p:animEffect transition="in" filter="fade">
                                      <p:cBhvr>
                                        <p:cTn id="28" dur="1000"/>
                                        <p:tgtEl>
                                          <p:spTgt spid="74"/>
                                        </p:tgtEl>
                                      </p:cBhvr>
                                    </p:animEffect>
                                    <p:anim calcmode="lin" valueType="num">
                                      <p:cBhvr>
                                        <p:cTn id="29" dur="1000" fill="hold"/>
                                        <p:tgtEl>
                                          <p:spTgt spid="74"/>
                                        </p:tgtEl>
                                        <p:attrNameLst>
                                          <p:attrName>ppt_x</p:attrName>
                                        </p:attrNameLst>
                                      </p:cBhvr>
                                      <p:tavLst>
                                        <p:tav tm="0">
                                          <p:val>
                                            <p:strVal val="#ppt_x"/>
                                          </p:val>
                                        </p:tav>
                                        <p:tav tm="100000">
                                          <p:val>
                                            <p:strVal val="#ppt_x"/>
                                          </p:val>
                                        </p:tav>
                                      </p:tavLst>
                                    </p:anim>
                                    <p:anim calcmode="lin" valueType="num">
                                      <p:cBhvr>
                                        <p:cTn id="30" dur="1000" fill="hold"/>
                                        <p:tgtEl>
                                          <p:spTgt spid="74"/>
                                        </p:tgtEl>
                                        <p:attrNameLst>
                                          <p:attrName>ppt_y</p:attrName>
                                        </p:attrNameLst>
                                      </p:cBhvr>
                                      <p:tavLst>
                                        <p:tav tm="0">
                                          <p:val>
                                            <p:strVal val="#ppt_y+.1"/>
                                          </p:val>
                                        </p:tav>
                                        <p:tav tm="100000">
                                          <p:val>
                                            <p:strVal val="#ppt_y"/>
                                          </p:val>
                                        </p:tav>
                                      </p:tavLst>
                                    </p:anim>
                                  </p:childTnLst>
                                </p:cTn>
                              </p:par>
                              <p:par>
                                <p:cTn id="31" presetID="22" presetClass="entr" presetSubtype="8"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left)">
                                      <p:cBhvr>
                                        <p:cTn id="33" dur="125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73" grpId="0"/>
      <p:bldP spid="74" grpId="0"/>
      <p:bldP spid="75" grpId="0"/>
      <p:bldP spid="7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0"/>
            <a:ext cx="12192000" cy="6858000"/>
          </a:xfrm>
          <a:prstGeom prst="rect">
            <a:avLst/>
          </a:prstGeom>
          <a:solidFill>
            <a:srgbClr val="FEF3EC"/>
          </a:solidFill>
        </p:spPr>
        <p:txBody>
          <a:bodyPr wrap="square" rtlCol="0">
            <a:spAutoFit/>
          </a:bodyPr>
          <a:lstStyle/>
          <a:p>
            <a:endParaRPr lang="fr-FR" dirty="0"/>
          </a:p>
        </p:txBody>
      </p:sp>
      <p:pic>
        <p:nvPicPr>
          <p:cNvPr id="8" name="Espace réservé du contenu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8248" t="9779" r="1722" b="1672"/>
          <a:stretch/>
        </p:blipFill>
        <p:spPr>
          <a:xfrm>
            <a:off x="6012180" y="426127"/>
            <a:ext cx="5120417" cy="5948039"/>
          </a:xfrm>
          <a:prstGeom prst="rect">
            <a:avLst/>
          </a:prstGeom>
        </p:spPr>
      </p:pic>
      <p:pic>
        <p:nvPicPr>
          <p:cNvPr id="6" name="Espace réservé du contenu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333721" y="1130038"/>
            <a:ext cx="2398930" cy="1553592"/>
          </a:xfrm>
          <a:prstGeom prst="rect">
            <a:avLst/>
          </a:prstGeom>
        </p:spPr>
      </p:pic>
      <p:pic>
        <p:nvPicPr>
          <p:cNvPr id="3" name="Image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198950" y="3915755"/>
            <a:ext cx="4806507" cy="779925"/>
          </a:xfrm>
          <a:prstGeom prst="rect">
            <a:avLst/>
          </a:prstGeom>
        </p:spPr>
      </p:pic>
      <p:pic>
        <p:nvPicPr>
          <p:cNvPr id="2" name="Image 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322399" y="426126"/>
            <a:ext cx="4773030" cy="5948039"/>
          </a:xfrm>
          <a:prstGeom prst="rect">
            <a:avLst/>
          </a:prstGeom>
        </p:spPr>
      </p:pic>
      <p:pic>
        <p:nvPicPr>
          <p:cNvPr id="12" name="Image 11"/>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096000" y="3005097"/>
            <a:ext cx="4830581" cy="1594330"/>
          </a:xfrm>
          <a:prstGeom prst="rect">
            <a:avLst/>
          </a:prstGeom>
        </p:spPr>
      </p:pic>
    </p:spTree>
    <p:extLst>
      <p:ext uri="{BB962C8B-B14F-4D97-AF65-F5344CB8AC3E}">
        <p14:creationId xmlns:p14="http://schemas.microsoft.com/office/powerpoint/2010/main" val="7705869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7"/>
          <p:cNvSpPr txBox="1"/>
          <p:nvPr/>
        </p:nvSpPr>
        <p:spPr>
          <a:xfrm>
            <a:off x="0" y="1251830"/>
            <a:ext cx="12192000" cy="23865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sz="2667" b="0" i="0" u="none" strike="noStrike" kern="1200" cap="none" spc="0" normalizeH="0" baseline="0" noProof="0">
              <a:ln>
                <a:noFill/>
              </a:ln>
              <a:solidFill>
                <a:prstClr val="black"/>
              </a:solidFill>
              <a:effectLst/>
              <a:uLnTx/>
              <a:uFillTx/>
              <a:latin typeface="Montserrat"/>
              <a:ea typeface="Montserrat"/>
              <a:cs typeface="Montserrat"/>
              <a:sym typeface="Montserrat"/>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4641" y="867784"/>
            <a:ext cx="2341530" cy="2019764"/>
          </a:xfrm>
          <a:prstGeom prst="rect">
            <a:avLst/>
          </a:prstGeom>
        </p:spPr>
      </p:pic>
      <p:sp>
        <p:nvSpPr>
          <p:cNvPr id="3" name="Titre 2"/>
          <p:cNvSpPr>
            <a:spLocks noGrp="1"/>
          </p:cNvSpPr>
          <p:nvPr>
            <p:ph type="title"/>
          </p:nvPr>
        </p:nvSpPr>
        <p:spPr>
          <a:prstGeom prst="rect">
            <a:avLst/>
          </a:prstGeom>
        </p:spPr>
        <p:txBody>
          <a:bodyPr/>
          <a:lstStyle/>
          <a:p>
            <a:r>
              <a:rPr lang="fr-FR" dirty="0" err="1" smtClean="0"/>
              <a:t>Let’s</a:t>
            </a:r>
            <a:r>
              <a:rPr lang="fr-FR" dirty="0" smtClean="0"/>
              <a:t> </a:t>
            </a:r>
            <a:r>
              <a:rPr lang="fr-FR" dirty="0" err="1" smtClean="0"/>
              <a:t>play</a:t>
            </a:r>
            <a:r>
              <a:rPr lang="fr-FR" dirty="0" smtClean="0"/>
              <a:t>! </a:t>
            </a:r>
            <a:br>
              <a:rPr lang="fr-FR" dirty="0" smtClean="0"/>
            </a:br>
            <a:r>
              <a:rPr lang="fr-FR" dirty="0" smtClean="0"/>
              <a:t>Quizz</a:t>
            </a:r>
            <a:endParaRPr lang="fr-FR" dirty="0"/>
          </a:p>
        </p:txBody>
      </p:sp>
    </p:spTree>
    <p:extLst>
      <p:ext uri="{BB962C8B-B14F-4D97-AF65-F5344CB8AC3E}">
        <p14:creationId xmlns:p14="http://schemas.microsoft.com/office/powerpoint/2010/main" val="31577405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986208" y="1471784"/>
            <a:ext cx="10209320" cy="1449628"/>
          </a:xfrm>
          <a:prstGeom prst="rect">
            <a:avLst/>
          </a:prstGeom>
        </p:spPr>
        <p:txBody>
          <a:bodyPr wrap="square">
            <a:spAutoFit/>
          </a:bodyPr>
          <a:lstStyle/>
          <a:p>
            <a:pPr lvl="0" algn="ctr">
              <a:lnSpc>
                <a:spcPct val="105000"/>
              </a:lnSpc>
            </a:pPr>
            <a:r>
              <a:rPr lang="fr-FR" sz="2800" b="1" cap="small" dirty="0">
                <a:solidFill>
                  <a:srgbClr val="FBB591"/>
                </a:solidFill>
                <a:latin typeface="KyivType Sans2" panose="00000500000000000000" charset="0"/>
                <a:ea typeface="Roboto" panose="02000000000000000000" pitchFamily="2" charset="0"/>
              </a:rPr>
              <a:t>Elixir Vital </a:t>
            </a:r>
            <a:r>
              <a:rPr lang="fr-FR" sz="2800" b="1" dirty="0" err="1" smtClean="0">
                <a:solidFill>
                  <a:srgbClr val="FBB591"/>
                </a:solidFill>
                <a:latin typeface="KyivType Sans2" panose="00000500000000000000" charset="0"/>
                <a:ea typeface="Roboto" panose="02000000000000000000" pitchFamily="2" charset="0"/>
              </a:rPr>
              <a:t>mimics</a:t>
            </a:r>
            <a:r>
              <a:rPr lang="fr-FR" sz="2800" b="1" dirty="0" smtClean="0">
                <a:solidFill>
                  <a:srgbClr val="FBB591"/>
                </a:solidFill>
                <a:latin typeface="KyivType Sans2" panose="00000500000000000000" charset="0"/>
                <a:ea typeface="Roboto" panose="02000000000000000000" pitchFamily="2" charset="0"/>
              </a:rPr>
              <a:t> </a:t>
            </a:r>
            <a:r>
              <a:rPr lang="fr-FR" sz="2800" b="1" dirty="0">
                <a:solidFill>
                  <a:srgbClr val="FBB591"/>
                </a:solidFill>
                <a:latin typeface="KyivType Sans2" panose="00000500000000000000" charset="0"/>
                <a:ea typeface="Roboto" panose="02000000000000000000" pitchFamily="2" charset="0"/>
              </a:rPr>
              <a:t>the </a:t>
            </a:r>
            <a:r>
              <a:rPr lang="fr-FR" sz="2800" b="1" dirty="0" smtClean="0">
                <a:solidFill>
                  <a:srgbClr val="FBB591"/>
                </a:solidFill>
                <a:latin typeface="KyivType Sans2" panose="00000500000000000000" charset="0"/>
                <a:ea typeface="Roboto" panose="02000000000000000000" pitchFamily="2" charset="0"/>
              </a:rPr>
              <a:t>protective </a:t>
            </a:r>
          </a:p>
          <a:p>
            <a:pPr lvl="0" algn="ctr">
              <a:lnSpc>
                <a:spcPct val="105000"/>
              </a:lnSpc>
            </a:pPr>
            <a:r>
              <a:rPr lang="fr-FR" sz="2800" b="1" dirty="0" err="1" smtClean="0">
                <a:solidFill>
                  <a:srgbClr val="FBB591"/>
                </a:solidFill>
                <a:latin typeface="KyivType Sans2" panose="00000500000000000000" charset="0"/>
                <a:ea typeface="Roboto" panose="02000000000000000000" pitchFamily="2" charset="0"/>
              </a:rPr>
              <a:t>hydrolipidic</a:t>
            </a:r>
            <a:r>
              <a:rPr lang="fr-FR" sz="2800" b="1" dirty="0" smtClean="0">
                <a:solidFill>
                  <a:srgbClr val="FBB591"/>
                </a:solidFill>
                <a:latin typeface="KyivType Sans2" panose="00000500000000000000" charset="0"/>
                <a:ea typeface="Roboto" panose="02000000000000000000" pitchFamily="2" charset="0"/>
              </a:rPr>
              <a:t> film </a:t>
            </a:r>
          </a:p>
          <a:p>
            <a:pPr lvl="0" algn="ctr">
              <a:lnSpc>
                <a:spcPct val="105000"/>
              </a:lnSpc>
            </a:pPr>
            <a:r>
              <a:rPr lang="fr-FR" sz="2800" b="1" dirty="0" smtClean="0">
                <a:solidFill>
                  <a:srgbClr val="FBB591"/>
                </a:solidFill>
                <a:latin typeface="KyivType Sans2" panose="00000500000000000000" charset="0"/>
                <a:ea typeface="Roboto" panose="02000000000000000000" pitchFamily="2" charset="0"/>
              </a:rPr>
              <a:t>of the skin</a:t>
            </a:r>
            <a:endParaRPr lang="fr-FR" sz="2800" b="1" dirty="0">
              <a:solidFill>
                <a:srgbClr val="FBB591"/>
              </a:solidFill>
              <a:latin typeface="KyivType Sans2" panose="00000500000000000000" charset="0"/>
              <a:ea typeface="Roboto" panose="02000000000000000000" pitchFamily="2" charset="0"/>
            </a:endParaRPr>
          </a:p>
        </p:txBody>
      </p:sp>
      <p:pic>
        <p:nvPicPr>
          <p:cNvPr id="8" name="Image 7"/>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3660" t="49850" r="14490" b="4414"/>
          <a:stretch/>
        </p:blipFill>
        <p:spPr>
          <a:xfrm rot="173024">
            <a:off x="5973392" y="3466584"/>
            <a:ext cx="2305587" cy="978422"/>
          </a:xfrm>
          <a:prstGeom prst="rect">
            <a:avLst/>
          </a:prstGeom>
        </p:spPr>
      </p:pic>
      <p:pic>
        <p:nvPicPr>
          <p:cNvPr id="13" name="Image 1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3962" t="5019" r="15396" b="47434"/>
          <a:stretch/>
        </p:blipFill>
        <p:spPr>
          <a:xfrm rot="21386042">
            <a:off x="3499331" y="3492136"/>
            <a:ext cx="2211176" cy="992196"/>
          </a:xfrm>
          <a:prstGeom prst="rect">
            <a:avLst/>
          </a:prstGeom>
        </p:spPr>
      </p:pic>
    </p:spTree>
    <p:extLst>
      <p:ext uri="{BB962C8B-B14F-4D97-AF65-F5344CB8AC3E}">
        <p14:creationId xmlns:p14="http://schemas.microsoft.com/office/powerpoint/2010/main" val="1429794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2" fill="hold" nodeType="clickEffect">
                                  <p:stCondLst>
                                    <p:cond delay="0"/>
                                  </p:stCondLst>
                                  <p:childTnLst>
                                    <p:animEffect transition="out" filter="wipe(right)">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par>
                                <p:cTn id="13" presetID="22" presetClass="exit" presetSubtype="2" fill="hold" grpId="0" nodeType="withEffect">
                                  <p:stCondLst>
                                    <p:cond delay="0"/>
                                  </p:stCondLst>
                                  <p:childTnLst>
                                    <p:animEffect transition="out" filter="wipe(right)">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61920" y="1671033"/>
            <a:ext cx="10502283" cy="544765"/>
          </a:xfrm>
          <a:prstGeom prst="rect">
            <a:avLst/>
          </a:prstGeom>
        </p:spPr>
        <p:txBody>
          <a:bodyPr wrap="square">
            <a:spAutoFit/>
          </a:bodyPr>
          <a:lstStyle/>
          <a:p>
            <a:pPr algn="ctr">
              <a:lnSpc>
                <a:spcPct val="105000"/>
              </a:lnSpc>
            </a:pPr>
            <a:r>
              <a:rPr lang="fr-FR" sz="2800" b="1" cap="small" dirty="0">
                <a:solidFill>
                  <a:srgbClr val="FBB591"/>
                </a:solidFill>
                <a:latin typeface="KyivType Sans2" panose="00000500000000000000" charset="0"/>
                <a:ea typeface="Roboto" panose="02000000000000000000" pitchFamily="2" charset="0"/>
              </a:rPr>
              <a:t>Elixir Vital </a:t>
            </a:r>
            <a:r>
              <a:rPr lang="fr-FR" sz="2800" b="1" dirty="0" err="1" smtClean="0">
                <a:solidFill>
                  <a:srgbClr val="FBB591"/>
                </a:solidFill>
                <a:latin typeface="KyivType Sans2" panose="00000500000000000000" charset="0"/>
                <a:ea typeface="Roboto" panose="02000000000000000000" pitchFamily="2" charset="0"/>
              </a:rPr>
              <a:t>contains</a:t>
            </a:r>
            <a:r>
              <a:rPr lang="fr-FR" sz="2800" b="1" dirty="0" smtClean="0">
                <a:solidFill>
                  <a:srgbClr val="FBB591"/>
                </a:solidFill>
                <a:latin typeface="KyivType Sans2" panose="00000500000000000000" charset="0"/>
                <a:ea typeface="Roboto" panose="02000000000000000000" pitchFamily="2" charset="0"/>
              </a:rPr>
              <a:t> …</a:t>
            </a:r>
          </a:p>
        </p:txBody>
      </p:sp>
      <p:sp>
        <p:nvSpPr>
          <p:cNvPr id="2" name="Rectangle 1"/>
          <p:cNvSpPr/>
          <p:nvPr/>
        </p:nvSpPr>
        <p:spPr>
          <a:xfrm>
            <a:off x="1364345" y="3407910"/>
            <a:ext cx="2801256" cy="1274708"/>
          </a:xfrm>
          <a:prstGeom prst="rect">
            <a:avLst/>
          </a:prstGeom>
          <a:ln w="28575">
            <a:solidFill>
              <a:schemeClr val="tx1"/>
            </a:solidFill>
          </a:ln>
        </p:spPr>
        <p:txBody>
          <a:bodyPr wrap="square">
            <a:spAutoFit/>
          </a:bodyPr>
          <a:lstStyle/>
          <a:p>
            <a:pPr marL="148590" algn="ctr">
              <a:lnSpc>
                <a:spcPct val="100000"/>
              </a:lnSpc>
              <a:spcBef>
                <a:spcPts val="1535"/>
              </a:spcBef>
            </a:pPr>
            <a:r>
              <a:rPr lang="fr-FR" sz="3600" spc="220" dirty="0" smtClean="0">
                <a:solidFill>
                  <a:srgbClr val="FBB992"/>
                </a:solidFill>
                <a:latin typeface="KyivType Sans2" panose="00000500000000000000" pitchFamily="50" charset="0"/>
                <a:ea typeface="Roboto" panose="02000000000000000000" pitchFamily="2" charset="0"/>
                <a:cs typeface="Kyiv*Type Sans Regular"/>
              </a:rPr>
              <a:t>43%</a:t>
            </a:r>
            <a:endParaRPr lang="fr-FR" sz="3600" dirty="0">
              <a:latin typeface="KyivType Sans2" panose="00000500000000000000" pitchFamily="50" charset="0"/>
              <a:ea typeface="Roboto" panose="02000000000000000000" pitchFamily="2" charset="0"/>
              <a:cs typeface="Kyiv*Type Sans Regular"/>
            </a:endParaRPr>
          </a:p>
          <a:p>
            <a:pPr marL="12700" marR="5080" indent="-161925" algn="ctr">
              <a:spcBef>
                <a:spcPts val="105"/>
              </a:spcBef>
            </a:pPr>
            <a:r>
              <a:rPr lang="fr-FR" sz="2000" spc="50" dirty="0">
                <a:solidFill>
                  <a:srgbClr val="3E3E3E"/>
                </a:solidFill>
                <a:latin typeface="Roboto" panose="02000000000000000000" pitchFamily="2" charset="0"/>
                <a:ea typeface="Roboto" panose="02000000000000000000" pitchFamily="2" charset="0"/>
                <a:cs typeface="Roboto Mono"/>
              </a:rPr>
              <a:t>o</a:t>
            </a:r>
            <a:r>
              <a:rPr lang="fr-FR" sz="2000" spc="50" dirty="0" smtClean="0">
                <a:solidFill>
                  <a:srgbClr val="3E3E3E"/>
                </a:solidFill>
                <a:latin typeface="Roboto" panose="02000000000000000000" pitchFamily="2" charset="0"/>
                <a:ea typeface="Roboto" panose="02000000000000000000" pitchFamily="2" charset="0"/>
                <a:cs typeface="Roboto Mono"/>
              </a:rPr>
              <a:t>f </a:t>
            </a:r>
            <a:r>
              <a:rPr lang="fr-FR" sz="2000" spc="50" dirty="0" err="1" smtClean="0">
                <a:solidFill>
                  <a:srgbClr val="3E3E3E"/>
                </a:solidFill>
                <a:latin typeface="Roboto" panose="02000000000000000000" pitchFamily="2" charset="0"/>
                <a:ea typeface="Roboto" panose="02000000000000000000" pitchFamily="2" charset="0"/>
                <a:cs typeface="Roboto Mono"/>
              </a:rPr>
              <a:t>ingredients</a:t>
            </a:r>
            <a:r>
              <a:rPr lang="fr-FR" sz="2000" spc="50" dirty="0" smtClean="0">
                <a:solidFill>
                  <a:srgbClr val="3E3E3E"/>
                </a:solidFill>
                <a:latin typeface="Roboto" panose="02000000000000000000" pitchFamily="2" charset="0"/>
                <a:ea typeface="Roboto" panose="02000000000000000000" pitchFamily="2" charset="0"/>
                <a:cs typeface="Roboto Mono"/>
              </a:rPr>
              <a:t> of </a:t>
            </a:r>
            <a:r>
              <a:rPr lang="fr-FR" sz="2000" spc="50" dirty="0" err="1" smtClean="0">
                <a:solidFill>
                  <a:srgbClr val="3E3E3E"/>
                </a:solidFill>
                <a:latin typeface="Roboto" panose="02000000000000000000" pitchFamily="2" charset="0"/>
                <a:ea typeface="Roboto" panose="02000000000000000000" pitchFamily="2" charset="0"/>
                <a:cs typeface="Roboto Mono"/>
              </a:rPr>
              <a:t>natural</a:t>
            </a:r>
            <a:r>
              <a:rPr lang="fr-FR" sz="2000" spc="50" dirty="0" smtClean="0">
                <a:solidFill>
                  <a:srgbClr val="3E3E3E"/>
                </a:solidFill>
                <a:latin typeface="Roboto" panose="02000000000000000000" pitchFamily="2" charset="0"/>
                <a:ea typeface="Roboto" panose="02000000000000000000" pitchFamily="2" charset="0"/>
                <a:cs typeface="Roboto Mono"/>
              </a:rPr>
              <a:t> </a:t>
            </a:r>
            <a:r>
              <a:rPr lang="fr-FR" sz="2000" spc="50" dirty="0" err="1" smtClean="0">
                <a:solidFill>
                  <a:srgbClr val="3E3E3E"/>
                </a:solidFill>
                <a:latin typeface="Roboto" panose="02000000000000000000" pitchFamily="2" charset="0"/>
                <a:ea typeface="Roboto" panose="02000000000000000000" pitchFamily="2" charset="0"/>
                <a:cs typeface="Roboto Mono"/>
              </a:rPr>
              <a:t>origin</a:t>
            </a:r>
            <a:endParaRPr lang="fr-FR" sz="2000" spc="50" dirty="0">
              <a:solidFill>
                <a:srgbClr val="3E3E3E"/>
              </a:solidFill>
              <a:latin typeface="Roboto" panose="02000000000000000000" pitchFamily="2" charset="0"/>
              <a:ea typeface="Roboto" panose="02000000000000000000" pitchFamily="2" charset="0"/>
              <a:cs typeface="Roboto Mono"/>
            </a:endParaRPr>
          </a:p>
        </p:txBody>
      </p:sp>
      <p:sp>
        <p:nvSpPr>
          <p:cNvPr id="7" name="Rectangle 6"/>
          <p:cNvSpPr/>
          <p:nvPr/>
        </p:nvSpPr>
        <p:spPr>
          <a:xfrm>
            <a:off x="4659087" y="3407910"/>
            <a:ext cx="2801256" cy="1287532"/>
          </a:xfrm>
          <a:prstGeom prst="rect">
            <a:avLst/>
          </a:prstGeom>
          <a:ln w="28575">
            <a:solidFill>
              <a:schemeClr val="tx1"/>
            </a:solidFill>
          </a:ln>
        </p:spPr>
        <p:txBody>
          <a:bodyPr wrap="square">
            <a:spAutoFit/>
          </a:bodyPr>
          <a:lstStyle/>
          <a:p>
            <a:pPr marL="148590" algn="ctr">
              <a:lnSpc>
                <a:spcPct val="100000"/>
              </a:lnSpc>
              <a:spcBef>
                <a:spcPts val="1535"/>
              </a:spcBef>
            </a:pPr>
            <a:r>
              <a:rPr lang="fr-FR" sz="3600" spc="220" dirty="0">
                <a:solidFill>
                  <a:srgbClr val="FBB992"/>
                </a:solidFill>
                <a:latin typeface="KyivType Sans2" panose="00000500000000000000" pitchFamily="50" charset="0"/>
                <a:ea typeface="Roboto" panose="02000000000000000000" pitchFamily="2" charset="0"/>
                <a:cs typeface="Kyiv*Type Sans Regular"/>
              </a:rPr>
              <a:t>92%</a:t>
            </a:r>
            <a:endParaRPr lang="fr-FR" sz="3600" dirty="0">
              <a:latin typeface="KyivType Sans2" panose="00000500000000000000" pitchFamily="50" charset="0"/>
              <a:ea typeface="Roboto" panose="02000000000000000000" pitchFamily="2" charset="0"/>
              <a:cs typeface="Kyiv*Type Sans Regular"/>
            </a:endParaRPr>
          </a:p>
          <a:p>
            <a:pPr marL="12700" marR="5080" indent="-161925" algn="ctr">
              <a:spcBef>
                <a:spcPts val="105"/>
              </a:spcBef>
            </a:pPr>
            <a:r>
              <a:rPr lang="fr-FR" sz="2000" spc="50" dirty="0">
                <a:solidFill>
                  <a:srgbClr val="3E3E3E"/>
                </a:solidFill>
                <a:latin typeface="Roboto" panose="02000000000000000000" pitchFamily="2" charset="0"/>
                <a:ea typeface="Roboto" panose="02000000000000000000" pitchFamily="2" charset="0"/>
                <a:cs typeface="Roboto Mono"/>
              </a:rPr>
              <a:t>of </a:t>
            </a:r>
            <a:r>
              <a:rPr lang="fr-FR" sz="2000" spc="50" dirty="0" err="1">
                <a:solidFill>
                  <a:srgbClr val="3E3E3E"/>
                </a:solidFill>
                <a:latin typeface="Roboto" panose="02000000000000000000" pitchFamily="2" charset="0"/>
                <a:ea typeface="Roboto" panose="02000000000000000000" pitchFamily="2" charset="0"/>
                <a:cs typeface="Roboto Mono"/>
              </a:rPr>
              <a:t>ingredients</a:t>
            </a:r>
            <a:r>
              <a:rPr lang="fr-FR" sz="2000" spc="50" dirty="0">
                <a:solidFill>
                  <a:srgbClr val="3E3E3E"/>
                </a:solidFill>
                <a:latin typeface="Roboto" panose="02000000000000000000" pitchFamily="2" charset="0"/>
                <a:ea typeface="Roboto" panose="02000000000000000000" pitchFamily="2" charset="0"/>
                <a:cs typeface="Roboto Mono"/>
              </a:rPr>
              <a:t> of </a:t>
            </a:r>
            <a:r>
              <a:rPr lang="fr-FR" sz="2000" spc="50" dirty="0" err="1">
                <a:solidFill>
                  <a:srgbClr val="3E3E3E"/>
                </a:solidFill>
                <a:latin typeface="Roboto" panose="02000000000000000000" pitchFamily="2" charset="0"/>
                <a:ea typeface="Roboto" panose="02000000000000000000" pitchFamily="2" charset="0"/>
                <a:cs typeface="Roboto Mono"/>
              </a:rPr>
              <a:t>natural</a:t>
            </a:r>
            <a:r>
              <a:rPr lang="fr-FR" sz="2000" spc="50" dirty="0">
                <a:solidFill>
                  <a:srgbClr val="3E3E3E"/>
                </a:solidFill>
                <a:latin typeface="Roboto" panose="02000000000000000000" pitchFamily="2" charset="0"/>
                <a:ea typeface="Roboto" panose="02000000000000000000" pitchFamily="2" charset="0"/>
                <a:cs typeface="Roboto Mono"/>
              </a:rPr>
              <a:t> </a:t>
            </a:r>
            <a:r>
              <a:rPr lang="fr-FR" sz="2000" spc="50" dirty="0" err="1">
                <a:solidFill>
                  <a:srgbClr val="3E3E3E"/>
                </a:solidFill>
                <a:latin typeface="Roboto" panose="02000000000000000000" pitchFamily="2" charset="0"/>
                <a:ea typeface="Roboto" panose="02000000000000000000" pitchFamily="2" charset="0"/>
                <a:cs typeface="Roboto Mono"/>
              </a:rPr>
              <a:t>origin</a:t>
            </a:r>
            <a:endParaRPr lang="fr-FR" sz="2000" spc="50" dirty="0">
              <a:solidFill>
                <a:srgbClr val="3E3E3E"/>
              </a:solidFill>
              <a:latin typeface="Roboto" panose="02000000000000000000" pitchFamily="2" charset="0"/>
              <a:ea typeface="Roboto" panose="02000000000000000000" pitchFamily="2" charset="0"/>
              <a:cs typeface="Roboto Mono"/>
            </a:endParaRPr>
          </a:p>
        </p:txBody>
      </p:sp>
      <p:sp>
        <p:nvSpPr>
          <p:cNvPr id="8" name="Rectangle 7"/>
          <p:cNvSpPr/>
          <p:nvPr/>
        </p:nvSpPr>
        <p:spPr>
          <a:xfrm>
            <a:off x="7953829" y="3407910"/>
            <a:ext cx="2801256" cy="1287532"/>
          </a:xfrm>
          <a:prstGeom prst="rect">
            <a:avLst/>
          </a:prstGeom>
          <a:ln w="28575">
            <a:solidFill>
              <a:schemeClr val="tx1"/>
            </a:solidFill>
          </a:ln>
        </p:spPr>
        <p:txBody>
          <a:bodyPr wrap="square">
            <a:spAutoFit/>
          </a:bodyPr>
          <a:lstStyle/>
          <a:p>
            <a:pPr marL="148590" algn="ctr">
              <a:lnSpc>
                <a:spcPct val="100000"/>
              </a:lnSpc>
              <a:spcBef>
                <a:spcPts val="1535"/>
              </a:spcBef>
            </a:pPr>
            <a:r>
              <a:rPr lang="fr-FR" sz="3600" spc="220" dirty="0" smtClean="0">
                <a:solidFill>
                  <a:srgbClr val="FBB992"/>
                </a:solidFill>
                <a:latin typeface="KyivType Sans2" panose="00000500000000000000" pitchFamily="50" charset="0"/>
                <a:ea typeface="Roboto" panose="02000000000000000000" pitchFamily="2" charset="0"/>
                <a:cs typeface="Kyiv*Type Sans Regular"/>
              </a:rPr>
              <a:t>76%</a:t>
            </a:r>
            <a:endParaRPr lang="fr-FR" sz="3600" dirty="0">
              <a:latin typeface="KyivType Sans2" panose="00000500000000000000" pitchFamily="50" charset="0"/>
              <a:ea typeface="Roboto" panose="02000000000000000000" pitchFamily="2" charset="0"/>
              <a:cs typeface="Kyiv*Type Sans Regular"/>
            </a:endParaRPr>
          </a:p>
          <a:p>
            <a:pPr marL="12700" marR="5080" indent="-161925" algn="ctr">
              <a:spcBef>
                <a:spcPts val="105"/>
              </a:spcBef>
            </a:pPr>
            <a:r>
              <a:rPr lang="fr-FR" sz="2000" spc="50" dirty="0">
                <a:solidFill>
                  <a:srgbClr val="3E3E3E"/>
                </a:solidFill>
                <a:latin typeface="Roboto" panose="02000000000000000000" pitchFamily="2" charset="0"/>
                <a:ea typeface="Roboto" panose="02000000000000000000" pitchFamily="2" charset="0"/>
                <a:cs typeface="Roboto Mono"/>
              </a:rPr>
              <a:t>of </a:t>
            </a:r>
            <a:r>
              <a:rPr lang="fr-FR" sz="2000" spc="50" dirty="0" err="1">
                <a:solidFill>
                  <a:srgbClr val="3E3E3E"/>
                </a:solidFill>
                <a:latin typeface="Roboto" panose="02000000000000000000" pitchFamily="2" charset="0"/>
                <a:ea typeface="Roboto" panose="02000000000000000000" pitchFamily="2" charset="0"/>
                <a:cs typeface="Roboto Mono"/>
              </a:rPr>
              <a:t>ingredients</a:t>
            </a:r>
            <a:r>
              <a:rPr lang="fr-FR" sz="2000" spc="50" dirty="0">
                <a:solidFill>
                  <a:srgbClr val="3E3E3E"/>
                </a:solidFill>
                <a:latin typeface="Roboto" panose="02000000000000000000" pitchFamily="2" charset="0"/>
                <a:ea typeface="Roboto" panose="02000000000000000000" pitchFamily="2" charset="0"/>
                <a:cs typeface="Roboto Mono"/>
              </a:rPr>
              <a:t> of </a:t>
            </a:r>
            <a:r>
              <a:rPr lang="fr-FR" sz="2000" spc="50" dirty="0" err="1">
                <a:solidFill>
                  <a:srgbClr val="3E3E3E"/>
                </a:solidFill>
                <a:latin typeface="Roboto" panose="02000000000000000000" pitchFamily="2" charset="0"/>
                <a:ea typeface="Roboto" panose="02000000000000000000" pitchFamily="2" charset="0"/>
                <a:cs typeface="Roboto Mono"/>
              </a:rPr>
              <a:t>natural</a:t>
            </a:r>
            <a:r>
              <a:rPr lang="fr-FR" sz="2000" spc="50" dirty="0">
                <a:solidFill>
                  <a:srgbClr val="3E3E3E"/>
                </a:solidFill>
                <a:latin typeface="Roboto" panose="02000000000000000000" pitchFamily="2" charset="0"/>
                <a:ea typeface="Roboto" panose="02000000000000000000" pitchFamily="2" charset="0"/>
                <a:cs typeface="Roboto Mono"/>
              </a:rPr>
              <a:t> </a:t>
            </a:r>
            <a:r>
              <a:rPr lang="fr-FR" sz="2000" spc="50" dirty="0" err="1">
                <a:solidFill>
                  <a:srgbClr val="3E3E3E"/>
                </a:solidFill>
                <a:latin typeface="Roboto" panose="02000000000000000000" pitchFamily="2" charset="0"/>
                <a:ea typeface="Roboto" panose="02000000000000000000" pitchFamily="2" charset="0"/>
                <a:cs typeface="Roboto Mono"/>
              </a:rPr>
              <a:t>origin</a:t>
            </a:r>
            <a:endParaRPr lang="fr-FR" sz="2000" spc="50" dirty="0">
              <a:solidFill>
                <a:srgbClr val="3E3E3E"/>
              </a:solidFill>
              <a:latin typeface="Roboto" panose="02000000000000000000" pitchFamily="2" charset="0"/>
              <a:ea typeface="Roboto" panose="02000000000000000000" pitchFamily="2" charset="0"/>
              <a:cs typeface="Roboto Mono"/>
            </a:endParaRPr>
          </a:p>
        </p:txBody>
      </p:sp>
    </p:spTree>
    <p:extLst>
      <p:ext uri="{BB962C8B-B14F-4D97-AF65-F5344CB8AC3E}">
        <p14:creationId xmlns:p14="http://schemas.microsoft.com/office/powerpoint/2010/main" val="396943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65252" y="1742755"/>
            <a:ext cx="9967345" cy="997196"/>
          </a:xfrm>
          <a:prstGeom prst="rect">
            <a:avLst/>
          </a:prstGeom>
        </p:spPr>
        <p:txBody>
          <a:bodyPr wrap="square">
            <a:spAutoFit/>
          </a:bodyPr>
          <a:lstStyle/>
          <a:p>
            <a:pPr lvl="0" algn="ctr">
              <a:lnSpc>
                <a:spcPct val="105000"/>
              </a:lnSpc>
            </a:pPr>
            <a:r>
              <a:rPr lang="fr-FR" sz="2800" b="1" dirty="0">
                <a:solidFill>
                  <a:srgbClr val="FBB591"/>
                </a:solidFill>
                <a:latin typeface="KyivType Sans2" panose="00000500000000000000" charset="0"/>
                <a:ea typeface="Roboto" panose="02000000000000000000" pitchFamily="2" charset="0"/>
              </a:rPr>
              <a:t>Niacinamide soothes and </a:t>
            </a:r>
            <a:endParaRPr lang="fr-FR" sz="2800" b="1" dirty="0" smtClean="0">
              <a:solidFill>
                <a:srgbClr val="FBB591"/>
              </a:solidFill>
              <a:latin typeface="KyivType Sans2" panose="00000500000000000000" charset="0"/>
              <a:ea typeface="Roboto" panose="02000000000000000000" pitchFamily="2" charset="0"/>
            </a:endParaRPr>
          </a:p>
          <a:p>
            <a:pPr lvl="0" algn="ctr">
              <a:lnSpc>
                <a:spcPct val="105000"/>
              </a:lnSpc>
            </a:pPr>
            <a:r>
              <a:rPr lang="fr-FR" sz="2800" b="1" dirty="0" smtClean="0">
                <a:solidFill>
                  <a:srgbClr val="FBB591"/>
                </a:solidFill>
                <a:latin typeface="KyivType Sans2" panose="00000500000000000000" charset="0"/>
                <a:ea typeface="Roboto" panose="02000000000000000000" pitchFamily="2" charset="0"/>
              </a:rPr>
              <a:t>has </a:t>
            </a:r>
            <a:r>
              <a:rPr lang="fr-FR" sz="2800" b="1" dirty="0">
                <a:solidFill>
                  <a:srgbClr val="FBB591"/>
                </a:solidFill>
                <a:latin typeface="KyivType Sans2" panose="00000500000000000000" charset="0"/>
                <a:ea typeface="Roboto" panose="02000000000000000000" pitchFamily="2" charset="0"/>
              </a:rPr>
              <a:t>an </a:t>
            </a:r>
            <a:r>
              <a:rPr lang="fr-FR" sz="2800" b="1" dirty="0" smtClean="0">
                <a:solidFill>
                  <a:srgbClr val="FBB591"/>
                </a:solidFill>
                <a:latin typeface="KyivType Sans2" panose="00000500000000000000" charset="0"/>
                <a:ea typeface="Roboto" panose="02000000000000000000" pitchFamily="2" charset="0"/>
              </a:rPr>
              <a:t>anti-</a:t>
            </a:r>
            <a:r>
              <a:rPr lang="fr-FR" sz="2800" b="1" dirty="0" err="1" smtClean="0">
                <a:solidFill>
                  <a:srgbClr val="FBB591"/>
                </a:solidFill>
                <a:latin typeface="KyivType Sans2" panose="00000500000000000000" charset="0"/>
                <a:ea typeface="Roboto" panose="02000000000000000000" pitchFamily="2" charset="0"/>
              </a:rPr>
              <a:t>inflammatory</a:t>
            </a:r>
            <a:r>
              <a:rPr lang="fr-FR" sz="2800" b="1" dirty="0" smtClean="0">
                <a:solidFill>
                  <a:srgbClr val="FBB591"/>
                </a:solidFill>
                <a:latin typeface="KyivType Sans2" panose="00000500000000000000" charset="0"/>
                <a:ea typeface="Roboto" panose="02000000000000000000" pitchFamily="2" charset="0"/>
              </a:rPr>
              <a:t> </a:t>
            </a:r>
            <a:r>
              <a:rPr lang="fr-FR" sz="2800" b="1" dirty="0">
                <a:solidFill>
                  <a:srgbClr val="FBB591"/>
                </a:solidFill>
                <a:latin typeface="KyivType Sans2" panose="00000500000000000000" charset="0"/>
                <a:ea typeface="Roboto" panose="02000000000000000000" pitchFamily="2" charset="0"/>
              </a:rPr>
              <a:t>action </a:t>
            </a:r>
          </a:p>
        </p:txBody>
      </p:sp>
      <p:pic>
        <p:nvPicPr>
          <p:cNvPr id="13" name="Image 1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3660" t="49850" r="14490" b="4414"/>
          <a:stretch/>
        </p:blipFill>
        <p:spPr>
          <a:xfrm rot="173024">
            <a:off x="5973392" y="3466584"/>
            <a:ext cx="2305587" cy="978422"/>
          </a:xfrm>
          <a:prstGeom prst="rect">
            <a:avLst/>
          </a:prstGeom>
        </p:spPr>
      </p:pic>
      <p:pic>
        <p:nvPicPr>
          <p:cNvPr id="14" name="Image 13"/>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3962" t="5019" r="15396" b="47434"/>
          <a:stretch/>
        </p:blipFill>
        <p:spPr>
          <a:xfrm rot="21386042">
            <a:off x="3499331" y="3492136"/>
            <a:ext cx="2211176" cy="992196"/>
          </a:xfrm>
          <a:prstGeom prst="rect">
            <a:avLst/>
          </a:prstGeom>
        </p:spPr>
      </p:pic>
    </p:spTree>
    <p:extLst>
      <p:ext uri="{BB962C8B-B14F-4D97-AF65-F5344CB8AC3E}">
        <p14:creationId xmlns:p14="http://schemas.microsoft.com/office/powerpoint/2010/main" val="328938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2" fill="hold" grpId="0" nodeType="clickEffect">
                                  <p:stCondLst>
                                    <p:cond delay="0"/>
                                  </p:stCondLst>
                                  <p:childTnLst>
                                    <p:animEffect transition="out" filter="wipe(right)">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par>
                                <p:cTn id="13" presetID="22" presetClass="exit" presetSubtype="2" fill="hold" nodeType="withEffect">
                                  <p:stCondLst>
                                    <p:cond delay="0"/>
                                  </p:stCondLst>
                                  <p:childTnLst>
                                    <p:animEffect transition="out" filter="wipe(right)">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36784" y="2052998"/>
            <a:ext cx="9958524" cy="503471"/>
          </a:xfrm>
          <a:prstGeom prst="rect">
            <a:avLst/>
          </a:prstGeom>
        </p:spPr>
        <p:txBody>
          <a:bodyPr wrap="square">
            <a:spAutoFit/>
          </a:bodyPr>
          <a:lstStyle/>
          <a:p>
            <a:pPr algn="ctr">
              <a:lnSpc>
                <a:spcPct val="105000"/>
              </a:lnSpc>
            </a:pPr>
            <a:r>
              <a:rPr lang="fr-FR" sz="2800" b="1" cap="small" dirty="0">
                <a:solidFill>
                  <a:srgbClr val="FBB591"/>
                </a:solidFill>
                <a:latin typeface="KyivType Sans2" panose="00000500000000000000" charset="0"/>
                <a:ea typeface="Roboto" panose="02000000000000000000" pitchFamily="2" charset="0"/>
              </a:rPr>
              <a:t>Elixir Vital </a:t>
            </a:r>
            <a:r>
              <a:rPr lang="fr-FR" sz="2800" b="1" dirty="0">
                <a:solidFill>
                  <a:srgbClr val="FBB591"/>
                </a:solidFill>
                <a:latin typeface="KyivType Sans2" panose="00000500000000000000" charset="0"/>
                <a:ea typeface="Roboto" panose="02000000000000000000" pitchFamily="2" charset="0"/>
              </a:rPr>
              <a:t>smoothes wrinkles</a:t>
            </a:r>
          </a:p>
        </p:txBody>
      </p:sp>
      <p:pic>
        <p:nvPicPr>
          <p:cNvPr id="13" name="Image 1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3660" t="49850" r="14490" b="4414"/>
          <a:stretch/>
        </p:blipFill>
        <p:spPr>
          <a:xfrm rot="173024">
            <a:off x="5973392" y="3466584"/>
            <a:ext cx="2305587" cy="978422"/>
          </a:xfrm>
          <a:prstGeom prst="rect">
            <a:avLst/>
          </a:prstGeom>
        </p:spPr>
      </p:pic>
      <p:pic>
        <p:nvPicPr>
          <p:cNvPr id="14" name="Image 13"/>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3962" t="5019" r="15396" b="47434"/>
          <a:stretch/>
        </p:blipFill>
        <p:spPr>
          <a:xfrm rot="21386042">
            <a:off x="3499331" y="3492136"/>
            <a:ext cx="2211176" cy="992196"/>
          </a:xfrm>
          <a:prstGeom prst="rect">
            <a:avLst/>
          </a:prstGeom>
        </p:spPr>
      </p:pic>
    </p:spTree>
    <p:extLst>
      <p:ext uri="{BB962C8B-B14F-4D97-AF65-F5344CB8AC3E}">
        <p14:creationId xmlns:p14="http://schemas.microsoft.com/office/powerpoint/2010/main" val="395225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2" fill="hold" grpId="0" nodeType="clickEffect">
                                  <p:stCondLst>
                                    <p:cond delay="0"/>
                                  </p:stCondLst>
                                  <p:childTnLst>
                                    <p:animEffect transition="out" filter="wipe(right)">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par>
                                <p:cTn id="13" presetID="22" presetClass="exit" presetSubtype="2" fill="hold" nodeType="withEffect">
                                  <p:stCondLst>
                                    <p:cond delay="0"/>
                                  </p:stCondLst>
                                  <p:childTnLst>
                                    <p:animEffect transition="out" filter="wipe(right)">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072158" y="1995125"/>
            <a:ext cx="10058400" cy="544765"/>
          </a:xfrm>
          <a:prstGeom prst="rect">
            <a:avLst/>
          </a:prstGeom>
        </p:spPr>
        <p:txBody>
          <a:bodyPr wrap="square">
            <a:spAutoFit/>
          </a:bodyPr>
          <a:lstStyle/>
          <a:p>
            <a:pPr lvl="0" algn="ctr">
              <a:lnSpc>
                <a:spcPct val="105000"/>
              </a:lnSpc>
            </a:pPr>
            <a:r>
              <a:rPr lang="fr-FR" sz="2800" b="1" cap="small" dirty="0">
                <a:solidFill>
                  <a:srgbClr val="FBB591"/>
                </a:solidFill>
                <a:latin typeface="KyivType Sans2" panose="00000500000000000000" charset="0"/>
                <a:ea typeface="Roboto" panose="02000000000000000000" pitchFamily="2" charset="0"/>
              </a:rPr>
              <a:t>Elixir Vital </a:t>
            </a:r>
            <a:r>
              <a:rPr lang="fr-FR" sz="2800" b="1" dirty="0" err="1">
                <a:solidFill>
                  <a:srgbClr val="FBB591"/>
                </a:solidFill>
                <a:latin typeface="KyivType Sans2" panose="00000500000000000000" charset="0"/>
                <a:ea typeface="Roboto" panose="02000000000000000000" pitchFamily="2" charset="0"/>
              </a:rPr>
              <a:t>treats</a:t>
            </a:r>
            <a:r>
              <a:rPr lang="fr-FR" sz="2800" b="1" dirty="0">
                <a:solidFill>
                  <a:srgbClr val="FBB591"/>
                </a:solidFill>
                <a:latin typeface="KyivType Sans2" panose="00000500000000000000" charset="0"/>
                <a:ea typeface="Roboto" panose="02000000000000000000" pitchFamily="2" charset="0"/>
              </a:rPr>
              <a:t> </a:t>
            </a:r>
            <a:r>
              <a:rPr lang="fr-FR" sz="2800" b="1" dirty="0" err="1" smtClean="0">
                <a:solidFill>
                  <a:srgbClr val="FBB591"/>
                </a:solidFill>
                <a:latin typeface="KyivType Sans2" panose="00000500000000000000" charset="0"/>
                <a:ea typeface="Roboto" panose="02000000000000000000" pitchFamily="2" charset="0"/>
              </a:rPr>
              <a:t>dark</a:t>
            </a:r>
            <a:r>
              <a:rPr lang="fr-FR" sz="2800" b="1" dirty="0" smtClean="0">
                <a:solidFill>
                  <a:srgbClr val="FBB591"/>
                </a:solidFill>
                <a:latin typeface="KyivType Sans2" panose="00000500000000000000" charset="0"/>
                <a:ea typeface="Roboto" panose="02000000000000000000" pitchFamily="2" charset="0"/>
              </a:rPr>
              <a:t> spots</a:t>
            </a:r>
            <a:endParaRPr lang="fr-FR" sz="2800" b="1" dirty="0">
              <a:solidFill>
                <a:srgbClr val="FBB591"/>
              </a:solidFill>
              <a:latin typeface="KyivType Sans2" panose="00000500000000000000" charset="0"/>
              <a:ea typeface="Roboto" panose="02000000000000000000" pitchFamily="2" charset="0"/>
            </a:endParaRPr>
          </a:p>
        </p:txBody>
      </p:sp>
      <p:pic>
        <p:nvPicPr>
          <p:cNvPr id="13" name="Image 1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3660" t="49850" r="14490" b="4414"/>
          <a:stretch/>
        </p:blipFill>
        <p:spPr>
          <a:xfrm rot="173024">
            <a:off x="5973392" y="3466584"/>
            <a:ext cx="2305587" cy="978422"/>
          </a:xfrm>
          <a:prstGeom prst="rect">
            <a:avLst/>
          </a:prstGeom>
        </p:spPr>
      </p:pic>
      <p:pic>
        <p:nvPicPr>
          <p:cNvPr id="14" name="Image 13"/>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3962" t="5019" r="15396" b="47434"/>
          <a:stretch/>
        </p:blipFill>
        <p:spPr>
          <a:xfrm rot="21386042">
            <a:off x="3499331" y="3492136"/>
            <a:ext cx="2211176" cy="992196"/>
          </a:xfrm>
          <a:prstGeom prst="rect">
            <a:avLst/>
          </a:prstGeom>
        </p:spPr>
      </p:pic>
    </p:spTree>
    <p:extLst>
      <p:ext uri="{BB962C8B-B14F-4D97-AF65-F5344CB8AC3E}">
        <p14:creationId xmlns:p14="http://schemas.microsoft.com/office/powerpoint/2010/main" val="20803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par>
                                <p:cTn id="13" presetID="22" presetClass="exit" presetSubtype="8" fill="hold" nodeType="withEffect">
                                  <p:stCondLst>
                                    <p:cond delay="0"/>
                                  </p:stCondLst>
                                  <p:childTnLst>
                                    <p:animEffect transition="out" filter="wipe(left)">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7"/>
          <p:cNvSpPr txBox="1"/>
          <p:nvPr/>
        </p:nvSpPr>
        <p:spPr>
          <a:xfrm>
            <a:off x="0" y="1251830"/>
            <a:ext cx="12192000" cy="23865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sz="2667" b="0" i="0" u="none" strike="noStrike" kern="1200" cap="none" spc="0" normalizeH="0" baseline="0" noProof="0">
              <a:ln>
                <a:noFill/>
              </a:ln>
              <a:solidFill>
                <a:prstClr val="black"/>
              </a:solidFill>
              <a:effectLst/>
              <a:uLnTx/>
              <a:uFillTx/>
              <a:latin typeface="Montserrat"/>
              <a:ea typeface="Montserrat"/>
              <a:cs typeface="Montserrat"/>
              <a:sym typeface="Montserrat"/>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4641" y="867784"/>
            <a:ext cx="2341530" cy="2019764"/>
          </a:xfrm>
          <a:prstGeom prst="rect">
            <a:avLst/>
          </a:prstGeom>
        </p:spPr>
      </p:pic>
      <p:sp>
        <p:nvSpPr>
          <p:cNvPr id="5" name="Titre 2"/>
          <p:cNvSpPr txBox="1">
            <a:spLocks/>
          </p:cNvSpPr>
          <p:nvPr/>
        </p:nvSpPr>
        <p:spPr>
          <a:xfrm>
            <a:off x="990600" y="4503994"/>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a:solidFill>
                  <a:schemeClr val="bg2">
                    <a:lumMod val="25000"/>
                  </a:schemeClr>
                </a:solidFill>
                <a:latin typeface="KyivType Sans2" panose="00000500000000000000" pitchFamily="50" charset="0"/>
                <a:ea typeface="+mj-ea"/>
                <a:cs typeface="+mj-cs"/>
              </a:defRPr>
            </a:lvl1pPr>
          </a:lstStyle>
          <a:p>
            <a:r>
              <a:rPr lang="fr-FR" cap="small" dirty="0">
                <a:solidFill>
                  <a:srgbClr val="3E3E3E"/>
                </a:solidFill>
              </a:rPr>
              <a:t>Elixir Vital</a:t>
            </a:r>
            <a:r>
              <a:rPr lang="fr-FR" dirty="0">
                <a:solidFill>
                  <a:srgbClr val="3E3E3E"/>
                </a:solidFill>
              </a:rPr>
              <a:t>, 5th </a:t>
            </a:r>
            <a:r>
              <a:rPr lang="fr-FR" dirty="0" err="1" smtClean="0">
                <a:solidFill>
                  <a:srgbClr val="3E3E3E"/>
                </a:solidFill>
              </a:rPr>
              <a:t>generation</a:t>
            </a:r>
            <a:endParaRPr lang="fr-FR" dirty="0" smtClean="0">
              <a:solidFill>
                <a:srgbClr val="3E3E3E"/>
              </a:solidFill>
            </a:endParaRPr>
          </a:p>
          <a:p>
            <a:r>
              <a:rPr lang="fr-FR" dirty="0" smtClean="0"/>
              <a:t>Double </a:t>
            </a:r>
            <a:r>
              <a:rPr lang="fr-FR" dirty="0" err="1" smtClean="0"/>
              <a:t>efficiency</a:t>
            </a:r>
            <a:r>
              <a:rPr lang="fr-FR" dirty="0" smtClean="0"/>
              <a:t> &amp; double use </a:t>
            </a:r>
            <a:endParaRPr lang="fr-FR" dirty="0"/>
          </a:p>
        </p:txBody>
      </p:sp>
    </p:spTree>
    <p:extLst>
      <p:ext uri="{BB962C8B-B14F-4D97-AF65-F5344CB8AC3E}">
        <p14:creationId xmlns:p14="http://schemas.microsoft.com/office/powerpoint/2010/main" val="21322350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ZoneTexte 28"/>
          <p:cNvSpPr txBox="1"/>
          <p:nvPr/>
        </p:nvSpPr>
        <p:spPr>
          <a:xfrm>
            <a:off x="1828809" y="6123791"/>
            <a:ext cx="10101600" cy="730800"/>
          </a:xfrm>
          <a:prstGeom prst="rect">
            <a:avLst/>
          </a:prstGeom>
          <a:solidFill>
            <a:srgbClr val="FEF3EC"/>
          </a:solidFill>
        </p:spPr>
        <p:txBody>
          <a:bodyPr wrap="square" rtlCol="0">
            <a:spAutoFit/>
          </a:bodyPr>
          <a:lstStyle/>
          <a:p>
            <a:endParaRPr lang="fr-FR" dirty="0">
              <a:solidFill>
                <a:srgbClr val="3E3E3E"/>
              </a:solidFill>
              <a:latin typeface="Roboto" panose="02000000000000000000" pitchFamily="2" charset="0"/>
              <a:ea typeface="Roboto" panose="02000000000000000000" pitchFamily="2" charset="0"/>
            </a:endParaRPr>
          </a:p>
        </p:txBody>
      </p:sp>
      <p:sp>
        <p:nvSpPr>
          <p:cNvPr id="16" name="Rectangle 15"/>
          <p:cNvSpPr/>
          <p:nvPr/>
        </p:nvSpPr>
        <p:spPr>
          <a:xfrm>
            <a:off x="1828755" y="6100760"/>
            <a:ext cx="10309934" cy="729430"/>
          </a:xfrm>
          <a:prstGeom prst="rect">
            <a:avLst/>
          </a:prstGeom>
        </p:spPr>
        <p:txBody>
          <a:bodyPr wrap="square">
            <a:spAutoFit/>
          </a:bodyPr>
          <a:lstStyle/>
          <a:p>
            <a:pPr algn="ctr">
              <a:lnSpc>
                <a:spcPct val="115000"/>
              </a:lnSpc>
              <a:spcAft>
                <a:spcPts val="0"/>
              </a:spcAft>
            </a:pPr>
            <a:r>
              <a:rPr lang="fr-FR" b="1" cap="small" dirty="0" smtClean="0">
                <a:solidFill>
                  <a:srgbClr val="3E3E3E"/>
                </a:solidFill>
                <a:latin typeface="Roboto" panose="02000000000000000000" pitchFamily="2" charset="0"/>
                <a:ea typeface="Roboto" panose="02000000000000000000" pitchFamily="2" charset="0"/>
              </a:rPr>
              <a:t>The power of the 2 phases: </a:t>
            </a:r>
            <a:r>
              <a:rPr lang="fr-FR" b="1" cap="small" dirty="0" err="1" smtClean="0">
                <a:solidFill>
                  <a:srgbClr val="3E3E3E"/>
                </a:solidFill>
                <a:latin typeface="Roboto" panose="02000000000000000000" pitchFamily="2" charset="0"/>
                <a:ea typeface="Roboto" panose="02000000000000000000" pitchFamily="2" charset="0"/>
              </a:rPr>
              <a:t>hydric</a:t>
            </a:r>
            <a:r>
              <a:rPr lang="fr-FR" b="1" cap="small" dirty="0" smtClean="0">
                <a:solidFill>
                  <a:srgbClr val="3E3E3E"/>
                </a:solidFill>
                <a:latin typeface="Roboto" panose="02000000000000000000" pitchFamily="2" charset="0"/>
                <a:ea typeface="Roboto" panose="02000000000000000000" pitchFamily="2" charset="0"/>
              </a:rPr>
              <a:t> and lipidic, to </a:t>
            </a:r>
            <a:r>
              <a:rPr lang="fr-FR" b="1" cap="small" dirty="0" err="1" smtClean="0">
                <a:solidFill>
                  <a:srgbClr val="3E3E3E"/>
                </a:solidFill>
                <a:latin typeface="Roboto" panose="02000000000000000000" pitchFamily="2" charset="0"/>
                <a:ea typeface="Roboto" panose="02000000000000000000" pitchFamily="2" charset="0"/>
              </a:rPr>
              <a:t>blend</a:t>
            </a:r>
            <a:r>
              <a:rPr lang="fr-FR" b="1" cap="small" dirty="0" smtClean="0">
                <a:solidFill>
                  <a:srgbClr val="3E3E3E"/>
                </a:solidFill>
                <a:latin typeface="Roboto" panose="02000000000000000000" pitchFamily="2" charset="0"/>
                <a:ea typeface="Roboto" panose="02000000000000000000" pitchFamily="2" charset="0"/>
              </a:rPr>
              <a:t> at the last moment</a:t>
            </a:r>
          </a:p>
          <a:p>
            <a:pPr algn="ctr">
              <a:lnSpc>
                <a:spcPct val="115000"/>
              </a:lnSpc>
              <a:spcAft>
                <a:spcPts val="0"/>
              </a:spcAft>
            </a:pPr>
            <a:r>
              <a:rPr lang="fr-FR" b="1" cap="small" dirty="0" smtClean="0">
                <a:solidFill>
                  <a:srgbClr val="3E3E3E"/>
                </a:solidFill>
                <a:latin typeface="Roboto" panose="02000000000000000000" pitchFamily="2" charset="0"/>
                <a:ea typeface="Roboto" panose="02000000000000000000" pitchFamily="2" charset="0"/>
              </a:rPr>
              <a:t> to act in synergy and deliver their transformative power to the skin.</a:t>
            </a:r>
            <a:endParaRPr lang="fr-FR" b="1" cap="small" dirty="0">
              <a:solidFill>
                <a:srgbClr val="3E3E3E"/>
              </a:solidFill>
              <a:latin typeface="Roboto" panose="02000000000000000000" pitchFamily="2" charset="0"/>
              <a:ea typeface="Roboto" panose="02000000000000000000" pitchFamily="2" charset="0"/>
            </a:endParaRPr>
          </a:p>
        </p:txBody>
      </p:sp>
      <p:grpSp>
        <p:nvGrpSpPr>
          <p:cNvPr id="28" name="Groupe 27"/>
          <p:cNvGrpSpPr/>
          <p:nvPr/>
        </p:nvGrpSpPr>
        <p:grpSpPr>
          <a:xfrm>
            <a:off x="4773986" y="2050413"/>
            <a:ext cx="3870756" cy="3374831"/>
            <a:chOff x="4805159" y="1801780"/>
            <a:chExt cx="3870756" cy="3374831"/>
          </a:xfrm>
        </p:grpSpPr>
        <p:sp>
          <p:nvSpPr>
            <p:cNvPr id="18" name="ZoneTexte 17">
              <a:extLst>
                <a:ext uri="{FF2B5EF4-FFF2-40B4-BE49-F238E27FC236}">
                  <a16:creationId xmlns:a16="http://schemas.microsoft.com/office/drawing/2014/main" id="{773DF8B9-CE38-4D36-85E8-BD2163DD577D}"/>
                </a:ext>
              </a:extLst>
            </p:cNvPr>
            <p:cNvSpPr txBox="1"/>
            <p:nvPr/>
          </p:nvSpPr>
          <p:spPr>
            <a:xfrm>
              <a:off x="6054474" y="1801780"/>
              <a:ext cx="1858497" cy="584775"/>
            </a:xfrm>
            <a:prstGeom prst="rect">
              <a:avLst/>
            </a:prstGeom>
            <a:noFill/>
          </p:spPr>
          <p:txBody>
            <a:bodyPr wrap="square" rtlCol="0">
              <a:spAutoFit/>
            </a:bodyPr>
            <a:lstStyle/>
            <a:p>
              <a:pPr algn="ctr">
                <a:defRPr/>
              </a:pPr>
              <a:r>
                <a:rPr lang="fr-FR" sz="1600" dirty="0" smtClean="0">
                  <a:solidFill>
                    <a:srgbClr val="3E3E3E"/>
                  </a:solidFill>
                  <a:latin typeface="Roboto Mono" panose="00000009000000000000" pitchFamily="49" charset="0"/>
                  <a:ea typeface="Roboto Mono" panose="00000009000000000000" pitchFamily="49" charset="0"/>
                </a:rPr>
                <a:t>2 </a:t>
              </a:r>
              <a:r>
                <a:rPr lang="fr-FR" sz="1600" dirty="0">
                  <a:solidFill>
                    <a:srgbClr val="3E3E3E"/>
                  </a:solidFill>
                  <a:latin typeface="Roboto Mono" panose="00000009000000000000" pitchFamily="49" charset="0"/>
                  <a:ea typeface="Roboto Mono" panose="00000009000000000000" pitchFamily="49" charset="0"/>
                </a:rPr>
                <a:t>to </a:t>
              </a:r>
              <a:r>
                <a:rPr lang="fr-FR" sz="1600" dirty="0" smtClean="0">
                  <a:solidFill>
                    <a:srgbClr val="3E3E3E"/>
                  </a:solidFill>
                  <a:latin typeface="Roboto Mono" panose="00000009000000000000" pitchFamily="49" charset="0"/>
                  <a:ea typeface="Roboto Mono" panose="00000009000000000000" pitchFamily="49" charset="0"/>
                </a:rPr>
                <a:t>3 pumps</a:t>
              </a:r>
            </a:p>
            <a:p>
              <a:pPr algn="ctr">
                <a:defRPr/>
              </a:pPr>
              <a:r>
                <a:rPr lang="fr-FR" sz="1600" dirty="0" smtClean="0">
                  <a:solidFill>
                    <a:srgbClr val="3E3E3E"/>
                  </a:solidFill>
                  <a:latin typeface="Roboto Mono" panose="00000009000000000000" pitchFamily="49" charset="0"/>
                  <a:ea typeface="Roboto Mono" panose="00000009000000000000" pitchFamily="49" charset="0"/>
                </a:rPr>
                <a:t>  </a:t>
              </a:r>
              <a:endParaRPr lang="fr-FR" sz="1600" dirty="0">
                <a:solidFill>
                  <a:srgbClr val="3E3E3E"/>
                </a:solidFill>
                <a:latin typeface="Roboto Mono" panose="00000009000000000000" pitchFamily="49" charset="0"/>
                <a:ea typeface="Roboto Mono" panose="00000009000000000000" pitchFamily="49" charset="0"/>
              </a:endParaRPr>
            </a:p>
          </p:txBody>
        </p:sp>
        <p:sp>
          <p:nvSpPr>
            <p:cNvPr id="19" name="ZoneTexte 18"/>
            <p:cNvSpPr txBox="1"/>
            <p:nvPr/>
          </p:nvSpPr>
          <p:spPr>
            <a:xfrm>
              <a:off x="4805159" y="3856611"/>
              <a:ext cx="612654" cy="400110"/>
            </a:xfrm>
            <a:prstGeom prst="rect">
              <a:avLst/>
            </a:prstGeom>
            <a:noFill/>
          </p:spPr>
          <p:txBody>
            <a:bodyPr wrap="square" rtlCol="0">
              <a:spAutoFit/>
            </a:bodyPr>
            <a:lstStyle/>
            <a:p>
              <a:r>
                <a:rPr lang="fr-FR" sz="2000" dirty="0" smtClean="0">
                  <a:solidFill>
                    <a:srgbClr val="3E3E3E"/>
                  </a:solidFill>
                  <a:latin typeface="Roboto Mono" panose="00000009000000000000" pitchFamily="49" charset="0"/>
                  <a:ea typeface="Roboto Mono" panose="00000009000000000000" pitchFamily="49" charset="0"/>
                </a:rPr>
                <a:t>+</a:t>
              </a:r>
              <a:endParaRPr lang="fr-FR" sz="2000" dirty="0">
                <a:solidFill>
                  <a:srgbClr val="3E3E3E"/>
                </a:solidFill>
                <a:latin typeface="Roboto Mono" panose="00000009000000000000" pitchFamily="49" charset="0"/>
                <a:ea typeface="Roboto Mono" panose="00000009000000000000" pitchFamily="49" charset="0"/>
              </a:endParaRPr>
            </a:p>
          </p:txBody>
        </p:sp>
        <p:pic>
          <p:nvPicPr>
            <p:cNvPr id="26" name="Imag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0715" y="2465161"/>
              <a:ext cx="3505200" cy="2711450"/>
            </a:xfrm>
            <a:prstGeom prst="rect">
              <a:avLst/>
            </a:prstGeom>
          </p:spPr>
        </p:pic>
      </p:grpSp>
      <p:grpSp>
        <p:nvGrpSpPr>
          <p:cNvPr id="8" name="Groupe 7"/>
          <p:cNvGrpSpPr/>
          <p:nvPr/>
        </p:nvGrpSpPr>
        <p:grpSpPr>
          <a:xfrm>
            <a:off x="1495483" y="2077431"/>
            <a:ext cx="3154202" cy="3245227"/>
            <a:chOff x="1526656" y="1828798"/>
            <a:chExt cx="3154202" cy="3245227"/>
          </a:xfrm>
        </p:grpSpPr>
        <p:sp>
          <p:nvSpPr>
            <p:cNvPr id="6" name="ZoneTexte 5"/>
            <p:cNvSpPr txBox="1"/>
            <p:nvPr/>
          </p:nvSpPr>
          <p:spPr>
            <a:xfrm>
              <a:off x="1526656" y="1828798"/>
              <a:ext cx="3154202" cy="584775"/>
            </a:xfrm>
            <a:prstGeom prst="rect">
              <a:avLst/>
            </a:prstGeom>
            <a:noFill/>
          </p:spPr>
          <p:txBody>
            <a:bodyPr wrap="square" rtlCol="0">
              <a:spAutoFit/>
            </a:bodyPr>
            <a:lstStyle/>
            <a:p>
              <a:pPr algn="ctr"/>
              <a:r>
                <a:rPr lang="fr-FR" sz="1600" dirty="0" err="1" smtClean="0">
                  <a:solidFill>
                    <a:srgbClr val="3E3E3E"/>
                  </a:solidFill>
                  <a:latin typeface="Roboto Mono" panose="00000009000000000000" pitchFamily="49" charset="0"/>
                  <a:ea typeface="Roboto Mono" panose="00000009000000000000" pitchFamily="49" charset="0"/>
                </a:rPr>
                <a:t>Blend</a:t>
              </a:r>
              <a:r>
                <a:rPr lang="fr-FR" sz="1600" dirty="0" smtClean="0">
                  <a:solidFill>
                    <a:srgbClr val="3E3E3E"/>
                  </a:solidFill>
                  <a:latin typeface="Roboto Mono" panose="00000009000000000000" pitchFamily="49" charset="0"/>
                  <a:ea typeface="Roboto Mono" panose="00000009000000000000" pitchFamily="49" charset="0"/>
                </a:rPr>
                <a:t> the dual-phase texture </a:t>
              </a:r>
            </a:p>
          </p:txBody>
        </p:sp>
        <p:pic>
          <p:nvPicPr>
            <p:cNvPr id="2" name="Imag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776887" y="2387531"/>
              <a:ext cx="2863623" cy="2686494"/>
            </a:xfrm>
            <a:prstGeom prst="rect">
              <a:avLst/>
            </a:prstGeom>
          </p:spPr>
        </p:pic>
      </p:grpSp>
      <p:grpSp>
        <p:nvGrpSpPr>
          <p:cNvPr id="11" name="Groupe 10"/>
          <p:cNvGrpSpPr/>
          <p:nvPr/>
        </p:nvGrpSpPr>
        <p:grpSpPr>
          <a:xfrm>
            <a:off x="8595014" y="2067463"/>
            <a:ext cx="3459192" cy="3438761"/>
            <a:chOff x="8626187" y="1818830"/>
            <a:chExt cx="3459192" cy="3438761"/>
          </a:xfrm>
        </p:grpSpPr>
        <p:sp>
          <p:nvSpPr>
            <p:cNvPr id="20" name="ZoneTexte 19"/>
            <p:cNvSpPr txBox="1"/>
            <p:nvPr/>
          </p:nvSpPr>
          <p:spPr>
            <a:xfrm>
              <a:off x="8815627" y="3788132"/>
              <a:ext cx="609169" cy="400110"/>
            </a:xfrm>
            <a:prstGeom prst="rect">
              <a:avLst/>
            </a:prstGeom>
            <a:noFill/>
          </p:spPr>
          <p:txBody>
            <a:bodyPr wrap="square" rtlCol="0">
              <a:spAutoFit/>
            </a:bodyPr>
            <a:lstStyle/>
            <a:p>
              <a:r>
                <a:rPr lang="fr-FR" sz="2000" dirty="0" smtClean="0">
                  <a:latin typeface="Roboto Mono" panose="00000009000000000000" pitchFamily="49" charset="0"/>
                  <a:ea typeface="Roboto Mono" panose="00000009000000000000" pitchFamily="49" charset="0"/>
                </a:rPr>
                <a:t>+</a:t>
              </a:r>
              <a:endParaRPr lang="fr-FR" sz="2000" dirty="0">
                <a:latin typeface="Roboto Mono" panose="00000009000000000000" pitchFamily="49" charset="0"/>
                <a:ea typeface="Roboto Mono" panose="00000009000000000000" pitchFamily="49" charset="0"/>
              </a:endParaRPr>
            </a:p>
          </p:txBody>
        </p:sp>
        <p:grpSp>
          <p:nvGrpSpPr>
            <p:cNvPr id="10" name="Groupe 9"/>
            <p:cNvGrpSpPr/>
            <p:nvPr/>
          </p:nvGrpSpPr>
          <p:grpSpPr>
            <a:xfrm>
              <a:off x="9122019" y="2316231"/>
              <a:ext cx="2470589" cy="2941360"/>
              <a:chOff x="9122019" y="2316231"/>
              <a:chExt cx="2470589" cy="2941360"/>
            </a:xfrm>
          </p:grpSpPr>
          <p:grpSp>
            <p:nvGrpSpPr>
              <p:cNvPr id="9" name="Groupe 8"/>
              <p:cNvGrpSpPr/>
              <p:nvPr/>
            </p:nvGrpSpPr>
            <p:grpSpPr>
              <a:xfrm>
                <a:off x="9566316" y="2465161"/>
                <a:ext cx="1601921" cy="2792430"/>
                <a:chOff x="9432117" y="2264229"/>
                <a:chExt cx="1601921" cy="2792430"/>
              </a:xfrm>
            </p:grpSpPr>
            <p:grpSp>
              <p:nvGrpSpPr>
                <p:cNvPr id="7" name="Groupe 6"/>
                <p:cNvGrpSpPr/>
                <p:nvPr/>
              </p:nvGrpSpPr>
              <p:grpSpPr>
                <a:xfrm>
                  <a:off x="9828256" y="2465162"/>
                  <a:ext cx="908103" cy="2360274"/>
                  <a:chOff x="9845804" y="2502463"/>
                  <a:chExt cx="827120" cy="2322972"/>
                </a:xfrm>
              </p:grpSpPr>
              <p:pic>
                <p:nvPicPr>
                  <p:cNvPr id="22" name="Imag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5804" y="2502463"/>
                    <a:ext cx="827120" cy="2322972"/>
                  </a:xfrm>
                  <a:prstGeom prst="rect">
                    <a:avLst/>
                  </a:prstGeom>
                </p:spPr>
              </p:pic>
              <p:sp>
                <p:nvSpPr>
                  <p:cNvPr id="23" name="ZoneTexte 22"/>
                  <p:cNvSpPr txBox="1"/>
                  <p:nvPr/>
                </p:nvSpPr>
                <p:spPr>
                  <a:xfrm rot="16200000">
                    <a:off x="9346309" y="3297400"/>
                    <a:ext cx="1826110" cy="364429"/>
                  </a:xfrm>
                  <a:prstGeom prst="rect">
                    <a:avLst/>
                  </a:prstGeom>
                  <a:noFill/>
                </p:spPr>
                <p:txBody>
                  <a:bodyPr wrap="square" rtlCol="0">
                    <a:spAutoFit/>
                  </a:bodyPr>
                  <a:lstStyle/>
                  <a:p>
                    <a:pPr algn="ctr"/>
                    <a:r>
                      <a:rPr lang="fr-FR" sz="2000" dirty="0" smtClean="0">
                        <a:solidFill>
                          <a:schemeClr val="bg1"/>
                        </a:solidFill>
                        <a:latin typeface="Roboto Mono" panose="00000009000000000000" pitchFamily="49" charset="0"/>
                        <a:ea typeface="Roboto Mono" panose="00000009000000000000" pitchFamily="49" charset="0"/>
                      </a:rPr>
                      <a:t>USUAL CARE</a:t>
                    </a:r>
                    <a:endParaRPr lang="fr-FR" sz="2000" dirty="0">
                      <a:solidFill>
                        <a:schemeClr val="bg1"/>
                      </a:solidFill>
                      <a:latin typeface="Roboto Mono" panose="00000009000000000000" pitchFamily="49" charset="0"/>
                      <a:ea typeface="Roboto Mono" panose="00000009000000000000" pitchFamily="49" charset="0"/>
                    </a:endParaRPr>
                  </a:p>
                </p:txBody>
              </p:sp>
            </p:grpSp>
            <p:sp>
              <p:nvSpPr>
                <p:cNvPr id="24" name="object 27"/>
                <p:cNvSpPr/>
                <p:nvPr/>
              </p:nvSpPr>
              <p:spPr>
                <a:xfrm rot="10800000">
                  <a:off x="9432117" y="2264229"/>
                  <a:ext cx="1601921" cy="2792430"/>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p>
                  <a:pPr algn="ctr"/>
                  <a:endParaRPr sz="1600">
                    <a:latin typeface="Roboto Mono" panose="00000009000000000000" pitchFamily="49" charset="0"/>
                    <a:ea typeface="Roboto Mono" panose="00000009000000000000" pitchFamily="49" charset="0"/>
                  </a:endParaRPr>
                </a:p>
              </p:txBody>
            </p:sp>
          </p:grpSp>
          <p:sp>
            <p:nvSpPr>
              <p:cNvPr id="3" name="ZoneTexte 2"/>
              <p:cNvSpPr txBox="1"/>
              <p:nvPr/>
            </p:nvSpPr>
            <p:spPr>
              <a:xfrm>
                <a:off x="9122019" y="2316231"/>
                <a:ext cx="2470589" cy="338554"/>
              </a:xfrm>
              <a:prstGeom prst="rect">
                <a:avLst/>
              </a:prstGeom>
              <a:solidFill>
                <a:schemeClr val="bg1">
                  <a:alpha val="83000"/>
                </a:schemeClr>
              </a:solidFill>
            </p:spPr>
            <p:txBody>
              <a:bodyPr wrap="square" rtlCol="0">
                <a:spAutoFit/>
              </a:bodyPr>
              <a:lstStyle/>
              <a:p>
                <a:endParaRPr lang="fr-FR" sz="1600" dirty="0">
                  <a:latin typeface="Roboto Mono" panose="00000009000000000000" pitchFamily="49" charset="0"/>
                  <a:ea typeface="Roboto Mono" panose="00000009000000000000" pitchFamily="49" charset="0"/>
                </a:endParaRPr>
              </a:p>
            </p:txBody>
          </p:sp>
        </p:grpSp>
        <p:sp>
          <p:nvSpPr>
            <p:cNvPr id="25" name="ZoneTexte 24">
              <a:extLst>
                <a:ext uri="{FF2B5EF4-FFF2-40B4-BE49-F238E27FC236}">
                  <a16:creationId xmlns:a16="http://schemas.microsoft.com/office/drawing/2014/main" id="{773DF8B9-CE38-4D36-85E8-BD2163DD577D}"/>
                </a:ext>
              </a:extLst>
            </p:cNvPr>
            <p:cNvSpPr txBox="1"/>
            <p:nvPr/>
          </p:nvSpPr>
          <p:spPr>
            <a:xfrm>
              <a:off x="8626187" y="1818830"/>
              <a:ext cx="3459192" cy="830997"/>
            </a:xfrm>
            <a:prstGeom prst="rect">
              <a:avLst/>
            </a:prstGeom>
            <a:noFill/>
          </p:spPr>
          <p:txBody>
            <a:bodyPr wrap="square" rtlCol="0">
              <a:spAutoFit/>
            </a:bodyPr>
            <a:lstStyle/>
            <a:p>
              <a:pPr algn="ctr"/>
              <a:r>
                <a:rPr lang="fr-FR" sz="1600" dirty="0">
                  <a:solidFill>
                    <a:srgbClr val="3E3E3E"/>
                  </a:solidFill>
                  <a:latin typeface="Roboto Mono" panose="00000009000000000000" pitchFamily="49" charset="0"/>
                  <a:ea typeface="Roboto Mono" panose="00000009000000000000" pitchFamily="49" charset="0"/>
                </a:rPr>
                <a:t>Alone or </a:t>
              </a:r>
              <a:endParaRPr lang="fr-FR" sz="1600" dirty="0" smtClean="0">
                <a:solidFill>
                  <a:srgbClr val="3E3E3E"/>
                </a:solidFill>
                <a:latin typeface="Roboto Mono" panose="00000009000000000000" pitchFamily="49" charset="0"/>
                <a:ea typeface="Roboto Mono" panose="00000009000000000000" pitchFamily="49" charset="0"/>
              </a:endParaRPr>
            </a:p>
            <a:p>
              <a:pPr algn="ctr"/>
              <a:r>
                <a:rPr lang="fr-FR" sz="1600" dirty="0" err="1" smtClean="0">
                  <a:solidFill>
                    <a:srgbClr val="3E3E3E"/>
                  </a:solidFill>
                  <a:latin typeface="Roboto Mono" panose="00000009000000000000" pitchFamily="49" charset="0"/>
                  <a:ea typeface="Roboto Mono" panose="00000009000000000000" pitchFamily="49" charset="0"/>
                </a:rPr>
                <a:t>under</a:t>
              </a:r>
              <a:r>
                <a:rPr lang="fr-FR" sz="1600" dirty="0" smtClean="0">
                  <a:solidFill>
                    <a:srgbClr val="3E3E3E"/>
                  </a:solidFill>
                  <a:latin typeface="Roboto Mono" panose="00000009000000000000" pitchFamily="49" charset="0"/>
                  <a:ea typeface="Roboto Mono" panose="00000009000000000000" pitchFamily="49" charset="0"/>
                </a:rPr>
                <a:t> the </a:t>
              </a:r>
              <a:r>
                <a:rPr lang="fr-FR" sz="1600" dirty="0">
                  <a:solidFill>
                    <a:srgbClr val="3E3E3E"/>
                  </a:solidFill>
                  <a:latin typeface="Roboto Mono" panose="00000009000000000000" pitchFamily="49" charset="0"/>
                  <a:ea typeface="Roboto Mono" panose="00000009000000000000" pitchFamily="49" charset="0"/>
                </a:rPr>
                <a:t>usual care</a:t>
              </a:r>
            </a:p>
            <a:p>
              <a:pPr algn="ctr">
                <a:defRPr/>
              </a:pPr>
              <a:r>
                <a:rPr lang="fr-FR" sz="1600" dirty="0" smtClean="0">
                  <a:solidFill>
                    <a:srgbClr val="3E3E3E"/>
                  </a:solidFill>
                  <a:latin typeface="Roboto Mono" panose="00000009000000000000" pitchFamily="49" charset="0"/>
                  <a:ea typeface="Roboto Mono" panose="00000009000000000000" pitchFamily="49" charset="0"/>
                </a:rPr>
                <a:t>  </a:t>
              </a:r>
              <a:endParaRPr lang="fr-FR" sz="1600" dirty="0">
                <a:solidFill>
                  <a:srgbClr val="3E3E3E"/>
                </a:solidFill>
                <a:latin typeface="Roboto Mono" panose="00000009000000000000" pitchFamily="49" charset="0"/>
                <a:ea typeface="Roboto Mono" panose="00000009000000000000" pitchFamily="49" charset="0"/>
              </a:endParaRPr>
            </a:p>
          </p:txBody>
        </p:sp>
      </p:grpSp>
      <p:sp>
        <p:nvSpPr>
          <p:cNvPr id="27" name="ZoneTexte 26"/>
          <p:cNvSpPr txBox="1"/>
          <p:nvPr/>
        </p:nvSpPr>
        <p:spPr>
          <a:xfrm>
            <a:off x="1392383" y="295564"/>
            <a:ext cx="10799618" cy="502702"/>
          </a:xfrm>
          <a:prstGeom prst="rect">
            <a:avLst/>
          </a:prstGeom>
          <a:noFill/>
        </p:spPr>
        <p:txBody>
          <a:bodyPr wrap="square" rtlCol="0">
            <a:spAutoFit/>
          </a:bodyPr>
          <a:lstStyle/>
          <a:p>
            <a:pPr algn="ctr">
              <a:lnSpc>
                <a:spcPts val="3200"/>
              </a:lnSpc>
              <a:spcBef>
                <a:spcPct val="0"/>
              </a:spcBef>
            </a:pPr>
            <a:r>
              <a:rPr lang="fr-FR" sz="3600" dirty="0" smtClean="0">
                <a:solidFill>
                  <a:srgbClr val="3E3E3E"/>
                </a:solidFill>
                <a:latin typeface="KyivType Sans2" panose="00000500000000000000" pitchFamily="50" charset="0"/>
                <a:ea typeface="+mj-ea"/>
                <a:cs typeface="+mj-cs"/>
              </a:rPr>
              <a:t>How to use ?</a:t>
            </a:r>
            <a:endParaRPr lang="fr-FR" sz="3600" dirty="0">
              <a:solidFill>
                <a:srgbClr val="3E3E3E"/>
              </a:solidFill>
              <a:latin typeface="KyivType Sans2" panose="00000500000000000000" pitchFamily="50" charset="0"/>
              <a:ea typeface="+mj-ea"/>
              <a:cs typeface="+mj-cs"/>
            </a:endParaRPr>
          </a:p>
        </p:txBody>
      </p:sp>
    </p:spTree>
    <p:extLst>
      <p:ext uri="{BB962C8B-B14F-4D97-AF65-F5344CB8AC3E}">
        <p14:creationId xmlns:p14="http://schemas.microsoft.com/office/powerpoint/2010/main" val="316532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8"/>
                                        </p:tgtEl>
                                        <p:attrNameLst>
                                          <p:attrName>r</p:attrName>
                                        </p:attrNameLst>
                                      </p:cBhvr>
                                    </p:animRot>
                                    <p:animRot by="-240000">
                                      <p:cBhvr>
                                        <p:cTn id="12" dur="200" fill="hold">
                                          <p:stCondLst>
                                            <p:cond delay="200"/>
                                          </p:stCondLst>
                                        </p:cTn>
                                        <p:tgtEl>
                                          <p:spTgt spid="8"/>
                                        </p:tgtEl>
                                        <p:attrNameLst>
                                          <p:attrName>r</p:attrName>
                                        </p:attrNameLst>
                                      </p:cBhvr>
                                    </p:animRot>
                                    <p:animRot by="240000">
                                      <p:cBhvr>
                                        <p:cTn id="13" dur="200" fill="hold">
                                          <p:stCondLst>
                                            <p:cond delay="400"/>
                                          </p:stCondLst>
                                        </p:cTn>
                                        <p:tgtEl>
                                          <p:spTgt spid="8"/>
                                        </p:tgtEl>
                                        <p:attrNameLst>
                                          <p:attrName>r</p:attrName>
                                        </p:attrNameLst>
                                      </p:cBhvr>
                                    </p:animRot>
                                    <p:animRot by="-240000">
                                      <p:cBhvr>
                                        <p:cTn id="14" dur="200" fill="hold">
                                          <p:stCondLst>
                                            <p:cond delay="600"/>
                                          </p:stCondLst>
                                        </p:cTn>
                                        <p:tgtEl>
                                          <p:spTgt spid="8"/>
                                        </p:tgtEl>
                                        <p:attrNameLst>
                                          <p:attrName>r</p:attrName>
                                        </p:attrNameLst>
                                      </p:cBhvr>
                                    </p:animRot>
                                    <p:animRot by="120000">
                                      <p:cBhvr>
                                        <p:cTn id="15" dur="200" fill="hold">
                                          <p:stCondLst>
                                            <p:cond delay="800"/>
                                          </p:stCondLst>
                                        </p:cTn>
                                        <p:tgtEl>
                                          <p:spTgt spid="8"/>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left)">
                                      <p:cBhvr>
                                        <p:cTn id="33"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44715" y="2045937"/>
            <a:ext cx="2677336" cy="461665"/>
          </a:xfrm>
          <a:prstGeom prst="rect">
            <a:avLst/>
          </a:prstGeom>
        </p:spPr>
        <p:txBody>
          <a:bodyPr wrap="none">
            <a:spAutoFit/>
          </a:bodyPr>
          <a:lstStyle/>
          <a:p>
            <a:pPr marR="0" lvl="0" indent="0" fontAlgn="auto">
              <a:lnSpc>
                <a:spcPct val="100000"/>
              </a:lnSpc>
              <a:spcBef>
                <a:spcPts val="0"/>
              </a:spcBef>
              <a:spcAft>
                <a:spcPts val="0"/>
              </a:spcAft>
              <a:buClrTx/>
              <a:buSzTx/>
              <a:buFontTx/>
              <a:buNone/>
              <a:tabLst/>
              <a:defRPr/>
            </a:pPr>
            <a:r>
              <a:rPr lang="fr-FR" sz="2400" dirty="0" smtClean="0">
                <a:solidFill>
                  <a:srgbClr val="3E3E3E"/>
                </a:solidFill>
                <a:latin typeface="KyivType Sans Medium2" panose="00000600000000000000" pitchFamily="50" charset="0"/>
                <a:ea typeface="Roboto" panose="02000000000000000000" pitchFamily="2" charset="0"/>
              </a:rPr>
              <a:t>PREVENTATIVE </a:t>
            </a:r>
          </a:p>
        </p:txBody>
      </p:sp>
      <p:sp>
        <p:nvSpPr>
          <p:cNvPr id="10" name="Rectangle 9"/>
          <p:cNvSpPr/>
          <p:nvPr/>
        </p:nvSpPr>
        <p:spPr>
          <a:xfrm>
            <a:off x="2844715" y="2892808"/>
            <a:ext cx="1654620" cy="1200329"/>
          </a:xfrm>
          <a:prstGeom prst="rect">
            <a:avLst/>
          </a:prstGeom>
        </p:spPr>
        <p:txBody>
          <a:bodyPr wrap="none">
            <a:spAutoFit/>
          </a:bodyPr>
          <a:lstStyle/>
          <a:p>
            <a:pPr marR="0" lvl="0" indent="0" fontAlgn="auto">
              <a:lnSpc>
                <a:spcPct val="100000"/>
              </a:lnSpc>
              <a:spcBef>
                <a:spcPts val="0"/>
              </a:spcBef>
              <a:spcAft>
                <a:spcPts val="0"/>
              </a:spcAft>
              <a:buClrTx/>
              <a:buSzTx/>
              <a:buFontTx/>
              <a:buNone/>
              <a:tabLst/>
              <a:defRPr/>
            </a:pPr>
            <a:r>
              <a:rPr lang="fr-FR" sz="2400" dirty="0" smtClean="0">
                <a:solidFill>
                  <a:srgbClr val="F9C199"/>
                </a:solidFill>
                <a:latin typeface="Roboto" panose="02000000000000000000" pitchFamily="2" charset="0"/>
                <a:ea typeface="Roboto" panose="02000000000000000000" pitchFamily="2" charset="0"/>
              </a:rPr>
              <a:t>Hydrates</a:t>
            </a:r>
          </a:p>
          <a:p>
            <a:pPr marR="0" lvl="0" indent="0" fontAlgn="auto">
              <a:lnSpc>
                <a:spcPct val="100000"/>
              </a:lnSpc>
              <a:spcBef>
                <a:spcPts val="0"/>
              </a:spcBef>
              <a:spcAft>
                <a:spcPts val="0"/>
              </a:spcAft>
              <a:buClrTx/>
              <a:buSzTx/>
              <a:buFontTx/>
              <a:buNone/>
              <a:tabLst/>
              <a:defRPr/>
            </a:pPr>
            <a:r>
              <a:rPr lang="fr-FR" sz="2400" dirty="0" err="1" smtClean="0">
                <a:solidFill>
                  <a:srgbClr val="F9C199"/>
                </a:solidFill>
                <a:latin typeface="Roboto" panose="02000000000000000000" pitchFamily="2" charset="0"/>
                <a:ea typeface="Roboto" panose="02000000000000000000" pitchFamily="2" charset="0"/>
              </a:rPr>
              <a:t>Nourishes</a:t>
            </a:r>
            <a:endParaRPr lang="fr-FR" sz="2400" dirty="0" smtClean="0">
              <a:solidFill>
                <a:srgbClr val="F9C199"/>
              </a:solidFill>
              <a:latin typeface="Roboto" panose="02000000000000000000" pitchFamily="2" charset="0"/>
              <a:ea typeface="Roboto" panose="02000000000000000000" pitchFamily="2" charset="0"/>
            </a:endParaRPr>
          </a:p>
          <a:p>
            <a:pPr marR="0" lvl="0" indent="0" fontAlgn="auto">
              <a:lnSpc>
                <a:spcPct val="100000"/>
              </a:lnSpc>
              <a:spcBef>
                <a:spcPts val="0"/>
              </a:spcBef>
              <a:spcAft>
                <a:spcPts val="0"/>
              </a:spcAft>
              <a:buClrTx/>
              <a:buSzTx/>
              <a:buFontTx/>
              <a:buNone/>
              <a:tabLst/>
              <a:defRPr/>
            </a:pPr>
            <a:r>
              <a:rPr lang="fr-FR" sz="2400" dirty="0" smtClean="0">
                <a:solidFill>
                  <a:srgbClr val="F9C199"/>
                </a:solidFill>
                <a:latin typeface="Roboto" panose="02000000000000000000" pitchFamily="2" charset="0"/>
                <a:ea typeface="Roboto" panose="02000000000000000000" pitchFamily="2" charset="0"/>
              </a:rPr>
              <a:t>Revitalizes</a:t>
            </a:r>
          </a:p>
        </p:txBody>
      </p:sp>
      <p:sp>
        <p:nvSpPr>
          <p:cNvPr id="21" name="Rectangle 20"/>
          <p:cNvSpPr/>
          <p:nvPr/>
        </p:nvSpPr>
        <p:spPr>
          <a:xfrm>
            <a:off x="8739561" y="2906737"/>
            <a:ext cx="1901483" cy="1200329"/>
          </a:xfrm>
          <a:prstGeom prst="rect">
            <a:avLst/>
          </a:prstGeom>
        </p:spPr>
        <p:txBody>
          <a:bodyPr wrap="none">
            <a:spAutoFit/>
          </a:bodyPr>
          <a:lstStyle/>
          <a:p>
            <a:pPr marR="0" lvl="0" indent="0" algn="r" fontAlgn="auto">
              <a:lnSpc>
                <a:spcPct val="100000"/>
              </a:lnSpc>
              <a:spcBef>
                <a:spcPts val="0"/>
              </a:spcBef>
              <a:spcAft>
                <a:spcPts val="0"/>
              </a:spcAft>
              <a:buClrTx/>
              <a:buSzTx/>
              <a:buFontTx/>
              <a:buNone/>
              <a:tabLst/>
              <a:defRPr/>
            </a:pPr>
            <a:r>
              <a:rPr lang="fr-FR" sz="2400" dirty="0" smtClean="0">
                <a:solidFill>
                  <a:srgbClr val="F9C199"/>
                </a:solidFill>
                <a:latin typeface="Roboto" panose="02000000000000000000" pitchFamily="2" charset="0"/>
                <a:ea typeface="Roboto" panose="02000000000000000000" pitchFamily="2" charset="0"/>
              </a:rPr>
              <a:t>Regenerates</a:t>
            </a:r>
          </a:p>
          <a:p>
            <a:pPr marR="0" lvl="0" indent="0" algn="r" fontAlgn="auto">
              <a:lnSpc>
                <a:spcPct val="100000"/>
              </a:lnSpc>
              <a:spcBef>
                <a:spcPts val="0"/>
              </a:spcBef>
              <a:spcAft>
                <a:spcPts val="0"/>
              </a:spcAft>
              <a:buClrTx/>
              <a:buSzTx/>
              <a:buFontTx/>
              <a:buNone/>
              <a:tabLst/>
              <a:defRPr/>
            </a:pPr>
            <a:r>
              <a:rPr lang="fr-FR" sz="2400" dirty="0" smtClean="0">
                <a:solidFill>
                  <a:srgbClr val="F9C199"/>
                </a:solidFill>
                <a:latin typeface="Roboto" panose="02000000000000000000" pitchFamily="2" charset="0"/>
                <a:ea typeface="Roboto" panose="02000000000000000000" pitchFamily="2" charset="0"/>
              </a:rPr>
              <a:t>Soothes</a:t>
            </a:r>
          </a:p>
          <a:p>
            <a:pPr marR="0" lvl="0" indent="0" algn="r" fontAlgn="auto">
              <a:lnSpc>
                <a:spcPct val="100000"/>
              </a:lnSpc>
              <a:spcBef>
                <a:spcPts val="0"/>
              </a:spcBef>
              <a:spcAft>
                <a:spcPts val="0"/>
              </a:spcAft>
              <a:buClrTx/>
              <a:buSzTx/>
              <a:buFontTx/>
              <a:buNone/>
              <a:tabLst/>
              <a:defRPr/>
            </a:pPr>
            <a:r>
              <a:rPr lang="fr-FR" sz="2400" dirty="0" err="1" smtClean="0">
                <a:solidFill>
                  <a:srgbClr val="F9C199"/>
                </a:solidFill>
                <a:latin typeface="Roboto" panose="02000000000000000000" pitchFamily="2" charset="0"/>
                <a:ea typeface="Roboto" panose="02000000000000000000" pitchFamily="2" charset="0"/>
              </a:rPr>
              <a:t>Smoothes</a:t>
            </a:r>
            <a:endParaRPr lang="fr-FR" sz="2400" dirty="0">
              <a:solidFill>
                <a:srgbClr val="F9C199"/>
              </a:solidFill>
              <a:latin typeface="Roboto" panose="02000000000000000000" pitchFamily="2" charset="0"/>
              <a:ea typeface="Roboto" panose="02000000000000000000" pitchFamily="2" charset="0"/>
            </a:endParaRPr>
          </a:p>
        </p:txBody>
      </p:sp>
      <p:sp>
        <p:nvSpPr>
          <p:cNvPr id="16" name="Rectangle 15"/>
          <p:cNvSpPr/>
          <p:nvPr/>
        </p:nvSpPr>
        <p:spPr>
          <a:xfrm>
            <a:off x="7611381" y="2047976"/>
            <a:ext cx="3029663" cy="461665"/>
          </a:xfrm>
          <a:prstGeom prst="rect">
            <a:avLst/>
          </a:prstGeom>
        </p:spPr>
        <p:txBody>
          <a:bodyPr wrap="square">
            <a:spAutoFit/>
          </a:bodyPr>
          <a:lstStyle/>
          <a:p>
            <a:pPr marR="0" lvl="0" indent="0" algn="r" fontAlgn="auto">
              <a:lnSpc>
                <a:spcPct val="100000"/>
              </a:lnSpc>
              <a:spcBef>
                <a:spcPts val="0"/>
              </a:spcBef>
              <a:spcAft>
                <a:spcPts val="0"/>
              </a:spcAft>
              <a:buClrTx/>
              <a:buSzTx/>
              <a:buFontTx/>
              <a:buNone/>
              <a:tabLst/>
              <a:defRPr/>
            </a:pPr>
            <a:r>
              <a:rPr lang="fr-FR" sz="2400" dirty="0" smtClean="0">
                <a:solidFill>
                  <a:srgbClr val="3E3E3E"/>
                </a:solidFill>
                <a:latin typeface="KyivType Sans Medium2" panose="00000600000000000000" pitchFamily="50" charset="0"/>
                <a:ea typeface="Roboto" panose="02000000000000000000" pitchFamily="2" charset="0"/>
              </a:rPr>
              <a:t>REPARATIVE</a:t>
            </a:r>
            <a:endParaRPr lang="fr-FR" sz="2400" dirty="0">
              <a:solidFill>
                <a:srgbClr val="3E3E3E"/>
              </a:solidFill>
              <a:latin typeface="KyivType Sans Medium2" panose="00000600000000000000" pitchFamily="50" charset="0"/>
              <a:ea typeface="Roboto" panose="02000000000000000000" pitchFamily="2" charset="0"/>
            </a:endParaRPr>
          </a:p>
        </p:txBody>
      </p:sp>
      <p:pic>
        <p:nvPicPr>
          <p:cNvPr id="25" name="object 4"/>
          <p:cNvPicPr/>
          <p:nvPr/>
        </p:nvPicPr>
        <p:blipFill>
          <a:blip r:embed="rId3" cstate="print">
            <a:extLst>
              <a:ext uri="{28A0092B-C50C-407E-A947-70E740481C1C}">
                <a14:useLocalDpi xmlns:a14="http://schemas.microsoft.com/office/drawing/2010/main" val="0"/>
              </a:ext>
            </a:extLst>
          </a:blip>
          <a:stretch>
            <a:fillRect/>
          </a:stretch>
        </p:blipFill>
        <p:spPr>
          <a:xfrm>
            <a:off x="6132513" y="1809090"/>
            <a:ext cx="1117336" cy="5583121"/>
          </a:xfrm>
          <a:prstGeom prst="rect">
            <a:avLst/>
          </a:prstGeom>
        </p:spPr>
      </p:pic>
      <p:grpSp>
        <p:nvGrpSpPr>
          <p:cNvPr id="9" name="Groupe 8"/>
          <p:cNvGrpSpPr/>
          <p:nvPr/>
        </p:nvGrpSpPr>
        <p:grpSpPr>
          <a:xfrm>
            <a:off x="7417853" y="5218278"/>
            <a:ext cx="4150103" cy="812409"/>
            <a:chOff x="1246706" y="5223853"/>
            <a:chExt cx="3800313" cy="630541"/>
          </a:xfrm>
        </p:grpSpPr>
        <p:sp>
          <p:nvSpPr>
            <p:cNvPr id="11" name="ZoneTexte 10"/>
            <p:cNvSpPr txBox="1"/>
            <p:nvPr/>
          </p:nvSpPr>
          <p:spPr>
            <a:xfrm>
              <a:off x="1246706" y="5265358"/>
              <a:ext cx="3800313" cy="453866"/>
            </a:xfrm>
            <a:prstGeom prst="rect">
              <a:avLst/>
            </a:prstGeom>
            <a:noFill/>
          </p:spPr>
          <p:txBody>
            <a:bodyPr wrap="square" rtlCol="0">
              <a:spAutoFit/>
            </a:bodyPr>
            <a:lstStyle/>
            <a:p>
              <a:pPr algn="ctr"/>
              <a:r>
                <a:rPr lang="fr-FR" sz="1600" dirty="0" smtClean="0">
                  <a:solidFill>
                    <a:srgbClr val="3E3E3E"/>
                  </a:solidFill>
                  <a:latin typeface="Roboto Mono" panose="00000009000000000000" pitchFamily="49" charset="0"/>
                  <a:ea typeface="Roboto Mono" panose="00000009000000000000" pitchFamily="49" charset="0"/>
                </a:rPr>
                <a:t>One </a:t>
              </a:r>
              <a:r>
                <a:rPr lang="fr-FR" sz="1600" dirty="0" err="1" smtClean="0">
                  <a:solidFill>
                    <a:srgbClr val="3E3E3E"/>
                  </a:solidFill>
                  <a:latin typeface="Roboto Mono" panose="00000009000000000000" pitchFamily="49" charset="0"/>
                  <a:ea typeface="Roboto Mono" panose="00000009000000000000" pitchFamily="49" charset="0"/>
                </a:rPr>
                <a:t>month</a:t>
              </a:r>
              <a:r>
                <a:rPr lang="fr-FR" sz="1600" dirty="0" smtClean="0">
                  <a:solidFill>
                    <a:srgbClr val="3E3E3E"/>
                  </a:solidFill>
                  <a:latin typeface="Roboto Mono" panose="00000009000000000000" pitchFamily="49" charset="0"/>
                  <a:ea typeface="Roboto Mono" panose="00000009000000000000" pitchFamily="49" charset="0"/>
                </a:rPr>
                <a:t> intensive treatment</a:t>
              </a:r>
            </a:p>
            <a:p>
              <a:pPr algn="ctr"/>
              <a:r>
                <a:rPr lang="fr-FR" sz="1600" dirty="0">
                  <a:solidFill>
                    <a:srgbClr val="3E3E3E"/>
                  </a:solidFill>
                  <a:latin typeface="Roboto Mono" panose="00000009000000000000" pitchFamily="49" charset="0"/>
                  <a:ea typeface="Roboto Mono" panose="00000009000000000000" pitchFamily="49" charset="0"/>
                </a:rPr>
                <a:t>Morning </a:t>
              </a:r>
              <a:r>
                <a:rPr lang="fr-FR" sz="1600" dirty="0" smtClean="0">
                  <a:solidFill>
                    <a:srgbClr val="3E3E3E"/>
                  </a:solidFill>
                  <a:latin typeface="Roboto Mono" panose="00000009000000000000" pitchFamily="49" charset="0"/>
                  <a:ea typeface="Roboto Mono" panose="00000009000000000000" pitchFamily="49" charset="0"/>
                </a:rPr>
                <a:t>and evening</a:t>
              </a:r>
            </a:p>
          </p:txBody>
        </p:sp>
        <p:sp>
          <p:nvSpPr>
            <p:cNvPr id="12" name="object 27"/>
            <p:cNvSpPr/>
            <p:nvPr/>
          </p:nvSpPr>
          <p:spPr>
            <a:xfrm rot="5400000">
              <a:off x="2836808" y="3680587"/>
              <a:ext cx="630541" cy="3717074"/>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p>
              <a:pPr algn="ctr"/>
              <a:endParaRPr sz="1400">
                <a:solidFill>
                  <a:srgbClr val="3E3E3E"/>
                </a:solidFill>
                <a:latin typeface="Roboto Mono" panose="00000009000000000000" pitchFamily="49" charset="0"/>
                <a:ea typeface="Roboto Mono" panose="00000009000000000000" pitchFamily="49" charset="0"/>
              </a:endParaRPr>
            </a:p>
          </p:txBody>
        </p:sp>
      </p:grpSp>
      <p:grpSp>
        <p:nvGrpSpPr>
          <p:cNvPr id="13" name="Groupe 12"/>
          <p:cNvGrpSpPr/>
          <p:nvPr/>
        </p:nvGrpSpPr>
        <p:grpSpPr>
          <a:xfrm>
            <a:off x="1814406" y="5218276"/>
            <a:ext cx="4150103" cy="812409"/>
            <a:chOff x="1246706" y="5223853"/>
            <a:chExt cx="3800313" cy="630541"/>
          </a:xfrm>
        </p:grpSpPr>
        <p:sp>
          <p:nvSpPr>
            <p:cNvPr id="14" name="ZoneTexte 13"/>
            <p:cNvSpPr txBox="1"/>
            <p:nvPr/>
          </p:nvSpPr>
          <p:spPr>
            <a:xfrm>
              <a:off x="1246706" y="5265358"/>
              <a:ext cx="3800313" cy="453866"/>
            </a:xfrm>
            <a:prstGeom prst="rect">
              <a:avLst/>
            </a:prstGeom>
            <a:noFill/>
          </p:spPr>
          <p:txBody>
            <a:bodyPr wrap="square" rtlCol="0">
              <a:spAutoFit/>
            </a:bodyPr>
            <a:lstStyle/>
            <a:p>
              <a:pPr algn="ctr"/>
              <a:r>
                <a:rPr lang="fr-FR" sz="1600" dirty="0" smtClean="0">
                  <a:solidFill>
                    <a:srgbClr val="3E3E3E"/>
                  </a:solidFill>
                  <a:latin typeface="Roboto Mono" panose="00000009000000000000" pitchFamily="49" charset="0"/>
                  <a:ea typeface="Roboto Mono" panose="00000009000000000000" pitchFamily="49" charset="0"/>
                </a:rPr>
                <a:t>In anticipation all year round</a:t>
              </a:r>
            </a:p>
            <a:p>
              <a:pPr algn="ctr"/>
              <a:r>
                <a:rPr lang="fr-FR" sz="1600" dirty="0">
                  <a:solidFill>
                    <a:srgbClr val="3E3E3E"/>
                  </a:solidFill>
                  <a:latin typeface="Roboto Mono" panose="00000009000000000000" pitchFamily="49" charset="0"/>
                  <a:ea typeface="Roboto Mono" panose="00000009000000000000" pitchFamily="49" charset="0"/>
                </a:rPr>
                <a:t>Morning </a:t>
              </a:r>
              <a:r>
                <a:rPr lang="fr-FR" sz="1600" dirty="0" smtClean="0">
                  <a:solidFill>
                    <a:srgbClr val="3E3E3E"/>
                  </a:solidFill>
                  <a:latin typeface="Roboto Mono" panose="00000009000000000000" pitchFamily="49" charset="0"/>
                  <a:ea typeface="Roboto Mono" panose="00000009000000000000" pitchFamily="49" charset="0"/>
                </a:rPr>
                <a:t>or evening</a:t>
              </a:r>
            </a:p>
          </p:txBody>
        </p:sp>
        <p:sp>
          <p:nvSpPr>
            <p:cNvPr id="15" name="object 27"/>
            <p:cNvSpPr/>
            <p:nvPr/>
          </p:nvSpPr>
          <p:spPr>
            <a:xfrm rot="5400000">
              <a:off x="2836808" y="3680587"/>
              <a:ext cx="630541" cy="3717074"/>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p>
              <a:pPr algn="ctr"/>
              <a:endParaRPr sz="1400">
                <a:solidFill>
                  <a:srgbClr val="3E3E3E"/>
                </a:solidFill>
                <a:latin typeface="Roboto Mono" panose="00000009000000000000" pitchFamily="49" charset="0"/>
                <a:ea typeface="Roboto Mono" panose="00000009000000000000" pitchFamily="49" charset="0"/>
              </a:endParaRPr>
            </a:p>
          </p:txBody>
        </p:sp>
      </p:grpSp>
      <p:sp>
        <p:nvSpPr>
          <p:cNvPr id="19" name="ZoneTexte 18"/>
          <p:cNvSpPr txBox="1"/>
          <p:nvPr/>
        </p:nvSpPr>
        <p:spPr>
          <a:xfrm>
            <a:off x="1392383" y="295564"/>
            <a:ext cx="10799618" cy="502702"/>
          </a:xfrm>
          <a:prstGeom prst="rect">
            <a:avLst/>
          </a:prstGeom>
          <a:noFill/>
        </p:spPr>
        <p:txBody>
          <a:bodyPr wrap="square" rtlCol="0">
            <a:spAutoFit/>
          </a:bodyPr>
          <a:lstStyle/>
          <a:p>
            <a:pPr algn="ctr">
              <a:lnSpc>
                <a:spcPts val="3200"/>
              </a:lnSpc>
              <a:spcBef>
                <a:spcPct val="0"/>
              </a:spcBef>
            </a:pPr>
            <a:r>
              <a:rPr lang="fr-FR" sz="3600" dirty="0" smtClean="0">
                <a:solidFill>
                  <a:srgbClr val="3E3E3E"/>
                </a:solidFill>
                <a:latin typeface="KyivType Sans2" panose="00000500000000000000" pitchFamily="50" charset="0"/>
                <a:ea typeface="+mj-ea"/>
                <a:cs typeface="+mj-cs"/>
              </a:rPr>
              <a:t>A double </a:t>
            </a:r>
            <a:r>
              <a:rPr lang="fr-FR" sz="3600" dirty="0" err="1" smtClean="0">
                <a:solidFill>
                  <a:srgbClr val="3E3E3E"/>
                </a:solidFill>
                <a:latin typeface="KyivType Sans2" panose="00000500000000000000" pitchFamily="50" charset="0"/>
                <a:ea typeface="+mj-ea"/>
                <a:cs typeface="+mj-cs"/>
              </a:rPr>
              <a:t>efficiency</a:t>
            </a:r>
            <a:r>
              <a:rPr lang="fr-FR" sz="3600" dirty="0" smtClean="0">
                <a:solidFill>
                  <a:srgbClr val="3E3E3E"/>
                </a:solidFill>
                <a:latin typeface="KyivType Sans2" panose="00000500000000000000" pitchFamily="50" charset="0"/>
                <a:ea typeface="+mj-ea"/>
                <a:cs typeface="+mj-cs"/>
              </a:rPr>
              <a:t> &amp; a </a:t>
            </a:r>
            <a:r>
              <a:rPr lang="fr-FR" sz="3600" dirty="0" err="1" smtClean="0">
                <a:solidFill>
                  <a:srgbClr val="3E3E3E"/>
                </a:solidFill>
                <a:latin typeface="KyivType Sans2" panose="00000500000000000000" pitchFamily="50" charset="0"/>
                <a:ea typeface="+mj-ea"/>
                <a:cs typeface="+mj-cs"/>
              </a:rPr>
              <a:t>double-use</a:t>
            </a:r>
            <a:endParaRPr lang="fr-FR" sz="3600" dirty="0">
              <a:solidFill>
                <a:srgbClr val="3E3E3E"/>
              </a:solidFill>
              <a:latin typeface="KyivType Sans2" panose="00000500000000000000" pitchFamily="50" charset="0"/>
              <a:ea typeface="+mj-ea"/>
              <a:cs typeface="+mj-cs"/>
            </a:endParaRPr>
          </a:p>
        </p:txBody>
      </p:sp>
    </p:spTree>
    <p:extLst>
      <p:ext uri="{BB962C8B-B14F-4D97-AF65-F5344CB8AC3E}">
        <p14:creationId xmlns:p14="http://schemas.microsoft.com/office/powerpoint/2010/main" val="372857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21"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Parenthèse ouvrante 31"/>
          <p:cNvSpPr/>
          <p:nvPr/>
        </p:nvSpPr>
        <p:spPr>
          <a:xfrm rot="16200000">
            <a:off x="6716488" y="1306286"/>
            <a:ext cx="141514" cy="10199915"/>
          </a:xfrm>
          <a:prstGeom prst="leftBracket">
            <a:avLst/>
          </a:prstGeom>
          <a:ln w="12700" cap="flat" cmpd="sng" algn="ctr">
            <a:solidFill>
              <a:srgbClr val="F9C199"/>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fr-FR">
              <a:solidFill>
                <a:srgbClr val="3E3E3E"/>
              </a:solidFill>
              <a:latin typeface="Roboto" panose="02000000000000000000" pitchFamily="2" charset="0"/>
              <a:ea typeface="Roboto" panose="02000000000000000000" pitchFamily="2" charset="0"/>
            </a:endParaRPr>
          </a:p>
        </p:txBody>
      </p:sp>
      <p:sp>
        <p:nvSpPr>
          <p:cNvPr id="33" name="object 18"/>
          <p:cNvSpPr/>
          <p:nvPr/>
        </p:nvSpPr>
        <p:spPr>
          <a:xfrm rot="16908190">
            <a:off x="3387805" y="2666238"/>
            <a:ext cx="524510" cy="13970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FBB891"/>
          </a:solidFill>
        </p:spPr>
        <p:txBody>
          <a:bodyPr wrap="square" lIns="0" tIns="0" rIns="0" bIns="0" rtlCol="0"/>
          <a:lstStyle/>
          <a:p>
            <a:endParaRPr>
              <a:solidFill>
                <a:srgbClr val="3E3E3E"/>
              </a:solidFill>
              <a:latin typeface="Roboto" panose="02000000000000000000" pitchFamily="2" charset="0"/>
              <a:ea typeface="Roboto" panose="02000000000000000000" pitchFamily="2" charset="0"/>
            </a:endParaRPr>
          </a:p>
        </p:txBody>
      </p:sp>
      <p:sp>
        <p:nvSpPr>
          <p:cNvPr id="34" name="Rectangle 33"/>
          <p:cNvSpPr/>
          <p:nvPr/>
        </p:nvSpPr>
        <p:spPr>
          <a:xfrm>
            <a:off x="2579197" y="3144941"/>
            <a:ext cx="2148387" cy="580714"/>
          </a:xfrm>
          <a:prstGeom prst="rect">
            <a:avLst/>
          </a:prstGeom>
          <a:solidFill>
            <a:srgbClr val="FFF2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cap="small" dirty="0" smtClean="0">
                <a:solidFill>
                  <a:srgbClr val="3E3E3E"/>
                </a:solidFill>
                <a:latin typeface="Roboto" panose="02000000000000000000" pitchFamily="2" charset="0"/>
                <a:ea typeface="Roboto" panose="02000000000000000000" pitchFamily="2" charset="0"/>
              </a:rPr>
              <a:t>All skins </a:t>
            </a:r>
            <a:endParaRPr lang="fr-FR" sz="2000" b="1" dirty="0">
              <a:solidFill>
                <a:srgbClr val="3E3E3E"/>
              </a:solidFill>
              <a:latin typeface="Roboto" panose="02000000000000000000" pitchFamily="2" charset="0"/>
              <a:ea typeface="Roboto" panose="02000000000000000000" pitchFamily="2" charset="0"/>
            </a:endParaRPr>
          </a:p>
        </p:txBody>
      </p:sp>
      <p:sp>
        <p:nvSpPr>
          <p:cNvPr id="40" name="Rectangle 39"/>
          <p:cNvSpPr/>
          <p:nvPr/>
        </p:nvSpPr>
        <p:spPr>
          <a:xfrm>
            <a:off x="7412854" y="3072227"/>
            <a:ext cx="1411550" cy="650825"/>
          </a:xfrm>
          <a:prstGeom prst="rect">
            <a:avLst/>
          </a:prstGeom>
          <a:solidFill>
            <a:srgbClr val="FFF2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cap="small" dirty="0" err="1" smtClean="0">
                <a:solidFill>
                  <a:srgbClr val="3E3E3E"/>
                </a:solidFill>
                <a:latin typeface="Roboto" panose="02000000000000000000" pitchFamily="2" charset="0"/>
                <a:ea typeface="Roboto" panose="02000000000000000000" pitchFamily="2" charset="0"/>
              </a:rPr>
              <a:t>Tired</a:t>
            </a:r>
            <a:r>
              <a:rPr lang="fr-FR" sz="2000" b="1" cap="small" dirty="0" smtClean="0">
                <a:solidFill>
                  <a:srgbClr val="3E3E3E"/>
                </a:solidFill>
                <a:latin typeface="Roboto" panose="02000000000000000000" pitchFamily="2" charset="0"/>
                <a:ea typeface="Roboto" panose="02000000000000000000" pitchFamily="2" charset="0"/>
              </a:rPr>
              <a:t> skins</a:t>
            </a:r>
            <a:endParaRPr lang="fr-FR" sz="2000" b="1" cap="small" dirty="0">
              <a:solidFill>
                <a:srgbClr val="3E3E3E"/>
              </a:solidFill>
              <a:latin typeface="Roboto" panose="02000000000000000000" pitchFamily="2" charset="0"/>
              <a:ea typeface="Roboto" panose="02000000000000000000" pitchFamily="2" charset="0"/>
            </a:endParaRPr>
          </a:p>
        </p:txBody>
      </p:sp>
      <p:sp>
        <p:nvSpPr>
          <p:cNvPr id="43" name="object 18"/>
          <p:cNvSpPr/>
          <p:nvPr/>
        </p:nvSpPr>
        <p:spPr>
          <a:xfrm rot="18606866">
            <a:off x="7818291" y="2685254"/>
            <a:ext cx="524510" cy="13970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FBB891"/>
          </a:solidFill>
        </p:spPr>
        <p:txBody>
          <a:bodyPr wrap="square" lIns="0" tIns="0" rIns="0" bIns="0" rtlCol="0"/>
          <a:lstStyle/>
          <a:p>
            <a:endParaRPr>
              <a:solidFill>
                <a:srgbClr val="3E3E3E"/>
              </a:solidFill>
              <a:latin typeface="Roboto" panose="02000000000000000000" pitchFamily="2" charset="0"/>
              <a:ea typeface="Roboto" panose="02000000000000000000" pitchFamily="2" charset="0"/>
            </a:endParaRPr>
          </a:p>
        </p:txBody>
      </p:sp>
      <p:sp>
        <p:nvSpPr>
          <p:cNvPr id="45" name="object 18"/>
          <p:cNvSpPr/>
          <p:nvPr/>
        </p:nvSpPr>
        <p:spPr>
          <a:xfrm rot="16657968">
            <a:off x="9200778" y="2826769"/>
            <a:ext cx="524510" cy="13970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FBB891"/>
          </a:solidFill>
        </p:spPr>
        <p:txBody>
          <a:bodyPr wrap="square" lIns="0" tIns="0" rIns="0" bIns="0" rtlCol="0"/>
          <a:lstStyle/>
          <a:p>
            <a:endParaRPr>
              <a:solidFill>
                <a:srgbClr val="3E3E3E"/>
              </a:solidFill>
              <a:latin typeface="Roboto" panose="02000000000000000000" pitchFamily="2" charset="0"/>
              <a:ea typeface="Roboto" panose="02000000000000000000" pitchFamily="2" charset="0"/>
            </a:endParaRPr>
          </a:p>
        </p:txBody>
      </p:sp>
      <p:sp>
        <p:nvSpPr>
          <p:cNvPr id="46" name="object 18"/>
          <p:cNvSpPr/>
          <p:nvPr/>
        </p:nvSpPr>
        <p:spPr>
          <a:xfrm rot="13158995">
            <a:off x="10104292" y="2794112"/>
            <a:ext cx="524510" cy="13970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FBB891"/>
          </a:solidFill>
        </p:spPr>
        <p:txBody>
          <a:bodyPr wrap="square" lIns="0" tIns="0" rIns="0" bIns="0" rtlCol="0"/>
          <a:lstStyle/>
          <a:p>
            <a:endParaRPr>
              <a:solidFill>
                <a:srgbClr val="3E3E3E"/>
              </a:solidFill>
              <a:latin typeface="Roboto" panose="02000000000000000000" pitchFamily="2" charset="0"/>
              <a:ea typeface="Roboto" panose="02000000000000000000" pitchFamily="2" charset="0"/>
            </a:endParaRPr>
          </a:p>
        </p:txBody>
      </p:sp>
      <p:sp>
        <p:nvSpPr>
          <p:cNvPr id="52" name="Rectangle 51"/>
          <p:cNvSpPr/>
          <p:nvPr/>
        </p:nvSpPr>
        <p:spPr>
          <a:xfrm>
            <a:off x="8913181" y="3453228"/>
            <a:ext cx="1429304" cy="650825"/>
          </a:xfrm>
          <a:prstGeom prst="rect">
            <a:avLst/>
          </a:prstGeom>
          <a:solidFill>
            <a:srgbClr val="FFF2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cap="small" dirty="0" err="1" smtClean="0">
                <a:solidFill>
                  <a:srgbClr val="3E3E3E"/>
                </a:solidFill>
                <a:latin typeface="Roboto" panose="02000000000000000000" pitchFamily="2" charset="0"/>
                <a:ea typeface="Roboto" panose="02000000000000000000" pitchFamily="2" charset="0"/>
              </a:rPr>
              <a:t>Stressed</a:t>
            </a:r>
            <a:r>
              <a:rPr lang="fr-FR" sz="2000" b="1" cap="small" dirty="0" smtClean="0">
                <a:solidFill>
                  <a:srgbClr val="3E3E3E"/>
                </a:solidFill>
                <a:latin typeface="Roboto" panose="02000000000000000000" pitchFamily="2" charset="0"/>
                <a:ea typeface="Roboto" panose="02000000000000000000" pitchFamily="2" charset="0"/>
              </a:rPr>
              <a:t> skins</a:t>
            </a:r>
            <a:endParaRPr lang="fr-FR" sz="2000" b="1" cap="small" dirty="0">
              <a:solidFill>
                <a:srgbClr val="3E3E3E"/>
              </a:solidFill>
              <a:latin typeface="Roboto" panose="02000000000000000000" pitchFamily="2" charset="0"/>
              <a:ea typeface="Roboto" panose="02000000000000000000" pitchFamily="2" charset="0"/>
            </a:endParaRPr>
          </a:p>
        </p:txBody>
      </p:sp>
      <p:sp>
        <p:nvSpPr>
          <p:cNvPr id="53" name="Rectangle 52"/>
          <p:cNvSpPr/>
          <p:nvPr/>
        </p:nvSpPr>
        <p:spPr>
          <a:xfrm>
            <a:off x="10443194" y="3300827"/>
            <a:ext cx="1399617" cy="650825"/>
          </a:xfrm>
          <a:prstGeom prst="rect">
            <a:avLst/>
          </a:prstGeom>
          <a:solidFill>
            <a:srgbClr val="FFF2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cap="small" dirty="0" err="1" smtClean="0">
                <a:solidFill>
                  <a:srgbClr val="3E3E3E"/>
                </a:solidFill>
                <a:latin typeface="Roboto" panose="02000000000000000000" pitchFamily="2" charset="0"/>
                <a:ea typeface="Roboto" panose="02000000000000000000" pitchFamily="2" charset="0"/>
              </a:rPr>
              <a:t>Damaged</a:t>
            </a:r>
            <a:r>
              <a:rPr lang="fr-FR" sz="2000" b="1" cap="small" dirty="0" smtClean="0">
                <a:solidFill>
                  <a:srgbClr val="3E3E3E"/>
                </a:solidFill>
                <a:latin typeface="Roboto" panose="02000000000000000000" pitchFamily="2" charset="0"/>
                <a:ea typeface="Roboto" panose="02000000000000000000" pitchFamily="2" charset="0"/>
              </a:rPr>
              <a:t> skins</a:t>
            </a:r>
            <a:endParaRPr lang="fr-FR" sz="2000" b="1" cap="small" dirty="0">
              <a:solidFill>
                <a:srgbClr val="3E3E3E"/>
              </a:solidFill>
              <a:latin typeface="Roboto" panose="02000000000000000000" pitchFamily="2" charset="0"/>
              <a:ea typeface="Roboto" panose="02000000000000000000" pitchFamily="2" charset="0"/>
            </a:endParaRPr>
          </a:p>
        </p:txBody>
      </p:sp>
      <p:sp>
        <p:nvSpPr>
          <p:cNvPr id="23" name="ZoneTexte 22"/>
          <p:cNvSpPr txBox="1"/>
          <p:nvPr/>
        </p:nvSpPr>
        <p:spPr>
          <a:xfrm>
            <a:off x="1392383" y="295564"/>
            <a:ext cx="10799618" cy="502702"/>
          </a:xfrm>
          <a:prstGeom prst="rect">
            <a:avLst/>
          </a:prstGeom>
          <a:noFill/>
        </p:spPr>
        <p:txBody>
          <a:bodyPr wrap="square" rtlCol="0">
            <a:spAutoFit/>
          </a:bodyPr>
          <a:lstStyle/>
          <a:p>
            <a:pPr algn="ctr">
              <a:lnSpc>
                <a:spcPts val="3200"/>
              </a:lnSpc>
              <a:spcBef>
                <a:spcPct val="0"/>
              </a:spcBef>
            </a:pPr>
            <a:r>
              <a:rPr lang="fr-FR" sz="3600" dirty="0" smtClean="0">
                <a:solidFill>
                  <a:srgbClr val="3E3E3E"/>
                </a:solidFill>
                <a:latin typeface="KyivType Sans2" panose="00000500000000000000" pitchFamily="50" charset="0"/>
                <a:ea typeface="+mj-ea"/>
                <a:cs typeface="+mj-cs"/>
              </a:rPr>
              <a:t>To </a:t>
            </a:r>
            <a:r>
              <a:rPr lang="fr-FR" sz="3600" dirty="0" err="1" smtClean="0">
                <a:solidFill>
                  <a:srgbClr val="3E3E3E"/>
                </a:solidFill>
                <a:latin typeface="KyivType Sans2" panose="00000500000000000000" pitchFamily="50" charset="0"/>
                <a:ea typeface="+mj-ea"/>
                <a:cs typeface="+mj-cs"/>
              </a:rPr>
              <a:t>whom</a:t>
            </a:r>
            <a:r>
              <a:rPr lang="fr-FR" sz="3600" dirty="0" smtClean="0">
                <a:solidFill>
                  <a:srgbClr val="3E3E3E"/>
                </a:solidFill>
                <a:latin typeface="KyivType Sans2" panose="00000500000000000000" pitchFamily="50" charset="0"/>
                <a:ea typeface="+mj-ea"/>
                <a:cs typeface="+mj-cs"/>
              </a:rPr>
              <a:t> and how to </a:t>
            </a:r>
            <a:r>
              <a:rPr lang="fr-FR" sz="3600" dirty="0" err="1" smtClean="0">
                <a:solidFill>
                  <a:srgbClr val="3E3E3E"/>
                </a:solidFill>
                <a:latin typeface="KyivType Sans2" panose="00000500000000000000" pitchFamily="50" charset="0"/>
                <a:ea typeface="+mj-ea"/>
                <a:cs typeface="+mj-cs"/>
              </a:rPr>
              <a:t>advise</a:t>
            </a:r>
            <a:r>
              <a:rPr lang="fr-FR" sz="3600" dirty="0" smtClean="0">
                <a:solidFill>
                  <a:srgbClr val="3E3E3E"/>
                </a:solidFill>
                <a:latin typeface="KyivType Sans2" panose="00000500000000000000" pitchFamily="50" charset="0"/>
                <a:ea typeface="+mj-ea"/>
                <a:cs typeface="+mj-cs"/>
              </a:rPr>
              <a:t> ?</a:t>
            </a:r>
            <a:endParaRPr lang="fr-FR" sz="3600" dirty="0">
              <a:solidFill>
                <a:srgbClr val="3E3E3E"/>
              </a:solidFill>
              <a:latin typeface="KyivType Sans2" panose="00000500000000000000" pitchFamily="50" charset="0"/>
              <a:ea typeface="+mj-ea"/>
              <a:cs typeface="+mj-cs"/>
            </a:endParaRPr>
          </a:p>
        </p:txBody>
      </p:sp>
      <p:grpSp>
        <p:nvGrpSpPr>
          <p:cNvPr id="24" name="Groupe 23"/>
          <p:cNvGrpSpPr/>
          <p:nvPr/>
        </p:nvGrpSpPr>
        <p:grpSpPr>
          <a:xfrm>
            <a:off x="7417853" y="5218278"/>
            <a:ext cx="4150103" cy="812409"/>
            <a:chOff x="1246706" y="5223853"/>
            <a:chExt cx="3800313" cy="630541"/>
          </a:xfrm>
        </p:grpSpPr>
        <p:sp>
          <p:nvSpPr>
            <p:cNvPr id="25" name="ZoneTexte 24"/>
            <p:cNvSpPr txBox="1"/>
            <p:nvPr/>
          </p:nvSpPr>
          <p:spPr>
            <a:xfrm>
              <a:off x="1246706" y="5265358"/>
              <a:ext cx="3800313" cy="453866"/>
            </a:xfrm>
            <a:prstGeom prst="rect">
              <a:avLst/>
            </a:prstGeom>
            <a:noFill/>
          </p:spPr>
          <p:txBody>
            <a:bodyPr wrap="square" rtlCol="0">
              <a:spAutoFit/>
            </a:bodyPr>
            <a:lstStyle/>
            <a:p>
              <a:pPr algn="ctr"/>
              <a:r>
                <a:rPr lang="fr-FR" sz="1600" dirty="0" smtClean="0">
                  <a:solidFill>
                    <a:srgbClr val="3E3E3E"/>
                  </a:solidFill>
                  <a:latin typeface="Roboto Mono" panose="00000009000000000000" pitchFamily="49" charset="0"/>
                  <a:ea typeface="Roboto Mono" panose="00000009000000000000" pitchFamily="49" charset="0"/>
                </a:rPr>
                <a:t>One </a:t>
              </a:r>
              <a:r>
                <a:rPr lang="fr-FR" sz="1600" dirty="0" err="1" smtClean="0">
                  <a:solidFill>
                    <a:srgbClr val="3E3E3E"/>
                  </a:solidFill>
                  <a:latin typeface="Roboto Mono" panose="00000009000000000000" pitchFamily="49" charset="0"/>
                  <a:ea typeface="Roboto Mono" panose="00000009000000000000" pitchFamily="49" charset="0"/>
                </a:rPr>
                <a:t>month</a:t>
              </a:r>
              <a:r>
                <a:rPr lang="fr-FR" sz="1600" dirty="0" smtClean="0">
                  <a:solidFill>
                    <a:srgbClr val="3E3E3E"/>
                  </a:solidFill>
                  <a:latin typeface="Roboto Mono" panose="00000009000000000000" pitchFamily="49" charset="0"/>
                  <a:ea typeface="Roboto Mono" panose="00000009000000000000" pitchFamily="49" charset="0"/>
                </a:rPr>
                <a:t> intensive treatment</a:t>
              </a:r>
            </a:p>
            <a:p>
              <a:pPr algn="ctr"/>
              <a:r>
                <a:rPr lang="fr-FR" sz="1600" dirty="0">
                  <a:solidFill>
                    <a:srgbClr val="3E3E3E"/>
                  </a:solidFill>
                  <a:latin typeface="Roboto Mono" panose="00000009000000000000" pitchFamily="49" charset="0"/>
                  <a:ea typeface="Roboto Mono" panose="00000009000000000000" pitchFamily="49" charset="0"/>
                </a:rPr>
                <a:t>Morning </a:t>
              </a:r>
              <a:r>
                <a:rPr lang="fr-FR" sz="1600" dirty="0" smtClean="0">
                  <a:solidFill>
                    <a:srgbClr val="3E3E3E"/>
                  </a:solidFill>
                  <a:latin typeface="Roboto Mono" panose="00000009000000000000" pitchFamily="49" charset="0"/>
                  <a:ea typeface="Roboto Mono" panose="00000009000000000000" pitchFamily="49" charset="0"/>
                </a:rPr>
                <a:t>and evening</a:t>
              </a:r>
            </a:p>
          </p:txBody>
        </p:sp>
        <p:sp>
          <p:nvSpPr>
            <p:cNvPr id="26" name="object 27"/>
            <p:cNvSpPr/>
            <p:nvPr/>
          </p:nvSpPr>
          <p:spPr>
            <a:xfrm rot="5400000">
              <a:off x="2836808" y="3680587"/>
              <a:ext cx="630541" cy="3717074"/>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p>
              <a:pPr algn="ctr"/>
              <a:endParaRPr sz="1400">
                <a:solidFill>
                  <a:srgbClr val="3E3E3E"/>
                </a:solidFill>
                <a:latin typeface="Roboto Mono" panose="00000009000000000000" pitchFamily="49" charset="0"/>
                <a:ea typeface="Roboto Mono" panose="00000009000000000000" pitchFamily="49" charset="0"/>
              </a:endParaRPr>
            </a:p>
          </p:txBody>
        </p:sp>
      </p:grpSp>
      <p:grpSp>
        <p:nvGrpSpPr>
          <p:cNvPr id="27" name="Groupe 26"/>
          <p:cNvGrpSpPr/>
          <p:nvPr/>
        </p:nvGrpSpPr>
        <p:grpSpPr>
          <a:xfrm>
            <a:off x="1814406" y="5218276"/>
            <a:ext cx="4150103" cy="812409"/>
            <a:chOff x="1246706" y="5223853"/>
            <a:chExt cx="3800313" cy="630541"/>
          </a:xfrm>
        </p:grpSpPr>
        <p:sp>
          <p:nvSpPr>
            <p:cNvPr id="28" name="ZoneTexte 27"/>
            <p:cNvSpPr txBox="1"/>
            <p:nvPr/>
          </p:nvSpPr>
          <p:spPr>
            <a:xfrm>
              <a:off x="1246706" y="5265358"/>
              <a:ext cx="3800313" cy="453866"/>
            </a:xfrm>
            <a:prstGeom prst="rect">
              <a:avLst/>
            </a:prstGeom>
            <a:noFill/>
          </p:spPr>
          <p:txBody>
            <a:bodyPr wrap="square" rtlCol="0">
              <a:spAutoFit/>
            </a:bodyPr>
            <a:lstStyle/>
            <a:p>
              <a:pPr algn="ctr"/>
              <a:r>
                <a:rPr lang="fr-FR" sz="1600" dirty="0" smtClean="0">
                  <a:solidFill>
                    <a:srgbClr val="3E3E3E"/>
                  </a:solidFill>
                  <a:latin typeface="Roboto Mono" panose="00000009000000000000" pitchFamily="49" charset="0"/>
                  <a:ea typeface="Roboto Mono" panose="00000009000000000000" pitchFamily="49" charset="0"/>
                </a:rPr>
                <a:t>In anticipation all year round</a:t>
              </a:r>
            </a:p>
            <a:p>
              <a:pPr algn="ctr"/>
              <a:r>
                <a:rPr lang="fr-FR" sz="1600" dirty="0">
                  <a:solidFill>
                    <a:srgbClr val="3E3E3E"/>
                  </a:solidFill>
                  <a:latin typeface="Roboto Mono" panose="00000009000000000000" pitchFamily="49" charset="0"/>
                  <a:ea typeface="Roboto Mono" panose="00000009000000000000" pitchFamily="49" charset="0"/>
                </a:rPr>
                <a:t>Morning </a:t>
              </a:r>
              <a:r>
                <a:rPr lang="fr-FR" sz="1600" dirty="0" smtClean="0">
                  <a:solidFill>
                    <a:srgbClr val="3E3E3E"/>
                  </a:solidFill>
                  <a:latin typeface="Roboto Mono" panose="00000009000000000000" pitchFamily="49" charset="0"/>
                  <a:ea typeface="Roboto Mono" panose="00000009000000000000" pitchFamily="49" charset="0"/>
                </a:rPr>
                <a:t>or evening</a:t>
              </a:r>
            </a:p>
          </p:txBody>
        </p:sp>
        <p:sp>
          <p:nvSpPr>
            <p:cNvPr id="35" name="object 27"/>
            <p:cNvSpPr/>
            <p:nvPr/>
          </p:nvSpPr>
          <p:spPr>
            <a:xfrm rot="5400000">
              <a:off x="2836808" y="3680587"/>
              <a:ext cx="630541" cy="3717074"/>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p>
              <a:pPr algn="ctr"/>
              <a:endParaRPr sz="1400">
                <a:solidFill>
                  <a:srgbClr val="3E3E3E"/>
                </a:solidFill>
                <a:latin typeface="Roboto Mono" panose="00000009000000000000" pitchFamily="49" charset="0"/>
                <a:ea typeface="Roboto Mono" panose="00000009000000000000" pitchFamily="49" charset="0"/>
              </a:endParaRPr>
            </a:p>
          </p:txBody>
        </p:sp>
      </p:grpSp>
      <p:pic>
        <p:nvPicPr>
          <p:cNvPr id="36" name="object 4"/>
          <p:cNvPicPr/>
          <p:nvPr/>
        </p:nvPicPr>
        <p:blipFill>
          <a:blip r:embed="rId3" cstate="print">
            <a:extLst>
              <a:ext uri="{28A0092B-C50C-407E-A947-70E740481C1C}">
                <a14:useLocalDpi xmlns:a14="http://schemas.microsoft.com/office/drawing/2010/main" val="0"/>
              </a:ext>
            </a:extLst>
          </a:blip>
          <a:stretch>
            <a:fillRect/>
          </a:stretch>
        </p:blipFill>
        <p:spPr>
          <a:xfrm>
            <a:off x="6132513" y="1809090"/>
            <a:ext cx="1117336" cy="5583121"/>
          </a:xfrm>
          <a:prstGeom prst="rect">
            <a:avLst/>
          </a:prstGeom>
        </p:spPr>
      </p:pic>
      <p:sp>
        <p:nvSpPr>
          <p:cNvPr id="3" name="Rectangle 2"/>
          <p:cNvSpPr/>
          <p:nvPr/>
        </p:nvSpPr>
        <p:spPr>
          <a:xfrm>
            <a:off x="5023832" y="6488668"/>
            <a:ext cx="3211136" cy="369332"/>
          </a:xfrm>
          <a:prstGeom prst="rect">
            <a:avLst/>
          </a:prstGeom>
        </p:spPr>
        <p:txBody>
          <a:bodyPr wrap="none">
            <a:spAutoFit/>
          </a:bodyPr>
          <a:lstStyle/>
          <a:p>
            <a:pPr algn="ctr"/>
            <a:r>
              <a:rPr lang="fr-FR" dirty="0">
                <a:solidFill>
                  <a:srgbClr val="3E3E3E"/>
                </a:solidFill>
                <a:latin typeface="Roboto" panose="02000000000000000000" pitchFamily="2" charset="0"/>
                <a:ea typeface="Roboto" panose="02000000000000000000" pitchFamily="2" charset="0"/>
              </a:rPr>
              <a:t>Alone or </a:t>
            </a:r>
            <a:r>
              <a:rPr lang="fr-FR" dirty="0" err="1" smtClean="0">
                <a:solidFill>
                  <a:srgbClr val="3E3E3E"/>
                </a:solidFill>
                <a:latin typeface="Roboto" panose="02000000000000000000" pitchFamily="2" charset="0"/>
                <a:ea typeface="Roboto" panose="02000000000000000000" pitchFamily="2" charset="0"/>
              </a:rPr>
              <a:t>under</a:t>
            </a:r>
            <a:r>
              <a:rPr lang="fr-FR" dirty="0" smtClean="0">
                <a:solidFill>
                  <a:srgbClr val="3E3E3E"/>
                </a:solidFill>
                <a:latin typeface="Roboto" panose="02000000000000000000" pitchFamily="2" charset="0"/>
                <a:ea typeface="Roboto" panose="02000000000000000000" pitchFamily="2" charset="0"/>
              </a:rPr>
              <a:t> the </a:t>
            </a:r>
            <a:r>
              <a:rPr lang="fr-FR" dirty="0">
                <a:solidFill>
                  <a:srgbClr val="3E3E3E"/>
                </a:solidFill>
                <a:latin typeface="Roboto" panose="02000000000000000000" pitchFamily="2" charset="0"/>
                <a:ea typeface="Roboto" panose="02000000000000000000" pitchFamily="2" charset="0"/>
              </a:rPr>
              <a:t>usual care</a:t>
            </a:r>
          </a:p>
        </p:txBody>
      </p:sp>
      <p:sp>
        <p:nvSpPr>
          <p:cNvPr id="37" name="Rectangle 36"/>
          <p:cNvSpPr/>
          <p:nvPr/>
        </p:nvSpPr>
        <p:spPr>
          <a:xfrm>
            <a:off x="2844715" y="2045937"/>
            <a:ext cx="2677336" cy="461665"/>
          </a:xfrm>
          <a:prstGeom prst="rect">
            <a:avLst/>
          </a:prstGeom>
        </p:spPr>
        <p:txBody>
          <a:bodyPr wrap="none">
            <a:spAutoFit/>
          </a:bodyPr>
          <a:lstStyle/>
          <a:p>
            <a:pPr marR="0" lvl="0" indent="0" fontAlgn="auto">
              <a:lnSpc>
                <a:spcPct val="100000"/>
              </a:lnSpc>
              <a:spcBef>
                <a:spcPts val="0"/>
              </a:spcBef>
              <a:spcAft>
                <a:spcPts val="0"/>
              </a:spcAft>
              <a:buClrTx/>
              <a:buSzTx/>
              <a:buFontTx/>
              <a:buNone/>
              <a:tabLst/>
              <a:defRPr/>
            </a:pPr>
            <a:r>
              <a:rPr lang="fr-FR" sz="2400" dirty="0" smtClean="0">
                <a:solidFill>
                  <a:srgbClr val="3E3E3E"/>
                </a:solidFill>
                <a:latin typeface="KyivType Sans Medium2" panose="00000600000000000000" pitchFamily="50" charset="0"/>
                <a:ea typeface="Roboto" panose="02000000000000000000" pitchFamily="2" charset="0"/>
              </a:rPr>
              <a:t>PREVENTATIVE </a:t>
            </a:r>
          </a:p>
        </p:txBody>
      </p:sp>
      <p:sp>
        <p:nvSpPr>
          <p:cNvPr id="38" name="Rectangle 37"/>
          <p:cNvSpPr/>
          <p:nvPr/>
        </p:nvSpPr>
        <p:spPr>
          <a:xfrm>
            <a:off x="7611381" y="2047976"/>
            <a:ext cx="3029663" cy="461665"/>
          </a:xfrm>
          <a:prstGeom prst="rect">
            <a:avLst/>
          </a:prstGeom>
        </p:spPr>
        <p:txBody>
          <a:bodyPr wrap="square">
            <a:spAutoFit/>
          </a:bodyPr>
          <a:lstStyle/>
          <a:p>
            <a:pPr marR="0" lvl="0" indent="0" algn="r" fontAlgn="auto">
              <a:lnSpc>
                <a:spcPct val="100000"/>
              </a:lnSpc>
              <a:spcBef>
                <a:spcPts val="0"/>
              </a:spcBef>
              <a:spcAft>
                <a:spcPts val="0"/>
              </a:spcAft>
              <a:buClrTx/>
              <a:buSzTx/>
              <a:buFontTx/>
              <a:buNone/>
              <a:tabLst/>
              <a:defRPr/>
            </a:pPr>
            <a:r>
              <a:rPr lang="fr-FR" sz="2400" dirty="0" smtClean="0">
                <a:solidFill>
                  <a:srgbClr val="3E3E3E"/>
                </a:solidFill>
                <a:latin typeface="KyivType Sans Medium2" panose="00000600000000000000" pitchFamily="50" charset="0"/>
                <a:ea typeface="Roboto" panose="02000000000000000000" pitchFamily="2" charset="0"/>
              </a:rPr>
              <a:t>REPARATIVE</a:t>
            </a:r>
            <a:endParaRPr lang="fr-FR" sz="2400" dirty="0">
              <a:solidFill>
                <a:srgbClr val="3E3E3E"/>
              </a:solidFill>
              <a:latin typeface="KyivType Sans Medium2" panose="00000600000000000000" pitchFamily="50" charset="0"/>
              <a:ea typeface="Roboto" panose="02000000000000000000" pitchFamily="2" charset="0"/>
            </a:endParaRPr>
          </a:p>
        </p:txBody>
      </p:sp>
    </p:spTree>
    <p:extLst>
      <p:ext uri="{BB962C8B-B14F-4D97-AF65-F5344CB8AC3E}">
        <p14:creationId xmlns:p14="http://schemas.microsoft.com/office/powerpoint/2010/main" val="3188394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fade">
                                      <p:cBhvr>
                                        <p:cTn id="30" dur="500"/>
                                        <p:tgtEl>
                                          <p:spTgt spid="4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500"/>
                                        <p:tgtEl>
                                          <p:spTgt spid="4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500"/>
                                        <p:tgtEl>
                                          <p:spTgt spid="4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fade">
                                      <p:cBhvr>
                                        <p:cTn id="41" dur="500"/>
                                        <p:tgtEl>
                                          <p:spTgt spid="5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fade">
                                      <p:cBhvr>
                                        <p:cTn id="49" dur="500"/>
                                        <p:tgtEl>
                                          <p:spTgt spid="5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500"/>
                                        <p:tgtEl>
                                          <p:spTgt spid="3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fade">
                                      <p:cBhvr>
                                        <p:cTn id="6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40" grpId="0" animBg="1"/>
      <p:bldP spid="43" grpId="0" animBg="1"/>
      <p:bldP spid="45" grpId="0" animBg="1"/>
      <p:bldP spid="46" grpId="0" animBg="1"/>
      <p:bldP spid="52" grpId="0" animBg="1"/>
      <p:bldP spid="53" grpId="0" animBg="1"/>
      <p:bldP spid="3" grpId="0"/>
      <p:bldP spid="37" grpId="0"/>
      <p:bldP spid="3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7"/>
          <p:cNvSpPr txBox="1"/>
          <p:nvPr/>
        </p:nvSpPr>
        <p:spPr>
          <a:xfrm>
            <a:off x="0" y="1251830"/>
            <a:ext cx="12192000" cy="23865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sz="2667" b="0" i="0" u="none" strike="noStrike" kern="1200" cap="none" spc="0" normalizeH="0" baseline="0" noProof="0">
              <a:ln>
                <a:noFill/>
              </a:ln>
              <a:solidFill>
                <a:prstClr val="black"/>
              </a:solidFill>
              <a:effectLst/>
              <a:uLnTx/>
              <a:uFillTx/>
              <a:latin typeface="Montserrat"/>
              <a:ea typeface="Montserrat"/>
              <a:cs typeface="Montserrat"/>
              <a:sym typeface="Montserrat"/>
            </a:endParaRPr>
          </a:p>
        </p:txBody>
      </p:sp>
      <p:sp>
        <p:nvSpPr>
          <p:cNvPr id="4" name="Titre 3"/>
          <p:cNvSpPr>
            <a:spLocks noGrp="1"/>
          </p:cNvSpPr>
          <p:nvPr>
            <p:ph type="title"/>
          </p:nvPr>
        </p:nvSpPr>
        <p:spPr/>
        <p:txBody>
          <a:bodyPr>
            <a:noAutofit/>
          </a:bodyPr>
          <a:lstStyle/>
          <a:p>
            <a:pPr>
              <a:lnSpc>
                <a:spcPct val="100000"/>
              </a:lnSpc>
            </a:pPr>
            <a:r>
              <a:rPr lang="fr-FR" sz="4800" dirty="0" err="1" smtClean="0">
                <a:solidFill>
                  <a:srgbClr val="3E3E3E"/>
                </a:solidFill>
                <a:latin typeface="KyivType Sans2" panose="00000500000000000000" charset="0"/>
              </a:rPr>
              <a:t>Context</a:t>
            </a:r>
            <a:endParaRPr lang="fr-FR" sz="4800" dirty="0">
              <a:solidFill>
                <a:srgbClr val="3E3E3E"/>
              </a:solidFill>
              <a:latin typeface="KyivType Sans2" panose="00000500000000000000" charset="0"/>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4641" y="867784"/>
            <a:ext cx="2341530" cy="2019764"/>
          </a:xfrm>
          <a:prstGeom prst="rect">
            <a:avLst/>
          </a:prstGeom>
        </p:spPr>
      </p:pic>
    </p:spTree>
    <p:extLst>
      <p:ext uri="{BB962C8B-B14F-4D97-AF65-F5344CB8AC3E}">
        <p14:creationId xmlns:p14="http://schemas.microsoft.com/office/powerpoint/2010/main" val="25714828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ZoneTexte 17"/>
          <p:cNvSpPr txBox="1"/>
          <p:nvPr/>
        </p:nvSpPr>
        <p:spPr>
          <a:xfrm>
            <a:off x="1741392" y="1906758"/>
            <a:ext cx="10101600" cy="2862322"/>
          </a:xfrm>
          <a:prstGeom prst="rect">
            <a:avLst/>
          </a:prstGeom>
          <a:solidFill>
            <a:srgbClr val="FEF3EC"/>
          </a:solidFill>
        </p:spPr>
        <p:txBody>
          <a:bodyPr wrap="square" rtlCol="0">
            <a:spAutoFit/>
          </a:bodyPr>
          <a:lstStyle/>
          <a:p>
            <a:endParaRPr lang="fr-FR" dirty="0" smtClean="0">
              <a:solidFill>
                <a:srgbClr val="3E3E3E"/>
              </a:solidFill>
              <a:latin typeface="Roboto" panose="02000000000000000000" pitchFamily="2" charset="0"/>
              <a:ea typeface="Roboto" panose="02000000000000000000" pitchFamily="2" charset="0"/>
            </a:endParaRPr>
          </a:p>
          <a:p>
            <a:endParaRPr lang="fr-FR" dirty="0">
              <a:solidFill>
                <a:srgbClr val="3E3E3E"/>
              </a:solidFill>
              <a:latin typeface="Roboto" panose="02000000000000000000" pitchFamily="2" charset="0"/>
              <a:ea typeface="Roboto" panose="02000000000000000000" pitchFamily="2" charset="0"/>
            </a:endParaRPr>
          </a:p>
          <a:p>
            <a:endParaRPr lang="fr-FR" dirty="0" smtClean="0">
              <a:solidFill>
                <a:srgbClr val="3E3E3E"/>
              </a:solidFill>
              <a:latin typeface="Roboto" panose="02000000000000000000" pitchFamily="2" charset="0"/>
              <a:ea typeface="Roboto" panose="02000000000000000000" pitchFamily="2" charset="0"/>
            </a:endParaRPr>
          </a:p>
          <a:p>
            <a:endParaRPr lang="fr-FR" dirty="0">
              <a:solidFill>
                <a:srgbClr val="3E3E3E"/>
              </a:solidFill>
              <a:latin typeface="Roboto" panose="02000000000000000000" pitchFamily="2" charset="0"/>
              <a:ea typeface="Roboto" panose="02000000000000000000" pitchFamily="2" charset="0"/>
            </a:endParaRPr>
          </a:p>
          <a:p>
            <a:endParaRPr lang="fr-FR" dirty="0" smtClean="0">
              <a:solidFill>
                <a:srgbClr val="3E3E3E"/>
              </a:solidFill>
              <a:latin typeface="Roboto" panose="02000000000000000000" pitchFamily="2" charset="0"/>
              <a:ea typeface="Roboto" panose="02000000000000000000" pitchFamily="2" charset="0"/>
            </a:endParaRPr>
          </a:p>
          <a:p>
            <a:endParaRPr lang="fr-FR" dirty="0">
              <a:solidFill>
                <a:srgbClr val="3E3E3E"/>
              </a:solidFill>
              <a:latin typeface="Roboto" panose="02000000000000000000" pitchFamily="2" charset="0"/>
              <a:ea typeface="Roboto" panose="02000000000000000000" pitchFamily="2" charset="0"/>
            </a:endParaRPr>
          </a:p>
          <a:p>
            <a:endParaRPr lang="fr-FR" dirty="0" smtClean="0">
              <a:solidFill>
                <a:srgbClr val="3E3E3E"/>
              </a:solidFill>
              <a:latin typeface="Roboto" panose="02000000000000000000" pitchFamily="2" charset="0"/>
              <a:ea typeface="Roboto" panose="02000000000000000000" pitchFamily="2" charset="0"/>
            </a:endParaRPr>
          </a:p>
          <a:p>
            <a:endParaRPr lang="fr-FR" dirty="0">
              <a:solidFill>
                <a:srgbClr val="3E3E3E"/>
              </a:solidFill>
              <a:latin typeface="Roboto" panose="02000000000000000000" pitchFamily="2" charset="0"/>
              <a:ea typeface="Roboto" panose="02000000000000000000" pitchFamily="2" charset="0"/>
            </a:endParaRPr>
          </a:p>
          <a:p>
            <a:endParaRPr lang="fr-FR" dirty="0" smtClean="0">
              <a:solidFill>
                <a:srgbClr val="3E3E3E"/>
              </a:solidFill>
              <a:latin typeface="Roboto" panose="02000000000000000000" pitchFamily="2" charset="0"/>
              <a:ea typeface="Roboto" panose="02000000000000000000" pitchFamily="2" charset="0"/>
            </a:endParaRPr>
          </a:p>
          <a:p>
            <a:endParaRPr lang="fr-FR" dirty="0">
              <a:solidFill>
                <a:srgbClr val="3E3E3E"/>
              </a:solidFill>
              <a:latin typeface="Roboto" panose="02000000000000000000" pitchFamily="2" charset="0"/>
              <a:ea typeface="Roboto" panose="02000000000000000000" pitchFamily="2" charset="0"/>
            </a:endParaRPr>
          </a:p>
        </p:txBody>
      </p:sp>
      <p:sp>
        <p:nvSpPr>
          <p:cNvPr id="17" name="ZoneTexte 16"/>
          <p:cNvSpPr txBox="1"/>
          <p:nvPr/>
        </p:nvSpPr>
        <p:spPr>
          <a:xfrm>
            <a:off x="2282017" y="1352046"/>
            <a:ext cx="4337824" cy="830997"/>
          </a:xfrm>
          <a:prstGeom prst="rect">
            <a:avLst/>
          </a:prstGeom>
          <a:noFill/>
        </p:spPr>
        <p:txBody>
          <a:bodyPr wrap="square" rtlCol="0">
            <a:spAutoFit/>
          </a:bodyPr>
          <a:lstStyle/>
          <a:p>
            <a:r>
              <a:rPr lang="nl-NL" sz="2400" dirty="0">
                <a:solidFill>
                  <a:srgbClr val="3E3E3E"/>
                </a:solidFill>
                <a:latin typeface="Roboto"/>
              </a:rPr>
              <a:t>Elaine Bryant</a:t>
            </a:r>
          </a:p>
          <a:p>
            <a:r>
              <a:rPr lang="nl-NL" sz="2400" dirty="0">
                <a:solidFill>
                  <a:srgbClr val="3E3E3E"/>
                </a:solidFill>
                <a:latin typeface="Roboto"/>
              </a:rPr>
              <a:t>UK Training Manager</a:t>
            </a:r>
          </a:p>
        </p:txBody>
      </p:sp>
      <p:sp>
        <p:nvSpPr>
          <p:cNvPr id="15" name="ZoneTexte 14"/>
          <p:cNvSpPr txBox="1"/>
          <p:nvPr/>
        </p:nvSpPr>
        <p:spPr>
          <a:xfrm>
            <a:off x="1392383" y="295564"/>
            <a:ext cx="10799618" cy="502702"/>
          </a:xfrm>
          <a:prstGeom prst="rect">
            <a:avLst/>
          </a:prstGeom>
          <a:noFill/>
        </p:spPr>
        <p:txBody>
          <a:bodyPr wrap="square" rtlCol="0">
            <a:spAutoFit/>
          </a:bodyPr>
          <a:lstStyle/>
          <a:p>
            <a:pPr algn="ctr">
              <a:lnSpc>
                <a:spcPts val="3200"/>
              </a:lnSpc>
              <a:spcBef>
                <a:spcPct val="0"/>
              </a:spcBef>
            </a:pPr>
            <a:r>
              <a:rPr lang="fr-FR" sz="3600" dirty="0">
                <a:solidFill>
                  <a:srgbClr val="3E3E3E"/>
                </a:solidFill>
                <a:latin typeface="KyivType Sans2" panose="00000500000000000000" pitchFamily="50" charset="0"/>
              </a:rPr>
              <a:t>T</a:t>
            </a:r>
            <a:r>
              <a:rPr lang="fr-FR" sz="3600" dirty="0" smtClean="0">
                <a:solidFill>
                  <a:srgbClr val="3E3E3E"/>
                </a:solidFill>
                <a:latin typeface="KyivType Sans2" panose="00000500000000000000" pitchFamily="50" charset="0"/>
              </a:rPr>
              <a:t>hey </a:t>
            </a:r>
            <a:r>
              <a:rPr lang="fr-FR" sz="3600" dirty="0" err="1">
                <a:solidFill>
                  <a:srgbClr val="3E3E3E"/>
                </a:solidFill>
                <a:latin typeface="KyivType Sans2" panose="00000500000000000000" pitchFamily="50" charset="0"/>
              </a:rPr>
              <a:t>can’t</a:t>
            </a:r>
            <a:r>
              <a:rPr lang="fr-FR" sz="3600" dirty="0">
                <a:solidFill>
                  <a:srgbClr val="3E3E3E"/>
                </a:solidFill>
                <a:latin typeface="KyivType Sans2" panose="00000500000000000000" pitchFamily="50" charset="0"/>
              </a:rPr>
              <a:t> do </a:t>
            </a:r>
            <a:r>
              <a:rPr lang="fr-FR" sz="3600" dirty="0" err="1">
                <a:solidFill>
                  <a:srgbClr val="3E3E3E"/>
                </a:solidFill>
                <a:latin typeface="KyivType Sans2" panose="00000500000000000000" pitchFamily="50" charset="0"/>
              </a:rPr>
              <a:t>without</a:t>
            </a:r>
            <a:r>
              <a:rPr lang="fr-FR" sz="3600" dirty="0">
                <a:solidFill>
                  <a:srgbClr val="3E3E3E"/>
                </a:solidFill>
                <a:latin typeface="KyivType Sans2" panose="00000500000000000000" pitchFamily="50" charset="0"/>
              </a:rPr>
              <a:t> </a:t>
            </a:r>
            <a:r>
              <a:rPr lang="fr-FR" sz="3600" dirty="0" err="1">
                <a:solidFill>
                  <a:srgbClr val="3E3E3E"/>
                </a:solidFill>
                <a:latin typeface="KyivType Sans2" panose="00000500000000000000" pitchFamily="50" charset="0"/>
              </a:rPr>
              <a:t>it</a:t>
            </a:r>
            <a:r>
              <a:rPr lang="fr-FR" sz="3600" dirty="0">
                <a:solidFill>
                  <a:srgbClr val="3E3E3E"/>
                </a:solidFill>
                <a:latin typeface="KyivType Sans2" panose="00000500000000000000" pitchFamily="50" charset="0"/>
              </a:rPr>
              <a:t> !</a:t>
            </a:r>
          </a:p>
        </p:txBody>
      </p:sp>
      <p:sp>
        <p:nvSpPr>
          <p:cNvPr id="2" name="ZoneTexte 1"/>
          <p:cNvSpPr txBox="1"/>
          <p:nvPr/>
        </p:nvSpPr>
        <p:spPr>
          <a:xfrm>
            <a:off x="2282017" y="2321543"/>
            <a:ext cx="9342136" cy="2031325"/>
          </a:xfrm>
          <a:prstGeom prst="rect">
            <a:avLst/>
          </a:prstGeom>
          <a:noFill/>
        </p:spPr>
        <p:txBody>
          <a:bodyPr wrap="square" rtlCol="0">
            <a:spAutoFit/>
          </a:bodyPr>
          <a:lstStyle/>
          <a:p>
            <a:pPr lvl="0" algn="just"/>
            <a:r>
              <a:rPr lang="fr-FR" sz="3600" dirty="0">
                <a:latin typeface="Roboto" panose="02000000000000000000"/>
              </a:rPr>
              <a:t>« </a:t>
            </a:r>
            <a:r>
              <a:rPr lang="fr-FR" dirty="0" err="1" smtClean="0">
                <a:latin typeface="Roboto" panose="02000000000000000000"/>
              </a:rPr>
              <a:t>When</a:t>
            </a:r>
            <a:r>
              <a:rPr lang="fr-FR" dirty="0" smtClean="0">
                <a:latin typeface="Roboto" panose="02000000000000000000"/>
              </a:rPr>
              <a:t> </a:t>
            </a:r>
            <a:r>
              <a:rPr lang="fr-FR" dirty="0" err="1" smtClean="0">
                <a:latin typeface="Roboto" panose="02000000000000000000"/>
              </a:rPr>
              <a:t>I’ve</a:t>
            </a:r>
            <a:r>
              <a:rPr lang="fr-FR" dirty="0" smtClean="0">
                <a:latin typeface="Roboto" panose="02000000000000000000"/>
              </a:rPr>
              <a:t> </a:t>
            </a:r>
            <a:r>
              <a:rPr lang="fr-FR" dirty="0" err="1" smtClean="0">
                <a:latin typeface="Roboto" panose="02000000000000000000"/>
              </a:rPr>
              <a:t>had</a:t>
            </a:r>
            <a:r>
              <a:rPr lang="fr-FR" dirty="0" smtClean="0">
                <a:latin typeface="Roboto" panose="02000000000000000000"/>
              </a:rPr>
              <a:t> girls come in </a:t>
            </a:r>
            <a:r>
              <a:rPr lang="fr-FR" dirty="0" err="1" smtClean="0">
                <a:latin typeface="Roboto" panose="02000000000000000000"/>
              </a:rPr>
              <a:t>saying</a:t>
            </a:r>
            <a:r>
              <a:rPr lang="fr-FR" dirty="0" smtClean="0">
                <a:latin typeface="Roboto" panose="02000000000000000000"/>
              </a:rPr>
              <a:t> </a:t>
            </a:r>
            <a:r>
              <a:rPr lang="fr-FR" dirty="0" err="1" smtClean="0">
                <a:latin typeface="Roboto" panose="02000000000000000000"/>
              </a:rPr>
              <a:t>that</a:t>
            </a:r>
            <a:r>
              <a:rPr lang="fr-FR" dirty="0" smtClean="0">
                <a:latin typeface="Roboto" panose="02000000000000000000"/>
              </a:rPr>
              <a:t> </a:t>
            </a:r>
            <a:r>
              <a:rPr lang="fr-FR" dirty="0" err="1" smtClean="0">
                <a:latin typeface="Roboto" panose="02000000000000000000"/>
              </a:rPr>
              <a:t>they</a:t>
            </a:r>
            <a:r>
              <a:rPr lang="fr-FR" dirty="0" smtClean="0">
                <a:latin typeface="Roboto" panose="02000000000000000000"/>
              </a:rPr>
              <a:t> are </a:t>
            </a:r>
            <a:r>
              <a:rPr lang="fr-FR" b="1" dirty="0" err="1" smtClean="0">
                <a:latin typeface="Roboto" panose="02000000000000000000"/>
              </a:rPr>
              <a:t>getting</a:t>
            </a:r>
            <a:r>
              <a:rPr lang="fr-FR" b="1" dirty="0" smtClean="0">
                <a:latin typeface="Roboto" panose="02000000000000000000"/>
              </a:rPr>
              <a:t> </a:t>
            </a:r>
            <a:r>
              <a:rPr lang="fr-FR" b="1" dirty="0" err="1" smtClean="0">
                <a:latin typeface="Roboto" panose="02000000000000000000"/>
              </a:rPr>
              <a:t>married</a:t>
            </a:r>
            <a:r>
              <a:rPr lang="fr-FR" b="1" dirty="0" smtClean="0">
                <a:latin typeface="Roboto" panose="02000000000000000000"/>
              </a:rPr>
              <a:t> </a:t>
            </a:r>
            <a:r>
              <a:rPr lang="fr-FR" dirty="0" smtClean="0">
                <a:latin typeface="Roboto" panose="02000000000000000000"/>
              </a:rPr>
              <a:t>and </a:t>
            </a:r>
            <a:r>
              <a:rPr lang="fr-FR" dirty="0" err="1" smtClean="0">
                <a:latin typeface="Roboto" panose="02000000000000000000"/>
              </a:rPr>
              <a:t>that</a:t>
            </a:r>
            <a:r>
              <a:rPr lang="fr-FR" dirty="0" smtClean="0">
                <a:latin typeface="Roboto" panose="02000000000000000000"/>
              </a:rPr>
              <a:t> </a:t>
            </a:r>
            <a:r>
              <a:rPr lang="fr-FR" dirty="0" err="1" smtClean="0">
                <a:latin typeface="Roboto" panose="02000000000000000000"/>
              </a:rPr>
              <a:t>their</a:t>
            </a:r>
            <a:r>
              <a:rPr lang="fr-FR" dirty="0" smtClean="0">
                <a:latin typeface="Roboto" panose="02000000000000000000"/>
              </a:rPr>
              <a:t> </a:t>
            </a:r>
            <a:r>
              <a:rPr lang="fr-FR" b="1" dirty="0" smtClean="0">
                <a:latin typeface="Roboto" panose="02000000000000000000"/>
              </a:rPr>
              <a:t>skin </a:t>
            </a:r>
            <a:r>
              <a:rPr lang="fr-FR" b="1" dirty="0" err="1" smtClean="0">
                <a:latin typeface="Roboto" panose="02000000000000000000"/>
              </a:rPr>
              <a:t>is</a:t>
            </a:r>
            <a:r>
              <a:rPr lang="fr-FR" b="1" dirty="0" smtClean="0">
                <a:latin typeface="Roboto" panose="02000000000000000000"/>
              </a:rPr>
              <a:t> </a:t>
            </a:r>
            <a:r>
              <a:rPr lang="fr-FR" b="1" dirty="0" err="1" smtClean="0">
                <a:latin typeface="Roboto" panose="02000000000000000000"/>
              </a:rPr>
              <a:t>breaking</a:t>
            </a:r>
            <a:r>
              <a:rPr lang="fr-FR" b="1" dirty="0" smtClean="0">
                <a:latin typeface="Roboto" panose="02000000000000000000"/>
              </a:rPr>
              <a:t> out, and </a:t>
            </a:r>
            <a:r>
              <a:rPr lang="fr-FR" b="1" dirty="0" err="1" smtClean="0">
                <a:latin typeface="Roboto" panose="02000000000000000000"/>
              </a:rPr>
              <a:t>very</a:t>
            </a:r>
            <a:r>
              <a:rPr lang="fr-FR" b="1" dirty="0" smtClean="0">
                <a:latin typeface="Roboto" panose="02000000000000000000"/>
              </a:rPr>
              <a:t> </a:t>
            </a:r>
            <a:r>
              <a:rPr lang="fr-FR" b="1" dirty="0" err="1" smtClean="0">
                <a:latin typeface="Roboto" panose="02000000000000000000"/>
              </a:rPr>
              <a:t>distressed</a:t>
            </a:r>
            <a:r>
              <a:rPr lang="fr-FR" dirty="0" smtClean="0">
                <a:latin typeface="Roboto" panose="02000000000000000000"/>
              </a:rPr>
              <a:t> </a:t>
            </a:r>
            <a:r>
              <a:rPr lang="fr-FR" dirty="0" err="1" smtClean="0">
                <a:latin typeface="Roboto" panose="02000000000000000000"/>
              </a:rPr>
              <a:t>with</a:t>
            </a:r>
            <a:r>
              <a:rPr lang="fr-FR" dirty="0" smtClean="0">
                <a:latin typeface="Roboto" panose="02000000000000000000"/>
              </a:rPr>
              <a:t> all the trials and tribulations of </a:t>
            </a:r>
            <a:r>
              <a:rPr lang="fr-FR" dirty="0" err="1" smtClean="0">
                <a:latin typeface="Roboto" panose="02000000000000000000"/>
              </a:rPr>
              <a:t>organising</a:t>
            </a:r>
            <a:r>
              <a:rPr lang="fr-FR" dirty="0" smtClean="0">
                <a:latin typeface="Roboto" panose="02000000000000000000"/>
              </a:rPr>
              <a:t> the </a:t>
            </a:r>
            <a:r>
              <a:rPr lang="fr-FR" dirty="0" err="1" smtClean="0">
                <a:latin typeface="Roboto" panose="02000000000000000000"/>
              </a:rPr>
              <a:t>Big</a:t>
            </a:r>
            <a:r>
              <a:rPr lang="fr-FR" dirty="0" smtClean="0">
                <a:latin typeface="Roboto" panose="02000000000000000000"/>
              </a:rPr>
              <a:t> Day, I </a:t>
            </a:r>
            <a:r>
              <a:rPr lang="fr-FR" dirty="0" err="1" smtClean="0">
                <a:latin typeface="Roboto" panose="02000000000000000000"/>
              </a:rPr>
              <a:t>just</a:t>
            </a:r>
            <a:r>
              <a:rPr lang="fr-FR" dirty="0" smtClean="0">
                <a:latin typeface="Roboto" panose="02000000000000000000"/>
              </a:rPr>
              <a:t> tell </a:t>
            </a:r>
            <a:r>
              <a:rPr lang="fr-FR" dirty="0" err="1" smtClean="0">
                <a:latin typeface="Roboto" panose="02000000000000000000"/>
              </a:rPr>
              <a:t>them</a:t>
            </a:r>
            <a:r>
              <a:rPr lang="fr-FR" dirty="0" smtClean="0">
                <a:latin typeface="Roboto" panose="02000000000000000000"/>
              </a:rPr>
              <a:t> to </a:t>
            </a:r>
            <a:r>
              <a:rPr lang="fr-FR" b="1" dirty="0" smtClean="0">
                <a:latin typeface="Roboto" panose="02000000000000000000"/>
              </a:rPr>
              <a:t>USE ELIXIR VITAL FOR A MONTH BEFORE </a:t>
            </a:r>
            <a:r>
              <a:rPr lang="fr-FR" dirty="0" smtClean="0">
                <a:latin typeface="Roboto" panose="02000000000000000000"/>
              </a:rPr>
              <a:t>and </a:t>
            </a:r>
            <a:r>
              <a:rPr lang="fr-FR" dirty="0" err="1" smtClean="0">
                <a:latin typeface="Roboto" panose="02000000000000000000"/>
              </a:rPr>
              <a:t>they</a:t>
            </a:r>
            <a:r>
              <a:rPr lang="fr-FR" dirty="0" smtClean="0">
                <a:latin typeface="Roboto" panose="02000000000000000000"/>
              </a:rPr>
              <a:t> are </a:t>
            </a:r>
            <a:r>
              <a:rPr lang="fr-FR" dirty="0" err="1" smtClean="0">
                <a:latin typeface="Roboto" panose="02000000000000000000"/>
              </a:rPr>
              <a:t>never</a:t>
            </a:r>
            <a:r>
              <a:rPr lang="fr-FR" dirty="0" smtClean="0">
                <a:latin typeface="Roboto" panose="02000000000000000000"/>
              </a:rPr>
              <a:t> </a:t>
            </a:r>
            <a:r>
              <a:rPr lang="fr-FR" dirty="0" err="1" smtClean="0">
                <a:latin typeface="Roboto" panose="02000000000000000000"/>
              </a:rPr>
              <a:t>disappointed</a:t>
            </a:r>
            <a:r>
              <a:rPr lang="fr-FR" dirty="0" smtClean="0">
                <a:latin typeface="Roboto" panose="02000000000000000000"/>
              </a:rPr>
              <a:t> as the Elixir </a:t>
            </a:r>
            <a:r>
              <a:rPr lang="fr-FR" dirty="0" err="1" smtClean="0">
                <a:latin typeface="Roboto" panose="02000000000000000000"/>
              </a:rPr>
              <a:t>works</a:t>
            </a:r>
            <a:r>
              <a:rPr lang="fr-FR" dirty="0" smtClean="0">
                <a:latin typeface="Roboto" panose="02000000000000000000"/>
              </a:rPr>
              <a:t> </a:t>
            </a:r>
            <a:r>
              <a:rPr lang="fr-FR" dirty="0" err="1" smtClean="0">
                <a:latin typeface="Roboto" panose="02000000000000000000"/>
              </a:rPr>
              <a:t>it’s</a:t>
            </a:r>
            <a:r>
              <a:rPr lang="fr-FR" dirty="0" smtClean="0">
                <a:latin typeface="Roboto" panose="02000000000000000000"/>
              </a:rPr>
              <a:t> </a:t>
            </a:r>
            <a:r>
              <a:rPr lang="fr-FR" dirty="0" err="1" smtClean="0">
                <a:latin typeface="Roboto" panose="02000000000000000000"/>
              </a:rPr>
              <a:t>wonders</a:t>
            </a:r>
            <a:r>
              <a:rPr lang="fr-FR" dirty="0" smtClean="0">
                <a:latin typeface="Roboto" panose="02000000000000000000"/>
              </a:rPr>
              <a:t> </a:t>
            </a:r>
            <a:r>
              <a:rPr lang="fr-FR" dirty="0" err="1" smtClean="0">
                <a:latin typeface="Roboto" panose="02000000000000000000"/>
              </a:rPr>
              <a:t>so</a:t>
            </a:r>
            <a:r>
              <a:rPr lang="fr-FR" dirty="0" smtClean="0">
                <a:latin typeface="Roboto" panose="02000000000000000000"/>
              </a:rPr>
              <a:t> </a:t>
            </a:r>
            <a:r>
              <a:rPr lang="fr-FR" dirty="0" err="1" smtClean="0">
                <a:latin typeface="Roboto" panose="02000000000000000000"/>
              </a:rPr>
              <a:t>that</a:t>
            </a:r>
            <a:r>
              <a:rPr lang="fr-FR" dirty="0" smtClean="0">
                <a:latin typeface="Roboto" panose="02000000000000000000"/>
              </a:rPr>
              <a:t> the skin </a:t>
            </a:r>
            <a:r>
              <a:rPr lang="fr-FR" dirty="0" err="1" smtClean="0">
                <a:latin typeface="Roboto" panose="02000000000000000000"/>
              </a:rPr>
              <a:t>is</a:t>
            </a:r>
            <a:r>
              <a:rPr lang="fr-FR" dirty="0" smtClean="0">
                <a:latin typeface="Roboto" panose="02000000000000000000"/>
              </a:rPr>
              <a:t> RADIENT and PERFECT on the </a:t>
            </a:r>
            <a:r>
              <a:rPr lang="fr-FR" dirty="0" err="1" smtClean="0">
                <a:latin typeface="Roboto" panose="02000000000000000000"/>
              </a:rPr>
              <a:t>day</a:t>
            </a:r>
            <a:r>
              <a:rPr lang="fr-FR" dirty="0" smtClean="0">
                <a:latin typeface="Roboto" panose="02000000000000000000"/>
              </a:rPr>
              <a:t>.</a:t>
            </a:r>
            <a:r>
              <a:rPr lang="fr-FR" sz="3600" dirty="0" smtClean="0">
                <a:latin typeface="Roboto" panose="02000000000000000000"/>
              </a:rPr>
              <a:t> »</a:t>
            </a:r>
            <a:endParaRPr lang="fr-FR" sz="3600" dirty="0">
              <a:latin typeface="Roboto" panose="02000000000000000000"/>
            </a:endParaRP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8493" y="3912636"/>
            <a:ext cx="2104499" cy="2822312"/>
          </a:xfrm>
          <a:prstGeom prst="rect">
            <a:avLst/>
          </a:prstGeom>
        </p:spPr>
      </p:pic>
    </p:spTree>
    <p:extLst>
      <p:ext uri="{BB962C8B-B14F-4D97-AF65-F5344CB8AC3E}">
        <p14:creationId xmlns:p14="http://schemas.microsoft.com/office/powerpoint/2010/main" val="176176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7"/>
          <p:cNvSpPr txBox="1"/>
          <p:nvPr/>
        </p:nvSpPr>
        <p:spPr>
          <a:xfrm>
            <a:off x="0" y="1251830"/>
            <a:ext cx="12192000" cy="23865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sz="2667" b="0" i="0" u="none" strike="noStrike" kern="1200" cap="none" spc="0" normalizeH="0" baseline="0" noProof="0">
              <a:ln>
                <a:noFill/>
              </a:ln>
              <a:solidFill>
                <a:prstClr val="black"/>
              </a:solidFill>
              <a:effectLst/>
              <a:uLnTx/>
              <a:uFillTx/>
              <a:latin typeface="Montserrat"/>
              <a:ea typeface="Montserrat"/>
              <a:cs typeface="Montserrat"/>
              <a:sym typeface="Montserrat"/>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4641" y="867784"/>
            <a:ext cx="2341530" cy="2019764"/>
          </a:xfrm>
          <a:prstGeom prst="rect">
            <a:avLst/>
          </a:prstGeom>
        </p:spPr>
      </p:pic>
      <p:sp>
        <p:nvSpPr>
          <p:cNvPr id="3" name="Titre 2"/>
          <p:cNvSpPr>
            <a:spLocks noGrp="1"/>
          </p:cNvSpPr>
          <p:nvPr>
            <p:ph type="title"/>
          </p:nvPr>
        </p:nvSpPr>
        <p:spPr>
          <a:prstGeom prst="rect">
            <a:avLst/>
          </a:prstGeom>
        </p:spPr>
        <p:txBody>
          <a:bodyPr/>
          <a:lstStyle/>
          <a:p>
            <a:r>
              <a:rPr lang="fr-FR" dirty="0" err="1" smtClean="0"/>
              <a:t>Let’s</a:t>
            </a:r>
            <a:r>
              <a:rPr lang="fr-FR" dirty="0" smtClean="0"/>
              <a:t> </a:t>
            </a:r>
            <a:r>
              <a:rPr lang="fr-FR" dirty="0" err="1" smtClean="0"/>
              <a:t>play</a:t>
            </a:r>
            <a:r>
              <a:rPr lang="fr-FR" dirty="0" smtClean="0"/>
              <a:t>! </a:t>
            </a:r>
            <a:br>
              <a:rPr lang="fr-FR" dirty="0" smtClean="0"/>
            </a:br>
            <a:r>
              <a:rPr lang="fr-FR" dirty="0" err="1" smtClean="0"/>
              <a:t>True</a:t>
            </a:r>
            <a:r>
              <a:rPr lang="fr-FR" dirty="0" smtClean="0"/>
              <a:t>/False</a:t>
            </a:r>
            <a:endParaRPr lang="fr-FR" dirty="0"/>
          </a:p>
        </p:txBody>
      </p:sp>
    </p:spTree>
    <p:extLst>
      <p:ext uri="{BB962C8B-B14F-4D97-AF65-F5344CB8AC3E}">
        <p14:creationId xmlns:p14="http://schemas.microsoft.com/office/powerpoint/2010/main" val="16671927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51171" y="2597007"/>
            <a:ext cx="10931236" cy="544765"/>
          </a:xfrm>
          <a:prstGeom prst="rect">
            <a:avLst/>
          </a:prstGeom>
        </p:spPr>
        <p:txBody>
          <a:bodyPr wrap="square">
            <a:spAutoFit/>
          </a:bodyPr>
          <a:lstStyle/>
          <a:p>
            <a:pPr lvl="0" algn="ctr">
              <a:lnSpc>
                <a:spcPct val="105000"/>
              </a:lnSpc>
            </a:pPr>
            <a:r>
              <a:rPr lang="fr-FR" sz="2800" b="1" cap="small" dirty="0">
                <a:solidFill>
                  <a:srgbClr val="FBB591"/>
                </a:solidFill>
                <a:latin typeface="KyivType Sans2" panose="00000500000000000000" charset="0"/>
                <a:ea typeface="Roboto" panose="02000000000000000000" pitchFamily="2" charset="0"/>
              </a:rPr>
              <a:t>Elixir Vital </a:t>
            </a:r>
            <a:r>
              <a:rPr lang="fr-FR" sz="2800" b="1" dirty="0">
                <a:solidFill>
                  <a:srgbClr val="FBB591"/>
                </a:solidFill>
                <a:latin typeface="KyivType Sans2" panose="00000500000000000000" charset="0"/>
                <a:ea typeface="Roboto" panose="02000000000000000000" pitchFamily="2" charset="0"/>
              </a:rPr>
              <a:t>can be </a:t>
            </a:r>
            <a:r>
              <a:rPr lang="fr-FR" sz="2800" b="1" dirty="0" err="1">
                <a:solidFill>
                  <a:srgbClr val="FBB591"/>
                </a:solidFill>
                <a:latin typeface="KyivType Sans2" panose="00000500000000000000" charset="0"/>
                <a:ea typeface="Roboto" panose="02000000000000000000" pitchFamily="2" charset="0"/>
              </a:rPr>
              <a:t>used</a:t>
            </a:r>
            <a:r>
              <a:rPr lang="fr-FR" sz="2800" b="1" dirty="0">
                <a:solidFill>
                  <a:srgbClr val="FBB591"/>
                </a:solidFill>
                <a:latin typeface="KyivType Sans2" panose="00000500000000000000" charset="0"/>
                <a:ea typeface="Roboto" panose="02000000000000000000" pitchFamily="2" charset="0"/>
              </a:rPr>
              <a:t> </a:t>
            </a:r>
            <a:r>
              <a:rPr lang="fr-FR" sz="2800" b="1" dirty="0" err="1" smtClean="0">
                <a:solidFill>
                  <a:srgbClr val="FBB591"/>
                </a:solidFill>
                <a:latin typeface="KyivType Sans2" panose="00000500000000000000" charset="0"/>
                <a:ea typeface="Roboto" panose="02000000000000000000" pitchFamily="2" charset="0"/>
              </a:rPr>
              <a:t>every</a:t>
            </a:r>
            <a:r>
              <a:rPr lang="fr-FR" sz="2800" b="1" dirty="0" smtClean="0">
                <a:solidFill>
                  <a:srgbClr val="FBB591"/>
                </a:solidFill>
                <a:latin typeface="KyivType Sans2" panose="00000500000000000000" charset="0"/>
                <a:ea typeface="Roboto" panose="02000000000000000000" pitchFamily="2" charset="0"/>
              </a:rPr>
              <a:t> </a:t>
            </a:r>
            <a:r>
              <a:rPr lang="fr-FR" sz="2800" b="1" dirty="0" err="1" smtClean="0">
                <a:solidFill>
                  <a:srgbClr val="FBB591"/>
                </a:solidFill>
                <a:latin typeface="KyivType Sans2" panose="00000500000000000000" charset="0"/>
                <a:ea typeface="Roboto" panose="02000000000000000000" pitchFamily="2" charset="0"/>
              </a:rPr>
              <a:t>day</a:t>
            </a:r>
            <a:r>
              <a:rPr lang="fr-FR" sz="2800" b="1" dirty="0" smtClean="0">
                <a:solidFill>
                  <a:srgbClr val="FBB591"/>
                </a:solidFill>
                <a:latin typeface="KyivType Sans2" panose="00000500000000000000" charset="0"/>
                <a:ea typeface="Roboto" panose="02000000000000000000" pitchFamily="2" charset="0"/>
              </a:rPr>
              <a:t>, all </a:t>
            </a:r>
            <a:r>
              <a:rPr lang="fr-FR" sz="2800" b="1" dirty="0" err="1" smtClean="0">
                <a:solidFill>
                  <a:srgbClr val="FBB591"/>
                </a:solidFill>
                <a:latin typeface="KyivType Sans2" panose="00000500000000000000" charset="0"/>
                <a:ea typeface="Roboto" panose="02000000000000000000" pitchFamily="2" charset="0"/>
              </a:rPr>
              <a:t>year</a:t>
            </a:r>
            <a:r>
              <a:rPr lang="fr-FR" sz="2800" b="1" dirty="0" smtClean="0">
                <a:solidFill>
                  <a:srgbClr val="FBB591"/>
                </a:solidFill>
                <a:latin typeface="KyivType Sans2" panose="00000500000000000000" charset="0"/>
                <a:ea typeface="Roboto" panose="02000000000000000000" pitchFamily="2" charset="0"/>
              </a:rPr>
              <a:t> long</a:t>
            </a:r>
            <a:endParaRPr lang="fr-FR" sz="2800" b="1" dirty="0">
              <a:solidFill>
                <a:srgbClr val="FBB591"/>
              </a:solidFill>
              <a:latin typeface="KyivType Sans2" panose="00000500000000000000" charset="0"/>
              <a:ea typeface="Roboto" panose="02000000000000000000" pitchFamily="2" charset="0"/>
            </a:endParaRPr>
          </a:p>
        </p:txBody>
      </p:sp>
      <p:pic>
        <p:nvPicPr>
          <p:cNvPr id="10" name="Image 9"/>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3660" t="49850" r="14490" b="4414"/>
          <a:stretch/>
        </p:blipFill>
        <p:spPr>
          <a:xfrm rot="173024">
            <a:off x="5973392" y="3466584"/>
            <a:ext cx="2305587" cy="978422"/>
          </a:xfrm>
          <a:prstGeom prst="rect">
            <a:avLst/>
          </a:prstGeom>
        </p:spPr>
      </p:pic>
      <p:pic>
        <p:nvPicPr>
          <p:cNvPr id="11" name="Image 10"/>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3962" t="5019" r="15396" b="47434"/>
          <a:stretch/>
        </p:blipFill>
        <p:spPr>
          <a:xfrm rot="21386042">
            <a:off x="3499331" y="3492136"/>
            <a:ext cx="2211176" cy="992196"/>
          </a:xfrm>
          <a:prstGeom prst="rect">
            <a:avLst/>
          </a:prstGeom>
        </p:spPr>
      </p:pic>
    </p:spTree>
    <p:extLst>
      <p:ext uri="{BB962C8B-B14F-4D97-AF65-F5344CB8AC3E}">
        <p14:creationId xmlns:p14="http://schemas.microsoft.com/office/powerpoint/2010/main" val="231879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2" fill="hold" grpId="0" nodeType="clickEffect">
                                  <p:stCondLst>
                                    <p:cond delay="0"/>
                                  </p:stCondLst>
                                  <p:childTnLst>
                                    <p:animEffect transition="out" filter="wipe(right)">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par>
                                <p:cTn id="13" presetID="22" presetClass="exit" presetSubtype="2" fill="hold" nodeType="withEffect">
                                  <p:stCondLst>
                                    <p:cond delay="0"/>
                                  </p:stCondLst>
                                  <p:childTnLst>
                                    <p:animEffect transition="out" filter="wipe(right)">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p:cNvSpPr/>
          <p:nvPr/>
        </p:nvSpPr>
        <p:spPr>
          <a:xfrm>
            <a:off x="1058779" y="2597007"/>
            <a:ext cx="10178716" cy="544765"/>
          </a:xfrm>
          <a:prstGeom prst="rect">
            <a:avLst/>
          </a:prstGeom>
        </p:spPr>
        <p:txBody>
          <a:bodyPr wrap="square">
            <a:spAutoFit/>
          </a:bodyPr>
          <a:lstStyle/>
          <a:p>
            <a:pPr lvl="0">
              <a:lnSpc>
                <a:spcPct val="105000"/>
              </a:lnSpc>
            </a:pPr>
            <a:r>
              <a:rPr lang="fr-FR" sz="2800" b="1" dirty="0">
                <a:solidFill>
                  <a:srgbClr val="FBB591"/>
                </a:solidFill>
                <a:latin typeface="KyivType Sans2" panose="00000500000000000000" charset="0"/>
                <a:ea typeface="Roboto" panose="02000000000000000000" pitchFamily="2" charset="0"/>
              </a:rPr>
              <a:t>The intensive treatment of </a:t>
            </a:r>
            <a:r>
              <a:rPr lang="fr-FR" sz="2800" b="1" cap="small" dirty="0" smtClean="0">
                <a:solidFill>
                  <a:srgbClr val="FBB591"/>
                </a:solidFill>
                <a:latin typeface="KyivType Sans2" panose="00000500000000000000" charset="0"/>
                <a:ea typeface="Roboto" panose="02000000000000000000" pitchFamily="2" charset="0"/>
              </a:rPr>
              <a:t>Elixir </a:t>
            </a:r>
            <a:r>
              <a:rPr lang="fr-FR" sz="2800" b="1" cap="small" dirty="0">
                <a:solidFill>
                  <a:srgbClr val="FBB591"/>
                </a:solidFill>
                <a:latin typeface="KyivType Sans2" panose="00000500000000000000" charset="0"/>
                <a:ea typeface="Roboto" panose="02000000000000000000" pitchFamily="2" charset="0"/>
              </a:rPr>
              <a:t>Vital </a:t>
            </a:r>
            <a:r>
              <a:rPr lang="fr-FR" sz="2800" b="1" dirty="0">
                <a:solidFill>
                  <a:srgbClr val="FBB591"/>
                </a:solidFill>
                <a:latin typeface="KyivType Sans2" panose="00000500000000000000" charset="0"/>
                <a:ea typeface="Roboto" panose="02000000000000000000" pitchFamily="2" charset="0"/>
              </a:rPr>
              <a:t>lasts 1 month</a:t>
            </a:r>
          </a:p>
        </p:txBody>
      </p:sp>
      <p:pic>
        <p:nvPicPr>
          <p:cNvPr id="10" name="Image 9"/>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3660" t="49850" r="14490" b="4414"/>
          <a:stretch/>
        </p:blipFill>
        <p:spPr>
          <a:xfrm rot="173024">
            <a:off x="5973392" y="3466584"/>
            <a:ext cx="2305587" cy="978422"/>
          </a:xfrm>
          <a:prstGeom prst="rect">
            <a:avLst/>
          </a:prstGeom>
        </p:spPr>
      </p:pic>
      <p:pic>
        <p:nvPicPr>
          <p:cNvPr id="11" name="Image 10"/>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3962" t="5019" r="15396" b="47434"/>
          <a:stretch/>
        </p:blipFill>
        <p:spPr>
          <a:xfrm rot="21386042">
            <a:off x="3499331" y="3492136"/>
            <a:ext cx="2211176" cy="992196"/>
          </a:xfrm>
          <a:prstGeom prst="rect">
            <a:avLst/>
          </a:prstGeom>
        </p:spPr>
      </p:pic>
    </p:spTree>
    <p:extLst>
      <p:ext uri="{BB962C8B-B14F-4D97-AF65-F5344CB8AC3E}">
        <p14:creationId xmlns:p14="http://schemas.microsoft.com/office/powerpoint/2010/main" val="348125674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2" fill="hold" grpId="0" nodeType="clickEffect">
                                  <p:stCondLst>
                                    <p:cond delay="0"/>
                                  </p:stCondLst>
                                  <p:childTnLst>
                                    <p:animEffect transition="out" filter="wipe(right)">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par>
                                <p:cTn id="13" presetID="22" presetClass="exit" presetSubtype="2" fill="hold" nodeType="withEffect">
                                  <p:stCondLst>
                                    <p:cond delay="0"/>
                                  </p:stCondLst>
                                  <p:childTnLst>
                                    <p:animEffect transition="out" filter="wipe(right)">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59933" y="2597007"/>
            <a:ext cx="9958524" cy="503471"/>
          </a:xfrm>
          <a:prstGeom prst="rect">
            <a:avLst/>
          </a:prstGeom>
        </p:spPr>
        <p:txBody>
          <a:bodyPr wrap="square">
            <a:spAutoFit/>
          </a:bodyPr>
          <a:lstStyle/>
          <a:p>
            <a:pPr algn="ctr">
              <a:lnSpc>
                <a:spcPct val="105000"/>
              </a:lnSpc>
            </a:pPr>
            <a:r>
              <a:rPr lang="fr-FR" sz="2800" b="1" cap="small" dirty="0">
                <a:solidFill>
                  <a:srgbClr val="FBB591"/>
                </a:solidFill>
                <a:latin typeface="KyivType Sans2" panose="00000500000000000000" charset="0"/>
                <a:ea typeface="Roboto" panose="02000000000000000000" pitchFamily="2" charset="0"/>
              </a:rPr>
              <a:t>Elixir Vital </a:t>
            </a:r>
            <a:r>
              <a:rPr lang="fr-FR" sz="2800" b="1" dirty="0">
                <a:solidFill>
                  <a:srgbClr val="FBB591"/>
                </a:solidFill>
                <a:latin typeface="KyivType Sans2" panose="00000500000000000000" charset="0"/>
                <a:ea typeface="Roboto" panose="02000000000000000000" pitchFamily="2" charset="0"/>
              </a:rPr>
              <a:t>can be used post-peeling</a:t>
            </a:r>
          </a:p>
        </p:txBody>
      </p:sp>
      <p:pic>
        <p:nvPicPr>
          <p:cNvPr id="10" name="Image 9"/>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3660" t="49850" r="14490" b="4414"/>
          <a:stretch/>
        </p:blipFill>
        <p:spPr>
          <a:xfrm rot="173024">
            <a:off x="5973392" y="3466584"/>
            <a:ext cx="2305587" cy="978422"/>
          </a:xfrm>
          <a:prstGeom prst="rect">
            <a:avLst/>
          </a:prstGeom>
        </p:spPr>
      </p:pic>
      <p:pic>
        <p:nvPicPr>
          <p:cNvPr id="11" name="Image 10"/>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3962" t="5019" r="15396" b="47434"/>
          <a:stretch/>
        </p:blipFill>
        <p:spPr>
          <a:xfrm rot="21386042">
            <a:off x="3499331" y="3492136"/>
            <a:ext cx="2211176" cy="992196"/>
          </a:xfrm>
          <a:prstGeom prst="rect">
            <a:avLst/>
          </a:prstGeom>
        </p:spPr>
      </p:pic>
    </p:spTree>
    <p:extLst>
      <p:ext uri="{BB962C8B-B14F-4D97-AF65-F5344CB8AC3E}">
        <p14:creationId xmlns:p14="http://schemas.microsoft.com/office/powerpoint/2010/main" val="169210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2" fill="hold" grpId="0" nodeType="clickEffect">
                                  <p:stCondLst>
                                    <p:cond delay="0"/>
                                  </p:stCondLst>
                                  <p:childTnLst>
                                    <p:animEffect transition="out" filter="wipe(right)">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par>
                                <p:cTn id="13" presetID="22" presetClass="exit" presetSubtype="2" fill="hold" nodeType="withEffect">
                                  <p:stCondLst>
                                    <p:cond delay="0"/>
                                  </p:stCondLst>
                                  <p:childTnLst>
                                    <p:animEffect transition="out" filter="wipe(right)">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76867" y="2300674"/>
            <a:ext cx="9958524" cy="503471"/>
          </a:xfrm>
          <a:prstGeom prst="rect">
            <a:avLst/>
          </a:prstGeom>
        </p:spPr>
        <p:txBody>
          <a:bodyPr wrap="square">
            <a:spAutoFit/>
          </a:bodyPr>
          <a:lstStyle/>
          <a:p>
            <a:pPr lvl="0" algn="ctr">
              <a:lnSpc>
                <a:spcPct val="105000"/>
              </a:lnSpc>
            </a:pPr>
            <a:r>
              <a:rPr lang="fr-FR" sz="2800" b="1" dirty="0">
                <a:solidFill>
                  <a:srgbClr val="FBB591"/>
                </a:solidFill>
                <a:latin typeface="KyivType Sans2" panose="00000500000000000000" charset="0"/>
                <a:ea typeface="Roboto" panose="02000000000000000000" pitchFamily="2" charset="0"/>
              </a:rPr>
              <a:t>I can apply sun protection </a:t>
            </a:r>
            <a:r>
              <a:rPr lang="fr-FR" sz="2800" b="1" dirty="0" smtClean="0">
                <a:solidFill>
                  <a:srgbClr val="FBB591"/>
                </a:solidFill>
                <a:latin typeface="KyivType Sans2" panose="00000500000000000000" charset="0"/>
                <a:ea typeface="Roboto" panose="02000000000000000000" pitchFamily="2" charset="0"/>
              </a:rPr>
              <a:t>over</a:t>
            </a:r>
            <a:r>
              <a:rPr lang="fr-FR" sz="2800" b="1" cap="small" dirty="0" smtClean="0">
                <a:solidFill>
                  <a:srgbClr val="FBB591"/>
                </a:solidFill>
                <a:latin typeface="KyivType Sans2" panose="00000500000000000000" charset="0"/>
                <a:ea typeface="Roboto" panose="02000000000000000000" pitchFamily="2" charset="0"/>
              </a:rPr>
              <a:t> </a:t>
            </a:r>
            <a:r>
              <a:rPr lang="fr-FR" sz="2800" b="1" cap="small" dirty="0">
                <a:solidFill>
                  <a:srgbClr val="FBB591"/>
                </a:solidFill>
                <a:latin typeface="KyivType Sans2" panose="00000500000000000000" charset="0"/>
                <a:ea typeface="Roboto" panose="02000000000000000000" pitchFamily="2" charset="0"/>
              </a:rPr>
              <a:t>Elixir Vital </a:t>
            </a:r>
            <a:endParaRPr lang="fr-FR" sz="2800" b="1" cap="small" dirty="0" smtClean="0">
              <a:solidFill>
                <a:srgbClr val="FBB591"/>
              </a:solidFill>
              <a:latin typeface="KyivType Sans2" panose="00000500000000000000" charset="0"/>
              <a:ea typeface="Roboto" panose="02000000000000000000" pitchFamily="2" charset="0"/>
            </a:endParaRPr>
          </a:p>
        </p:txBody>
      </p:sp>
      <p:pic>
        <p:nvPicPr>
          <p:cNvPr id="10" name="Image 9"/>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3660" t="49850" r="14490" b="4414"/>
          <a:stretch/>
        </p:blipFill>
        <p:spPr>
          <a:xfrm rot="173024">
            <a:off x="5973392" y="3466584"/>
            <a:ext cx="2305587" cy="978422"/>
          </a:xfrm>
          <a:prstGeom prst="rect">
            <a:avLst/>
          </a:prstGeom>
        </p:spPr>
      </p:pic>
      <p:pic>
        <p:nvPicPr>
          <p:cNvPr id="11" name="Image 10"/>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3962" t="5019" r="15396" b="47434"/>
          <a:stretch/>
        </p:blipFill>
        <p:spPr>
          <a:xfrm rot="21386042">
            <a:off x="3499331" y="3492136"/>
            <a:ext cx="2211176" cy="992196"/>
          </a:xfrm>
          <a:prstGeom prst="rect">
            <a:avLst/>
          </a:prstGeom>
        </p:spPr>
      </p:pic>
    </p:spTree>
    <p:extLst>
      <p:ext uri="{BB962C8B-B14F-4D97-AF65-F5344CB8AC3E}">
        <p14:creationId xmlns:p14="http://schemas.microsoft.com/office/powerpoint/2010/main" val="112581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2" fill="hold" grpId="0" nodeType="clickEffect">
                                  <p:stCondLst>
                                    <p:cond delay="0"/>
                                  </p:stCondLst>
                                  <p:childTnLst>
                                    <p:animEffect transition="out" filter="wipe(right)">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par>
                                <p:cTn id="13" presetID="22" presetClass="exit" presetSubtype="2" fill="hold" nodeType="withEffect">
                                  <p:stCondLst>
                                    <p:cond delay="0"/>
                                  </p:stCondLst>
                                  <p:childTnLst>
                                    <p:animEffect transition="out" filter="wipe(right)">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p:cNvSpPr/>
          <p:nvPr/>
        </p:nvSpPr>
        <p:spPr>
          <a:xfrm>
            <a:off x="1142999" y="2597008"/>
            <a:ext cx="10007601" cy="503471"/>
          </a:xfrm>
          <a:prstGeom prst="rect">
            <a:avLst/>
          </a:prstGeom>
        </p:spPr>
        <p:txBody>
          <a:bodyPr wrap="square">
            <a:spAutoFit/>
          </a:bodyPr>
          <a:lstStyle/>
          <a:p>
            <a:pPr lvl="0" algn="ctr">
              <a:lnSpc>
                <a:spcPct val="105000"/>
              </a:lnSpc>
            </a:pPr>
            <a:r>
              <a:rPr lang="fr-FR" sz="2800" b="1" cap="small" dirty="0">
                <a:solidFill>
                  <a:srgbClr val="FBB591"/>
                </a:solidFill>
                <a:latin typeface="KyivType Sans2" panose="00000500000000000000" charset="0"/>
                <a:ea typeface="Roboto" panose="02000000000000000000" pitchFamily="2" charset="0"/>
              </a:rPr>
              <a:t>Elixir Vital </a:t>
            </a:r>
            <a:r>
              <a:rPr lang="fr-FR" sz="2800" b="1" dirty="0">
                <a:solidFill>
                  <a:srgbClr val="FBB591"/>
                </a:solidFill>
                <a:latin typeface="KyivType Sans2" panose="00000500000000000000" charset="0"/>
                <a:ea typeface="Roboto" panose="02000000000000000000" pitchFamily="2" charset="0"/>
              </a:rPr>
              <a:t>can only be used with a care cream </a:t>
            </a:r>
          </a:p>
        </p:txBody>
      </p:sp>
      <p:pic>
        <p:nvPicPr>
          <p:cNvPr id="10" name="Image 9"/>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3660" t="49850" r="14490" b="4414"/>
          <a:stretch/>
        </p:blipFill>
        <p:spPr>
          <a:xfrm rot="173024">
            <a:off x="5973392" y="3466584"/>
            <a:ext cx="2305587" cy="978422"/>
          </a:xfrm>
          <a:prstGeom prst="rect">
            <a:avLst/>
          </a:prstGeom>
        </p:spPr>
      </p:pic>
      <p:pic>
        <p:nvPicPr>
          <p:cNvPr id="11" name="Image 10"/>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3962" t="5019" r="15396" b="47434"/>
          <a:stretch/>
        </p:blipFill>
        <p:spPr>
          <a:xfrm rot="21386042">
            <a:off x="3499331" y="3492136"/>
            <a:ext cx="2211176" cy="992196"/>
          </a:xfrm>
          <a:prstGeom prst="rect">
            <a:avLst/>
          </a:prstGeom>
        </p:spPr>
      </p:pic>
    </p:spTree>
    <p:extLst>
      <p:ext uri="{BB962C8B-B14F-4D97-AF65-F5344CB8AC3E}">
        <p14:creationId xmlns:p14="http://schemas.microsoft.com/office/powerpoint/2010/main" val="3723792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par>
                                <p:cTn id="13" presetID="22" presetClass="exit" presetSubtype="8" fill="hold" nodeType="withEffect">
                                  <p:stCondLst>
                                    <p:cond delay="0"/>
                                  </p:stCondLst>
                                  <p:childTnLst>
                                    <p:animEffect transition="out" filter="wipe(left)">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034716" y="2300674"/>
            <a:ext cx="10178716" cy="997196"/>
          </a:xfrm>
          <a:prstGeom prst="rect">
            <a:avLst/>
          </a:prstGeom>
        </p:spPr>
        <p:txBody>
          <a:bodyPr wrap="square">
            <a:spAutoFit/>
          </a:bodyPr>
          <a:lstStyle/>
          <a:p>
            <a:pPr lvl="0" algn="ctr">
              <a:lnSpc>
                <a:spcPct val="105000"/>
              </a:lnSpc>
            </a:pPr>
            <a:r>
              <a:rPr lang="fr-FR" sz="2800" b="1" dirty="0">
                <a:solidFill>
                  <a:srgbClr val="FBB591"/>
                </a:solidFill>
                <a:latin typeface="KyivType Sans2" panose="00000500000000000000" charset="0"/>
                <a:ea typeface="Roboto" panose="02000000000000000000" pitchFamily="2" charset="0"/>
              </a:rPr>
              <a:t>I can use </a:t>
            </a:r>
            <a:r>
              <a:rPr lang="fr-FR" sz="2800" b="1" cap="small" dirty="0">
                <a:solidFill>
                  <a:srgbClr val="FBB591"/>
                </a:solidFill>
                <a:latin typeface="KyivType Sans2" panose="00000500000000000000" charset="0"/>
                <a:ea typeface="Roboto" panose="02000000000000000000" pitchFamily="2" charset="0"/>
              </a:rPr>
              <a:t>Elixir Vital </a:t>
            </a:r>
            <a:r>
              <a:rPr lang="fr-FR" sz="2800" b="1" dirty="0">
                <a:solidFill>
                  <a:srgbClr val="FBB591"/>
                </a:solidFill>
                <a:latin typeface="KyivType Sans2" panose="00000500000000000000" charset="0"/>
                <a:ea typeface="Roboto" panose="02000000000000000000" pitchFamily="2" charset="0"/>
              </a:rPr>
              <a:t>under my night cream and </a:t>
            </a:r>
          </a:p>
          <a:p>
            <a:pPr lvl="0" algn="ctr">
              <a:lnSpc>
                <a:spcPct val="105000"/>
              </a:lnSpc>
            </a:pPr>
            <a:r>
              <a:rPr lang="fr-FR" sz="2800" b="1" dirty="0">
                <a:solidFill>
                  <a:srgbClr val="FBB591"/>
                </a:solidFill>
                <a:latin typeface="KyivType Sans2" panose="00000500000000000000" charset="0"/>
                <a:ea typeface="Roboto" panose="02000000000000000000" pitchFamily="2" charset="0"/>
              </a:rPr>
              <a:t>another serum in the morning under my day cream</a:t>
            </a:r>
          </a:p>
        </p:txBody>
      </p:sp>
      <p:pic>
        <p:nvPicPr>
          <p:cNvPr id="10" name="Image 9"/>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3660" t="49850" r="14490" b="4414"/>
          <a:stretch/>
        </p:blipFill>
        <p:spPr>
          <a:xfrm rot="173024">
            <a:off x="5973392" y="3466584"/>
            <a:ext cx="2305587" cy="978422"/>
          </a:xfrm>
          <a:prstGeom prst="rect">
            <a:avLst/>
          </a:prstGeom>
        </p:spPr>
      </p:pic>
      <p:pic>
        <p:nvPicPr>
          <p:cNvPr id="11" name="Image 10"/>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3962" t="5019" r="15396" b="47434"/>
          <a:stretch/>
        </p:blipFill>
        <p:spPr>
          <a:xfrm rot="21386042">
            <a:off x="3499331" y="3492136"/>
            <a:ext cx="2211176" cy="992196"/>
          </a:xfrm>
          <a:prstGeom prst="rect">
            <a:avLst/>
          </a:prstGeom>
        </p:spPr>
      </p:pic>
    </p:spTree>
    <p:extLst>
      <p:ext uri="{BB962C8B-B14F-4D97-AF65-F5344CB8AC3E}">
        <p14:creationId xmlns:p14="http://schemas.microsoft.com/office/powerpoint/2010/main" val="353003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2" fill="hold" grpId="0" nodeType="clickEffect">
                                  <p:stCondLst>
                                    <p:cond delay="0"/>
                                  </p:stCondLst>
                                  <p:childTnLst>
                                    <p:animEffect transition="out" filter="wipe(right)">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par>
                                <p:cTn id="13" presetID="22" presetClass="exit" presetSubtype="2" fill="hold" nodeType="withEffect">
                                  <p:stCondLst>
                                    <p:cond delay="0"/>
                                  </p:stCondLst>
                                  <p:childTnLst>
                                    <p:animEffect transition="out" filter="wipe(right)">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68400" y="2300674"/>
            <a:ext cx="9964198" cy="955903"/>
          </a:xfrm>
          <a:prstGeom prst="rect">
            <a:avLst/>
          </a:prstGeom>
        </p:spPr>
        <p:txBody>
          <a:bodyPr wrap="square">
            <a:spAutoFit/>
          </a:bodyPr>
          <a:lstStyle/>
          <a:p>
            <a:pPr algn="ctr">
              <a:lnSpc>
                <a:spcPct val="105000"/>
              </a:lnSpc>
            </a:pPr>
            <a:r>
              <a:rPr lang="fr-FR" sz="2800" b="1" cap="small" dirty="0">
                <a:solidFill>
                  <a:srgbClr val="FBB591"/>
                </a:solidFill>
                <a:latin typeface="KyivType Sans2" panose="00000500000000000000" charset="0"/>
                <a:ea typeface="Roboto" panose="02000000000000000000" pitchFamily="2" charset="0"/>
              </a:rPr>
              <a:t>Elixir Vital </a:t>
            </a:r>
            <a:r>
              <a:rPr lang="fr-FR" sz="2800" b="1" dirty="0">
                <a:solidFill>
                  <a:srgbClr val="FBB591"/>
                </a:solidFill>
                <a:latin typeface="KyivType Sans2" panose="00000500000000000000" charset="0"/>
                <a:ea typeface="Roboto" panose="02000000000000000000" pitchFamily="2" charset="0"/>
              </a:rPr>
              <a:t>can be </a:t>
            </a:r>
            <a:r>
              <a:rPr lang="fr-FR" sz="2800" b="1" dirty="0" err="1">
                <a:solidFill>
                  <a:srgbClr val="FBB591"/>
                </a:solidFill>
                <a:latin typeface="KyivType Sans2" panose="00000500000000000000" charset="0"/>
                <a:ea typeface="Roboto" panose="02000000000000000000" pitchFamily="2" charset="0"/>
              </a:rPr>
              <a:t>used</a:t>
            </a:r>
            <a:r>
              <a:rPr lang="fr-FR" sz="2800" b="1" dirty="0">
                <a:solidFill>
                  <a:srgbClr val="FBB591"/>
                </a:solidFill>
                <a:latin typeface="KyivType Sans2" panose="00000500000000000000" charset="0"/>
                <a:ea typeface="Roboto" panose="02000000000000000000" pitchFamily="2" charset="0"/>
              </a:rPr>
              <a:t> </a:t>
            </a:r>
            <a:r>
              <a:rPr lang="fr-FR" sz="2800" b="1" dirty="0" smtClean="0">
                <a:solidFill>
                  <a:srgbClr val="FBB591"/>
                </a:solidFill>
                <a:latin typeface="KyivType Sans2" panose="00000500000000000000" charset="0"/>
                <a:ea typeface="Roboto" panose="02000000000000000000" pitchFamily="2" charset="0"/>
              </a:rPr>
              <a:t>by </a:t>
            </a:r>
            <a:r>
              <a:rPr lang="fr-FR" sz="2800" b="1" dirty="0">
                <a:solidFill>
                  <a:srgbClr val="FBB591"/>
                </a:solidFill>
                <a:latin typeface="KyivType Sans2" panose="00000500000000000000" charset="0"/>
                <a:ea typeface="Roboto" panose="02000000000000000000" pitchFamily="2" charset="0"/>
              </a:rPr>
              <a:t>sensitive skin </a:t>
            </a:r>
            <a:endParaRPr lang="fr-FR" sz="2800" b="1" dirty="0" smtClean="0">
              <a:solidFill>
                <a:srgbClr val="FBB591"/>
              </a:solidFill>
              <a:latin typeface="KyivType Sans2" panose="00000500000000000000" charset="0"/>
              <a:ea typeface="Roboto" panose="02000000000000000000" pitchFamily="2" charset="0"/>
            </a:endParaRPr>
          </a:p>
          <a:p>
            <a:pPr algn="ctr">
              <a:lnSpc>
                <a:spcPct val="105000"/>
              </a:lnSpc>
            </a:pPr>
            <a:r>
              <a:rPr lang="fr-FR" sz="2800" b="1" dirty="0" err="1" smtClean="0">
                <a:solidFill>
                  <a:srgbClr val="FBB591"/>
                </a:solidFill>
                <a:latin typeface="KyivType Sans2" panose="00000500000000000000" charset="0"/>
                <a:ea typeface="Roboto" panose="02000000000000000000" pitchFamily="2" charset="0"/>
              </a:rPr>
              <a:t>with</a:t>
            </a:r>
            <a:r>
              <a:rPr lang="fr-FR" sz="2800" b="1" dirty="0" smtClean="0">
                <a:solidFill>
                  <a:srgbClr val="FBB591"/>
                </a:solidFill>
                <a:latin typeface="KyivType Sans2" panose="00000500000000000000" charset="0"/>
                <a:ea typeface="Roboto" panose="02000000000000000000" pitchFamily="2" charset="0"/>
              </a:rPr>
              <a:t> imperfections</a:t>
            </a:r>
            <a:endParaRPr lang="fr-FR" sz="2800" b="1" dirty="0">
              <a:solidFill>
                <a:srgbClr val="FBB591"/>
              </a:solidFill>
              <a:latin typeface="KyivType Sans2" panose="00000500000000000000" charset="0"/>
              <a:ea typeface="Roboto" panose="02000000000000000000" pitchFamily="2" charset="0"/>
            </a:endParaRPr>
          </a:p>
        </p:txBody>
      </p:sp>
      <p:pic>
        <p:nvPicPr>
          <p:cNvPr id="10" name="Image 9"/>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3660" t="49850" r="14490" b="4414"/>
          <a:stretch/>
        </p:blipFill>
        <p:spPr>
          <a:xfrm rot="173024">
            <a:off x="5973392" y="3466584"/>
            <a:ext cx="2305587" cy="978422"/>
          </a:xfrm>
          <a:prstGeom prst="rect">
            <a:avLst/>
          </a:prstGeom>
        </p:spPr>
      </p:pic>
      <p:pic>
        <p:nvPicPr>
          <p:cNvPr id="11" name="Image 10"/>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3962" t="5019" r="15396" b="47434"/>
          <a:stretch/>
        </p:blipFill>
        <p:spPr>
          <a:xfrm rot="21386042">
            <a:off x="3499331" y="3492136"/>
            <a:ext cx="2211176" cy="992196"/>
          </a:xfrm>
          <a:prstGeom prst="rect">
            <a:avLst/>
          </a:prstGeom>
        </p:spPr>
      </p:pic>
    </p:spTree>
    <p:extLst>
      <p:ext uri="{BB962C8B-B14F-4D97-AF65-F5344CB8AC3E}">
        <p14:creationId xmlns:p14="http://schemas.microsoft.com/office/powerpoint/2010/main" val="138104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2" fill="hold" grpId="0" nodeType="clickEffect">
                                  <p:stCondLst>
                                    <p:cond delay="0"/>
                                  </p:stCondLst>
                                  <p:childTnLst>
                                    <p:animEffect transition="out" filter="wipe(right)">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par>
                                <p:cTn id="13" presetID="22" presetClass="exit" presetSubtype="2" fill="hold" nodeType="withEffect">
                                  <p:stCondLst>
                                    <p:cond delay="0"/>
                                  </p:stCondLst>
                                  <p:childTnLst>
                                    <p:animEffect transition="out" filter="wipe(right)">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42999" y="2597008"/>
            <a:ext cx="10007601" cy="503471"/>
          </a:xfrm>
          <a:prstGeom prst="rect">
            <a:avLst/>
          </a:prstGeom>
        </p:spPr>
        <p:txBody>
          <a:bodyPr wrap="square">
            <a:spAutoFit/>
          </a:bodyPr>
          <a:lstStyle/>
          <a:p>
            <a:pPr lvl="0" algn="ctr">
              <a:lnSpc>
                <a:spcPct val="105000"/>
              </a:lnSpc>
            </a:pPr>
            <a:r>
              <a:rPr lang="fr-FR" sz="2800" b="1" cap="small" dirty="0" smtClean="0">
                <a:solidFill>
                  <a:srgbClr val="FBB591"/>
                </a:solidFill>
                <a:latin typeface="KyivType Sans2" panose="00000500000000000000" charset="0"/>
                <a:ea typeface="Roboto" panose="02000000000000000000" pitchFamily="2" charset="0"/>
              </a:rPr>
              <a:t>Elixir Vital </a:t>
            </a:r>
            <a:r>
              <a:rPr lang="fr-FR" sz="2800" b="1" dirty="0">
                <a:solidFill>
                  <a:srgbClr val="FBB591"/>
                </a:solidFill>
                <a:latin typeface="KyivType Sans2" panose="00000500000000000000" charset="0"/>
                <a:ea typeface="Roboto" panose="02000000000000000000" pitchFamily="2" charset="0"/>
              </a:rPr>
              <a:t>is not suitable for oily skin</a:t>
            </a:r>
          </a:p>
        </p:txBody>
      </p:sp>
      <p:pic>
        <p:nvPicPr>
          <p:cNvPr id="10" name="Image 9"/>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3660" t="49850" r="14490" b="4414"/>
          <a:stretch/>
        </p:blipFill>
        <p:spPr>
          <a:xfrm rot="173024">
            <a:off x="5973392" y="3458835"/>
            <a:ext cx="2305587" cy="978422"/>
          </a:xfrm>
          <a:prstGeom prst="rect">
            <a:avLst/>
          </a:prstGeom>
        </p:spPr>
      </p:pic>
      <p:pic>
        <p:nvPicPr>
          <p:cNvPr id="11" name="Image 10"/>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3962" t="5019" r="15396" b="47434"/>
          <a:stretch/>
        </p:blipFill>
        <p:spPr>
          <a:xfrm rot="21386042">
            <a:off x="3499331" y="3492136"/>
            <a:ext cx="2211176" cy="992196"/>
          </a:xfrm>
          <a:prstGeom prst="rect">
            <a:avLst/>
          </a:prstGeom>
        </p:spPr>
      </p:pic>
    </p:spTree>
    <p:extLst>
      <p:ext uri="{BB962C8B-B14F-4D97-AF65-F5344CB8AC3E}">
        <p14:creationId xmlns:p14="http://schemas.microsoft.com/office/powerpoint/2010/main" val="242962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par>
                                <p:cTn id="13" presetID="22" presetClass="exit" presetSubtype="8" fill="hold" nodeType="withEffect">
                                  <p:stCondLst>
                                    <p:cond delay="0"/>
                                  </p:stCondLst>
                                  <p:childTnLst>
                                    <p:animEffect transition="out" filter="wipe(left)">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4" name="Titre 3"/>
          <p:cNvSpPr>
            <a:spLocks noGrp="1"/>
          </p:cNvSpPr>
          <p:nvPr>
            <p:ph type="title"/>
          </p:nvPr>
        </p:nvSpPr>
        <p:spPr>
          <a:xfrm>
            <a:off x="0" y="70387"/>
            <a:ext cx="12192000" cy="916431"/>
          </a:xfrm>
        </p:spPr>
        <p:txBody>
          <a:bodyPr>
            <a:noAutofit/>
          </a:bodyPr>
          <a:lstStyle/>
          <a:p>
            <a:pPr>
              <a:lnSpc>
                <a:spcPct val="100000"/>
              </a:lnSpc>
            </a:pPr>
            <a:r>
              <a:rPr lang="fr-FR" sz="3600" dirty="0" err="1" smtClean="0">
                <a:solidFill>
                  <a:srgbClr val="3E3E3E"/>
                </a:solidFill>
                <a:latin typeface="KyivType Sans2" panose="00000500000000000000" charset="0"/>
              </a:rPr>
              <a:t>Why</a:t>
            </a:r>
            <a:r>
              <a:rPr lang="fr-FR" sz="3600" dirty="0" smtClean="0">
                <a:solidFill>
                  <a:srgbClr val="3E3E3E"/>
                </a:solidFill>
                <a:latin typeface="KyivType Sans2" panose="00000500000000000000" charset="0"/>
              </a:rPr>
              <a:t> an Elixir Vital activation ?</a:t>
            </a:r>
            <a:endParaRPr lang="fr-FR" sz="3600" dirty="0">
              <a:solidFill>
                <a:srgbClr val="3E3E3E"/>
              </a:solidFill>
              <a:latin typeface="KyivType Sans2" panose="00000500000000000000" charset="0"/>
            </a:endParaRPr>
          </a:p>
        </p:txBody>
      </p:sp>
      <p:sp>
        <p:nvSpPr>
          <p:cNvPr id="3" name="AutoShape 2" descr="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ZoneTexte 7"/>
          <p:cNvSpPr txBox="1"/>
          <p:nvPr/>
        </p:nvSpPr>
        <p:spPr>
          <a:xfrm>
            <a:off x="797259" y="1909714"/>
            <a:ext cx="6381583" cy="461665"/>
          </a:xfrm>
          <a:prstGeom prst="rect">
            <a:avLst/>
          </a:prstGeom>
          <a:noFill/>
        </p:spPr>
        <p:txBody>
          <a:bodyPr wrap="square" rtlCol="0">
            <a:spAutoFit/>
          </a:bodyPr>
          <a:lstStyle/>
          <a:p>
            <a:r>
              <a:rPr lang="fr-FR" sz="2400" dirty="0" smtClean="0">
                <a:solidFill>
                  <a:srgbClr val="58595B"/>
                </a:solidFill>
                <a:latin typeface="Roboto" panose="02000000000000000000" pitchFamily="2" charset="0"/>
                <a:ea typeface="Roboto" panose="02000000000000000000" pitchFamily="2" charset="0"/>
              </a:rPr>
              <a:t>An high </a:t>
            </a:r>
            <a:r>
              <a:rPr lang="fr-FR" sz="2400" dirty="0" err="1" smtClean="0">
                <a:solidFill>
                  <a:srgbClr val="58595B"/>
                </a:solidFill>
                <a:latin typeface="Roboto" panose="02000000000000000000" pitchFamily="2" charset="0"/>
                <a:ea typeface="Roboto" panose="02000000000000000000" pitchFamily="2" charset="0"/>
              </a:rPr>
              <a:t>market</a:t>
            </a:r>
            <a:r>
              <a:rPr lang="fr-FR" sz="2400" dirty="0" smtClean="0">
                <a:solidFill>
                  <a:srgbClr val="58595B"/>
                </a:solidFill>
                <a:latin typeface="Roboto" panose="02000000000000000000" pitchFamily="2" charset="0"/>
                <a:ea typeface="Roboto" panose="02000000000000000000" pitchFamily="2" charset="0"/>
              </a:rPr>
              <a:t> </a:t>
            </a:r>
            <a:r>
              <a:rPr lang="fr-FR" sz="2400" dirty="0" err="1" smtClean="0">
                <a:solidFill>
                  <a:srgbClr val="58595B"/>
                </a:solidFill>
                <a:latin typeface="Roboto" panose="02000000000000000000" pitchFamily="2" charset="0"/>
                <a:ea typeface="Roboto" panose="02000000000000000000" pitchFamily="2" charset="0"/>
              </a:rPr>
              <a:t>potential</a:t>
            </a:r>
            <a:endParaRPr lang="fr-FR" sz="2400" dirty="0">
              <a:solidFill>
                <a:srgbClr val="58595B"/>
              </a:solidFill>
              <a:latin typeface="Roboto" panose="02000000000000000000" pitchFamily="2" charset="0"/>
              <a:ea typeface="Roboto" panose="02000000000000000000" pitchFamily="2" charset="0"/>
            </a:endParaRPr>
          </a:p>
        </p:txBody>
      </p:sp>
      <p:pic>
        <p:nvPicPr>
          <p:cNvPr id="9" name="Picture 4" descr="Peut être une image de 2 personnes, personnes souriantes et texte qui dit ’Read on for Meghan's top beauty tips and product recommendations. mages Wirelmage Pretty, pretty almost princess? As rumors wirl that Suits actress Meghan Markle (left), romantically linked with Prince Harry (right), 32, FEMAIL digs up her best-kept beauty secrets 8 'When was 13 years old, my mum had me start getting facials, Meghan has said. 'It seemed so silly at the time, trekking in my school uniform see woman named Anika who slathered my skin with Yon-Ka products [Yon-Ka Elixir Vital rescue treatment sells for £76] and chatted away about the importance of eye cream. *... uk strkingsimlathes.imfixzvmX10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6166" y="2919662"/>
            <a:ext cx="3379384" cy="36364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raphique des stocks en augmentation - Icônes interface gratui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3525" y="1679315"/>
            <a:ext cx="4876800" cy="487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50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7"/>
          <p:cNvSpPr txBox="1"/>
          <p:nvPr/>
        </p:nvSpPr>
        <p:spPr>
          <a:xfrm>
            <a:off x="0" y="1251830"/>
            <a:ext cx="12192000" cy="23865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sz="2667" b="0" i="0" u="none" strike="noStrike" kern="1200" cap="none" spc="0" normalizeH="0" baseline="0" noProof="0">
              <a:ln>
                <a:noFill/>
              </a:ln>
              <a:solidFill>
                <a:prstClr val="black"/>
              </a:solidFill>
              <a:effectLst/>
              <a:uLnTx/>
              <a:uFillTx/>
              <a:latin typeface="Montserrat"/>
              <a:ea typeface="Montserrat"/>
              <a:cs typeface="Montserrat"/>
              <a:sym typeface="Montserrat"/>
            </a:endParaRPr>
          </a:p>
        </p:txBody>
      </p:sp>
      <p:sp>
        <p:nvSpPr>
          <p:cNvPr id="4" name="Titre 3"/>
          <p:cNvSpPr>
            <a:spLocks noGrp="1"/>
          </p:cNvSpPr>
          <p:nvPr>
            <p:ph type="title"/>
          </p:nvPr>
        </p:nvSpPr>
        <p:spPr>
          <a:prstGeom prst="rect">
            <a:avLst/>
          </a:prstGeom>
        </p:spPr>
        <p:txBody>
          <a:bodyPr>
            <a:noAutofit/>
          </a:bodyPr>
          <a:lstStyle/>
          <a:p>
            <a:pPr lvl="0">
              <a:lnSpc>
                <a:spcPct val="100000"/>
              </a:lnSpc>
            </a:pPr>
            <a:r>
              <a:rPr lang="fr-FR" sz="4800" cap="small" dirty="0" smtClean="0">
                <a:solidFill>
                  <a:srgbClr val="3E3E3E"/>
                </a:solidFill>
              </a:rPr>
              <a:t>T</a:t>
            </a:r>
            <a:r>
              <a:rPr lang="fr-FR" dirty="0" smtClean="0">
                <a:solidFill>
                  <a:srgbClr val="3E3E3E"/>
                </a:solidFill>
              </a:rPr>
              <a:t>he </a:t>
            </a:r>
            <a:r>
              <a:rPr lang="fr-FR" dirty="0" err="1" smtClean="0">
                <a:solidFill>
                  <a:srgbClr val="3E3E3E"/>
                </a:solidFill>
              </a:rPr>
              <a:t>serum</a:t>
            </a:r>
            <a:r>
              <a:rPr lang="fr-FR" dirty="0" smtClean="0">
                <a:solidFill>
                  <a:srgbClr val="3E3E3E"/>
                </a:solidFill>
              </a:rPr>
              <a:t> </a:t>
            </a:r>
            <a:r>
              <a:rPr lang="fr-FR" dirty="0" err="1" smtClean="0">
                <a:solidFill>
                  <a:srgbClr val="3E3E3E"/>
                </a:solidFill>
              </a:rPr>
              <a:t>offer</a:t>
            </a:r>
            <a:endParaRPr lang="fr-FR" dirty="0">
              <a:solidFill>
                <a:srgbClr val="3E3E3E"/>
              </a:solidFill>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4641" y="867784"/>
            <a:ext cx="2341530" cy="2019764"/>
          </a:xfrm>
          <a:prstGeom prst="rect">
            <a:avLst/>
          </a:prstGeom>
        </p:spPr>
      </p:pic>
    </p:spTree>
    <p:extLst>
      <p:ext uri="{BB962C8B-B14F-4D97-AF65-F5344CB8AC3E}">
        <p14:creationId xmlns:p14="http://schemas.microsoft.com/office/powerpoint/2010/main" val="31899538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age 3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882066" cy="6858000"/>
          </a:xfrm>
          <a:prstGeom prst="rect">
            <a:avLst/>
          </a:prstGeom>
        </p:spPr>
      </p:pic>
      <p:sp>
        <p:nvSpPr>
          <p:cNvPr id="30" name="Rectangle 29"/>
          <p:cNvSpPr/>
          <p:nvPr/>
        </p:nvSpPr>
        <p:spPr>
          <a:xfrm>
            <a:off x="1769611" y="2119289"/>
            <a:ext cx="2556674" cy="884711"/>
          </a:xfrm>
          <a:prstGeom prst="rect">
            <a:avLst/>
          </a:prstGeom>
          <a:solidFill>
            <a:srgbClr val="FFF2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0" i="0" u="none" strike="noStrike" kern="1200" cap="none" spc="0" normalizeH="0" baseline="0" noProof="0" dirty="0" smtClean="0">
                <a:ln>
                  <a:noFill/>
                </a:ln>
                <a:solidFill>
                  <a:srgbClr val="3E3E3E"/>
                </a:solidFill>
                <a:effectLst/>
                <a:uLnTx/>
                <a:uFillTx/>
                <a:latin typeface="Roboto" panose="02000000000000000000" pitchFamily="2" charset="0"/>
                <a:ea typeface="Roboto" panose="02000000000000000000" pitchFamily="2" charset="0"/>
              </a:rPr>
              <a:t>HYDRATION</a:t>
            </a:r>
            <a:endParaRPr kumimoji="0" lang="fr-FR" b="0" i="0" u="none" strike="noStrike" kern="1200" cap="none" spc="0" normalizeH="0" baseline="0" noProof="0" dirty="0">
              <a:ln>
                <a:noFill/>
              </a:ln>
              <a:solidFill>
                <a:srgbClr val="3E3E3E"/>
              </a:solidFill>
              <a:effectLst/>
              <a:uLnTx/>
              <a:uFillTx/>
              <a:latin typeface="Roboto" panose="02000000000000000000" pitchFamily="2" charset="0"/>
              <a:ea typeface="Roboto" panose="02000000000000000000" pitchFamily="2" charset="0"/>
            </a:endParaRPr>
          </a:p>
        </p:txBody>
      </p:sp>
      <p:sp>
        <p:nvSpPr>
          <p:cNvPr id="31" name="Rectangle 30"/>
          <p:cNvSpPr/>
          <p:nvPr/>
        </p:nvSpPr>
        <p:spPr>
          <a:xfrm>
            <a:off x="4348976" y="2127573"/>
            <a:ext cx="2514331" cy="884711"/>
          </a:xfrm>
          <a:prstGeom prst="rect">
            <a:avLst/>
          </a:prstGeom>
          <a:solidFill>
            <a:srgbClr val="FFF2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smtClean="0">
                <a:solidFill>
                  <a:srgbClr val="3E3E3E"/>
                </a:solidFill>
                <a:latin typeface="Roboto" panose="02000000000000000000" pitchFamily="2" charset="0"/>
                <a:ea typeface="Roboto" panose="02000000000000000000" pitchFamily="2" charset="0"/>
              </a:rPr>
              <a:t>FIRMNESS</a:t>
            </a:r>
            <a:endParaRPr kumimoji="0" lang="fr-FR" b="0" i="0" u="none" strike="noStrike" kern="1200" cap="none" spc="0" normalizeH="0" baseline="0" noProof="0" dirty="0">
              <a:ln>
                <a:noFill/>
              </a:ln>
              <a:solidFill>
                <a:srgbClr val="3E3E3E"/>
              </a:solidFill>
              <a:effectLst/>
              <a:uLnTx/>
              <a:uFillTx/>
              <a:latin typeface="Roboto" panose="02000000000000000000" pitchFamily="2" charset="0"/>
              <a:ea typeface="Roboto" panose="02000000000000000000" pitchFamily="2" charset="0"/>
            </a:endParaRPr>
          </a:p>
        </p:txBody>
      </p:sp>
      <p:sp>
        <p:nvSpPr>
          <p:cNvPr id="32" name="Rectangle 31"/>
          <p:cNvSpPr/>
          <p:nvPr/>
        </p:nvSpPr>
        <p:spPr>
          <a:xfrm>
            <a:off x="6898419" y="2135150"/>
            <a:ext cx="2495658" cy="884711"/>
          </a:xfrm>
          <a:prstGeom prst="rect">
            <a:avLst/>
          </a:prstGeom>
          <a:solidFill>
            <a:srgbClr val="FFF2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dirty="0">
                <a:solidFill>
                  <a:srgbClr val="3E3E3E"/>
                </a:solidFill>
                <a:latin typeface="Roboto" panose="02000000000000000000" pitchFamily="2" charset="0"/>
                <a:ea typeface="Roboto" panose="02000000000000000000" pitchFamily="2" charset="0"/>
              </a:rPr>
              <a:t> GLOBAL </a:t>
            </a:r>
            <a:r>
              <a:rPr lang="fr-FR" dirty="0" smtClean="0">
                <a:solidFill>
                  <a:srgbClr val="3E3E3E"/>
                </a:solidFill>
                <a:latin typeface="Roboto" panose="02000000000000000000" pitchFamily="2" charset="0"/>
                <a:ea typeface="Roboto" panose="02000000000000000000" pitchFamily="2" charset="0"/>
              </a:rPr>
              <a:t>ANTI-AGING</a:t>
            </a:r>
            <a:endParaRPr lang="fr-FR" dirty="0">
              <a:solidFill>
                <a:srgbClr val="3E3E3E"/>
              </a:solidFill>
              <a:latin typeface="Roboto" panose="02000000000000000000" pitchFamily="2" charset="0"/>
              <a:ea typeface="Roboto" panose="02000000000000000000" pitchFamily="2" charset="0"/>
            </a:endParaRPr>
          </a:p>
        </p:txBody>
      </p:sp>
      <p:cxnSp>
        <p:nvCxnSpPr>
          <p:cNvPr id="57" name="Connecteur droit 56"/>
          <p:cNvCxnSpPr/>
          <p:nvPr/>
        </p:nvCxnSpPr>
        <p:spPr>
          <a:xfrm flipH="1">
            <a:off x="4334914" y="3019861"/>
            <a:ext cx="14062" cy="3229841"/>
          </a:xfrm>
          <a:prstGeom prst="line">
            <a:avLst/>
          </a:prstGeom>
          <a:ln w="19050">
            <a:solidFill>
              <a:srgbClr val="FCE2D0"/>
            </a:solidFill>
          </a:ln>
        </p:spPr>
        <p:style>
          <a:lnRef idx="1">
            <a:schemeClr val="dk1"/>
          </a:lnRef>
          <a:fillRef idx="0">
            <a:schemeClr val="dk1"/>
          </a:fillRef>
          <a:effectRef idx="0">
            <a:schemeClr val="dk1"/>
          </a:effectRef>
          <a:fontRef idx="minor">
            <a:schemeClr val="tx1"/>
          </a:fontRef>
        </p:style>
      </p:cxnSp>
      <p:cxnSp>
        <p:nvCxnSpPr>
          <p:cNvPr id="58" name="Connecteur droit 57"/>
          <p:cNvCxnSpPr/>
          <p:nvPr/>
        </p:nvCxnSpPr>
        <p:spPr>
          <a:xfrm>
            <a:off x="6897478" y="3019861"/>
            <a:ext cx="13712" cy="3266218"/>
          </a:xfrm>
          <a:prstGeom prst="line">
            <a:avLst/>
          </a:prstGeom>
          <a:ln w="19050">
            <a:solidFill>
              <a:srgbClr val="FCE2D0"/>
            </a:solidFill>
          </a:ln>
        </p:spPr>
        <p:style>
          <a:lnRef idx="1">
            <a:schemeClr val="dk1"/>
          </a:lnRef>
          <a:fillRef idx="0">
            <a:schemeClr val="dk1"/>
          </a:fillRef>
          <a:effectRef idx="0">
            <a:schemeClr val="dk1"/>
          </a:effectRef>
          <a:fontRef idx="minor">
            <a:schemeClr val="tx1"/>
          </a:fontRef>
        </p:style>
      </p:cxnSp>
      <p:grpSp>
        <p:nvGrpSpPr>
          <p:cNvPr id="2" name="Groupe 1"/>
          <p:cNvGrpSpPr/>
          <p:nvPr/>
        </p:nvGrpSpPr>
        <p:grpSpPr>
          <a:xfrm>
            <a:off x="1769611" y="3548173"/>
            <a:ext cx="2544544" cy="2466224"/>
            <a:chOff x="1769611" y="3548173"/>
            <a:chExt cx="2544544" cy="2466224"/>
          </a:xfrm>
        </p:grpSpPr>
        <p:pic>
          <p:nvPicPr>
            <p:cNvPr id="63" name="Picture 2" descr="F:\YONKA\PHOTOS INGREDIENTS\Imperata cylindrica Fotolia_42405283_XX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50886">
              <a:off x="2488022" y="3968985"/>
              <a:ext cx="1147552" cy="1536636"/>
            </a:xfrm>
            <a:prstGeom prst="ellipse">
              <a:avLst/>
            </a:prstGeom>
            <a:ln>
              <a:noFill/>
            </a:ln>
            <a:effectLst>
              <a:softEdge rad="112500"/>
            </a:effectLst>
          </p:spPr>
        </p:pic>
        <p:sp>
          <p:nvSpPr>
            <p:cNvPr id="64" name="Rectangle 63"/>
            <p:cNvSpPr/>
            <p:nvPr/>
          </p:nvSpPr>
          <p:spPr>
            <a:xfrm>
              <a:off x="1769611" y="5706620"/>
              <a:ext cx="2544544"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cap="small" dirty="0" smtClean="0">
                  <a:solidFill>
                    <a:srgbClr val="3E3E3E"/>
                  </a:solidFill>
                  <a:latin typeface="KyivType Sans Medium2" panose="00000600000000000000" pitchFamily="50" charset="0"/>
                  <a:ea typeface="Roboto" panose="02000000000000000000" pitchFamily="2" charset="0"/>
                </a:rPr>
                <a:t>Hydra n1 </a:t>
              </a:r>
              <a:r>
                <a:rPr lang="fr-FR" sz="1400" cap="small" dirty="0" err="1" smtClean="0">
                  <a:solidFill>
                    <a:srgbClr val="3E3E3E"/>
                  </a:solidFill>
                  <a:latin typeface="KyivType Sans Medium2" panose="00000600000000000000" pitchFamily="50" charset="0"/>
                  <a:ea typeface="Roboto" panose="02000000000000000000" pitchFamily="2" charset="0"/>
                </a:rPr>
                <a:t>Serum</a:t>
              </a:r>
              <a:endParaRPr kumimoji="0" lang="fr-FR" sz="1400" i="0" u="none" strike="noStrike" kern="1200" cap="small" spc="0" normalizeH="0" noProof="0" dirty="0" smtClean="0">
                <a:ln>
                  <a:noFill/>
                </a:ln>
                <a:solidFill>
                  <a:srgbClr val="3E3E3E"/>
                </a:solidFill>
                <a:effectLst/>
                <a:uLnTx/>
                <a:uFillTx/>
                <a:latin typeface="KyivType Sans Medium2" panose="00000600000000000000" pitchFamily="50" charset="0"/>
                <a:ea typeface="Roboto" panose="02000000000000000000" pitchFamily="2" charset="0"/>
              </a:endParaRPr>
            </a:p>
          </p:txBody>
        </p:sp>
        <p:pic>
          <p:nvPicPr>
            <p:cNvPr id="62" name="Image 6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487901" y="3548173"/>
              <a:ext cx="480219" cy="1973344"/>
            </a:xfrm>
            <a:prstGeom prst="rect">
              <a:avLst/>
            </a:prstGeom>
          </p:spPr>
        </p:pic>
      </p:grpSp>
      <p:grpSp>
        <p:nvGrpSpPr>
          <p:cNvPr id="3" name="Groupe 2"/>
          <p:cNvGrpSpPr/>
          <p:nvPr/>
        </p:nvGrpSpPr>
        <p:grpSpPr>
          <a:xfrm>
            <a:off x="4259766" y="3648994"/>
            <a:ext cx="2720897" cy="2387439"/>
            <a:chOff x="4259766" y="3648994"/>
            <a:chExt cx="2720897" cy="2387439"/>
          </a:xfrm>
        </p:grpSpPr>
        <p:pic>
          <p:nvPicPr>
            <p:cNvPr id="69" name="Image 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81085" y="4256613"/>
              <a:ext cx="1422927" cy="1213673"/>
            </a:xfrm>
            <a:prstGeom prst="ellipse">
              <a:avLst/>
            </a:prstGeom>
            <a:ln>
              <a:noFill/>
            </a:ln>
            <a:effectLst>
              <a:softEdge rad="112500"/>
            </a:effectLst>
          </p:spPr>
        </p:pic>
        <p:sp>
          <p:nvSpPr>
            <p:cNvPr id="70" name="Rectangle 69"/>
            <p:cNvSpPr/>
            <p:nvPr/>
          </p:nvSpPr>
          <p:spPr>
            <a:xfrm>
              <a:off x="4259766" y="5728656"/>
              <a:ext cx="2720897"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i="1" u="none" strike="noStrike" kern="1200" cap="small" spc="0" normalizeH="0" noProof="0" dirty="0" smtClean="0">
                  <a:ln>
                    <a:noFill/>
                  </a:ln>
                  <a:solidFill>
                    <a:srgbClr val="3E3E3E"/>
                  </a:solidFill>
                  <a:effectLst/>
                  <a:uLnTx/>
                  <a:uFillTx/>
                  <a:latin typeface="KyivType Sans Medium2" panose="00000600000000000000" pitchFamily="50" charset="0"/>
                  <a:ea typeface="Roboto" panose="02000000000000000000" pitchFamily="2" charset="0"/>
                </a:rPr>
                <a:t>Advanced</a:t>
              </a:r>
              <a:r>
                <a:rPr kumimoji="0" lang="fr-FR" sz="1400" i="0" u="none" strike="noStrike" kern="1200" cap="small" spc="0" normalizeH="0" noProof="0" dirty="0" smtClean="0">
                  <a:ln>
                    <a:noFill/>
                  </a:ln>
                  <a:solidFill>
                    <a:srgbClr val="3E3E3E"/>
                  </a:solidFill>
                  <a:effectLst/>
                  <a:uLnTx/>
                  <a:uFillTx/>
                  <a:latin typeface="KyivType Sans Medium2" panose="00000600000000000000" pitchFamily="50" charset="0"/>
                  <a:ea typeface="Roboto" panose="02000000000000000000" pitchFamily="2" charset="0"/>
                </a:rPr>
                <a:t> </a:t>
              </a:r>
              <a:r>
                <a:rPr kumimoji="0" lang="fr-FR" sz="1400" i="0" u="none" strike="noStrike" kern="1200" cap="small" spc="0" normalizeH="0" noProof="0" dirty="0" err="1" smtClean="0">
                  <a:ln>
                    <a:noFill/>
                  </a:ln>
                  <a:solidFill>
                    <a:srgbClr val="3E3E3E"/>
                  </a:solidFill>
                  <a:effectLst/>
                  <a:uLnTx/>
                  <a:uFillTx/>
                  <a:latin typeface="KyivType Sans Medium2" panose="00000600000000000000" pitchFamily="50" charset="0"/>
                  <a:ea typeface="Roboto" panose="02000000000000000000" pitchFamily="2" charset="0"/>
                </a:rPr>
                <a:t>Optimizer</a:t>
              </a:r>
              <a:r>
                <a:rPr kumimoji="0" lang="fr-FR" sz="1400" i="0" u="none" strike="noStrike" kern="1200" cap="small" spc="0" normalizeH="0" noProof="0" dirty="0" smtClean="0">
                  <a:ln>
                    <a:noFill/>
                  </a:ln>
                  <a:solidFill>
                    <a:srgbClr val="3E3E3E"/>
                  </a:solidFill>
                  <a:effectLst/>
                  <a:uLnTx/>
                  <a:uFillTx/>
                  <a:latin typeface="KyivType Sans Medium2" panose="00000600000000000000" pitchFamily="50" charset="0"/>
                  <a:ea typeface="Roboto" panose="02000000000000000000" pitchFamily="2" charset="0"/>
                </a:rPr>
                <a:t> </a:t>
              </a:r>
              <a:r>
                <a:rPr kumimoji="0" lang="fr-FR" sz="1400" i="0" u="none" strike="noStrike" kern="1200" cap="small" spc="0" normalizeH="0" noProof="0" dirty="0" err="1" smtClean="0">
                  <a:ln>
                    <a:noFill/>
                  </a:ln>
                  <a:solidFill>
                    <a:srgbClr val="3E3E3E"/>
                  </a:solidFill>
                  <a:effectLst/>
                  <a:uLnTx/>
                  <a:uFillTx/>
                  <a:latin typeface="KyivType Sans Medium2" panose="00000600000000000000" pitchFamily="50" charset="0"/>
                  <a:ea typeface="Roboto" panose="02000000000000000000" pitchFamily="2" charset="0"/>
                </a:rPr>
                <a:t>Serum</a:t>
              </a:r>
              <a:endParaRPr kumimoji="0" lang="fr-FR" sz="1400" i="0" u="none" strike="noStrike" kern="1200" cap="small" spc="0" normalizeH="0" noProof="0" dirty="0" smtClean="0">
                <a:ln>
                  <a:noFill/>
                </a:ln>
                <a:solidFill>
                  <a:srgbClr val="3E3E3E"/>
                </a:solidFill>
                <a:effectLst/>
                <a:uLnTx/>
                <a:uFillTx/>
                <a:latin typeface="KyivType Sans Medium2" panose="00000600000000000000" pitchFamily="50" charset="0"/>
                <a:ea typeface="Roboto" panose="02000000000000000000" pitchFamily="2" charset="0"/>
              </a:endParaRPr>
            </a:p>
          </p:txBody>
        </p:sp>
        <p:pic>
          <p:nvPicPr>
            <p:cNvPr id="68" name="Image 67"/>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5328313" y="3648994"/>
              <a:ext cx="499585" cy="1897751"/>
            </a:xfrm>
            <a:prstGeom prst="rect">
              <a:avLst/>
            </a:prstGeom>
          </p:spPr>
        </p:pic>
      </p:grpSp>
      <p:grpSp>
        <p:nvGrpSpPr>
          <p:cNvPr id="4" name="Groupe 3"/>
          <p:cNvGrpSpPr/>
          <p:nvPr/>
        </p:nvGrpSpPr>
        <p:grpSpPr>
          <a:xfrm>
            <a:off x="6942647" y="3658003"/>
            <a:ext cx="2489294" cy="2404053"/>
            <a:chOff x="6942647" y="3658003"/>
            <a:chExt cx="2489294" cy="2404053"/>
          </a:xfrm>
        </p:grpSpPr>
        <p:grpSp>
          <p:nvGrpSpPr>
            <p:cNvPr id="75" name="Groupe 74"/>
            <p:cNvGrpSpPr/>
            <p:nvPr/>
          </p:nvGrpSpPr>
          <p:grpSpPr>
            <a:xfrm>
              <a:off x="6942647" y="4704898"/>
              <a:ext cx="2489294" cy="1357158"/>
              <a:chOff x="8563741" y="4581260"/>
              <a:chExt cx="2489294" cy="1357158"/>
            </a:xfrm>
          </p:grpSpPr>
          <p:sp>
            <p:nvSpPr>
              <p:cNvPr id="77" name="Rectangle 76"/>
              <p:cNvSpPr/>
              <p:nvPr/>
            </p:nvSpPr>
            <p:spPr>
              <a:xfrm>
                <a:off x="8563741" y="5630641"/>
                <a:ext cx="2489294"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cap="small" dirty="0" err="1" smtClean="0">
                    <a:solidFill>
                      <a:srgbClr val="3E3E3E"/>
                    </a:solidFill>
                    <a:latin typeface="KyivType Sans Medium2" panose="00000600000000000000" pitchFamily="50" charset="0"/>
                    <a:ea typeface="Roboto" panose="02000000000000000000" pitchFamily="2" charset="0"/>
                  </a:rPr>
                  <a:t>Cellular </a:t>
                </a:r>
                <a:r>
                  <a:rPr kumimoji="0" lang="fr-FR" sz="1400" i="0" u="none" strike="noStrike" kern="1200" cap="small" spc="0" normalizeH="0" noProof="0" dirty="0" smtClean="0">
                    <a:ln>
                      <a:noFill/>
                    </a:ln>
                    <a:solidFill>
                      <a:srgbClr val="3E3E3E"/>
                    </a:solidFill>
                    <a:effectLst/>
                    <a:uLnTx/>
                    <a:uFillTx/>
                    <a:latin typeface="KyivType Sans Medium2" panose="00000600000000000000" pitchFamily="50" charset="0"/>
                    <a:ea typeface="Roboto" panose="02000000000000000000" pitchFamily="2" charset="0"/>
                  </a:rPr>
                  <a:t>Code </a:t>
                </a:r>
                <a:r>
                  <a:rPr kumimoji="0" lang="fr-FR" sz="1400" i="0" u="none" strike="noStrike" kern="1200" cap="small" spc="0" normalizeH="0" noProof="0" dirty="0" err="1" smtClean="0">
                    <a:ln>
                      <a:noFill/>
                    </a:ln>
                    <a:solidFill>
                      <a:srgbClr val="3E3E3E"/>
                    </a:solidFill>
                    <a:effectLst/>
                    <a:uLnTx/>
                    <a:uFillTx/>
                    <a:latin typeface="KyivType Sans Medium2" panose="00000600000000000000" pitchFamily="50" charset="0"/>
                    <a:ea typeface="Roboto" panose="02000000000000000000" pitchFamily="2" charset="0"/>
                  </a:rPr>
                  <a:t>Serum</a:t>
                </a:r>
                <a:endParaRPr kumimoji="0" lang="fr-FR" sz="1400" i="0" u="none" strike="noStrike" kern="1200" cap="small" spc="0" normalizeH="0" noProof="0" dirty="0" smtClean="0">
                  <a:ln>
                    <a:noFill/>
                  </a:ln>
                  <a:solidFill>
                    <a:srgbClr val="3E3E3E"/>
                  </a:solidFill>
                  <a:effectLst/>
                  <a:uLnTx/>
                  <a:uFillTx/>
                  <a:latin typeface="KyivType Sans Medium2" panose="00000600000000000000" pitchFamily="50" charset="0"/>
                  <a:ea typeface="Roboto" panose="02000000000000000000" pitchFamily="2" charset="0"/>
                </a:endParaRPr>
              </a:p>
            </p:txBody>
          </p:sp>
          <p:pic>
            <p:nvPicPr>
              <p:cNvPr id="78" name="Image 77" descr="kyhkr.jpg"/>
              <p:cNvPicPr>
                <a:picLocks noChangeAspect="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678500" y="4581260"/>
                <a:ext cx="910746" cy="910746"/>
              </a:xfrm>
              <a:prstGeom prst="rect">
                <a:avLst/>
              </a:prstGeom>
              <a:ln>
                <a:noFill/>
              </a:ln>
              <a:effectLst/>
              <a:scene3d>
                <a:camera prst="orthographicFront">
                  <a:rot lat="0" lon="0" rev="0"/>
                </a:camera>
                <a:lightRig rig="contrasting" dir="t">
                  <a:rot lat="0" lon="0" rev="7800000"/>
                </a:lightRig>
              </a:scene3d>
              <a:sp3d/>
            </p:spPr>
          </p:pic>
        </p:grpSp>
        <p:pic>
          <p:nvPicPr>
            <p:cNvPr id="76" name="Image 75"/>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7389727" y="3658003"/>
              <a:ext cx="493138" cy="1960654"/>
            </a:xfrm>
            <a:prstGeom prst="rect">
              <a:avLst/>
            </a:prstGeom>
          </p:spPr>
        </p:pic>
      </p:grpSp>
      <p:sp>
        <p:nvSpPr>
          <p:cNvPr id="74" name="Rectangle 73"/>
          <p:cNvSpPr/>
          <p:nvPr/>
        </p:nvSpPr>
        <p:spPr>
          <a:xfrm>
            <a:off x="8052042" y="4966598"/>
            <a:ext cx="979755"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small" spc="0" normalizeH="0" noProof="0" dirty="0" err="1" smtClean="0">
                <a:ln>
                  <a:noFill/>
                </a:ln>
                <a:solidFill>
                  <a:srgbClr val="3E3E3E"/>
                </a:solidFill>
                <a:effectLst/>
                <a:uLnTx/>
                <a:uFillTx/>
                <a:latin typeface="Roboto Mono" panose="00000009000000000000" pitchFamily="49" charset="0"/>
                <a:ea typeface="Roboto Mono" panose="00000009000000000000" pitchFamily="49" charset="0"/>
              </a:rPr>
              <a:t>Cell-Energy</a:t>
            </a:r>
            <a:r>
              <a:rPr kumimoji="0" lang="fr-FR" sz="1000" b="0" i="0" u="none" strike="noStrike" kern="1200" cap="small" spc="0" normalizeH="0" noProof="0" dirty="0" smtClean="0">
                <a:ln>
                  <a:noFill/>
                </a:ln>
                <a:solidFill>
                  <a:srgbClr val="3E3E3E"/>
                </a:solidFill>
                <a:effectLst/>
                <a:uLnTx/>
                <a:uFillTx/>
                <a:latin typeface="Roboto Mono" panose="00000009000000000000" pitchFamily="49" charset="0"/>
                <a:ea typeface="Roboto Mono" panose="00000009000000000000" pitchFamily="49"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small" spc="0" normalizeH="0" noProof="0" dirty="0" err="1" smtClean="0">
                <a:ln>
                  <a:noFill/>
                </a:ln>
                <a:solidFill>
                  <a:srgbClr val="3E3E3E"/>
                </a:solidFill>
                <a:effectLst/>
                <a:uLnTx/>
                <a:uFillTx/>
                <a:latin typeface="Roboto Mono" panose="00000009000000000000" pitchFamily="49" charset="0"/>
                <a:ea typeface="Roboto Mono" panose="00000009000000000000" pitchFamily="49" charset="0"/>
              </a:rPr>
              <a:t>Complex</a:t>
            </a:r>
            <a:endParaRPr kumimoji="0" lang="fr-FR" sz="1000" b="0" i="0" u="none" strike="noStrike" kern="1200" cap="small" spc="0" normalizeH="0" noProof="0" dirty="0">
              <a:ln>
                <a:noFill/>
              </a:ln>
              <a:solidFill>
                <a:srgbClr val="3E3E3E"/>
              </a:solidFill>
              <a:effectLst/>
              <a:uLnTx/>
              <a:uFillTx/>
              <a:latin typeface="Roboto Mono" panose="00000009000000000000" pitchFamily="49" charset="0"/>
              <a:ea typeface="Roboto Mono" panose="00000009000000000000" pitchFamily="49" charset="0"/>
            </a:endParaRPr>
          </a:p>
        </p:txBody>
      </p:sp>
      <p:sp>
        <p:nvSpPr>
          <p:cNvPr id="80" name="Rectangle 79"/>
          <p:cNvSpPr/>
          <p:nvPr/>
        </p:nvSpPr>
        <p:spPr>
          <a:xfrm>
            <a:off x="9429189" y="2122866"/>
            <a:ext cx="2540869" cy="884711"/>
          </a:xfrm>
          <a:prstGeom prst="rect">
            <a:avLst/>
          </a:prstGeom>
          <a:solidFill>
            <a:srgbClr val="FFF2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rgbClr val="3E3E3E"/>
                </a:solidFill>
                <a:latin typeface="Roboto" panose="02000000000000000000" pitchFamily="2" charset="0"/>
                <a:ea typeface="Roboto" panose="02000000000000000000" pitchFamily="2" charset="0"/>
              </a:rPr>
              <a:t>PREVENTATIVE </a:t>
            </a:r>
          </a:p>
          <a:p>
            <a:pPr algn="ctr"/>
            <a:r>
              <a:rPr lang="fr-FR" dirty="0" smtClean="0">
                <a:solidFill>
                  <a:srgbClr val="3E3E3E"/>
                </a:solidFill>
                <a:latin typeface="Roboto" panose="02000000000000000000" pitchFamily="2" charset="0"/>
                <a:ea typeface="Roboto" panose="02000000000000000000" pitchFamily="2" charset="0"/>
              </a:rPr>
              <a:t>&amp; REPARATIVE </a:t>
            </a:r>
          </a:p>
          <a:p>
            <a:pPr algn="ctr"/>
            <a:r>
              <a:rPr lang="fr-FR" dirty="0" smtClean="0">
                <a:solidFill>
                  <a:srgbClr val="3E3E3E"/>
                </a:solidFill>
                <a:latin typeface="Roboto" panose="02000000000000000000" pitchFamily="2" charset="0"/>
                <a:ea typeface="Roboto" panose="02000000000000000000" pitchFamily="2" charset="0"/>
              </a:rPr>
              <a:t>ANTI-AGING</a:t>
            </a:r>
            <a:endParaRPr lang="fr-FR" dirty="0">
              <a:solidFill>
                <a:srgbClr val="3E3E3E"/>
              </a:solidFill>
              <a:latin typeface="Roboto" panose="02000000000000000000" pitchFamily="2" charset="0"/>
              <a:ea typeface="Roboto" panose="02000000000000000000" pitchFamily="2" charset="0"/>
            </a:endParaRPr>
          </a:p>
        </p:txBody>
      </p:sp>
      <p:pic>
        <p:nvPicPr>
          <p:cNvPr id="35" name="Image 34"/>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9746781" y="3658003"/>
            <a:ext cx="2140245" cy="2131136"/>
          </a:xfrm>
          <a:prstGeom prst="rect">
            <a:avLst/>
          </a:prstGeom>
        </p:spPr>
      </p:pic>
      <p:sp>
        <p:nvSpPr>
          <p:cNvPr id="86" name="Rectangle 85"/>
          <p:cNvSpPr/>
          <p:nvPr/>
        </p:nvSpPr>
        <p:spPr>
          <a:xfrm>
            <a:off x="9452973" y="2107581"/>
            <a:ext cx="2527154" cy="4204010"/>
          </a:xfrm>
          <a:prstGeom prst="rect">
            <a:avLst/>
          </a:prstGeom>
          <a:noFill/>
          <a:ln w="19050">
            <a:solidFill>
              <a:srgbClr val="F9C199"/>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solidFill>
                <a:srgbClr val="3E3E3E"/>
              </a:solidFill>
              <a:latin typeface="Roboto" panose="02000000000000000000" pitchFamily="2" charset="0"/>
              <a:ea typeface="Roboto" panose="02000000000000000000" pitchFamily="2" charset="0"/>
            </a:endParaRPr>
          </a:p>
        </p:txBody>
      </p:sp>
      <p:sp>
        <p:nvSpPr>
          <p:cNvPr id="33" name="ZoneTexte 32"/>
          <p:cNvSpPr txBox="1"/>
          <p:nvPr/>
        </p:nvSpPr>
        <p:spPr>
          <a:xfrm>
            <a:off x="1392383" y="295564"/>
            <a:ext cx="10799618" cy="502702"/>
          </a:xfrm>
          <a:prstGeom prst="rect">
            <a:avLst/>
          </a:prstGeom>
          <a:noFill/>
        </p:spPr>
        <p:txBody>
          <a:bodyPr wrap="square" rtlCol="0">
            <a:spAutoFit/>
          </a:bodyPr>
          <a:lstStyle/>
          <a:p>
            <a:pPr algn="ctr">
              <a:lnSpc>
                <a:spcPts val="3200"/>
              </a:lnSpc>
              <a:spcBef>
                <a:spcPct val="0"/>
              </a:spcBef>
            </a:pPr>
            <a:r>
              <a:rPr lang="en-US" sz="3600" dirty="0">
                <a:solidFill>
                  <a:srgbClr val="3E3E3E"/>
                </a:solidFill>
                <a:latin typeface="KyivType Sans2" panose="00000500000000000000" pitchFamily="50" charset="0"/>
                <a:ea typeface="+mj-ea"/>
                <a:cs typeface="+mj-cs"/>
              </a:rPr>
              <a:t>Serums for in-depth </a:t>
            </a:r>
            <a:r>
              <a:rPr lang="en-US" sz="3600" dirty="0" smtClean="0">
                <a:solidFill>
                  <a:srgbClr val="3E3E3E"/>
                </a:solidFill>
                <a:latin typeface="KyivType Sans2" panose="00000500000000000000" pitchFamily="50" charset="0"/>
                <a:ea typeface="+mj-ea"/>
                <a:cs typeface="+mj-cs"/>
              </a:rPr>
              <a:t>action</a:t>
            </a:r>
          </a:p>
        </p:txBody>
      </p:sp>
      <p:pic>
        <p:nvPicPr>
          <p:cNvPr id="36" name="object 4"/>
          <p:cNvPicPr/>
          <p:nvPr/>
        </p:nvPicPr>
        <p:blipFill>
          <a:blip r:embed="rId11" cstate="print">
            <a:extLst>
              <a:ext uri="{28A0092B-C50C-407E-A947-70E740481C1C}">
                <a14:useLocalDpi xmlns:a14="http://schemas.microsoft.com/office/drawing/2010/main" val="0"/>
              </a:ext>
            </a:extLst>
          </a:blip>
          <a:stretch>
            <a:fillRect/>
          </a:stretch>
        </p:blipFill>
        <p:spPr>
          <a:xfrm>
            <a:off x="10198247" y="3648994"/>
            <a:ext cx="520473" cy="2600708"/>
          </a:xfrm>
          <a:prstGeom prst="rect">
            <a:avLst/>
          </a:prstGeom>
        </p:spPr>
      </p:pic>
      <p:sp>
        <p:nvSpPr>
          <p:cNvPr id="85" name="Rectangle 84"/>
          <p:cNvSpPr/>
          <p:nvPr/>
        </p:nvSpPr>
        <p:spPr>
          <a:xfrm>
            <a:off x="9435595" y="5772200"/>
            <a:ext cx="2534463" cy="307777"/>
          </a:xfrm>
          <a:prstGeom prst="rect">
            <a:avLst/>
          </a:prstGeom>
        </p:spPr>
        <p:txBody>
          <a:bodyPr wrap="square">
            <a:spAutoFit/>
          </a:bodyPr>
          <a:lstStyle/>
          <a:p>
            <a:pPr lvl="0" algn="ctr">
              <a:defRPr/>
            </a:pPr>
            <a:r>
              <a:rPr lang="fr-FR" sz="1400" cap="small" dirty="0">
                <a:solidFill>
                  <a:srgbClr val="3E3E3E"/>
                </a:solidFill>
                <a:latin typeface="KyivType Sans Medium2" panose="00000600000000000000" pitchFamily="50" charset="0"/>
                <a:ea typeface="Roboto" panose="02000000000000000000" pitchFamily="2" charset="0"/>
              </a:rPr>
              <a:t>Elixir Vital</a:t>
            </a:r>
            <a:endParaRPr kumimoji="0" lang="fr-FR" sz="1400" i="0" u="none" strike="noStrike" kern="1200" cap="small" spc="0" normalizeH="0" noProof="0" dirty="0" smtClean="0">
              <a:ln>
                <a:noFill/>
              </a:ln>
              <a:solidFill>
                <a:srgbClr val="3E3E3E"/>
              </a:solidFill>
              <a:effectLst/>
              <a:uLnTx/>
              <a:uFillTx/>
              <a:latin typeface="KyivType Sans Medium2" panose="00000600000000000000" pitchFamily="50" charset="0"/>
              <a:ea typeface="Roboto" panose="02000000000000000000" pitchFamily="2" charset="0"/>
            </a:endParaRPr>
          </a:p>
        </p:txBody>
      </p:sp>
    </p:spTree>
    <p:extLst>
      <p:ext uri="{BB962C8B-B14F-4D97-AF65-F5344CB8AC3E}">
        <p14:creationId xmlns:p14="http://schemas.microsoft.com/office/powerpoint/2010/main" val="355976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500"/>
                                        <p:tgtEl>
                                          <p:spTgt spid="30"/>
                                        </p:tgtEl>
                                      </p:cBhvr>
                                    </p:animEffect>
                                  </p:childTnLst>
                                </p:cTn>
                              </p:par>
                              <p:par>
                                <p:cTn id="15" presetID="10" presetClass="entr" presetSubtype="0" fill="hold" nodeType="with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500"/>
                                        <p:tgtEl>
                                          <p:spTgt spid="5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par>
                                <p:cTn id="30" presetID="10" presetClass="entr" presetSubtype="0" fill="hold" nodeType="with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fade">
                                      <p:cBhvr>
                                        <p:cTn id="32" dur="500"/>
                                        <p:tgtEl>
                                          <p:spTgt spid="58"/>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74"/>
                                        </p:tgtEl>
                                        <p:attrNameLst>
                                          <p:attrName>style.visibility</p:attrName>
                                        </p:attrNameLst>
                                      </p:cBhvr>
                                      <p:to>
                                        <p:strVal val="visible"/>
                                      </p:to>
                                    </p:set>
                                    <p:animEffect transition="in" filter="fade">
                                      <p:cBhvr>
                                        <p:cTn id="37" dur="1000"/>
                                        <p:tgtEl>
                                          <p:spTgt spid="74"/>
                                        </p:tgtEl>
                                      </p:cBhvr>
                                    </p:animEffect>
                                    <p:anim calcmode="lin" valueType="num">
                                      <p:cBhvr>
                                        <p:cTn id="38" dur="1000" fill="hold"/>
                                        <p:tgtEl>
                                          <p:spTgt spid="74"/>
                                        </p:tgtEl>
                                        <p:attrNameLst>
                                          <p:attrName>ppt_x</p:attrName>
                                        </p:attrNameLst>
                                      </p:cBhvr>
                                      <p:tavLst>
                                        <p:tav tm="0">
                                          <p:val>
                                            <p:strVal val="#ppt_x"/>
                                          </p:val>
                                        </p:tav>
                                        <p:tav tm="100000">
                                          <p:val>
                                            <p:strVal val="#ppt_x"/>
                                          </p:val>
                                        </p:tav>
                                      </p:tavLst>
                                    </p:anim>
                                    <p:anim calcmode="lin" valueType="num">
                                      <p:cBhvr>
                                        <p:cTn id="39" dur="1000" fill="hold"/>
                                        <p:tgtEl>
                                          <p:spTgt spid="7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86"/>
                                        </p:tgtEl>
                                        <p:attrNameLst>
                                          <p:attrName>style.visibility</p:attrName>
                                        </p:attrNameLst>
                                      </p:cBhvr>
                                      <p:to>
                                        <p:strVal val="visible"/>
                                      </p:to>
                                    </p:set>
                                    <p:animEffect transition="in" filter="fade">
                                      <p:cBhvr>
                                        <p:cTn id="54" dur="1000"/>
                                        <p:tgtEl>
                                          <p:spTgt spid="86"/>
                                        </p:tgtEl>
                                      </p:cBhvr>
                                    </p:animEffect>
                                    <p:anim calcmode="lin" valueType="num">
                                      <p:cBhvr>
                                        <p:cTn id="55" dur="1000" fill="hold"/>
                                        <p:tgtEl>
                                          <p:spTgt spid="86"/>
                                        </p:tgtEl>
                                        <p:attrNameLst>
                                          <p:attrName>ppt_x</p:attrName>
                                        </p:attrNameLst>
                                      </p:cBhvr>
                                      <p:tavLst>
                                        <p:tav tm="0">
                                          <p:val>
                                            <p:strVal val="#ppt_x"/>
                                          </p:val>
                                        </p:tav>
                                        <p:tav tm="100000">
                                          <p:val>
                                            <p:strVal val="#ppt_x"/>
                                          </p:val>
                                        </p:tav>
                                      </p:tavLst>
                                    </p:anim>
                                    <p:anim calcmode="lin" valueType="num">
                                      <p:cBhvr>
                                        <p:cTn id="56" dur="1000" fill="hold"/>
                                        <p:tgtEl>
                                          <p:spTgt spid="86"/>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fade">
                                      <p:cBhvr>
                                        <p:cTn id="59" dur="1000"/>
                                        <p:tgtEl>
                                          <p:spTgt spid="36"/>
                                        </p:tgtEl>
                                      </p:cBhvr>
                                    </p:animEffect>
                                    <p:anim calcmode="lin" valueType="num">
                                      <p:cBhvr>
                                        <p:cTn id="60" dur="1000" fill="hold"/>
                                        <p:tgtEl>
                                          <p:spTgt spid="36"/>
                                        </p:tgtEl>
                                        <p:attrNameLst>
                                          <p:attrName>ppt_x</p:attrName>
                                        </p:attrNameLst>
                                      </p:cBhvr>
                                      <p:tavLst>
                                        <p:tav tm="0">
                                          <p:val>
                                            <p:strVal val="#ppt_x"/>
                                          </p:val>
                                        </p:tav>
                                        <p:tav tm="100000">
                                          <p:val>
                                            <p:strVal val="#ppt_x"/>
                                          </p:val>
                                        </p:tav>
                                      </p:tavLst>
                                    </p:anim>
                                    <p:anim calcmode="lin" valueType="num">
                                      <p:cBhvr>
                                        <p:cTn id="61" dur="1000" fill="hold"/>
                                        <p:tgtEl>
                                          <p:spTgt spid="36"/>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fade">
                                      <p:cBhvr>
                                        <p:cTn id="64" dur="1000"/>
                                        <p:tgtEl>
                                          <p:spTgt spid="35"/>
                                        </p:tgtEl>
                                      </p:cBhvr>
                                    </p:animEffect>
                                    <p:anim calcmode="lin" valueType="num">
                                      <p:cBhvr>
                                        <p:cTn id="65" dur="1000" fill="hold"/>
                                        <p:tgtEl>
                                          <p:spTgt spid="35"/>
                                        </p:tgtEl>
                                        <p:attrNameLst>
                                          <p:attrName>ppt_x</p:attrName>
                                        </p:attrNameLst>
                                      </p:cBhvr>
                                      <p:tavLst>
                                        <p:tav tm="0">
                                          <p:val>
                                            <p:strVal val="#ppt_x"/>
                                          </p:val>
                                        </p:tav>
                                        <p:tav tm="100000">
                                          <p:val>
                                            <p:strVal val="#ppt_x"/>
                                          </p:val>
                                        </p:tav>
                                      </p:tavLst>
                                    </p:anim>
                                    <p:anim calcmode="lin" valueType="num">
                                      <p:cBhvr>
                                        <p:cTn id="66" dur="1000" fill="hold"/>
                                        <p:tgtEl>
                                          <p:spTgt spid="35"/>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85"/>
                                        </p:tgtEl>
                                        <p:attrNameLst>
                                          <p:attrName>style.visibility</p:attrName>
                                        </p:attrNameLst>
                                      </p:cBhvr>
                                      <p:to>
                                        <p:strVal val="visible"/>
                                      </p:to>
                                    </p:set>
                                    <p:animEffect transition="in" filter="fade">
                                      <p:cBhvr>
                                        <p:cTn id="69" dur="1000"/>
                                        <p:tgtEl>
                                          <p:spTgt spid="85"/>
                                        </p:tgtEl>
                                      </p:cBhvr>
                                    </p:animEffect>
                                    <p:anim calcmode="lin" valueType="num">
                                      <p:cBhvr>
                                        <p:cTn id="70" dur="1000" fill="hold"/>
                                        <p:tgtEl>
                                          <p:spTgt spid="85"/>
                                        </p:tgtEl>
                                        <p:attrNameLst>
                                          <p:attrName>ppt_x</p:attrName>
                                        </p:attrNameLst>
                                      </p:cBhvr>
                                      <p:tavLst>
                                        <p:tav tm="0">
                                          <p:val>
                                            <p:strVal val="#ppt_x"/>
                                          </p:val>
                                        </p:tav>
                                        <p:tav tm="100000">
                                          <p:val>
                                            <p:strVal val="#ppt_x"/>
                                          </p:val>
                                        </p:tav>
                                      </p:tavLst>
                                    </p:anim>
                                    <p:anim calcmode="lin" valueType="num">
                                      <p:cBhvr>
                                        <p:cTn id="71"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80"/>
                                        </p:tgtEl>
                                        <p:attrNameLst>
                                          <p:attrName>style.visibility</p:attrName>
                                        </p:attrNameLst>
                                      </p:cBhvr>
                                      <p:to>
                                        <p:strVal val="visible"/>
                                      </p:to>
                                    </p:set>
                                    <p:animEffect transition="in" filter="fade">
                                      <p:cBhvr>
                                        <p:cTn id="76"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74" grpId="0"/>
      <p:bldP spid="80" grpId="0" animBg="1"/>
      <p:bldP spid="86" grpId="0" animBg="1"/>
      <p:bldP spid="8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7"/>
          <p:cNvSpPr txBox="1"/>
          <p:nvPr/>
        </p:nvSpPr>
        <p:spPr>
          <a:xfrm>
            <a:off x="0" y="1251830"/>
            <a:ext cx="12192000" cy="23865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sz="2667" b="0" i="0" u="none" strike="noStrike" kern="1200" cap="none" spc="0" normalizeH="0" baseline="0" noProof="0">
              <a:ln>
                <a:noFill/>
              </a:ln>
              <a:solidFill>
                <a:prstClr val="black"/>
              </a:solidFill>
              <a:effectLst/>
              <a:uLnTx/>
              <a:uFillTx/>
              <a:latin typeface="Montserrat"/>
              <a:ea typeface="Montserrat"/>
              <a:cs typeface="Montserrat"/>
              <a:sym typeface="Montserrat"/>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4641" y="867784"/>
            <a:ext cx="2341530" cy="2019764"/>
          </a:xfrm>
          <a:prstGeom prst="rect">
            <a:avLst/>
          </a:prstGeom>
        </p:spPr>
      </p:pic>
      <p:sp>
        <p:nvSpPr>
          <p:cNvPr id="3" name="Titre 2"/>
          <p:cNvSpPr>
            <a:spLocks noGrp="1"/>
          </p:cNvSpPr>
          <p:nvPr>
            <p:ph type="title"/>
          </p:nvPr>
        </p:nvSpPr>
        <p:spPr>
          <a:prstGeom prst="rect">
            <a:avLst/>
          </a:prstGeom>
        </p:spPr>
        <p:txBody>
          <a:bodyPr/>
          <a:lstStyle/>
          <a:p>
            <a:r>
              <a:rPr lang="fr-FR" dirty="0" err="1" smtClean="0"/>
              <a:t>Let’s</a:t>
            </a:r>
            <a:r>
              <a:rPr lang="fr-FR" dirty="0" smtClean="0"/>
              <a:t> </a:t>
            </a:r>
            <a:r>
              <a:rPr lang="fr-FR" dirty="0" err="1" smtClean="0"/>
              <a:t>play</a:t>
            </a:r>
            <a:r>
              <a:rPr lang="fr-FR" dirty="0" smtClean="0"/>
              <a:t>! </a:t>
            </a:r>
            <a:br>
              <a:rPr lang="fr-FR" dirty="0" smtClean="0"/>
            </a:br>
            <a:r>
              <a:rPr lang="fr-FR" dirty="0" smtClean="0"/>
              <a:t>Quiz</a:t>
            </a:r>
            <a:endParaRPr lang="fr-FR" dirty="0"/>
          </a:p>
        </p:txBody>
      </p:sp>
    </p:spTree>
    <p:extLst>
      <p:ext uri="{BB962C8B-B14F-4D97-AF65-F5344CB8AC3E}">
        <p14:creationId xmlns:p14="http://schemas.microsoft.com/office/powerpoint/2010/main" val="7733821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063957" y="1497105"/>
            <a:ext cx="9958524" cy="955903"/>
          </a:xfrm>
          <a:prstGeom prst="rect">
            <a:avLst/>
          </a:prstGeom>
        </p:spPr>
        <p:txBody>
          <a:bodyPr wrap="square">
            <a:spAutoFit/>
          </a:bodyPr>
          <a:lstStyle/>
          <a:p>
            <a:pPr lvl="0" algn="ctr">
              <a:lnSpc>
                <a:spcPct val="105000"/>
              </a:lnSpc>
            </a:pPr>
            <a:r>
              <a:rPr lang="fr-FR" sz="2800" b="1" dirty="0">
                <a:solidFill>
                  <a:srgbClr val="FBB591"/>
                </a:solidFill>
                <a:latin typeface="KyivType Sans2" panose="00000500000000000000" charset="0"/>
                <a:ea typeface="Roboto" panose="02000000000000000000" pitchFamily="2" charset="0"/>
              </a:rPr>
              <a:t>I have sagging skin around my face and arms, </a:t>
            </a:r>
          </a:p>
          <a:p>
            <a:pPr lvl="0" algn="ctr">
              <a:lnSpc>
                <a:spcPct val="105000"/>
              </a:lnSpc>
            </a:pPr>
            <a:r>
              <a:rPr lang="fr-FR" sz="2800" b="1" dirty="0" err="1">
                <a:solidFill>
                  <a:srgbClr val="FBB591"/>
                </a:solidFill>
                <a:latin typeface="KyivType Sans2" panose="00000500000000000000" charset="0"/>
                <a:ea typeface="Roboto" panose="02000000000000000000" pitchFamily="2" charset="0"/>
              </a:rPr>
              <a:t>my</a:t>
            </a:r>
            <a:r>
              <a:rPr lang="fr-FR" sz="2800" b="1" dirty="0">
                <a:solidFill>
                  <a:srgbClr val="FBB591"/>
                </a:solidFill>
                <a:latin typeface="KyivType Sans2" panose="00000500000000000000" charset="0"/>
                <a:ea typeface="Roboto" panose="02000000000000000000" pitchFamily="2" charset="0"/>
              </a:rPr>
              <a:t> ideal </a:t>
            </a:r>
            <a:r>
              <a:rPr lang="fr-FR" sz="2800" b="1" dirty="0" err="1">
                <a:solidFill>
                  <a:srgbClr val="FBB591"/>
                </a:solidFill>
                <a:latin typeface="KyivType Sans2" panose="00000500000000000000" charset="0"/>
                <a:ea typeface="Roboto" panose="02000000000000000000" pitchFamily="2" charset="0"/>
              </a:rPr>
              <a:t>serum</a:t>
            </a:r>
            <a:r>
              <a:rPr lang="fr-FR" sz="2800" b="1" dirty="0">
                <a:solidFill>
                  <a:srgbClr val="FBB591"/>
                </a:solidFill>
                <a:latin typeface="KyivType Sans2" panose="00000500000000000000" charset="0"/>
                <a:ea typeface="Roboto" panose="02000000000000000000" pitchFamily="2" charset="0"/>
              </a:rPr>
              <a:t> </a:t>
            </a:r>
            <a:r>
              <a:rPr lang="fr-FR" sz="2800" b="1" dirty="0" err="1">
                <a:solidFill>
                  <a:srgbClr val="FBB591"/>
                </a:solidFill>
                <a:latin typeface="KyivType Sans2" panose="00000500000000000000" charset="0"/>
                <a:ea typeface="Roboto" panose="02000000000000000000" pitchFamily="2" charset="0"/>
              </a:rPr>
              <a:t>is</a:t>
            </a:r>
            <a:r>
              <a:rPr lang="fr-FR" sz="2800" b="1" dirty="0">
                <a:solidFill>
                  <a:srgbClr val="FBB591"/>
                </a:solidFill>
                <a:latin typeface="KyivType Sans2" panose="00000500000000000000" charset="0"/>
                <a:ea typeface="Roboto" panose="02000000000000000000" pitchFamily="2" charset="0"/>
              </a:rPr>
              <a:t>...</a:t>
            </a:r>
          </a:p>
        </p:txBody>
      </p:sp>
      <p:pic>
        <p:nvPicPr>
          <p:cNvPr id="10" name="Picture 4" descr="Quelles sont les différentes techniques anti-âge ? – Centre Palm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19499" y="3252030"/>
            <a:ext cx="4616739" cy="2637493"/>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357812" y="3224981"/>
            <a:ext cx="782038" cy="2970694"/>
          </a:xfrm>
          <a:prstGeom prst="rect">
            <a:avLst/>
          </a:prstGeom>
        </p:spPr>
      </p:pic>
    </p:spTree>
    <p:extLst>
      <p:ext uri="{BB962C8B-B14F-4D97-AF65-F5344CB8AC3E}">
        <p14:creationId xmlns:p14="http://schemas.microsoft.com/office/powerpoint/2010/main" val="3827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Effect transition="in" filter="fade">
                                      <p:cBhvr>
                                        <p:cTn id="1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p:cNvSpPr/>
          <p:nvPr/>
        </p:nvSpPr>
        <p:spPr>
          <a:xfrm>
            <a:off x="1179210" y="1543405"/>
            <a:ext cx="9987377" cy="955903"/>
          </a:xfrm>
          <a:prstGeom prst="rect">
            <a:avLst/>
          </a:prstGeom>
        </p:spPr>
        <p:txBody>
          <a:bodyPr wrap="square">
            <a:spAutoFit/>
          </a:bodyPr>
          <a:lstStyle/>
          <a:p>
            <a:pPr algn="ctr">
              <a:lnSpc>
                <a:spcPct val="105000"/>
              </a:lnSpc>
            </a:pPr>
            <a:r>
              <a:rPr lang="fr-FR" sz="2800" b="1" dirty="0">
                <a:solidFill>
                  <a:srgbClr val="FBB591"/>
                </a:solidFill>
                <a:latin typeface="KyivType Sans2" panose="00000500000000000000" charset="0"/>
                <a:ea typeface="Roboto" panose="02000000000000000000" pitchFamily="2" charset="0"/>
              </a:rPr>
              <a:t>I </a:t>
            </a:r>
            <a:r>
              <a:rPr lang="fr-FR" sz="2800" b="1" dirty="0" err="1">
                <a:solidFill>
                  <a:srgbClr val="FBB591"/>
                </a:solidFill>
                <a:latin typeface="KyivType Sans2" panose="00000500000000000000" charset="0"/>
                <a:ea typeface="Roboto" panose="02000000000000000000" pitchFamily="2" charset="0"/>
              </a:rPr>
              <a:t>feel</a:t>
            </a:r>
            <a:r>
              <a:rPr lang="fr-FR" sz="2800" b="1" dirty="0">
                <a:solidFill>
                  <a:srgbClr val="FBB591"/>
                </a:solidFill>
                <a:latin typeface="KyivType Sans2" panose="00000500000000000000" charset="0"/>
                <a:ea typeface="Roboto" panose="02000000000000000000" pitchFamily="2" charset="0"/>
              </a:rPr>
              <a:t> </a:t>
            </a:r>
            <a:r>
              <a:rPr lang="fr-FR" sz="2800" b="1" dirty="0" err="1">
                <a:solidFill>
                  <a:srgbClr val="FBB591"/>
                </a:solidFill>
                <a:latin typeface="KyivType Sans2" panose="00000500000000000000" charset="0"/>
                <a:ea typeface="Roboto" panose="02000000000000000000" pitchFamily="2" charset="0"/>
              </a:rPr>
              <a:t>tightness</a:t>
            </a:r>
            <a:r>
              <a:rPr lang="fr-FR" sz="2800" b="1" dirty="0">
                <a:solidFill>
                  <a:srgbClr val="FBB591"/>
                </a:solidFill>
                <a:latin typeface="KyivType Sans2" panose="00000500000000000000" charset="0"/>
                <a:ea typeface="Roboto" panose="02000000000000000000" pitchFamily="2" charset="0"/>
              </a:rPr>
              <a:t> and </a:t>
            </a:r>
            <a:r>
              <a:rPr lang="fr-FR" sz="2800" b="1" dirty="0" err="1">
                <a:solidFill>
                  <a:srgbClr val="FBB591"/>
                </a:solidFill>
                <a:latin typeface="KyivType Sans2" panose="00000500000000000000" charset="0"/>
                <a:ea typeface="Roboto" panose="02000000000000000000" pitchFamily="2" charset="0"/>
              </a:rPr>
              <a:t>discomfort</a:t>
            </a:r>
            <a:r>
              <a:rPr lang="fr-FR" sz="2800" b="1" dirty="0">
                <a:solidFill>
                  <a:srgbClr val="FBB591"/>
                </a:solidFill>
                <a:latin typeface="KyivType Sans2" panose="00000500000000000000" charset="0"/>
                <a:ea typeface="Roboto" panose="02000000000000000000" pitchFamily="2" charset="0"/>
              </a:rPr>
              <a:t> on </a:t>
            </a:r>
            <a:r>
              <a:rPr lang="fr-FR" sz="2800" b="1" dirty="0" err="1">
                <a:solidFill>
                  <a:srgbClr val="FBB591"/>
                </a:solidFill>
                <a:latin typeface="KyivType Sans2" panose="00000500000000000000" charset="0"/>
                <a:ea typeface="Roboto" panose="02000000000000000000" pitchFamily="2" charset="0"/>
              </a:rPr>
              <a:t>my</a:t>
            </a:r>
            <a:r>
              <a:rPr lang="fr-FR" sz="2800" b="1" dirty="0">
                <a:solidFill>
                  <a:srgbClr val="FBB591"/>
                </a:solidFill>
                <a:latin typeface="KyivType Sans2" panose="00000500000000000000" charset="0"/>
                <a:ea typeface="Roboto" panose="02000000000000000000" pitchFamily="2" charset="0"/>
              </a:rPr>
              <a:t> skin </a:t>
            </a:r>
          </a:p>
          <a:p>
            <a:pPr algn="ctr">
              <a:lnSpc>
                <a:spcPct val="105000"/>
              </a:lnSpc>
            </a:pPr>
            <a:r>
              <a:rPr lang="fr-FR" sz="2800" b="1" dirty="0">
                <a:solidFill>
                  <a:srgbClr val="FBB591"/>
                </a:solidFill>
                <a:latin typeface="KyivType Sans2" panose="00000500000000000000" charset="0"/>
                <a:ea typeface="Roboto" panose="02000000000000000000" pitchFamily="2" charset="0"/>
              </a:rPr>
              <a:t>after the shower, my ideal serum ...</a:t>
            </a:r>
          </a:p>
        </p:txBody>
      </p:sp>
      <p:pic>
        <p:nvPicPr>
          <p:cNvPr id="10" name="Picture 2" descr="Peau qui tire, qui pèle, asséchée, déshydraté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1507" y="3259665"/>
            <a:ext cx="4711700" cy="26924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459700" y="3200400"/>
            <a:ext cx="713199" cy="2930718"/>
          </a:xfrm>
          <a:prstGeom prst="rect">
            <a:avLst/>
          </a:prstGeom>
        </p:spPr>
      </p:pic>
    </p:spTree>
    <p:extLst>
      <p:ext uri="{BB962C8B-B14F-4D97-AF65-F5344CB8AC3E}">
        <p14:creationId xmlns:p14="http://schemas.microsoft.com/office/powerpoint/2010/main" val="184767805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Effect transition="in" filter="fade">
                                      <p:cBhvr>
                                        <p:cTn id="1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56651" y="1169828"/>
            <a:ext cx="9967344" cy="1449628"/>
          </a:xfrm>
          <a:prstGeom prst="rect">
            <a:avLst/>
          </a:prstGeom>
        </p:spPr>
        <p:txBody>
          <a:bodyPr wrap="square">
            <a:spAutoFit/>
          </a:bodyPr>
          <a:lstStyle/>
          <a:p>
            <a:pPr lvl="0" algn="ctr">
              <a:lnSpc>
                <a:spcPct val="105000"/>
              </a:lnSpc>
            </a:pPr>
            <a:r>
              <a:rPr lang="fr-FR" sz="2800" b="1" dirty="0">
                <a:solidFill>
                  <a:srgbClr val="FBB591"/>
                </a:solidFill>
                <a:latin typeface="KyivType Sans2" panose="00000500000000000000" charset="0"/>
                <a:ea typeface="Roboto" panose="02000000000000000000" pitchFamily="2" charset="0"/>
              </a:rPr>
              <a:t>I have mature skin, wrinkles, lack of </a:t>
            </a:r>
            <a:r>
              <a:rPr lang="fr-FR" sz="2800" b="1" dirty="0" err="1" smtClean="0">
                <a:solidFill>
                  <a:srgbClr val="FBB591"/>
                </a:solidFill>
                <a:latin typeface="KyivType Sans2" panose="00000500000000000000" charset="0"/>
                <a:ea typeface="Roboto" panose="02000000000000000000" pitchFamily="2" charset="0"/>
              </a:rPr>
              <a:t>firmness</a:t>
            </a:r>
            <a:r>
              <a:rPr lang="fr-FR" sz="2800" b="1" dirty="0" smtClean="0">
                <a:solidFill>
                  <a:srgbClr val="FBB591"/>
                </a:solidFill>
                <a:latin typeface="KyivType Sans2" panose="00000500000000000000" charset="0"/>
                <a:ea typeface="Roboto" panose="02000000000000000000" pitchFamily="2" charset="0"/>
              </a:rPr>
              <a:t>, pigment </a:t>
            </a:r>
            <a:r>
              <a:rPr lang="fr-FR" sz="2800" b="1" dirty="0">
                <a:solidFill>
                  <a:srgbClr val="FBB591"/>
                </a:solidFill>
                <a:latin typeface="KyivType Sans2" panose="00000500000000000000" charset="0"/>
                <a:ea typeface="Roboto" panose="02000000000000000000" pitchFamily="2" charset="0"/>
              </a:rPr>
              <a:t>spots and dull complexion, </a:t>
            </a:r>
            <a:endParaRPr lang="fr-FR" sz="2800" b="1" dirty="0" smtClean="0">
              <a:solidFill>
                <a:srgbClr val="FBB591"/>
              </a:solidFill>
              <a:latin typeface="KyivType Sans2" panose="00000500000000000000" charset="0"/>
              <a:ea typeface="Roboto" panose="02000000000000000000" pitchFamily="2" charset="0"/>
            </a:endParaRPr>
          </a:p>
          <a:p>
            <a:pPr lvl="0" algn="ctr">
              <a:lnSpc>
                <a:spcPct val="105000"/>
              </a:lnSpc>
            </a:pPr>
            <a:r>
              <a:rPr lang="fr-FR" sz="2800" b="1" dirty="0" err="1" smtClean="0">
                <a:solidFill>
                  <a:srgbClr val="FBB591"/>
                </a:solidFill>
                <a:latin typeface="KyivType Sans2" panose="00000500000000000000" charset="0"/>
                <a:ea typeface="Roboto" panose="02000000000000000000" pitchFamily="2" charset="0"/>
              </a:rPr>
              <a:t>my</a:t>
            </a:r>
            <a:r>
              <a:rPr lang="fr-FR" sz="2800" b="1" dirty="0" smtClean="0">
                <a:solidFill>
                  <a:srgbClr val="FBB591"/>
                </a:solidFill>
                <a:latin typeface="KyivType Sans2" panose="00000500000000000000" charset="0"/>
                <a:ea typeface="Roboto" panose="02000000000000000000" pitchFamily="2" charset="0"/>
              </a:rPr>
              <a:t> </a:t>
            </a:r>
            <a:r>
              <a:rPr lang="fr-FR" sz="2800" b="1" dirty="0">
                <a:solidFill>
                  <a:srgbClr val="FBB591"/>
                </a:solidFill>
                <a:latin typeface="KyivType Sans2" panose="00000500000000000000" charset="0"/>
                <a:ea typeface="Roboto" panose="02000000000000000000" pitchFamily="2" charset="0"/>
              </a:rPr>
              <a:t>ideal serum is ...</a:t>
            </a:r>
          </a:p>
        </p:txBody>
      </p:sp>
      <p:pic>
        <p:nvPicPr>
          <p:cNvPr id="10" name="Picture 2" descr="Peau mature - Skintifiq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7061" y="3161465"/>
            <a:ext cx="3049638" cy="3049638"/>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400060" y="3175000"/>
            <a:ext cx="740263" cy="2943190"/>
          </a:xfrm>
          <a:prstGeom prst="rect">
            <a:avLst/>
          </a:prstGeom>
        </p:spPr>
      </p:pic>
    </p:spTree>
    <p:extLst>
      <p:ext uri="{BB962C8B-B14F-4D97-AF65-F5344CB8AC3E}">
        <p14:creationId xmlns:p14="http://schemas.microsoft.com/office/powerpoint/2010/main" val="344122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Effect transition="in" filter="fade">
                                      <p:cBhvr>
                                        <p:cTn id="1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63599" y="1520255"/>
            <a:ext cx="10515600" cy="997196"/>
          </a:xfrm>
          <a:prstGeom prst="rect">
            <a:avLst/>
          </a:prstGeom>
        </p:spPr>
        <p:txBody>
          <a:bodyPr wrap="square">
            <a:spAutoFit/>
          </a:bodyPr>
          <a:lstStyle/>
          <a:p>
            <a:pPr lvl="0" algn="ctr">
              <a:lnSpc>
                <a:spcPct val="105000"/>
              </a:lnSpc>
            </a:pPr>
            <a:r>
              <a:rPr lang="fr-FR" sz="2800" b="1" dirty="0">
                <a:solidFill>
                  <a:srgbClr val="FBB591"/>
                </a:solidFill>
                <a:latin typeface="KyivType Sans2" panose="00000500000000000000" charset="0"/>
                <a:ea typeface="Roboto" panose="02000000000000000000" pitchFamily="2" charset="0"/>
              </a:rPr>
              <a:t>I have just given birth and I am very </a:t>
            </a:r>
            <a:r>
              <a:rPr lang="fr-FR" sz="2800" b="1" dirty="0" err="1">
                <a:solidFill>
                  <a:srgbClr val="FBB591"/>
                </a:solidFill>
                <a:latin typeface="KyivType Sans2" panose="00000500000000000000" charset="0"/>
                <a:ea typeface="Roboto" panose="02000000000000000000" pitchFamily="2" charset="0"/>
              </a:rPr>
              <a:t>tired</a:t>
            </a:r>
            <a:r>
              <a:rPr lang="fr-FR" sz="2800" b="1" dirty="0">
                <a:solidFill>
                  <a:srgbClr val="FBB591"/>
                </a:solidFill>
                <a:latin typeface="KyivType Sans2" panose="00000500000000000000" charset="0"/>
                <a:ea typeface="Roboto" panose="02000000000000000000" pitchFamily="2" charset="0"/>
              </a:rPr>
              <a:t> </a:t>
            </a:r>
            <a:r>
              <a:rPr lang="fr-FR" sz="2800" b="1" dirty="0" smtClean="0">
                <a:solidFill>
                  <a:srgbClr val="FBB591"/>
                </a:solidFill>
                <a:latin typeface="KyivType Sans2" panose="00000500000000000000" charset="0"/>
                <a:ea typeface="Roboto" panose="02000000000000000000" pitchFamily="2" charset="0"/>
              </a:rPr>
              <a:t>and </a:t>
            </a:r>
            <a:r>
              <a:rPr lang="fr-FR" sz="2800" b="1" dirty="0">
                <a:solidFill>
                  <a:srgbClr val="FBB591"/>
                </a:solidFill>
                <a:latin typeface="KyivType Sans2" panose="00000500000000000000" charset="0"/>
                <a:ea typeface="Roboto" panose="02000000000000000000" pitchFamily="2" charset="0"/>
              </a:rPr>
              <a:t>I don't recognize my skin anymore, my ideal serum is ...</a:t>
            </a:r>
          </a:p>
        </p:txBody>
      </p:sp>
      <p:pic>
        <p:nvPicPr>
          <p:cNvPr id="10" name="Picture 2" descr="Chroniques de femmes Page 7 - chroniquesdefemmes.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2242" y="3196172"/>
            <a:ext cx="4611158" cy="3001958"/>
          </a:xfrm>
          <a:prstGeom prst="rect">
            <a:avLst/>
          </a:prstGeom>
          <a:noFill/>
          <a:extLst>
            <a:ext uri="{909E8E84-426E-40DD-AFC4-6F175D3DCCD1}">
              <a14:hiddenFill xmlns:a14="http://schemas.microsoft.com/office/drawing/2010/main">
                <a:solidFill>
                  <a:srgbClr val="FFFFFF"/>
                </a:solidFill>
              </a14:hiddenFill>
            </a:ext>
          </a:extLst>
        </p:spPr>
      </p:pic>
      <p:pic>
        <p:nvPicPr>
          <p:cNvPr id="11" name="object 4"/>
          <p:cNvPicPr/>
          <p:nvPr/>
        </p:nvPicPr>
        <p:blipFill>
          <a:blip r:embed="rId4" cstate="print">
            <a:extLst>
              <a:ext uri="{28A0092B-C50C-407E-A947-70E740481C1C}">
                <a14:useLocalDpi xmlns:a14="http://schemas.microsoft.com/office/drawing/2010/main" val="0"/>
              </a:ext>
            </a:extLst>
          </a:blip>
          <a:stretch>
            <a:fillRect/>
          </a:stretch>
        </p:blipFill>
        <p:spPr>
          <a:xfrm>
            <a:off x="5386236" y="3200400"/>
            <a:ext cx="735163" cy="3581400"/>
          </a:xfrm>
          <a:prstGeom prst="rect">
            <a:avLst/>
          </a:prstGeom>
        </p:spPr>
      </p:pic>
    </p:spTree>
    <p:extLst>
      <p:ext uri="{BB962C8B-B14F-4D97-AF65-F5344CB8AC3E}">
        <p14:creationId xmlns:p14="http://schemas.microsoft.com/office/powerpoint/2010/main" val="1956813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Effect transition="in" filter="fade">
                                      <p:cBhvr>
                                        <p:cTn id="1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85800" y="1296478"/>
            <a:ext cx="11093117" cy="1449628"/>
          </a:xfrm>
          <a:prstGeom prst="rect">
            <a:avLst/>
          </a:prstGeom>
        </p:spPr>
        <p:txBody>
          <a:bodyPr wrap="square">
            <a:spAutoFit/>
          </a:bodyPr>
          <a:lstStyle/>
          <a:p>
            <a:pPr lvl="0" algn="ctr">
              <a:lnSpc>
                <a:spcPct val="105000"/>
              </a:lnSpc>
            </a:pPr>
            <a:r>
              <a:rPr lang="fr-FR" sz="2800" b="1" dirty="0">
                <a:solidFill>
                  <a:srgbClr val="FBB591"/>
                </a:solidFill>
                <a:latin typeface="KyivType Sans2" panose="00000500000000000000" charset="0"/>
                <a:ea typeface="Roboto" panose="02000000000000000000" pitchFamily="2" charset="0"/>
              </a:rPr>
              <a:t>I am 45 years old and I have just spent a month in Martinique, </a:t>
            </a:r>
            <a:r>
              <a:rPr lang="fr-FR" sz="2800" b="1" dirty="0" err="1">
                <a:solidFill>
                  <a:srgbClr val="FBB591"/>
                </a:solidFill>
                <a:latin typeface="KyivType Sans2" panose="00000500000000000000" charset="0"/>
                <a:ea typeface="Roboto" panose="02000000000000000000" pitchFamily="2" charset="0"/>
              </a:rPr>
              <a:t>my</a:t>
            </a:r>
            <a:r>
              <a:rPr lang="fr-FR" sz="2800" b="1" dirty="0">
                <a:solidFill>
                  <a:srgbClr val="FBB591"/>
                </a:solidFill>
                <a:latin typeface="KyivType Sans2" panose="00000500000000000000" charset="0"/>
                <a:ea typeface="Roboto" panose="02000000000000000000" pitchFamily="2" charset="0"/>
              </a:rPr>
              <a:t> skin </a:t>
            </a:r>
            <a:r>
              <a:rPr lang="fr-FR" sz="2800" b="1" dirty="0" err="1">
                <a:solidFill>
                  <a:srgbClr val="FBB591"/>
                </a:solidFill>
                <a:latin typeface="KyivType Sans2" panose="00000500000000000000" charset="0"/>
                <a:ea typeface="Roboto" panose="02000000000000000000" pitchFamily="2" charset="0"/>
              </a:rPr>
              <a:t>i</a:t>
            </a:r>
            <a:r>
              <a:rPr lang="fr-FR" sz="2800" b="1" dirty="0" err="1" smtClean="0">
                <a:solidFill>
                  <a:srgbClr val="FBB591"/>
                </a:solidFill>
                <a:latin typeface="KyivType Sans2" panose="00000500000000000000" charset="0"/>
                <a:ea typeface="Roboto" panose="02000000000000000000" pitchFamily="2" charset="0"/>
              </a:rPr>
              <a:t>s</a:t>
            </a:r>
            <a:r>
              <a:rPr lang="fr-FR" sz="2800" b="1" dirty="0" smtClean="0">
                <a:solidFill>
                  <a:srgbClr val="FBB591"/>
                </a:solidFill>
                <a:latin typeface="KyivType Sans2" panose="00000500000000000000" charset="0"/>
                <a:ea typeface="Roboto" panose="02000000000000000000" pitchFamily="2" charset="0"/>
              </a:rPr>
              <a:t> </a:t>
            </a:r>
            <a:r>
              <a:rPr lang="fr-FR" sz="2800" b="1" dirty="0" err="1">
                <a:solidFill>
                  <a:srgbClr val="FBB591"/>
                </a:solidFill>
                <a:latin typeface="KyivType Sans2" panose="00000500000000000000" charset="0"/>
                <a:ea typeface="Roboto" panose="02000000000000000000" pitchFamily="2" charset="0"/>
              </a:rPr>
              <a:t>damaged</a:t>
            </a:r>
            <a:r>
              <a:rPr lang="fr-FR" sz="2800" b="1" dirty="0">
                <a:solidFill>
                  <a:srgbClr val="FBB591"/>
                </a:solidFill>
                <a:latin typeface="KyivType Sans2" panose="00000500000000000000" charset="0"/>
                <a:ea typeface="Roboto" panose="02000000000000000000" pitchFamily="2" charset="0"/>
              </a:rPr>
              <a:t> by the </a:t>
            </a:r>
            <a:r>
              <a:rPr lang="fr-FR" sz="2800" b="1" dirty="0" err="1">
                <a:solidFill>
                  <a:srgbClr val="FBB591"/>
                </a:solidFill>
                <a:latin typeface="KyivType Sans2" panose="00000500000000000000" charset="0"/>
                <a:ea typeface="Roboto" panose="02000000000000000000" pitchFamily="2" charset="0"/>
              </a:rPr>
              <a:t>sun</a:t>
            </a:r>
            <a:r>
              <a:rPr lang="fr-FR" sz="2800" b="1" dirty="0">
                <a:solidFill>
                  <a:srgbClr val="FBB591"/>
                </a:solidFill>
                <a:latin typeface="KyivType Sans2" panose="00000500000000000000" charset="0"/>
                <a:ea typeface="Roboto" panose="02000000000000000000" pitchFamily="2" charset="0"/>
              </a:rPr>
              <a:t> </a:t>
            </a:r>
            <a:r>
              <a:rPr lang="fr-FR" sz="2800" b="1" dirty="0" smtClean="0">
                <a:solidFill>
                  <a:srgbClr val="FBB591"/>
                </a:solidFill>
                <a:latin typeface="KyivType Sans2" panose="00000500000000000000" charset="0"/>
                <a:ea typeface="Roboto" panose="02000000000000000000" pitchFamily="2" charset="0"/>
              </a:rPr>
              <a:t>and </a:t>
            </a:r>
            <a:r>
              <a:rPr lang="fr-FR" sz="2800" b="1" dirty="0" err="1" smtClean="0">
                <a:solidFill>
                  <a:srgbClr val="FBB591"/>
                </a:solidFill>
                <a:latin typeface="KyivType Sans2" panose="00000500000000000000" charset="0"/>
                <a:ea typeface="Roboto" panose="02000000000000000000" pitchFamily="2" charset="0"/>
              </a:rPr>
              <a:t>heat</a:t>
            </a:r>
            <a:r>
              <a:rPr lang="fr-FR" sz="2800" b="1" dirty="0">
                <a:solidFill>
                  <a:srgbClr val="FBB591"/>
                </a:solidFill>
                <a:latin typeface="KyivType Sans2" panose="00000500000000000000" charset="0"/>
                <a:ea typeface="Roboto" panose="02000000000000000000" pitchFamily="2" charset="0"/>
              </a:rPr>
              <a:t>, </a:t>
            </a:r>
          </a:p>
          <a:p>
            <a:pPr lvl="0" algn="ctr">
              <a:lnSpc>
                <a:spcPct val="105000"/>
              </a:lnSpc>
            </a:pPr>
            <a:r>
              <a:rPr lang="fr-FR" sz="2800" b="1" dirty="0">
                <a:solidFill>
                  <a:srgbClr val="FBB591"/>
                </a:solidFill>
                <a:latin typeface="KyivType Sans2" panose="00000500000000000000" charset="0"/>
                <a:ea typeface="Roboto" panose="02000000000000000000" pitchFamily="2" charset="0"/>
              </a:rPr>
              <a:t>my ideal serum is ...</a:t>
            </a:r>
          </a:p>
        </p:txBody>
      </p:sp>
      <p:pic>
        <p:nvPicPr>
          <p:cNvPr id="10" name="Picture 4" descr="Vieillissement cutané provoqué par le soleil - Symptômes et traitement -  Doctissim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1267" y="3162830"/>
            <a:ext cx="5023907" cy="2838508"/>
          </a:xfrm>
          <a:prstGeom prst="rect">
            <a:avLst/>
          </a:prstGeom>
          <a:noFill/>
          <a:extLst>
            <a:ext uri="{909E8E84-426E-40DD-AFC4-6F175D3DCCD1}">
              <a14:hiddenFill xmlns:a14="http://schemas.microsoft.com/office/drawing/2010/main">
                <a:solidFill>
                  <a:srgbClr val="FFFFFF"/>
                </a:solidFill>
              </a14:hiddenFill>
            </a:ext>
          </a:extLst>
        </p:spPr>
      </p:pic>
      <p:pic>
        <p:nvPicPr>
          <p:cNvPr id="11" name="object 4"/>
          <p:cNvPicPr/>
          <p:nvPr/>
        </p:nvPicPr>
        <p:blipFill>
          <a:blip r:embed="rId4" cstate="print">
            <a:extLst>
              <a:ext uri="{28A0092B-C50C-407E-A947-70E740481C1C}">
                <a14:useLocalDpi xmlns:a14="http://schemas.microsoft.com/office/drawing/2010/main" val="0"/>
              </a:ext>
            </a:extLst>
          </a:blip>
          <a:stretch>
            <a:fillRect/>
          </a:stretch>
        </p:blipFill>
        <p:spPr>
          <a:xfrm>
            <a:off x="5386236" y="3200400"/>
            <a:ext cx="735163" cy="3581400"/>
          </a:xfrm>
          <a:prstGeom prst="rect">
            <a:avLst/>
          </a:prstGeom>
        </p:spPr>
      </p:pic>
    </p:spTree>
    <p:extLst>
      <p:ext uri="{BB962C8B-B14F-4D97-AF65-F5344CB8AC3E}">
        <p14:creationId xmlns:p14="http://schemas.microsoft.com/office/powerpoint/2010/main" val="32454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Effect transition="in" filter="fade">
                                      <p:cBhvr>
                                        <p:cTn id="1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3511568" y="2746106"/>
            <a:ext cx="5219661" cy="3644873"/>
          </a:xfrm>
          <a:prstGeom prst="rect">
            <a:avLst/>
          </a:prstGeom>
        </p:spPr>
      </p:pic>
      <p:sp>
        <p:nvSpPr>
          <p:cNvPr id="12" name="Rectangle 11"/>
          <p:cNvSpPr/>
          <p:nvPr/>
        </p:nvSpPr>
        <p:spPr>
          <a:xfrm>
            <a:off x="840657" y="780292"/>
            <a:ext cx="10500853" cy="1408334"/>
          </a:xfrm>
          <a:prstGeom prst="rect">
            <a:avLst/>
          </a:prstGeom>
        </p:spPr>
        <p:txBody>
          <a:bodyPr wrap="square">
            <a:spAutoFit/>
          </a:bodyPr>
          <a:lstStyle/>
          <a:p>
            <a:pPr lvl="0" algn="ctr">
              <a:lnSpc>
                <a:spcPct val="105000"/>
              </a:lnSpc>
            </a:pPr>
            <a:r>
              <a:rPr lang="en-US" sz="2800" b="1">
                <a:solidFill>
                  <a:srgbClr val="FBB591"/>
                </a:solidFill>
                <a:latin typeface="KyivType Sans2" panose="00000500000000000000" charset="0"/>
                <a:ea typeface="Roboto" panose="02000000000000000000" pitchFamily="2" charset="0"/>
              </a:rPr>
              <a:t>I am 30 years old, my skin is normal but I am looking to preserve the health and vitality of my skin to anticipate the signs of aging my ideal serum is …</a:t>
            </a:r>
            <a:endParaRPr lang="fr-FR" sz="2800" b="1" dirty="0">
              <a:solidFill>
                <a:srgbClr val="FBB591"/>
              </a:solidFill>
              <a:latin typeface="KyivType Sans2" panose="00000500000000000000" charset="0"/>
              <a:ea typeface="Roboto" panose="02000000000000000000" pitchFamily="2" charset="0"/>
            </a:endParaRPr>
          </a:p>
        </p:txBody>
      </p:sp>
      <p:pic>
        <p:nvPicPr>
          <p:cNvPr id="11" name="object 4"/>
          <p:cNvPicPr/>
          <p:nvPr/>
        </p:nvPicPr>
        <p:blipFill>
          <a:blip r:embed="rId4" cstate="print">
            <a:extLst>
              <a:ext uri="{28A0092B-C50C-407E-A947-70E740481C1C}">
                <a14:useLocalDpi xmlns:a14="http://schemas.microsoft.com/office/drawing/2010/main" val="0"/>
              </a:ext>
            </a:extLst>
          </a:blip>
          <a:stretch>
            <a:fillRect/>
          </a:stretch>
        </p:blipFill>
        <p:spPr>
          <a:xfrm>
            <a:off x="5753816" y="3105150"/>
            <a:ext cx="735163" cy="3581400"/>
          </a:xfrm>
          <a:prstGeom prst="rect">
            <a:avLst/>
          </a:prstGeom>
        </p:spPr>
      </p:pic>
    </p:spTree>
    <p:extLst>
      <p:ext uri="{BB962C8B-B14F-4D97-AF65-F5344CB8AC3E}">
        <p14:creationId xmlns:p14="http://schemas.microsoft.com/office/powerpoint/2010/main" val="413483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Effect transition="in" filter="fade">
                                      <p:cBhvr>
                                        <p:cTn id="1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7"/>
          <p:cNvSpPr txBox="1"/>
          <p:nvPr/>
        </p:nvSpPr>
        <p:spPr>
          <a:xfrm>
            <a:off x="0" y="1251830"/>
            <a:ext cx="12192000" cy="23865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sz="2667" b="0" i="0" u="none" strike="noStrike" kern="1200" cap="none" spc="0" normalizeH="0" baseline="0" noProof="0">
              <a:ln>
                <a:noFill/>
              </a:ln>
              <a:solidFill>
                <a:prstClr val="black"/>
              </a:solidFill>
              <a:effectLst/>
              <a:uLnTx/>
              <a:uFillTx/>
              <a:latin typeface="Montserrat"/>
              <a:ea typeface="Montserrat"/>
              <a:cs typeface="Montserrat"/>
              <a:sym typeface="Montserrat"/>
            </a:endParaRPr>
          </a:p>
        </p:txBody>
      </p:sp>
      <p:sp>
        <p:nvSpPr>
          <p:cNvPr id="4" name="Titre 3"/>
          <p:cNvSpPr>
            <a:spLocks noGrp="1"/>
          </p:cNvSpPr>
          <p:nvPr>
            <p:ph type="title"/>
          </p:nvPr>
        </p:nvSpPr>
        <p:spPr>
          <a:prstGeom prst="rect">
            <a:avLst/>
          </a:prstGeom>
        </p:spPr>
        <p:txBody>
          <a:bodyPr>
            <a:noAutofit/>
          </a:bodyPr>
          <a:lstStyle/>
          <a:p>
            <a:pPr lvl="0">
              <a:lnSpc>
                <a:spcPct val="100000"/>
              </a:lnSpc>
            </a:pPr>
            <a:r>
              <a:rPr lang="fr-FR" sz="4800" cap="small" dirty="0" smtClean="0">
                <a:solidFill>
                  <a:srgbClr val="3E3E3E"/>
                </a:solidFill>
              </a:rPr>
              <a:t>T</a:t>
            </a:r>
            <a:r>
              <a:rPr lang="fr-FR" sz="4800" dirty="0" smtClean="0">
                <a:solidFill>
                  <a:srgbClr val="3E3E3E"/>
                </a:solidFill>
              </a:rPr>
              <a:t>o </a:t>
            </a:r>
            <a:r>
              <a:rPr lang="fr-FR" sz="4800" dirty="0" err="1" smtClean="0">
                <a:solidFill>
                  <a:srgbClr val="3E3E3E"/>
                </a:solidFill>
              </a:rPr>
              <a:t>remember</a:t>
            </a:r>
            <a:endParaRPr lang="fr-FR" dirty="0">
              <a:solidFill>
                <a:srgbClr val="3E3E3E"/>
              </a:solidFill>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4641" y="867784"/>
            <a:ext cx="2341530" cy="2019764"/>
          </a:xfrm>
          <a:prstGeom prst="rect">
            <a:avLst/>
          </a:prstGeom>
        </p:spPr>
      </p:pic>
    </p:spTree>
    <p:extLst>
      <p:ext uri="{BB962C8B-B14F-4D97-AF65-F5344CB8AC3E}">
        <p14:creationId xmlns:p14="http://schemas.microsoft.com/office/powerpoint/2010/main" val="36070396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7"/>
          <p:cNvSpPr txBox="1"/>
          <p:nvPr/>
        </p:nvSpPr>
        <p:spPr>
          <a:xfrm>
            <a:off x="0" y="1251830"/>
            <a:ext cx="12192000" cy="23865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sz="2667" b="0" i="0" u="none" strike="noStrike" kern="1200" cap="none" spc="0" normalizeH="0" baseline="0" noProof="0">
              <a:ln>
                <a:noFill/>
              </a:ln>
              <a:solidFill>
                <a:prstClr val="black"/>
              </a:solidFill>
              <a:effectLst/>
              <a:uLnTx/>
              <a:uFillTx/>
              <a:latin typeface="Montserrat"/>
              <a:ea typeface="Montserrat"/>
              <a:cs typeface="Montserrat"/>
              <a:sym typeface="Montserrat"/>
            </a:endParaRPr>
          </a:p>
        </p:txBody>
      </p:sp>
      <p:sp>
        <p:nvSpPr>
          <p:cNvPr id="4" name="Titre 3"/>
          <p:cNvSpPr>
            <a:spLocks noGrp="1"/>
          </p:cNvSpPr>
          <p:nvPr>
            <p:ph type="title"/>
          </p:nvPr>
        </p:nvSpPr>
        <p:spPr>
          <a:prstGeom prst="rect">
            <a:avLst/>
          </a:prstGeom>
        </p:spPr>
        <p:txBody>
          <a:bodyPr>
            <a:noAutofit/>
          </a:bodyPr>
          <a:lstStyle/>
          <a:p>
            <a:pPr lvl="0">
              <a:lnSpc>
                <a:spcPct val="100000"/>
              </a:lnSpc>
            </a:pPr>
            <a:r>
              <a:rPr lang="fr-FR" sz="4800" cap="small" dirty="0">
                <a:solidFill>
                  <a:srgbClr val="3E3E3E"/>
                </a:solidFill>
              </a:rPr>
              <a:t>Elixir Vital</a:t>
            </a:r>
            <a:r>
              <a:rPr lang="fr-FR" sz="4800" dirty="0">
                <a:solidFill>
                  <a:srgbClr val="3E3E3E"/>
                </a:solidFill>
              </a:rPr>
              <a:t>, </a:t>
            </a:r>
            <a:r>
              <a:rPr lang="fr-FR" sz="4800" dirty="0" smtClean="0">
                <a:solidFill>
                  <a:srgbClr val="3E3E3E"/>
                </a:solidFill>
              </a:rPr>
              <a:t/>
            </a:r>
            <a:br>
              <a:rPr lang="fr-FR" sz="4800" dirty="0" smtClean="0">
                <a:solidFill>
                  <a:srgbClr val="3E3E3E"/>
                </a:solidFill>
              </a:rPr>
            </a:br>
            <a:r>
              <a:rPr lang="fr-FR" sz="4800" dirty="0" smtClean="0">
                <a:solidFill>
                  <a:srgbClr val="3E3E3E"/>
                </a:solidFill>
              </a:rPr>
              <a:t>Consumer </a:t>
            </a:r>
            <a:r>
              <a:rPr lang="fr-FR" sz="4800" dirty="0">
                <a:solidFill>
                  <a:srgbClr val="3E3E3E"/>
                </a:solidFill>
              </a:rPr>
              <a:t>feedback </a:t>
            </a:r>
            <a:endParaRPr lang="fr-FR" dirty="0">
              <a:solidFill>
                <a:srgbClr val="3E3E3E"/>
              </a:solidFill>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4641" y="867784"/>
            <a:ext cx="2341530" cy="2019764"/>
          </a:xfrm>
          <a:prstGeom prst="rect">
            <a:avLst/>
          </a:prstGeom>
        </p:spPr>
      </p:pic>
    </p:spTree>
    <p:extLst>
      <p:ext uri="{BB962C8B-B14F-4D97-AF65-F5344CB8AC3E}">
        <p14:creationId xmlns:p14="http://schemas.microsoft.com/office/powerpoint/2010/main" val="211031467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 3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667536" y="2415654"/>
            <a:ext cx="2891249" cy="3603008"/>
          </a:xfrm>
          <a:prstGeom prst="rect">
            <a:avLst/>
          </a:prstGeom>
        </p:spPr>
      </p:pic>
      <p:sp>
        <p:nvSpPr>
          <p:cNvPr id="29" name="ZoneTexte 24"/>
          <p:cNvSpPr txBox="1"/>
          <p:nvPr/>
        </p:nvSpPr>
        <p:spPr>
          <a:xfrm>
            <a:off x="7279522" y="5299018"/>
            <a:ext cx="1391104" cy="1107996"/>
          </a:xfrm>
          <a:prstGeom prst="rect">
            <a:avLst/>
          </a:prstGeom>
          <a:solidFill>
            <a:schemeClr val="bg1"/>
          </a:solid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6600" noProof="0" dirty="0" smtClean="0">
                <a:ln w="18415" cmpd="sng">
                  <a:solidFill>
                    <a:srgbClr val="FFFFFF"/>
                  </a:solidFill>
                  <a:prstDash val="solid"/>
                </a:ln>
                <a:solidFill>
                  <a:srgbClr val="F9C199"/>
                </a:solidFill>
                <a:latin typeface="KyivType Sans Medium2" panose="00000600000000000000" pitchFamily="50" charset="0"/>
                <a:ea typeface="Roboto" panose="02000000000000000000" pitchFamily="2" charset="0"/>
              </a:rPr>
              <a:t>3</a:t>
            </a:r>
            <a:endParaRPr kumimoji="0" lang="fr-FR" sz="6600" b="0" i="0" u="none" strike="noStrike" kern="1200" cap="none" spc="0" normalizeH="0" baseline="0" noProof="0" dirty="0">
              <a:ln w="18415" cmpd="sng">
                <a:solidFill>
                  <a:srgbClr val="FFFFFF"/>
                </a:solidFill>
                <a:prstDash val="solid"/>
              </a:ln>
              <a:solidFill>
                <a:srgbClr val="F9C199"/>
              </a:solidFill>
              <a:uLnTx/>
              <a:uFillTx/>
              <a:latin typeface="KyivType Sans Medium2" panose="00000600000000000000" pitchFamily="50" charset="0"/>
              <a:ea typeface="Roboto" panose="02000000000000000000" pitchFamily="2" charset="0"/>
            </a:endParaRPr>
          </a:p>
        </p:txBody>
      </p:sp>
      <p:grpSp>
        <p:nvGrpSpPr>
          <p:cNvPr id="50" name="Groupe 49"/>
          <p:cNvGrpSpPr/>
          <p:nvPr/>
        </p:nvGrpSpPr>
        <p:grpSpPr>
          <a:xfrm>
            <a:off x="7452414" y="5398665"/>
            <a:ext cx="5071106" cy="1012055"/>
            <a:chOff x="1383668" y="1189606"/>
            <a:chExt cx="6096000" cy="1012055"/>
          </a:xfrm>
        </p:grpSpPr>
        <p:sp>
          <p:nvSpPr>
            <p:cNvPr id="52" name="Rectangle 51"/>
            <p:cNvSpPr/>
            <p:nvPr/>
          </p:nvSpPr>
          <p:spPr>
            <a:xfrm>
              <a:off x="1383668" y="1325315"/>
              <a:ext cx="6096000" cy="707886"/>
            </a:xfrm>
            <a:prstGeom prst="rect">
              <a:avLst/>
            </a:prstGeom>
          </p:spPr>
          <p:txBody>
            <a:bodyPr>
              <a:spAutoFit/>
            </a:bodyPr>
            <a:lstStyle/>
            <a:p>
              <a:pPr lvl="0" algn="ctr">
                <a:defRPr/>
              </a:pPr>
              <a:r>
                <a:rPr lang="fr-FR" sz="2000" dirty="0">
                  <a:solidFill>
                    <a:srgbClr val="3E3E3E"/>
                  </a:solidFill>
                  <a:latin typeface="KyivType Sans Medium2" panose="00000600000000000000" pitchFamily="50" charset="0"/>
                  <a:ea typeface="Roboto" panose="02000000000000000000" pitchFamily="2" charset="0"/>
                </a:rPr>
                <a:t>43% </a:t>
              </a:r>
            </a:p>
            <a:p>
              <a:pPr lvl="0" algn="ctr">
                <a:defRPr/>
              </a:pPr>
              <a:r>
                <a:rPr lang="fr-FR" sz="2000" dirty="0">
                  <a:solidFill>
                    <a:srgbClr val="3E3E3E"/>
                  </a:solidFill>
                  <a:latin typeface="KyivType Sans2" panose="00000500000000000000" pitchFamily="50" charset="0"/>
                  <a:ea typeface="Roboto" panose="02000000000000000000" pitchFamily="2" charset="0"/>
                </a:rPr>
                <a:t>of organic ingredients</a:t>
              </a:r>
            </a:p>
          </p:txBody>
        </p:sp>
        <p:sp>
          <p:nvSpPr>
            <p:cNvPr id="51" name="object 27"/>
            <p:cNvSpPr/>
            <p:nvPr/>
          </p:nvSpPr>
          <p:spPr>
            <a:xfrm rot="16200000">
              <a:off x="3945240" y="-225306"/>
              <a:ext cx="1012055" cy="3841880"/>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p>
              <a:endParaRPr>
                <a:latin typeface="KyivType Sans2" panose="00000500000000000000" pitchFamily="50" charset="0"/>
                <a:ea typeface="Roboto" panose="02000000000000000000" pitchFamily="2" charset="0"/>
              </a:endParaRPr>
            </a:p>
          </p:txBody>
        </p:sp>
      </p:grpSp>
      <p:sp>
        <p:nvSpPr>
          <p:cNvPr id="27" name="ZoneTexte 24"/>
          <p:cNvSpPr txBox="1"/>
          <p:nvPr/>
        </p:nvSpPr>
        <p:spPr>
          <a:xfrm>
            <a:off x="5456204" y="1052129"/>
            <a:ext cx="1391104" cy="1107996"/>
          </a:xfrm>
          <a:prstGeom prst="rect">
            <a:avLst/>
          </a:prstGeom>
          <a:solidFill>
            <a:schemeClr val="bg1"/>
          </a:solid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600" b="0" i="0" u="none" strike="noStrike" kern="1200" cap="none" spc="0" normalizeH="0" baseline="0" noProof="0" dirty="0" smtClean="0">
                <a:ln w="18415" cmpd="sng">
                  <a:solidFill>
                    <a:srgbClr val="FFFFFF"/>
                  </a:solidFill>
                  <a:prstDash val="solid"/>
                </a:ln>
                <a:solidFill>
                  <a:srgbClr val="F9C199"/>
                </a:solidFill>
                <a:uLnTx/>
                <a:uFillTx/>
                <a:latin typeface="KyivType Sans Medium2" panose="00000600000000000000" pitchFamily="50" charset="0"/>
                <a:ea typeface="Roboto" panose="02000000000000000000" pitchFamily="2" charset="0"/>
              </a:rPr>
              <a:t>1</a:t>
            </a:r>
            <a:endParaRPr kumimoji="0" lang="fr-FR" sz="6600" b="0" i="0" u="none" strike="noStrike" kern="1200" cap="none" spc="0" normalizeH="0" baseline="0" noProof="0" dirty="0">
              <a:ln w="18415" cmpd="sng">
                <a:solidFill>
                  <a:srgbClr val="FFFFFF"/>
                </a:solidFill>
                <a:prstDash val="solid"/>
              </a:ln>
              <a:solidFill>
                <a:srgbClr val="F9C199"/>
              </a:solidFill>
              <a:uLnTx/>
              <a:uFillTx/>
              <a:latin typeface="KyivType Sans Medium2" panose="00000600000000000000" pitchFamily="50" charset="0"/>
              <a:ea typeface="Roboto" panose="02000000000000000000" pitchFamily="2" charset="0"/>
            </a:endParaRPr>
          </a:p>
        </p:txBody>
      </p:sp>
      <p:sp>
        <p:nvSpPr>
          <p:cNvPr id="28" name="ZoneTexte 24"/>
          <p:cNvSpPr txBox="1"/>
          <p:nvPr/>
        </p:nvSpPr>
        <p:spPr>
          <a:xfrm>
            <a:off x="7534267" y="2875002"/>
            <a:ext cx="1391104" cy="1107996"/>
          </a:xfrm>
          <a:prstGeom prst="rect">
            <a:avLst/>
          </a:prstGeom>
          <a:solidFill>
            <a:schemeClr val="bg1"/>
          </a:solid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6600" dirty="0">
                <a:ln w="18415" cmpd="sng">
                  <a:solidFill>
                    <a:srgbClr val="FFFFFF"/>
                  </a:solidFill>
                  <a:prstDash val="solid"/>
                </a:ln>
                <a:solidFill>
                  <a:srgbClr val="F9C199"/>
                </a:solidFill>
                <a:latin typeface="KyivType Sans Medium2" panose="00000600000000000000" pitchFamily="50" charset="0"/>
                <a:ea typeface="Roboto" panose="02000000000000000000" pitchFamily="2" charset="0"/>
              </a:rPr>
              <a:t>2</a:t>
            </a:r>
            <a:endParaRPr kumimoji="0" lang="fr-FR" sz="6600" b="0" i="0" u="none" strike="noStrike" kern="1200" cap="none" spc="0" normalizeH="0" baseline="0" noProof="0" dirty="0">
              <a:ln w="18415" cmpd="sng">
                <a:solidFill>
                  <a:srgbClr val="FFFFFF"/>
                </a:solidFill>
                <a:prstDash val="solid"/>
              </a:ln>
              <a:solidFill>
                <a:srgbClr val="F9C199"/>
              </a:solidFill>
              <a:uLnTx/>
              <a:uFillTx/>
              <a:latin typeface="KyivType Sans Medium2" panose="00000600000000000000" pitchFamily="50" charset="0"/>
              <a:ea typeface="Roboto" panose="02000000000000000000" pitchFamily="2" charset="0"/>
            </a:endParaRPr>
          </a:p>
        </p:txBody>
      </p:sp>
      <p:sp>
        <p:nvSpPr>
          <p:cNvPr id="30" name="ZoneTexte 24"/>
          <p:cNvSpPr txBox="1"/>
          <p:nvPr/>
        </p:nvSpPr>
        <p:spPr>
          <a:xfrm>
            <a:off x="3504537" y="4962394"/>
            <a:ext cx="1391104" cy="1107996"/>
          </a:xfrm>
          <a:prstGeom prst="rect">
            <a:avLst/>
          </a:prstGeom>
          <a:solidFill>
            <a:schemeClr val="bg1"/>
          </a:solid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6600" dirty="0">
                <a:ln w="18415" cmpd="sng">
                  <a:solidFill>
                    <a:srgbClr val="FFFFFF"/>
                  </a:solidFill>
                  <a:prstDash val="solid"/>
                </a:ln>
                <a:solidFill>
                  <a:srgbClr val="F9C199"/>
                </a:solidFill>
                <a:latin typeface="KyivType Sans Medium2" panose="00000600000000000000" pitchFamily="50" charset="0"/>
                <a:ea typeface="Roboto" panose="02000000000000000000" pitchFamily="2" charset="0"/>
              </a:rPr>
              <a:t>4</a:t>
            </a:r>
            <a:endParaRPr kumimoji="0" lang="fr-FR" sz="6600" b="0" i="0" u="none" strike="noStrike" kern="1200" cap="none" spc="0" normalizeH="0" baseline="0" noProof="0" dirty="0">
              <a:ln w="18415" cmpd="sng">
                <a:solidFill>
                  <a:srgbClr val="FFFFFF"/>
                </a:solidFill>
                <a:prstDash val="solid"/>
              </a:ln>
              <a:solidFill>
                <a:srgbClr val="F9C199"/>
              </a:solidFill>
              <a:uLnTx/>
              <a:uFillTx/>
              <a:latin typeface="KyivType Sans Medium2" panose="00000600000000000000" pitchFamily="50" charset="0"/>
              <a:ea typeface="Roboto" panose="02000000000000000000" pitchFamily="2" charset="0"/>
            </a:endParaRPr>
          </a:p>
        </p:txBody>
      </p:sp>
      <p:sp>
        <p:nvSpPr>
          <p:cNvPr id="31" name="ZoneTexte 24"/>
          <p:cNvSpPr txBox="1"/>
          <p:nvPr/>
        </p:nvSpPr>
        <p:spPr>
          <a:xfrm>
            <a:off x="3455843" y="2441365"/>
            <a:ext cx="1391104" cy="1107996"/>
          </a:xfrm>
          <a:prstGeom prst="rect">
            <a:avLst/>
          </a:prstGeom>
          <a:solidFill>
            <a:schemeClr val="bg1"/>
          </a:solid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6600" noProof="0" dirty="0" smtClean="0">
                <a:ln w="18415" cmpd="sng">
                  <a:solidFill>
                    <a:srgbClr val="FFFFFF"/>
                  </a:solidFill>
                  <a:prstDash val="solid"/>
                </a:ln>
                <a:solidFill>
                  <a:srgbClr val="F9C199"/>
                </a:solidFill>
                <a:latin typeface="KyivType Sans Medium2" panose="00000600000000000000" pitchFamily="50" charset="0"/>
                <a:ea typeface="Roboto" panose="02000000000000000000" pitchFamily="2" charset="0"/>
              </a:rPr>
              <a:t>5</a:t>
            </a:r>
            <a:endParaRPr kumimoji="0" lang="fr-FR" sz="6600" b="0" i="0" u="none" strike="noStrike" kern="1200" cap="none" spc="0" normalizeH="0" baseline="0" noProof="0" dirty="0">
              <a:ln w="18415" cmpd="sng">
                <a:solidFill>
                  <a:srgbClr val="FFFFFF"/>
                </a:solidFill>
                <a:prstDash val="solid"/>
              </a:ln>
              <a:solidFill>
                <a:srgbClr val="F9C199"/>
              </a:solidFill>
              <a:uLnTx/>
              <a:uFillTx/>
              <a:latin typeface="KyivType Sans Medium2" panose="00000600000000000000" pitchFamily="50" charset="0"/>
              <a:ea typeface="Roboto" panose="02000000000000000000" pitchFamily="2" charset="0"/>
            </a:endParaRPr>
          </a:p>
        </p:txBody>
      </p:sp>
      <p:sp>
        <p:nvSpPr>
          <p:cNvPr id="34" name="object 18"/>
          <p:cNvSpPr/>
          <p:nvPr/>
        </p:nvSpPr>
        <p:spPr>
          <a:xfrm rot="1010562">
            <a:off x="4476380" y="3092022"/>
            <a:ext cx="524510" cy="13970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FBB891"/>
          </a:solidFill>
        </p:spPr>
        <p:txBody>
          <a:bodyPr wrap="square" lIns="0" tIns="0" rIns="0" bIns="0" rtlCol="0"/>
          <a:lstStyle/>
          <a:p>
            <a:endParaRPr>
              <a:latin typeface="Roboto" panose="02000000000000000000" pitchFamily="2" charset="0"/>
              <a:ea typeface="Roboto" panose="02000000000000000000" pitchFamily="2" charset="0"/>
            </a:endParaRPr>
          </a:p>
        </p:txBody>
      </p:sp>
      <p:grpSp>
        <p:nvGrpSpPr>
          <p:cNvPr id="39" name="Groupe 38"/>
          <p:cNvGrpSpPr/>
          <p:nvPr/>
        </p:nvGrpSpPr>
        <p:grpSpPr>
          <a:xfrm>
            <a:off x="1487871" y="5169952"/>
            <a:ext cx="2488227" cy="1012055"/>
            <a:chOff x="2345200" y="1189606"/>
            <a:chExt cx="4276500" cy="1012055"/>
          </a:xfrm>
        </p:grpSpPr>
        <p:sp>
          <p:nvSpPr>
            <p:cNvPr id="40" name="object 27"/>
            <p:cNvSpPr/>
            <p:nvPr/>
          </p:nvSpPr>
          <p:spPr>
            <a:xfrm rot="16200000">
              <a:off x="3945242" y="-225307"/>
              <a:ext cx="1012055" cy="3841881"/>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p>
              <a:endParaRPr>
                <a:latin typeface="KyivType Sans2" panose="00000500000000000000" pitchFamily="50" charset="0"/>
                <a:ea typeface="Roboto" panose="02000000000000000000" pitchFamily="2" charset="0"/>
              </a:endParaRPr>
            </a:p>
          </p:txBody>
        </p:sp>
        <p:sp>
          <p:nvSpPr>
            <p:cNvPr id="41" name="Rectangle 40"/>
            <p:cNvSpPr/>
            <p:nvPr/>
          </p:nvSpPr>
          <p:spPr>
            <a:xfrm>
              <a:off x="2345200" y="1364032"/>
              <a:ext cx="4276500" cy="553998"/>
            </a:xfrm>
            <a:prstGeom prst="rect">
              <a:avLst/>
            </a:prstGeom>
          </p:spPr>
          <p:txBody>
            <a:bodyPr wrap="square">
              <a:spAutoFit/>
            </a:bodyPr>
            <a:lstStyle/>
            <a:p>
              <a:pPr lvl="0" algn="ctr">
                <a:lnSpc>
                  <a:spcPct val="150000"/>
                </a:lnSpc>
                <a:defRPr/>
              </a:pPr>
              <a:r>
                <a:rPr lang="fr-FR" sz="2000" dirty="0" smtClean="0">
                  <a:solidFill>
                    <a:srgbClr val="3E3E3E"/>
                  </a:solidFill>
                  <a:latin typeface="KyivType Sans2" panose="00000500000000000000" pitchFamily="50" charset="0"/>
                  <a:ea typeface="Roboto" panose="02000000000000000000" pitchFamily="2" charset="0"/>
                </a:rPr>
                <a:t>Double-</a:t>
              </a:r>
              <a:r>
                <a:rPr lang="fr-FR" sz="2000" dirty="0" err="1" smtClean="0">
                  <a:solidFill>
                    <a:srgbClr val="3E3E3E"/>
                  </a:solidFill>
                  <a:latin typeface="KyivType Sans2" panose="00000500000000000000" pitchFamily="50" charset="0"/>
                  <a:ea typeface="Roboto" panose="02000000000000000000" pitchFamily="2" charset="0"/>
                </a:rPr>
                <a:t>efficiency</a:t>
              </a:r>
              <a:endParaRPr lang="fr-FR" sz="2000" dirty="0">
                <a:solidFill>
                  <a:srgbClr val="3E3E3E"/>
                </a:solidFill>
                <a:latin typeface="KyivType Sans2" panose="00000500000000000000" pitchFamily="50" charset="0"/>
                <a:ea typeface="Roboto" panose="02000000000000000000" pitchFamily="2" charset="0"/>
              </a:endParaRPr>
            </a:p>
          </p:txBody>
        </p:sp>
      </p:grpSp>
      <p:sp>
        <p:nvSpPr>
          <p:cNvPr id="43" name="object 18"/>
          <p:cNvSpPr/>
          <p:nvPr/>
        </p:nvSpPr>
        <p:spPr>
          <a:xfrm rot="8344523">
            <a:off x="5926013" y="2098334"/>
            <a:ext cx="524510" cy="13970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FBB891"/>
          </a:solidFill>
        </p:spPr>
        <p:txBody>
          <a:bodyPr wrap="square" lIns="0" tIns="0" rIns="0" bIns="0" rtlCol="0"/>
          <a:lstStyle/>
          <a:p>
            <a:endParaRPr>
              <a:latin typeface="Roboto" panose="02000000000000000000" pitchFamily="2" charset="0"/>
              <a:ea typeface="Roboto" panose="02000000000000000000" pitchFamily="2" charset="0"/>
            </a:endParaRPr>
          </a:p>
        </p:txBody>
      </p:sp>
      <p:sp>
        <p:nvSpPr>
          <p:cNvPr id="44" name="object 18"/>
          <p:cNvSpPr/>
          <p:nvPr/>
        </p:nvSpPr>
        <p:spPr>
          <a:xfrm rot="19641810">
            <a:off x="4532966" y="5300360"/>
            <a:ext cx="524510" cy="13970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FBB891"/>
          </a:solidFill>
        </p:spPr>
        <p:txBody>
          <a:bodyPr wrap="square" lIns="0" tIns="0" rIns="0" bIns="0" rtlCol="0"/>
          <a:lstStyle/>
          <a:p>
            <a:endParaRPr>
              <a:latin typeface="Roboto" panose="02000000000000000000" pitchFamily="2" charset="0"/>
              <a:ea typeface="Roboto" panose="02000000000000000000" pitchFamily="2" charset="0"/>
            </a:endParaRPr>
          </a:p>
        </p:txBody>
      </p:sp>
      <p:sp>
        <p:nvSpPr>
          <p:cNvPr id="45" name="object 18"/>
          <p:cNvSpPr/>
          <p:nvPr/>
        </p:nvSpPr>
        <p:spPr>
          <a:xfrm rot="7702650">
            <a:off x="7402186" y="3768205"/>
            <a:ext cx="524510" cy="13970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FBB891"/>
          </a:solidFill>
        </p:spPr>
        <p:txBody>
          <a:bodyPr wrap="square" lIns="0" tIns="0" rIns="0" bIns="0" rtlCol="0"/>
          <a:lstStyle/>
          <a:p>
            <a:endParaRPr>
              <a:latin typeface="Roboto" panose="02000000000000000000" pitchFamily="2" charset="0"/>
              <a:ea typeface="Roboto" panose="02000000000000000000" pitchFamily="2" charset="0"/>
            </a:endParaRPr>
          </a:p>
        </p:txBody>
      </p:sp>
      <p:sp>
        <p:nvSpPr>
          <p:cNvPr id="46" name="object 18"/>
          <p:cNvSpPr/>
          <p:nvPr/>
        </p:nvSpPr>
        <p:spPr>
          <a:xfrm rot="12261068">
            <a:off x="7080496" y="5455251"/>
            <a:ext cx="524510" cy="13970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FBB891"/>
          </a:solidFill>
        </p:spPr>
        <p:txBody>
          <a:bodyPr wrap="square" lIns="0" tIns="0" rIns="0" bIns="0" rtlCol="0"/>
          <a:lstStyle/>
          <a:p>
            <a:endParaRPr>
              <a:latin typeface="Roboto" panose="02000000000000000000" pitchFamily="2" charset="0"/>
              <a:ea typeface="Roboto" panose="02000000000000000000" pitchFamily="2" charset="0"/>
            </a:endParaRPr>
          </a:p>
        </p:txBody>
      </p:sp>
      <p:grpSp>
        <p:nvGrpSpPr>
          <p:cNvPr id="47" name="Groupe 46"/>
          <p:cNvGrpSpPr/>
          <p:nvPr/>
        </p:nvGrpSpPr>
        <p:grpSpPr>
          <a:xfrm>
            <a:off x="7735548" y="2981249"/>
            <a:ext cx="5071106" cy="1015663"/>
            <a:chOff x="1396754" y="1186479"/>
            <a:chExt cx="6096000" cy="1015663"/>
          </a:xfrm>
        </p:grpSpPr>
        <p:sp>
          <p:nvSpPr>
            <p:cNvPr id="48" name="object 27"/>
            <p:cNvSpPr/>
            <p:nvPr/>
          </p:nvSpPr>
          <p:spPr>
            <a:xfrm rot="16200000">
              <a:off x="3945240" y="-225306"/>
              <a:ext cx="1012055" cy="3841880"/>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p>
              <a:endParaRPr>
                <a:latin typeface="KyivType Sans2" panose="00000500000000000000" pitchFamily="50" charset="0"/>
                <a:ea typeface="Roboto" panose="02000000000000000000" pitchFamily="2" charset="0"/>
              </a:endParaRPr>
            </a:p>
          </p:txBody>
        </p:sp>
        <p:sp>
          <p:nvSpPr>
            <p:cNvPr id="49" name="Rectangle 48"/>
            <p:cNvSpPr/>
            <p:nvPr/>
          </p:nvSpPr>
          <p:spPr>
            <a:xfrm>
              <a:off x="1396754" y="1186479"/>
              <a:ext cx="6096000" cy="1015663"/>
            </a:xfrm>
            <a:prstGeom prst="rect">
              <a:avLst/>
            </a:prstGeom>
          </p:spPr>
          <p:txBody>
            <a:bodyPr>
              <a:spAutoFit/>
            </a:bodyPr>
            <a:lstStyle/>
            <a:p>
              <a:pPr algn="ctr">
                <a:defRPr/>
              </a:pPr>
              <a:r>
                <a:rPr lang="fr-FR" sz="2000" dirty="0">
                  <a:solidFill>
                    <a:srgbClr val="3E3E3E"/>
                  </a:solidFill>
                  <a:latin typeface="KyivType Sans Medium2" panose="00000600000000000000" pitchFamily="50" charset="0"/>
                  <a:ea typeface="Roboto" panose="02000000000000000000" pitchFamily="2" charset="0"/>
                </a:rPr>
                <a:t>92% </a:t>
              </a:r>
            </a:p>
            <a:p>
              <a:pPr algn="ctr">
                <a:defRPr/>
              </a:pPr>
              <a:r>
                <a:rPr lang="fr-FR" sz="2000" dirty="0">
                  <a:solidFill>
                    <a:srgbClr val="3E3E3E"/>
                  </a:solidFill>
                  <a:latin typeface="KyivType Sans2" panose="00000500000000000000" pitchFamily="50" charset="0"/>
                  <a:ea typeface="Roboto" panose="02000000000000000000" pitchFamily="2" charset="0"/>
                </a:rPr>
                <a:t>of </a:t>
              </a:r>
              <a:r>
                <a:rPr lang="fr-FR" sz="2000" dirty="0" err="1">
                  <a:solidFill>
                    <a:srgbClr val="3E3E3E"/>
                  </a:solidFill>
                  <a:latin typeface="KyivType Sans2" panose="00000500000000000000" pitchFamily="50" charset="0"/>
                  <a:ea typeface="Roboto" panose="02000000000000000000" pitchFamily="2" charset="0"/>
                </a:rPr>
                <a:t>ingredients</a:t>
              </a:r>
              <a:r>
                <a:rPr lang="fr-FR" sz="2000" dirty="0">
                  <a:solidFill>
                    <a:srgbClr val="3E3E3E"/>
                  </a:solidFill>
                  <a:latin typeface="KyivType Sans2" panose="00000500000000000000" pitchFamily="50" charset="0"/>
                  <a:ea typeface="Roboto" panose="02000000000000000000" pitchFamily="2" charset="0"/>
                </a:rPr>
                <a:t> </a:t>
              </a:r>
              <a:endParaRPr lang="fr-FR" sz="2000" dirty="0" smtClean="0">
                <a:solidFill>
                  <a:srgbClr val="3E3E3E"/>
                </a:solidFill>
                <a:latin typeface="KyivType Sans2" panose="00000500000000000000" pitchFamily="50" charset="0"/>
                <a:ea typeface="Roboto" panose="02000000000000000000" pitchFamily="2" charset="0"/>
              </a:endParaRPr>
            </a:p>
            <a:p>
              <a:pPr algn="ctr">
                <a:defRPr/>
              </a:pPr>
              <a:r>
                <a:rPr lang="fr-FR" sz="2000" dirty="0" smtClean="0">
                  <a:solidFill>
                    <a:srgbClr val="3E3E3E"/>
                  </a:solidFill>
                  <a:latin typeface="KyivType Sans2" panose="00000500000000000000" pitchFamily="50" charset="0"/>
                  <a:ea typeface="Roboto" panose="02000000000000000000" pitchFamily="2" charset="0"/>
                </a:rPr>
                <a:t>of </a:t>
              </a:r>
              <a:r>
                <a:rPr lang="fr-FR" sz="2000" dirty="0">
                  <a:solidFill>
                    <a:srgbClr val="3E3E3E"/>
                  </a:solidFill>
                  <a:latin typeface="KyivType Sans2" panose="00000500000000000000" pitchFamily="50" charset="0"/>
                  <a:ea typeface="Roboto" panose="02000000000000000000" pitchFamily="2" charset="0"/>
                </a:rPr>
                <a:t>natural origin</a:t>
              </a:r>
            </a:p>
          </p:txBody>
        </p:sp>
      </p:grpSp>
      <p:grpSp>
        <p:nvGrpSpPr>
          <p:cNvPr id="53" name="Groupe 52"/>
          <p:cNvGrpSpPr/>
          <p:nvPr/>
        </p:nvGrpSpPr>
        <p:grpSpPr>
          <a:xfrm>
            <a:off x="5694266" y="1287874"/>
            <a:ext cx="5071106" cy="1012055"/>
            <a:chOff x="1377412" y="1189606"/>
            <a:chExt cx="6096000" cy="1012055"/>
          </a:xfrm>
        </p:grpSpPr>
        <p:sp>
          <p:nvSpPr>
            <p:cNvPr id="54" name="object 27"/>
            <p:cNvSpPr/>
            <p:nvPr/>
          </p:nvSpPr>
          <p:spPr>
            <a:xfrm rot="16200000">
              <a:off x="3945240" y="-225306"/>
              <a:ext cx="1012055" cy="3841880"/>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p>
              <a:endParaRPr>
                <a:latin typeface="Roboto" panose="02000000000000000000" pitchFamily="2" charset="0"/>
                <a:ea typeface="Roboto" panose="02000000000000000000" pitchFamily="2" charset="0"/>
              </a:endParaRPr>
            </a:p>
          </p:txBody>
        </p:sp>
        <p:sp>
          <p:nvSpPr>
            <p:cNvPr id="55" name="Rectangle 54"/>
            <p:cNvSpPr/>
            <p:nvPr/>
          </p:nvSpPr>
          <p:spPr>
            <a:xfrm>
              <a:off x="1377412" y="1340688"/>
              <a:ext cx="6096000" cy="707886"/>
            </a:xfrm>
            <a:prstGeom prst="rect">
              <a:avLst/>
            </a:prstGeom>
          </p:spPr>
          <p:txBody>
            <a:bodyPr>
              <a:spAutoFit/>
            </a:bodyPr>
            <a:lstStyle/>
            <a:p>
              <a:pPr algn="ctr">
                <a:defRPr/>
              </a:pPr>
              <a:r>
                <a:rPr lang="fr-FR" sz="2000" dirty="0">
                  <a:solidFill>
                    <a:srgbClr val="3E3E3E"/>
                  </a:solidFill>
                  <a:latin typeface="KyivType Sans2" panose="00000500000000000000" pitchFamily="50" charset="0"/>
                  <a:ea typeface="Roboto" panose="02000000000000000000" pitchFamily="2" charset="0"/>
                </a:rPr>
                <a:t>Phyto-</a:t>
              </a:r>
              <a:r>
                <a:rPr lang="fr-FR" sz="2000" dirty="0" err="1">
                  <a:solidFill>
                    <a:srgbClr val="3E3E3E"/>
                  </a:solidFill>
                  <a:latin typeface="KyivType Sans2" panose="00000500000000000000" pitchFamily="50" charset="0"/>
                  <a:ea typeface="Roboto" panose="02000000000000000000" pitchFamily="2" charset="0"/>
                </a:rPr>
                <a:t>aromatic</a:t>
              </a:r>
              <a:endParaRPr lang="fr-FR" sz="2000" dirty="0">
                <a:solidFill>
                  <a:srgbClr val="3E3E3E"/>
                </a:solidFill>
                <a:latin typeface="KyivType Sans2" panose="00000500000000000000" pitchFamily="50" charset="0"/>
                <a:ea typeface="Roboto" panose="02000000000000000000" pitchFamily="2" charset="0"/>
              </a:endParaRPr>
            </a:p>
            <a:p>
              <a:pPr lvl="0" algn="ctr">
                <a:defRPr/>
              </a:pPr>
              <a:r>
                <a:rPr lang="fr-FR" sz="2000" dirty="0">
                  <a:solidFill>
                    <a:srgbClr val="3E3E3E"/>
                  </a:solidFill>
                  <a:latin typeface="KyivType Sans2" panose="00000500000000000000" pitchFamily="50" charset="0"/>
                  <a:ea typeface="Roboto" panose="02000000000000000000" pitchFamily="2" charset="0"/>
                </a:rPr>
                <a:t>dual-phase </a:t>
              </a:r>
              <a:r>
                <a:rPr lang="fr-FR" sz="2000" dirty="0" err="1">
                  <a:solidFill>
                    <a:srgbClr val="3E3E3E"/>
                  </a:solidFill>
                  <a:latin typeface="KyivType Sans2" panose="00000500000000000000" pitchFamily="50" charset="0"/>
                  <a:ea typeface="Roboto" panose="02000000000000000000" pitchFamily="2" charset="0"/>
                </a:rPr>
                <a:t>serum</a:t>
              </a:r>
              <a:r>
                <a:rPr lang="fr-FR" sz="2000" dirty="0">
                  <a:solidFill>
                    <a:srgbClr val="3E3E3E"/>
                  </a:solidFill>
                  <a:latin typeface="KyivType Sans2" panose="00000500000000000000" pitchFamily="50" charset="0"/>
                  <a:ea typeface="Roboto" panose="02000000000000000000" pitchFamily="2" charset="0"/>
                </a:rPr>
                <a:t> </a:t>
              </a:r>
            </a:p>
          </p:txBody>
        </p:sp>
      </p:grpSp>
      <p:grpSp>
        <p:nvGrpSpPr>
          <p:cNvPr id="56" name="Groupe 55"/>
          <p:cNvGrpSpPr/>
          <p:nvPr/>
        </p:nvGrpSpPr>
        <p:grpSpPr>
          <a:xfrm>
            <a:off x="1487872" y="2545662"/>
            <a:ext cx="2257117" cy="1012055"/>
            <a:chOff x="2530327" y="1189606"/>
            <a:chExt cx="3841881" cy="1012055"/>
          </a:xfrm>
        </p:grpSpPr>
        <p:sp>
          <p:nvSpPr>
            <p:cNvPr id="57" name="object 27"/>
            <p:cNvSpPr/>
            <p:nvPr/>
          </p:nvSpPr>
          <p:spPr>
            <a:xfrm rot="16200000">
              <a:off x="3945240" y="-225306"/>
              <a:ext cx="1012055" cy="3841880"/>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p>
              <a:endParaRPr>
                <a:latin typeface="KyivType Sans2" panose="00000500000000000000" pitchFamily="50" charset="0"/>
                <a:ea typeface="Roboto" panose="02000000000000000000" pitchFamily="2" charset="0"/>
              </a:endParaRPr>
            </a:p>
          </p:txBody>
        </p:sp>
        <p:sp>
          <p:nvSpPr>
            <p:cNvPr id="58" name="Rectangle 57"/>
            <p:cNvSpPr/>
            <p:nvPr/>
          </p:nvSpPr>
          <p:spPr>
            <a:xfrm>
              <a:off x="2530327" y="1364032"/>
              <a:ext cx="3841881" cy="489878"/>
            </a:xfrm>
            <a:prstGeom prst="rect">
              <a:avLst/>
            </a:prstGeom>
          </p:spPr>
          <p:txBody>
            <a:bodyPr wrap="square">
              <a:spAutoFit/>
            </a:bodyPr>
            <a:lstStyle/>
            <a:p>
              <a:pPr lvl="0" algn="ctr">
                <a:lnSpc>
                  <a:spcPct val="150000"/>
                </a:lnSpc>
                <a:defRPr/>
              </a:pPr>
              <a:r>
                <a:rPr lang="fr-FR" sz="2000" dirty="0" err="1" smtClean="0">
                  <a:solidFill>
                    <a:srgbClr val="3E3E3E"/>
                  </a:solidFill>
                  <a:latin typeface="KyivType Sans2" panose="00000500000000000000" pitchFamily="50" charset="0"/>
                  <a:ea typeface="Roboto" panose="02000000000000000000" pitchFamily="2" charset="0"/>
                </a:rPr>
                <a:t>Double-use</a:t>
              </a:r>
              <a:endParaRPr lang="fr-FR" sz="1400" dirty="0">
                <a:solidFill>
                  <a:srgbClr val="3E3E3E"/>
                </a:solidFill>
                <a:latin typeface="KyivType Sans2" panose="00000500000000000000" pitchFamily="50" charset="0"/>
                <a:ea typeface="Roboto" panose="02000000000000000000" pitchFamily="2" charset="0"/>
              </a:endParaRPr>
            </a:p>
          </p:txBody>
        </p:sp>
      </p:grpSp>
      <p:sp>
        <p:nvSpPr>
          <p:cNvPr id="36" name="ZoneTexte 35"/>
          <p:cNvSpPr txBox="1"/>
          <p:nvPr/>
        </p:nvSpPr>
        <p:spPr>
          <a:xfrm>
            <a:off x="1392383" y="295564"/>
            <a:ext cx="10799618" cy="502702"/>
          </a:xfrm>
          <a:prstGeom prst="rect">
            <a:avLst/>
          </a:prstGeom>
          <a:noFill/>
        </p:spPr>
        <p:txBody>
          <a:bodyPr wrap="square" rtlCol="0">
            <a:spAutoFit/>
          </a:bodyPr>
          <a:lstStyle/>
          <a:p>
            <a:pPr algn="ctr">
              <a:lnSpc>
                <a:spcPts val="3200"/>
              </a:lnSpc>
              <a:spcBef>
                <a:spcPct val="0"/>
              </a:spcBef>
            </a:pPr>
            <a:r>
              <a:rPr lang="fr-FR" sz="3600" cap="small" dirty="0">
                <a:solidFill>
                  <a:srgbClr val="3E3E3E"/>
                </a:solidFill>
                <a:latin typeface="KyivType Sans2" panose="00000500000000000000" pitchFamily="50" charset="0"/>
              </a:rPr>
              <a:t>T</a:t>
            </a:r>
            <a:r>
              <a:rPr lang="fr-FR" sz="3600" dirty="0">
                <a:solidFill>
                  <a:srgbClr val="3E3E3E"/>
                </a:solidFill>
                <a:latin typeface="KyivType Sans2" panose="00000500000000000000" pitchFamily="50" charset="0"/>
              </a:rPr>
              <a:t>he 5 key points to </a:t>
            </a:r>
            <a:r>
              <a:rPr lang="fr-FR" sz="3600" dirty="0" err="1">
                <a:solidFill>
                  <a:srgbClr val="3E3E3E"/>
                </a:solidFill>
                <a:latin typeface="KyivType Sans2" panose="00000500000000000000" pitchFamily="50" charset="0"/>
              </a:rPr>
              <a:t>remember</a:t>
            </a:r>
            <a:r>
              <a:rPr lang="fr-FR" sz="3600" dirty="0">
                <a:solidFill>
                  <a:srgbClr val="3E3E3E"/>
                </a:solidFill>
                <a:latin typeface="KyivType Sans2" panose="00000500000000000000" pitchFamily="50" charset="0"/>
              </a:rPr>
              <a:t> </a:t>
            </a:r>
          </a:p>
        </p:txBody>
      </p:sp>
    </p:spTree>
    <p:extLst>
      <p:ext uri="{BB962C8B-B14F-4D97-AF65-F5344CB8AC3E}">
        <p14:creationId xmlns:p14="http://schemas.microsoft.com/office/powerpoint/2010/main" val="11874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par>
                                <p:cTn id="11" presetID="10"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500"/>
                                        <p:tgtEl>
                                          <p:spTgt spid="5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par>
                                <p:cTn id="22" presetID="10" presetClass="entr" presetSubtype="0" fill="hold" nodeType="with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par>
                                <p:cTn id="33" presetID="10" presetClass="entr" presetSubtype="0" fill="hold"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500"/>
                                        <p:tgtEl>
                                          <p:spTgt spid="5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fade">
                                      <p:cBhvr>
                                        <p:cTn id="40" dur="500"/>
                                        <p:tgtEl>
                                          <p:spTgt spid="4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par>
                                <p:cTn id="44" presetID="10" presetClass="entr" presetSubtype="0" fill="hold"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5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500"/>
                                        <p:tgtEl>
                                          <p:spTgt spid="3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par>
                                <p:cTn id="55" presetID="10" presetClass="entr" presetSubtype="0" fill="hold" nodeType="withEffect">
                                  <p:stCondLst>
                                    <p:cond delay="0"/>
                                  </p:stCondLst>
                                  <p:childTnLst>
                                    <p:set>
                                      <p:cBhvr>
                                        <p:cTn id="56" dur="1" fill="hold">
                                          <p:stCondLst>
                                            <p:cond delay="0"/>
                                          </p:stCondLst>
                                        </p:cTn>
                                        <p:tgtEl>
                                          <p:spTgt spid="56"/>
                                        </p:tgtEl>
                                        <p:attrNameLst>
                                          <p:attrName>style.visibility</p:attrName>
                                        </p:attrNameLst>
                                      </p:cBhvr>
                                      <p:to>
                                        <p:strVal val="visible"/>
                                      </p:to>
                                    </p:set>
                                    <p:animEffect transition="in" filter="fade">
                                      <p:cBhvr>
                                        <p:cTn id="5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7" grpId="0" animBg="1"/>
      <p:bldP spid="28" grpId="0" animBg="1"/>
      <p:bldP spid="30" grpId="0" animBg="1"/>
      <p:bldP spid="31" grpId="0" animBg="1"/>
      <p:bldP spid="34" grpId="0" animBg="1"/>
      <p:bldP spid="43" grpId="0" animBg="1"/>
      <p:bldP spid="44" grpId="0" animBg="1"/>
      <p:bldP spid="45" grpId="0" animBg="1"/>
      <p:bldP spid="4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 2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238212" y="1839167"/>
            <a:ext cx="3132021" cy="3903053"/>
          </a:xfrm>
          <a:prstGeom prst="rect">
            <a:avLst/>
          </a:prstGeom>
        </p:spPr>
      </p:pic>
      <p:sp>
        <p:nvSpPr>
          <p:cNvPr id="9" name="Rectangle 8"/>
          <p:cNvSpPr/>
          <p:nvPr/>
        </p:nvSpPr>
        <p:spPr>
          <a:xfrm>
            <a:off x="8761233" y="1601262"/>
            <a:ext cx="2652111" cy="703996"/>
          </a:xfrm>
          <a:prstGeom prst="rect">
            <a:avLst/>
          </a:prstGeom>
          <a:solidFill>
            <a:srgbClr val="FFF2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srgbClr val="3E3E3E"/>
                </a:solidFill>
                <a:effectLst/>
                <a:uLnTx/>
                <a:uFillTx/>
                <a:latin typeface="KyivType Sans2" panose="00000500000000000000" pitchFamily="50" charset="0"/>
                <a:ea typeface="Roboto" panose="02000000000000000000" pitchFamily="2" charset="0"/>
              </a:rPr>
              <a:t>RESTRUCTURING</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smtClean="0">
                <a:solidFill>
                  <a:srgbClr val="3E3E3E"/>
                </a:solidFill>
                <a:latin typeface="KyivType Sans2" panose="00000500000000000000" pitchFamily="50" charset="0"/>
                <a:ea typeface="Roboto" panose="02000000000000000000" pitchFamily="2" charset="0"/>
              </a:rPr>
              <a:t>HYDRATING</a:t>
            </a:r>
            <a:endParaRPr kumimoji="0" lang="fr-FR" sz="1600" b="0" i="0" u="none" strike="noStrike" kern="1200" cap="none" spc="0" normalizeH="0" baseline="0" noProof="0" dirty="0">
              <a:ln>
                <a:noFill/>
              </a:ln>
              <a:solidFill>
                <a:srgbClr val="3E3E3E"/>
              </a:solidFill>
              <a:effectLst/>
              <a:uLnTx/>
              <a:uFillTx/>
              <a:latin typeface="KyivType Sans2" panose="00000500000000000000" pitchFamily="50" charset="0"/>
              <a:ea typeface="Roboto" panose="02000000000000000000" pitchFamily="2" charset="0"/>
            </a:endParaRPr>
          </a:p>
        </p:txBody>
      </p:sp>
      <p:sp>
        <p:nvSpPr>
          <p:cNvPr id="10" name="Rectangle 9"/>
          <p:cNvSpPr/>
          <p:nvPr/>
        </p:nvSpPr>
        <p:spPr>
          <a:xfrm>
            <a:off x="8506994" y="4902476"/>
            <a:ext cx="2630087" cy="703996"/>
          </a:xfrm>
          <a:prstGeom prst="rect">
            <a:avLst/>
          </a:prstGeom>
          <a:solidFill>
            <a:srgbClr val="FFF2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smtClean="0">
                <a:solidFill>
                  <a:srgbClr val="3E3E3E"/>
                </a:solidFill>
                <a:latin typeface="KyivType Sans2" panose="00000500000000000000" pitchFamily="50" charset="0"/>
                <a:ea typeface="Roboto" panose="02000000000000000000" pitchFamily="2" charset="0"/>
              </a:rPr>
              <a:t>SOOTHING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srgbClr val="3E3E3E"/>
                </a:solidFill>
                <a:effectLst/>
                <a:uLnTx/>
                <a:uFillTx/>
                <a:latin typeface="KyivType Sans2" panose="00000500000000000000" pitchFamily="50" charset="0"/>
                <a:ea typeface="Roboto" panose="02000000000000000000" pitchFamily="2" charset="0"/>
              </a:rPr>
              <a:t>REVITALIZING</a:t>
            </a:r>
            <a:endParaRPr kumimoji="0" lang="fr-FR" sz="1600" b="0" i="0" u="none" strike="noStrike" kern="1200" cap="none" spc="0" normalizeH="0" baseline="0" noProof="0" dirty="0">
              <a:ln>
                <a:noFill/>
              </a:ln>
              <a:solidFill>
                <a:srgbClr val="3E3E3E"/>
              </a:solidFill>
              <a:effectLst/>
              <a:uLnTx/>
              <a:uFillTx/>
              <a:latin typeface="KyivType Sans2" panose="00000500000000000000" pitchFamily="50" charset="0"/>
              <a:ea typeface="Roboto" panose="02000000000000000000" pitchFamily="2" charset="0"/>
            </a:endParaRPr>
          </a:p>
        </p:txBody>
      </p:sp>
      <p:sp>
        <p:nvSpPr>
          <p:cNvPr id="16" name="ZoneTexte 15"/>
          <p:cNvSpPr txBox="1"/>
          <p:nvPr/>
        </p:nvSpPr>
        <p:spPr>
          <a:xfrm>
            <a:off x="8761233" y="2404124"/>
            <a:ext cx="273357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smtClean="0">
                <a:solidFill>
                  <a:srgbClr val="565655"/>
                </a:solidFill>
                <a:latin typeface="Roboto Mono" panose="00000009000000000000" pitchFamily="49" charset="0"/>
                <a:ea typeface="Roboto Mono" panose="00000009000000000000" pitchFamily="49" charset="0"/>
              </a:rPr>
              <a:t>Organic </a:t>
            </a:r>
            <a:r>
              <a:rPr kumimoji="0" lang="fr-FR" sz="1200" b="0" i="0" u="none" strike="noStrike" kern="1200" cap="none" spc="0" normalizeH="0" baseline="0" noProof="0" dirty="0" smtClean="0">
                <a:ln>
                  <a:noFill/>
                </a:ln>
                <a:solidFill>
                  <a:srgbClr val="565655"/>
                </a:solidFill>
                <a:effectLst/>
                <a:uLnTx/>
                <a:uFillTx/>
                <a:latin typeface="Roboto Mono" panose="00000009000000000000" pitchFamily="49" charset="0"/>
                <a:ea typeface="Roboto Mono" panose="00000009000000000000" pitchFamily="49" charset="0"/>
              </a:rPr>
              <a:t>beech buds peptides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smtClean="0">
                <a:solidFill>
                  <a:srgbClr val="565655"/>
                </a:solidFill>
                <a:latin typeface="Roboto Mono" panose="00000009000000000000" pitchFamily="49" charset="0"/>
                <a:ea typeface="Roboto Mono" panose="00000009000000000000" pitchFamily="49" charset="0"/>
              </a:rPr>
              <a:t>Soy buds peptides </a:t>
            </a:r>
            <a:endParaRPr kumimoji="0" lang="fr-FR" sz="1200" b="0" i="0" u="none" strike="noStrike" kern="1200" cap="none" spc="0" normalizeH="0" baseline="0" noProof="0" dirty="0">
              <a:ln>
                <a:noFill/>
              </a:ln>
              <a:solidFill>
                <a:srgbClr val="565655"/>
              </a:solidFill>
              <a:effectLst/>
              <a:uLnTx/>
              <a:uFillTx/>
              <a:latin typeface="Roboto Mono" panose="00000009000000000000" pitchFamily="49" charset="0"/>
              <a:ea typeface="Roboto Mono" panose="00000009000000000000" pitchFamily="49" charset="0"/>
            </a:endParaRPr>
          </a:p>
        </p:txBody>
      </p:sp>
      <p:sp>
        <p:nvSpPr>
          <p:cNvPr id="18" name="ZoneTexte 17"/>
          <p:cNvSpPr txBox="1"/>
          <p:nvPr/>
        </p:nvSpPr>
        <p:spPr>
          <a:xfrm>
            <a:off x="8469708" y="5640293"/>
            <a:ext cx="260199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noProof="0" dirty="0" smtClean="0">
                <a:solidFill>
                  <a:srgbClr val="3E3E3E"/>
                </a:solidFill>
                <a:latin typeface="Roboto Mono" panose="00000009000000000000" pitchFamily="49" charset="0"/>
                <a:ea typeface="Roboto Mono" panose="00000009000000000000" pitchFamily="49" charset="0"/>
              </a:rPr>
              <a:t>Niacinamide and Vitamin B5</a:t>
            </a:r>
            <a:endParaRPr kumimoji="0" lang="fr-FR" sz="1200" b="0" i="0" u="none" strike="noStrike" kern="1200" cap="none" spc="0" normalizeH="0" baseline="0" noProof="0" dirty="0">
              <a:ln>
                <a:noFill/>
              </a:ln>
              <a:solidFill>
                <a:srgbClr val="3E3E3E"/>
              </a:solidFill>
              <a:effectLst/>
              <a:uLnTx/>
              <a:uFillTx/>
              <a:latin typeface="Roboto Mono" panose="00000009000000000000" pitchFamily="49" charset="0"/>
              <a:ea typeface="Roboto Mono" panose="00000009000000000000" pitchFamily="49" charset="0"/>
            </a:endParaRPr>
          </a:p>
        </p:txBody>
      </p:sp>
      <p:sp>
        <p:nvSpPr>
          <p:cNvPr id="20" name="Rectangle 19"/>
          <p:cNvSpPr/>
          <p:nvPr/>
        </p:nvSpPr>
        <p:spPr>
          <a:xfrm>
            <a:off x="3617734" y="1690763"/>
            <a:ext cx="1544636" cy="282176"/>
          </a:xfrm>
          <a:prstGeom prst="rect">
            <a:avLst/>
          </a:prstGeom>
          <a:solidFill>
            <a:srgbClr val="565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bg1"/>
                </a:solidFill>
                <a:latin typeface="KyivType Sans2" panose="00000500000000000000" pitchFamily="50" charset="0"/>
                <a:ea typeface="Roboto" panose="02000000000000000000" pitchFamily="2" charset="0"/>
              </a:rPr>
              <a:t>For </a:t>
            </a:r>
            <a:r>
              <a:rPr lang="fr-FR" dirty="0" err="1" smtClean="0">
                <a:solidFill>
                  <a:schemeClr val="bg1"/>
                </a:solidFill>
                <a:latin typeface="KyivType Sans2" panose="00000500000000000000" pitchFamily="50" charset="0"/>
                <a:ea typeface="Roboto" panose="02000000000000000000" pitchFamily="2" charset="0"/>
              </a:rPr>
              <a:t>whom</a:t>
            </a:r>
            <a:r>
              <a:rPr lang="fr-FR" dirty="0" smtClean="0">
                <a:solidFill>
                  <a:schemeClr val="bg1"/>
                </a:solidFill>
                <a:latin typeface="KyivType Sans2" panose="00000500000000000000" pitchFamily="50" charset="0"/>
                <a:ea typeface="Roboto" panose="02000000000000000000" pitchFamily="2" charset="0"/>
              </a:rPr>
              <a:t> ?</a:t>
            </a:r>
            <a:endParaRPr lang="fr-FR" dirty="0">
              <a:solidFill>
                <a:schemeClr val="bg1"/>
              </a:solidFill>
              <a:latin typeface="KyivType Sans2" panose="00000500000000000000" pitchFamily="50" charset="0"/>
              <a:ea typeface="Roboto" panose="02000000000000000000" pitchFamily="2" charset="0"/>
            </a:endParaRPr>
          </a:p>
        </p:txBody>
      </p:sp>
      <p:sp>
        <p:nvSpPr>
          <p:cNvPr id="22" name="Rectangle 21"/>
          <p:cNvSpPr/>
          <p:nvPr/>
        </p:nvSpPr>
        <p:spPr>
          <a:xfrm>
            <a:off x="3068781" y="2865789"/>
            <a:ext cx="1544636" cy="282176"/>
          </a:xfrm>
          <a:prstGeom prst="rect">
            <a:avLst/>
          </a:prstGeom>
          <a:solidFill>
            <a:srgbClr val="565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smtClean="0">
                <a:solidFill>
                  <a:schemeClr val="bg1"/>
                </a:solidFill>
                <a:latin typeface="KyivType Sans2" panose="00000500000000000000" pitchFamily="50" charset="0"/>
                <a:ea typeface="Roboto" panose="02000000000000000000" pitchFamily="2" charset="0"/>
              </a:rPr>
              <a:t>Why</a:t>
            </a:r>
            <a:r>
              <a:rPr lang="fr-FR" dirty="0" smtClean="0">
                <a:solidFill>
                  <a:schemeClr val="bg1"/>
                </a:solidFill>
                <a:latin typeface="KyivType Sans2" panose="00000500000000000000" pitchFamily="50" charset="0"/>
                <a:ea typeface="Roboto" panose="02000000000000000000" pitchFamily="2" charset="0"/>
              </a:rPr>
              <a:t> ?</a:t>
            </a:r>
            <a:endParaRPr lang="fr-FR" dirty="0">
              <a:solidFill>
                <a:schemeClr val="bg1"/>
              </a:solidFill>
              <a:latin typeface="KyivType Sans2" panose="00000500000000000000" pitchFamily="50" charset="0"/>
              <a:ea typeface="Roboto" panose="02000000000000000000" pitchFamily="2" charset="0"/>
            </a:endParaRPr>
          </a:p>
        </p:txBody>
      </p:sp>
      <p:sp>
        <p:nvSpPr>
          <p:cNvPr id="23" name="Rectangle 22"/>
          <p:cNvSpPr/>
          <p:nvPr/>
        </p:nvSpPr>
        <p:spPr>
          <a:xfrm>
            <a:off x="2131072" y="4056139"/>
            <a:ext cx="2160841" cy="297141"/>
          </a:xfrm>
          <a:prstGeom prst="rect">
            <a:avLst/>
          </a:prstGeom>
          <a:solidFill>
            <a:srgbClr val="565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bg1"/>
                </a:solidFill>
                <a:latin typeface="KyivType Sans2" panose="00000500000000000000" pitchFamily="50" charset="0"/>
                <a:ea typeface="Roboto" panose="02000000000000000000" pitchFamily="2" charset="0"/>
              </a:rPr>
              <a:t>How to use ?</a:t>
            </a:r>
            <a:endParaRPr lang="fr-FR" dirty="0">
              <a:solidFill>
                <a:schemeClr val="bg1"/>
              </a:solidFill>
              <a:latin typeface="KyivType Sans2" panose="00000500000000000000" pitchFamily="50" charset="0"/>
              <a:ea typeface="Roboto" panose="02000000000000000000" pitchFamily="2" charset="0"/>
            </a:endParaRPr>
          </a:p>
        </p:txBody>
      </p:sp>
      <p:sp>
        <p:nvSpPr>
          <p:cNvPr id="25" name="Rectangle 24"/>
          <p:cNvSpPr/>
          <p:nvPr/>
        </p:nvSpPr>
        <p:spPr>
          <a:xfrm>
            <a:off x="3468501" y="5033116"/>
            <a:ext cx="1544636" cy="282176"/>
          </a:xfrm>
          <a:prstGeom prst="rect">
            <a:avLst/>
          </a:prstGeom>
          <a:solidFill>
            <a:srgbClr val="565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smtClean="0">
                <a:solidFill>
                  <a:schemeClr val="bg1"/>
                </a:solidFill>
                <a:latin typeface="KyivType Sans2" panose="00000500000000000000" pitchFamily="50" charset="0"/>
                <a:ea typeface="Roboto" panose="02000000000000000000" pitchFamily="2" charset="0"/>
              </a:rPr>
              <a:t>When</a:t>
            </a:r>
            <a:r>
              <a:rPr lang="fr-FR" dirty="0" smtClean="0">
                <a:solidFill>
                  <a:schemeClr val="bg1"/>
                </a:solidFill>
                <a:latin typeface="KyivType Sans2" panose="00000500000000000000" pitchFamily="50" charset="0"/>
                <a:ea typeface="Roboto" panose="02000000000000000000" pitchFamily="2" charset="0"/>
              </a:rPr>
              <a:t> ?</a:t>
            </a:r>
            <a:endParaRPr lang="fr-FR" dirty="0">
              <a:solidFill>
                <a:schemeClr val="bg1"/>
              </a:solidFill>
              <a:latin typeface="KyivType Sans2" panose="00000500000000000000" pitchFamily="50" charset="0"/>
              <a:ea typeface="Roboto" panose="02000000000000000000" pitchFamily="2" charset="0"/>
            </a:endParaRPr>
          </a:p>
        </p:txBody>
      </p:sp>
      <p:sp>
        <p:nvSpPr>
          <p:cNvPr id="26" name="ZoneTexte 25">
            <a:extLst>
              <a:ext uri="{FF2B5EF4-FFF2-40B4-BE49-F238E27FC236}">
                <a16:creationId xmlns:a16="http://schemas.microsoft.com/office/drawing/2014/main" id="{773DF8B9-CE38-4D36-85E8-BD2163DD577D}"/>
              </a:ext>
            </a:extLst>
          </p:cNvPr>
          <p:cNvSpPr txBox="1"/>
          <p:nvPr/>
        </p:nvSpPr>
        <p:spPr>
          <a:xfrm>
            <a:off x="783230" y="4433234"/>
            <a:ext cx="3590601" cy="276999"/>
          </a:xfrm>
          <a:prstGeom prst="rect">
            <a:avLst/>
          </a:prstGeom>
          <a:noFill/>
        </p:spPr>
        <p:txBody>
          <a:bodyPr wrap="square" rtlCol="0">
            <a:spAutoFit/>
          </a:bodyPr>
          <a:lstStyle/>
          <a:p>
            <a:pPr algn="r"/>
            <a:r>
              <a:rPr lang="fr-FR" sz="1200" dirty="0" smtClean="0">
                <a:solidFill>
                  <a:srgbClr val="3E3E3E"/>
                </a:solidFill>
                <a:latin typeface="Roboto Mono" panose="00000009000000000000" pitchFamily="49" charset="0"/>
                <a:ea typeface="Roboto Mono" panose="00000009000000000000" pitchFamily="49" charset="0"/>
              </a:rPr>
              <a:t>Alone or under his usual care</a:t>
            </a:r>
          </a:p>
        </p:txBody>
      </p:sp>
      <p:sp>
        <p:nvSpPr>
          <p:cNvPr id="27" name="ZoneTexte 26">
            <a:extLst>
              <a:ext uri="{FF2B5EF4-FFF2-40B4-BE49-F238E27FC236}">
                <a16:creationId xmlns:a16="http://schemas.microsoft.com/office/drawing/2014/main" id="{773DF8B9-CE38-4D36-85E8-BD2163DD577D}"/>
              </a:ext>
            </a:extLst>
          </p:cNvPr>
          <p:cNvSpPr txBox="1"/>
          <p:nvPr/>
        </p:nvSpPr>
        <p:spPr>
          <a:xfrm>
            <a:off x="1696453" y="3247552"/>
            <a:ext cx="3063630" cy="461665"/>
          </a:xfrm>
          <a:prstGeom prst="rect">
            <a:avLst/>
          </a:prstGeom>
          <a:noFill/>
        </p:spPr>
        <p:txBody>
          <a:bodyPr wrap="square" rtlCol="0">
            <a:spAutoFit/>
          </a:bodyPr>
          <a:lstStyle/>
          <a:p>
            <a:pPr algn="r"/>
            <a:r>
              <a:rPr lang="fr-FR" sz="1200" dirty="0" err="1" smtClean="0">
                <a:solidFill>
                  <a:srgbClr val="3E3E3E"/>
                </a:solidFill>
                <a:latin typeface="Roboto Mono" panose="00000009000000000000" pitchFamily="49" charset="0"/>
                <a:ea typeface="Roboto Mono" panose="00000009000000000000" pitchFamily="49" charset="0"/>
              </a:rPr>
              <a:t>Preventative</a:t>
            </a:r>
            <a:r>
              <a:rPr lang="fr-FR" sz="1200" dirty="0" smtClean="0">
                <a:solidFill>
                  <a:srgbClr val="3E3E3E"/>
                </a:solidFill>
                <a:latin typeface="Roboto Mono" panose="00000009000000000000" pitchFamily="49" charset="0"/>
                <a:ea typeface="Roboto Mono" panose="00000009000000000000" pitchFamily="49" charset="0"/>
              </a:rPr>
              <a:t> </a:t>
            </a:r>
          </a:p>
          <a:p>
            <a:pPr algn="r"/>
            <a:r>
              <a:rPr lang="fr-FR" sz="1200" dirty="0" smtClean="0">
                <a:solidFill>
                  <a:srgbClr val="3E3E3E"/>
                </a:solidFill>
                <a:latin typeface="Roboto Mono" panose="00000009000000000000" pitchFamily="49" charset="0"/>
                <a:ea typeface="Roboto Mono" panose="00000009000000000000" pitchFamily="49" charset="0"/>
              </a:rPr>
              <a:t>&amp; </a:t>
            </a:r>
            <a:r>
              <a:rPr lang="fr-FR" sz="1200" dirty="0" err="1" smtClean="0">
                <a:solidFill>
                  <a:srgbClr val="3E3E3E"/>
                </a:solidFill>
                <a:latin typeface="Roboto Mono" panose="00000009000000000000" pitchFamily="49" charset="0"/>
                <a:ea typeface="Roboto Mono" panose="00000009000000000000" pitchFamily="49" charset="0"/>
              </a:rPr>
              <a:t>Reparative</a:t>
            </a:r>
            <a:r>
              <a:rPr lang="fr-FR" sz="1200" dirty="0" smtClean="0">
                <a:solidFill>
                  <a:srgbClr val="3E3E3E"/>
                </a:solidFill>
                <a:latin typeface="Roboto Mono" panose="00000009000000000000" pitchFamily="49" charset="0"/>
                <a:ea typeface="Roboto Mono" panose="00000009000000000000" pitchFamily="49" charset="0"/>
              </a:rPr>
              <a:t> anti-</a:t>
            </a:r>
            <a:r>
              <a:rPr lang="fr-FR" sz="1200" dirty="0" err="1" smtClean="0">
                <a:solidFill>
                  <a:srgbClr val="3E3E3E"/>
                </a:solidFill>
                <a:latin typeface="Roboto Mono" panose="00000009000000000000" pitchFamily="49" charset="0"/>
                <a:ea typeface="Roboto Mono" panose="00000009000000000000" pitchFamily="49" charset="0"/>
              </a:rPr>
              <a:t>aging</a:t>
            </a:r>
            <a:r>
              <a:rPr lang="fr-FR" sz="1200" dirty="0" smtClean="0">
                <a:solidFill>
                  <a:srgbClr val="3E3E3E"/>
                </a:solidFill>
                <a:latin typeface="Roboto Mono" panose="00000009000000000000" pitchFamily="49" charset="0"/>
                <a:ea typeface="Roboto Mono" panose="00000009000000000000" pitchFamily="49" charset="0"/>
              </a:rPr>
              <a:t> </a:t>
            </a:r>
          </a:p>
        </p:txBody>
      </p:sp>
      <p:sp>
        <p:nvSpPr>
          <p:cNvPr id="28" name="ZoneTexte 27">
            <a:extLst>
              <a:ext uri="{FF2B5EF4-FFF2-40B4-BE49-F238E27FC236}">
                <a16:creationId xmlns:a16="http://schemas.microsoft.com/office/drawing/2014/main" id="{773DF8B9-CE38-4D36-85E8-BD2163DD577D}"/>
              </a:ext>
            </a:extLst>
          </p:cNvPr>
          <p:cNvSpPr txBox="1"/>
          <p:nvPr/>
        </p:nvSpPr>
        <p:spPr>
          <a:xfrm>
            <a:off x="1413678" y="2116555"/>
            <a:ext cx="3759000" cy="461665"/>
          </a:xfrm>
          <a:prstGeom prst="rect">
            <a:avLst/>
          </a:prstGeom>
          <a:noFill/>
        </p:spPr>
        <p:txBody>
          <a:bodyPr wrap="square" rtlCol="0">
            <a:spAutoFit/>
          </a:bodyPr>
          <a:lstStyle/>
          <a:p>
            <a:pPr algn="r"/>
            <a:r>
              <a:rPr lang="fr-FR" sz="1200" dirty="0" smtClean="0">
                <a:solidFill>
                  <a:srgbClr val="3E3E3E"/>
                </a:solidFill>
                <a:latin typeface="Roboto Mono" panose="00000009000000000000" pitchFamily="49" charset="0"/>
                <a:ea typeface="Roboto Mono" panose="00000009000000000000" pitchFamily="49" charset="0"/>
              </a:rPr>
              <a:t>All skin types, tired, </a:t>
            </a:r>
          </a:p>
          <a:p>
            <a:pPr algn="r"/>
            <a:r>
              <a:rPr lang="fr-FR" sz="1200" dirty="0" err="1" smtClean="0">
                <a:solidFill>
                  <a:srgbClr val="3E3E3E"/>
                </a:solidFill>
                <a:latin typeface="Roboto Mono" panose="00000009000000000000" pitchFamily="49" charset="0"/>
                <a:ea typeface="Roboto Mono" panose="00000009000000000000" pitchFamily="49" charset="0"/>
              </a:rPr>
              <a:t>stressed</a:t>
            </a:r>
            <a:r>
              <a:rPr lang="fr-FR" sz="1200" dirty="0" smtClean="0">
                <a:solidFill>
                  <a:srgbClr val="3E3E3E"/>
                </a:solidFill>
                <a:latin typeface="Roboto Mono" panose="00000009000000000000" pitchFamily="49" charset="0"/>
                <a:ea typeface="Roboto Mono" panose="00000009000000000000" pitchFamily="49" charset="0"/>
              </a:rPr>
              <a:t> and damaged skin</a:t>
            </a:r>
          </a:p>
        </p:txBody>
      </p:sp>
      <p:sp>
        <p:nvSpPr>
          <p:cNvPr id="30" name="Rectangle 29"/>
          <p:cNvSpPr/>
          <p:nvPr/>
        </p:nvSpPr>
        <p:spPr>
          <a:xfrm>
            <a:off x="-145650" y="5398589"/>
            <a:ext cx="5362942" cy="461665"/>
          </a:xfrm>
          <a:prstGeom prst="rect">
            <a:avLst/>
          </a:prstGeom>
        </p:spPr>
        <p:txBody>
          <a:bodyPr wrap="square">
            <a:spAutoFit/>
          </a:bodyPr>
          <a:lstStyle/>
          <a:p>
            <a:pPr algn="r"/>
            <a:r>
              <a:rPr lang="fr-FR" sz="1200" dirty="0">
                <a:solidFill>
                  <a:srgbClr val="3E3E3E"/>
                </a:solidFill>
                <a:latin typeface="Roboto Mono" panose="00000009000000000000" pitchFamily="49" charset="0"/>
                <a:ea typeface="Roboto Mono" panose="00000009000000000000" pitchFamily="49" charset="0"/>
              </a:rPr>
              <a:t>Daily morning </a:t>
            </a:r>
            <a:r>
              <a:rPr lang="fr-FR" sz="1200" dirty="0" smtClean="0">
                <a:solidFill>
                  <a:srgbClr val="3E3E3E"/>
                </a:solidFill>
                <a:latin typeface="Roboto Mono" panose="00000009000000000000" pitchFamily="49" charset="0"/>
                <a:ea typeface="Roboto Mono" panose="00000009000000000000" pitchFamily="49" charset="0"/>
              </a:rPr>
              <a:t>or </a:t>
            </a:r>
            <a:r>
              <a:rPr lang="fr-FR" sz="1200" dirty="0" err="1" smtClean="0">
                <a:solidFill>
                  <a:srgbClr val="3E3E3E"/>
                </a:solidFill>
                <a:latin typeface="Roboto Mono" panose="00000009000000000000" pitchFamily="49" charset="0"/>
                <a:ea typeface="Roboto Mono" panose="00000009000000000000" pitchFamily="49" charset="0"/>
              </a:rPr>
              <a:t>evening</a:t>
            </a:r>
            <a:endParaRPr lang="fr-FR" sz="1200" dirty="0">
              <a:solidFill>
                <a:srgbClr val="3E3E3E"/>
              </a:solidFill>
              <a:latin typeface="Roboto Mono" panose="00000009000000000000" pitchFamily="49" charset="0"/>
              <a:ea typeface="Roboto Mono" panose="00000009000000000000" pitchFamily="49" charset="0"/>
            </a:endParaRPr>
          </a:p>
          <a:p>
            <a:pPr algn="r"/>
            <a:r>
              <a:rPr lang="fr-FR" sz="1200" dirty="0" smtClean="0">
                <a:solidFill>
                  <a:srgbClr val="3E3E3E"/>
                </a:solidFill>
                <a:latin typeface="Roboto Mono" panose="00000009000000000000" pitchFamily="49" charset="0"/>
                <a:ea typeface="Roboto Mono" panose="00000009000000000000" pitchFamily="49" charset="0"/>
              </a:rPr>
              <a:t>One </a:t>
            </a:r>
            <a:r>
              <a:rPr lang="fr-FR" sz="1200" dirty="0" err="1" smtClean="0">
                <a:solidFill>
                  <a:srgbClr val="3E3E3E"/>
                </a:solidFill>
                <a:latin typeface="Roboto Mono" panose="00000009000000000000" pitchFamily="49" charset="0"/>
                <a:ea typeface="Roboto Mono" panose="00000009000000000000" pitchFamily="49" charset="0"/>
              </a:rPr>
              <a:t>month</a:t>
            </a:r>
            <a:r>
              <a:rPr lang="fr-FR" sz="1200" dirty="0" smtClean="0">
                <a:solidFill>
                  <a:srgbClr val="3E3E3E"/>
                </a:solidFill>
                <a:latin typeface="Roboto Mono" panose="00000009000000000000" pitchFamily="49" charset="0"/>
                <a:ea typeface="Roboto Mono" panose="00000009000000000000" pitchFamily="49" charset="0"/>
              </a:rPr>
              <a:t> </a:t>
            </a:r>
            <a:r>
              <a:rPr lang="fr-FR" sz="1200" dirty="0">
                <a:solidFill>
                  <a:srgbClr val="3E3E3E"/>
                </a:solidFill>
                <a:latin typeface="Roboto Mono" panose="00000009000000000000" pitchFamily="49" charset="0"/>
                <a:ea typeface="Roboto Mono" panose="00000009000000000000" pitchFamily="49" charset="0"/>
              </a:rPr>
              <a:t>treatment in the </a:t>
            </a:r>
            <a:r>
              <a:rPr lang="fr-FR" sz="1200" dirty="0" smtClean="0">
                <a:solidFill>
                  <a:srgbClr val="3E3E3E"/>
                </a:solidFill>
                <a:latin typeface="Roboto Mono" panose="00000009000000000000" pitchFamily="49" charset="0"/>
                <a:ea typeface="Roboto Mono" panose="00000009000000000000" pitchFamily="49" charset="0"/>
              </a:rPr>
              <a:t>morning and evening </a:t>
            </a:r>
          </a:p>
        </p:txBody>
      </p:sp>
      <p:sp>
        <p:nvSpPr>
          <p:cNvPr id="33" name="Rectangle 32"/>
          <p:cNvSpPr/>
          <p:nvPr/>
        </p:nvSpPr>
        <p:spPr>
          <a:xfrm>
            <a:off x="9163255" y="3337902"/>
            <a:ext cx="2630087" cy="703996"/>
          </a:xfrm>
          <a:prstGeom prst="rect">
            <a:avLst/>
          </a:prstGeom>
          <a:solidFill>
            <a:srgbClr val="FFF2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noProof="0" dirty="0" smtClean="0">
                <a:solidFill>
                  <a:srgbClr val="3E3E3E"/>
                </a:solidFill>
                <a:latin typeface="KyivType Sans2" panose="00000500000000000000" pitchFamily="50" charset="0"/>
                <a:ea typeface="Roboto" panose="02000000000000000000" pitchFamily="2" charset="0"/>
              </a:rPr>
              <a:t>NOURISHING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dirty="0" smtClean="0">
                <a:ln>
                  <a:noFill/>
                </a:ln>
                <a:solidFill>
                  <a:srgbClr val="3E3E3E"/>
                </a:solidFill>
                <a:effectLst/>
                <a:uLnTx/>
                <a:uFillTx/>
                <a:latin typeface="KyivType Sans2" panose="00000500000000000000" pitchFamily="50" charset="0"/>
                <a:ea typeface="Roboto" panose="02000000000000000000" pitchFamily="2" charset="0"/>
              </a:rPr>
              <a:t>REPAIRING</a:t>
            </a:r>
            <a:endParaRPr kumimoji="0" lang="fr-FR" sz="1600" b="0" i="0" u="none" strike="noStrike" kern="1200" cap="none" spc="0" normalizeH="0" baseline="0" noProof="0" dirty="0">
              <a:ln>
                <a:noFill/>
              </a:ln>
              <a:solidFill>
                <a:srgbClr val="3E3E3E"/>
              </a:solidFill>
              <a:effectLst/>
              <a:uLnTx/>
              <a:uFillTx/>
              <a:latin typeface="KyivType Sans2" panose="00000500000000000000" pitchFamily="50" charset="0"/>
              <a:ea typeface="Roboto" panose="02000000000000000000" pitchFamily="2" charset="0"/>
            </a:endParaRPr>
          </a:p>
        </p:txBody>
      </p:sp>
      <p:sp>
        <p:nvSpPr>
          <p:cNvPr id="34" name="ZoneTexte 33"/>
          <p:cNvSpPr txBox="1"/>
          <p:nvPr/>
        </p:nvSpPr>
        <p:spPr>
          <a:xfrm>
            <a:off x="8848363" y="4087503"/>
            <a:ext cx="2944980" cy="461665"/>
          </a:xfrm>
          <a:prstGeom prst="rect">
            <a:avLst/>
          </a:prstGeom>
          <a:noFill/>
        </p:spPr>
        <p:txBody>
          <a:bodyPr wrap="square" rtlCol="0">
            <a:spAutoFit/>
          </a:bodyPr>
          <a:lstStyle/>
          <a:p>
            <a:pPr lvl="0" algn="ctr">
              <a:defRPr/>
            </a:pPr>
            <a:r>
              <a:rPr lang="fr-FR" sz="1200" dirty="0" smtClean="0">
                <a:solidFill>
                  <a:srgbClr val="3E3E3E"/>
                </a:solidFill>
                <a:latin typeface="Roboto Mono" panose="00000009000000000000" pitchFamily="49" charset="0"/>
                <a:ea typeface="Roboto Mono" panose="00000009000000000000" pitchFamily="49" charset="0"/>
              </a:rPr>
              <a:t>Organic soy and </a:t>
            </a:r>
            <a:r>
              <a:rPr lang="fr-FR" sz="1200" dirty="0">
                <a:solidFill>
                  <a:srgbClr val="3E3E3E"/>
                </a:solidFill>
                <a:latin typeface="Roboto Mono" panose="00000009000000000000" pitchFamily="49" charset="0"/>
                <a:ea typeface="Roboto Mono" panose="00000009000000000000" pitchFamily="49" charset="0"/>
              </a:rPr>
              <a:t>sunflower </a:t>
            </a:r>
            <a:r>
              <a:rPr lang="fr-FR" sz="1200" dirty="0" smtClean="0">
                <a:solidFill>
                  <a:srgbClr val="3E3E3E"/>
                </a:solidFill>
                <a:latin typeface="Roboto Mono" panose="00000009000000000000" pitchFamily="49" charset="0"/>
                <a:ea typeface="Roboto Mono" panose="00000009000000000000" pitchFamily="49" charset="0"/>
              </a:rPr>
              <a:t>oil </a:t>
            </a:r>
          </a:p>
          <a:p>
            <a:pPr lvl="0" algn="ctr">
              <a:defRPr/>
            </a:pPr>
            <a:r>
              <a:rPr lang="fr-FR" sz="1200" dirty="0">
                <a:solidFill>
                  <a:srgbClr val="3E3E3E"/>
                </a:solidFill>
                <a:latin typeface="Roboto Mono" panose="00000009000000000000" pitchFamily="49" charset="0"/>
                <a:ea typeface="Roboto Mono" panose="00000009000000000000" pitchFamily="49" charset="0"/>
              </a:rPr>
              <a:t>N</a:t>
            </a:r>
            <a:r>
              <a:rPr lang="fr-FR" sz="1200" dirty="0" smtClean="0">
                <a:solidFill>
                  <a:srgbClr val="3E3E3E"/>
                </a:solidFill>
                <a:latin typeface="Roboto Mono" panose="00000009000000000000" pitchFamily="49" charset="0"/>
                <a:ea typeface="Roboto Mono" panose="00000009000000000000" pitchFamily="49" charset="0"/>
              </a:rPr>
              <a:t>on-GMO corn</a:t>
            </a:r>
            <a:endParaRPr lang="fr-FR" sz="1200" dirty="0">
              <a:solidFill>
                <a:srgbClr val="3E3E3E"/>
              </a:solidFill>
              <a:latin typeface="Roboto Mono" panose="00000009000000000000" pitchFamily="49" charset="0"/>
              <a:ea typeface="Roboto Mono" panose="00000009000000000000" pitchFamily="49" charset="0"/>
            </a:endParaRPr>
          </a:p>
        </p:txBody>
      </p:sp>
      <p:sp>
        <p:nvSpPr>
          <p:cNvPr id="37" name="ZoneTexte 36"/>
          <p:cNvSpPr txBox="1"/>
          <p:nvPr/>
        </p:nvSpPr>
        <p:spPr>
          <a:xfrm>
            <a:off x="1392383" y="295564"/>
            <a:ext cx="10799618" cy="502702"/>
          </a:xfrm>
          <a:prstGeom prst="rect">
            <a:avLst/>
          </a:prstGeom>
          <a:noFill/>
        </p:spPr>
        <p:txBody>
          <a:bodyPr wrap="square" rtlCol="0">
            <a:spAutoFit/>
          </a:bodyPr>
          <a:lstStyle/>
          <a:p>
            <a:pPr algn="ctr">
              <a:lnSpc>
                <a:spcPts val="3200"/>
              </a:lnSpc>
              <a:spcBef>
                <a:spcPct val="0"/>
              </a:spcBef>
            </a:pPr>
            <a:r>
              <a:rPr lang="fr-FR" sz="3600" cap="small" dirty="0" smtClean="0">
                <a:solidFill>
                  <a:srgbClr val="3E3E3E"/>
                </a:solidFill>
                <a:latin typeface="KyivType Sans2" panose="00000500000000000000" pitchFamily="50" charset="0"/>
              </a:rPr>
              <a:t>T</a:t>
            </a:r>
            <a:r>
              <a:rPr lang="fr-FR" sz="3600" dirty="0" smtClean="0">
                <a:solidFill>
                  <a:srgbClr val="3E3E3E"/>
                </a:solidFill>
                <a:latin typeface="KyivType Sans2" panose="00000500000000000000" pitchFamily="50" charset="0"/>
              </a:rPr>
              <a:t>he </a:t>
            </a:r>
            <a:r>
              <a:rPr lang="fr-FR" sz="3600" dirty="0" err="1" smtClean="0">
                <a:solidFill>
                  <a:srgbClr val="3E3E3E"/>
                </a:solidFill>
                <a:latin typeface="KyivType Sans2" panose="00000500000000000000" pitchFamily="50" charset="0"/>
              </a:rPr>
              <a:t>summary</a:t>
            </a:r>
            <a:endParaRPr lang="fr-FR" sz="3600" dirty="0">
              <a:solidFill>
                <a:srgbClr val="3E3E3E"/>
              </a:solidFill>
              <a:latin typeface="KyivType Sans2" panose="00000500000000000000" pitchFamily="50" charset="0"/>
            </a:endParaRPr>
          </a:p>
        </p:txBody>
      </p:sp>
    </p:spTree>
    <p:extLst>
      <p:ext uri="{BB962C8B-B14F-4D97-AF65-F5344CB8AC3E}">
        <p14:creationId xmlns:p14="http://schemas.microsoft.com/office/powerpoint/2010/main" val="272077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fade">
                                      <p:cBhvr>
                                        <p:cTn id="5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6" grpId="0"/>
      <p:bldP spid="18" grpId="0"/>
      <p:bldP spid="20" grpId="0" animBg="1"/>
      <p:bldP spid="22" grpId="0" animBg="1"/>
      <p:bldP spid="23" grpId="0" animBg="1"/>
      <p:bldP spid="25" grpId="0" animBg="1"/>
      <p:bldP spid="26" grpId="0"/>
      <p:bldP spid="27" grpId="0"/>
      <p:bldP spid="28" grpId="0"/>
      <p:bldP spid="30" grpId="0"/>
      <p:bldP spid="33" grpId="0" animBg="1"/>
      <p:bldP spid="3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4" name="Titre 3"/>
          <p:cNvSpPr>
            <a:spLocks noGrp="1"/>
          </p:cNvSpPr>
          <p:nvPr>
            <p:ph type="title"/>
          </p:nvPr>
        </p:nvSpPr>
        <p:spPr>
          <a:prstGeom prst="rect">
            <a:avLst/>
          </a:prstGeom>
        </p:spPr>
        <p:txBody>
          <a:bodyPr>
            <a:noAutofit/>
          </a:bodyPr>
          <a:lstStyle/>
          <a:p>
            <a:pPr lvl="0">
              <a:lnSpc>
                <a:spcPct val="100000"/>
              </a:lnSpc>
            </a:pPr>
            <a:r>
              <a:rPr lang="fr-FR" sz="4800" cap="small" dirty="0" smtClean="0">
                <a:solidFill>
                  <a:srgbClr val="3E3E3E"/>
                </a:solidFill>
              </a:rPr>
              <a:t>360° </a:t>
            </a:r>
            <a:r>
              <a:rPr lang="fr-FR" sz="4800" dirty="0" smtClean="0">
                <a:solidFill>
                  <a:srgbClr val="3E3E3E"/>
                </a:solidFill>
              </a:rPr>
              <a:t>activation</a:t>
            </a:r>
            <a:endParaRPr lang="fr-FR" dirty="0">
              <a:solidFill>
                <a:srgbClr val="3E3E3E"/>
              </a:solidFill>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4641" y="867784"/>
            <a:ext cx="2341530" cy="2019764"/>
          </a:xfrm>
          <a:prstGeom prst="rect">
            <a:avLst/>
          </a:prstGeom>
        </p:spPr>
      </p:pic>
    </p:spTree>
    <p:extLst>
      <p:ext uri="{BB962C8B-B14F-4D97-AF65-F5344CB8AC3E}">
        <p14:creationId xmlns:p14="http://schemas.microsoft.com/office/powerpoint/2010/main" val="350280968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 name="ZoneTexte 1"/>
          <p:cNvSpPr txBox="1"/>
          <p:nvPr/>
        </p:nvSpPr>
        <p:spPr>
          <a:xfrm>
            <a:off x="439838" y="918010"/>
            <a:ext cx="2752677" cy="461665"/>
          </a:xfrm>
          <a:prstGeom prst="rect">
            <a:avLst/>
          </a:prstGeom>
          <a:noFill/>
        </p:spPr>
        <p:txBody>
          <a:bodyPr wrap="none" rtlCol="0">
            <a:spAutoFit/>
          </a:bodyPr>
          <a:lstStyle/>
          <a:p>
            <a:r>
              <a:rPr lang="fr-FR" sz="2400" dirty="0" smtClean="0">
                <a:solidFill>
                  <a:srgbClr val="3E3E3E"/>
                </a:solidFill>
                <a:latin typeface="Roboto"/>
              </a:rPr>
              <a:t>Sales </a:t>
            </a:r>
            <a:r>
              <a:rPr lang="fr-FR" sz="2400" dirty="0" err="1" smtClean="0">
                <a:solidFill>
                  <a:srgbClr val="3E3E3E"/>
                </a:solidFill>
                <a:latin typeface="Roboto"/>
              </a:rPr>
              <a:t>Presentation</a:t>
            </a:r>
            <a:endParaRPr lang="fr-FR" sz="2400" dirty="0">
              <a:solidFill>
                <a:srgbClr val="3E3E3E"/>
              </a:solidFill>
              <a:latin typeface="Roboto"/>
            </a:endParaRPr>
          </a:p>
        </p:txBody>
      </p:sp>
      <p:pic>
        <p:nvPicPr>
          <p:cNvPr id="7" name="Image 6"/>
          <p:cNvPicPr>
            <a:picLocks noChangeAspect="1"/>
          </p:cNvPicPr>
          <p:nvPr/>
        </p:nvPicPr>
        <p:blipFill>
          <a:blip r:embed="rId3"/>
          <a:stretch>
            <a:fillRect/>
          </a:stretch>
        </p:blipFill>
        <p:spPr>
          <a:xfrm>
            <a:off x="328911" y="2240546"/>
            <a:ext cx="4983490" cy="4339743"/>
          </a:xfrm>
          <a:prstGeom prst="rect">
            <a:avLst/>
          </a:prstGeom>
        </p:spPr>
      </p:pic>
      <p:pic>
        <p:nvPicPr>
          <p:cNvPr id="8" name="Image 7"/>
          <p:cNvPicPr>
            <a:picLocks noChangeAspect="1"/>
          </p:cNvPicPr>
          <p:nvPr/>
        </p:nvPicPr>
        <p:blipFill>
          <a:blip r:embed="rId4"/>
          <a:stretch>
            <a:fillRect/>
          </a:stretch>
        </p:blipFill>
        <p:spPr>
          <a:xfrm>
            <a:off x="5512185" y="931646"/>
            <a:ext cx="6656665" cy="5880054"/>
          </a:xfrm>
          <a:prstGeom prst="rect">
            <a:avLst/>
          </a:prstGeom>
        </p:spPr>
      </p:pic>
      <p:sp>
        <p:nvSpPr>
          <p:cNvPr id="6" name="Titre 3"/>
          <p:cNvSpPr txBox="1">
            <a:spLocks/>
          </p:cNvSpPr>
          <p:nvPr/>
        </p:nvSpPr>
        <p:spPr>
          <a:xfrm>
            <a:off x="0" y="70387"/>
            <a:ext cx="12192000" cy="91643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000" kern="1200">
                <a:solidFill>
                  <a:schemeClr val="bg2">
                    <a:lumMod val="25000"/>
                  </a:schemeClr>
                </a:solidFill>
                <a:latin typeface="KyivType Sans2" panose="00000500000000000000" pitchFamily="50" charset="0"/>
                <a:ea typeface="+mj-ea"/>
                <a:cs typeface="+mj-cs"/>
              </a:defRPr>
            </a:lvl1pPr>
          </a:lstStyle>
          <a:p>
            <a:pPr>
              <a:lnSpc>
                <a:spcPct val="100000"/>
              </a:lnSpc>
            </a:pPr>
            <a:r>
              <a:rPr lang="fr-FR" sz="3600" dirty="0" err="1" smtClean="0">
                <a:solidFill>
                  <a:srgbClr val="3E3E3E"/>
                </a:solidFill>
                <a:latin typeface="KyivType Sans2" panose="00000500000000000000" charset="0"/>
              </a:rPr>
              <a:t>Assets</a:t>
            </a:r>
            <a:r>
              <a:rPr lang="fr-FR" sz="3600" dirty="0" smtClean="0">
                <a:solidFill>
                  <a:srgbClr val="3E3E3E"/>
                </a:solidFill>
                <a:latin typeface="KyivType Sans2" panose="00000500000000000000" charset="0"/>
              </a:rPr>
              <a:t> </a:t>
            </a:r>
            <a:r>
              <a:rPr lang="fr-FR" sz="3600" dirty="0" err="1" smtClean="0">
                <a:solidFill>
                  <a:srgbClr val="3E3E3E"/>
                </a:solidFill>
                <a:latin typeface="KyivType Sans2" panose="00000500000000000000" charset="0"/>
              </a:rPr>
              <a:t>available</a:t>
            </a:r>
            <a:r>
              <a:rPr lang="fr-FR" sz="3600" dirty="0" smtClean="0">
                <a:solidFill>
                  <a:srgbClr val="3E3E3E"/>
                </a:solidFill>
                <a:latin typeface="KyivType Sans2" panose="00000500000000000000" charset="0"/>
              </a:rPr>
              <a:t> for activation</a:t>
            </a:r>
            <a:endParaRPr lang="fr-FR" sz="3600" dirty="0">
              <a:solidFill>
                <a:srgbClr val="3E3E3E"/>
              </a:solidFill>
              <a:latin typeface="KyivType Sans2" panose="00000500000000000000" charset="0"/>
            </a:endParaRPr>
          </a:p>
        </p:txBody>
      </p:sp>
    </p:spTree>
    <p:extLst>
      <p:ext uri="{BB962C8B-B14F-4D97-AF65-F5344CB8AC3E}">
        <p14:creationId xmlns:p14="http://schemas.microsoft.com/office/powerpoint/2010/main" val="380740446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 name="ZoneTexte 1"/>
          <p:cNvSpPr txBox="1"/>
          <p:nvPr/>
        </p:nvSpPr>
        <p:spPr>
          <a:xfrm>
            <a:off x="439838" y="918010"/>
            <a:ext cx="2068195" cy="461665"/>
          </a:xfrm>
          <a:prstGeom prst="rect">
            <a:avLst/>
          </a:prstGeom>
          <a:noFill/>
        </p:spPr>
        <p:txBody>
          <a:bodyPr wrap="none" rtlCol="0">
            <a:spAutoFit/>
          </a:bodyPr>
          <a:lstStyle/>
          <a:p>
            <a:r>
              <a:rPr lang="fr-FR" sz="2400" dirty="0" err="1">
                <a:solidFill>
                  <a:srgbClr val="3E3E3E"/>
                </a:solidFill>
                <a:latin typeface="Roboto"/>
              </a:rPr>
              <a:t>Press</a:t>
            </a:r>
            <a:r>
              <a:rPr lang="fr-FR" sz="2400" dirty="0">
                <a:solidFill>
                  <a:srgbClr val="3E3E3E"/>
                </a:solidFill>
                <a:latin typeface="Roboto"/>
              </a:rPr>
              <a:t> release</a:t>
            </a:r>
          </a:p>
        </p:txBody>
      </p:sp>
      <p:pic>
        <p:nvPicPr>
          <p:cNvPr id="6" name="Image 5"/>
          <p:cNvPicPr>
            <a:picLocks noChangeAspect="1"/>
          </p:cNvPicPr>
          <p:nvPr/>
        </p:nvPicPr>
        <p:blipFill>
          <a:blip r:embed="rId3"/>
          <a:stretch>
            <a:fillRect/>
          </a:stretch>
        </p:blipFill>
        <p:spPr>
          <a:xfrm>
            <a:off x="0" y="1666755"/>
            <a:ext cx="5402773" cy="3803308"/>
          </a:xfrm>
          <a:prstGeom prst="rect">
            <a:avLst/>
          </a:prstGeom>
        </p:spPr>
      </p:pic>
      <p:pic>
        <p:nvPicPr>
          <p:cNvPr id="3" name="Image 2"/>
          <p:cNvPicPr>
            <a:picLocks noChangeAspect="1"/>
          </p:cNvPicPr>
          <p:nvPr/>
        </p:nvPicPr>
        <p:blipFill>
          <a:blip r:embed="rId4"/>
          <a:stretch>
            <a:fillRect/>
          </a:stretch>
        </p:blipFill>
        <p:spPr>
          <a:xfrm>
            <a:off x="2996433" y="2398403"/>
            <a:ext cx="6098226" cy="4228195"/>
          </a:xfrm>
          <a:prstGeom prst="rect">
            <a:avLst/>
          </a:prstGeom>
        </p:spPr>
      </p:pic>
      <p:pic>
        <p:nvPicPr>
          <p:cNvPr id="5" name="Image 4"/>
          <p:cNvPicPr>
            <a:picLocks noChangeAspect="1"/>
          </p:cNvPicPr>
          <p:nvPr/>
        </p:nvPicPr>
        <p:blipFill rotWithShape="1">
          <a:blip r:embed="rId5"/>
          <a:srcRect r="50896"/>
          <a:stretch/>
        </p:blipFill>
        <p:spPr>
          <a:xfrm>
            <a:off x="8674138" y="775505"/>
            <a:ext cx="3409833" cy="4875212"/>
          </a:xfrm>
          <a:prstGeom prst="rect">
            <a:avLst/>
          </a:prstGeom>
        </p:spPr>
      </p:pic>
      <p:sp>
        <p:nvSpPr>
          <p:cNvPr id="8" name="Titre 3"/>
          <p:cNvSpPr txBox="1">
            <a:spLocks/>
          </p:cNvSpPr>
          <p:nvPr/>
        </p:nvSpPr>
        <p:spPr>
          <a:xfrm>
            <a:off x="0" y="70387"/>
            <a:ext cx="12192000" cy="91643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000" kern="1200">
                <a:solidFill>
                  <a:schemeClr val="bg2">
                    <a:lumMod val="25000"/>
                  </a:schemeClr>
                </a:solidFill>
                <a:latin typeface="KyivType Sans2" panose="00000500000000000000" pitchFamily="50" charset="0"/>
                <a:ea typeface="+mj-ea"/>
                <a:cs typeface="+mj-cs"/>
              </a:defRPr>
            </a:lvl1pPr>
          </a:lstStyle>
          <a:p>
            <a:pPr>
              <a:lnSpc>
                <a:spcPct val="100000"/>
              </a:lnSpc>
            </a:pPr>
            <a:r>
              <a:rPr lang="fr-FR" sz="3600" dirty="0" err="1" smtClean="0">
                <a:solidFill>
                  <a:srgbClr val="3E3E3E"/>
                </a:solidFill>
                <a:latin typeface="KyivType Sans2" panose="00000500000000000000" charset="0"/>
              </a:rPr>
              <a:t>Assets</a:t>
            </a:r>
            <a:r>
              <a:rPr lang="fr-FR" sz="3600" dirty="0" smtClean="0">
                <a:solidFill>
                  <a:srgbClr val="3E3E3E"/>
                </a:solidFill>
                <a:latin typeface="KyivType Sans2" panose="00000500000000000000" charset="0"/>
              </a:rPr>
              <a:t> </a:t>
            </a:r>
            <a:r>
              <a:rPr lang="fr-FR" sz="3600" dirty="0" err="1" smtClean="0">
                <a:solidFill>
                  <a:srgbClr val="3E3E3E"/>
                </a:solidFill>
                <a:latin typeface="KyivType Sans2" panose="00000500000000000000" charset="0"/>
              </a:rPr>
              <a:t>available</a:t>
            </a:r>
            <a:r>
              <a:rPr lang="fr-FR" sz="3600" dirty="0" smtClean="0">
                <a:solidFill>
                  <a:srgbClr val="3E3E3E"/>
                </a:solidFill>
                <a:latin typeface="KyivType Sans2" panose="00000500000000000000" charset="0"/>
              </a:rPr>
              <a:t> for activation</a:t>
            </a:r>
            <a:endParaRPr lang="fr-FR" sz="3600" dirty="0">
              <a:solidFill>
                <a:srgbClr val="3E3E3E"/>
              </a:solidFill>
              <a:latin typeface="KyivType Sans2" panose="00000500000000000000" charset="0"/>
            </a:endParaRPr>
          </a:p>
        </p:txBody>
      </p:sp>
    </p:spTree>
    <p:extLst>
      <p:ext uri="{BB962C8B-B14F-4D97-AF65-F5344CB8AC3E}">
        <p14:creationId xmlns:p14="http://schemas.microsoft.com/office/powerpoint/2010/main" val="342431610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Shape 228"/>
        <p:cNvGrpSpPr/>
        <p:nvPr/>
      </p:nvGrpSpPr>
      <p:grpSpPr>
        <a:xfrm>
          <a:off x="0" y="0"/>
          <a:ext cx="0" cy="0"/>
          <a:chOff x="0" y="0"/>
          <a:chExt cx="0" cy="0"/>
        </a:xfrm>
      </p:grpSpPr>
      <p:sp>
        <p:nvSpPr>
          <p:cNvPr id="2" name="ZoneTexte 1"/>
          <p:cNvSpPr txBox="1"/>
          <p:nvPr/>
        </p:nvSpPr>
        <p:spPr>
          <a:xfrm>
            <a:off x="439838" y="918010"/>
            <a:ext cx="1074333" cy="461665"/>
          </a:xfrm>
          <a:prstGeom prst="rect">
            <a:avLst/>
          </a:prstGeom>
          <a:noFill/>
        </p:spPr>
        <p:txBody>
          <a:bodyPr wrap="none" rtlCol="0">
            <a:spAutoFit/>
          </a:bodyPr>
          <a:lstStyle/>
          <a:p>
            <a:r>
              <a:rPr lang="fr-FR" sz="2400" dirty="0">
                <a:solidFill>
                  <a:srgbClr val="3E3E3E"/>
                </a:solidFill>
                <a:latin typeface="Roboto"/>
              </a:rPr>
              <a:t>Poster</a:t>
            </a:r>
          </a:p>
        </p:txBody>
      </p:sp>
      <p:pic>
        <p:nvPicPr>
          <p:cNvPr id="7" name="Image 6"/>
          <p:cNvPicPr>
            <a:picLocks noChangeAspect="1"/>
          </p:cNvPicPr>
          <p:nvPr/>
        </p:nvPicPr>
        <p:blipFill>
          <a:blip r:embed="rId4"/>
          <a:stretch>
            <a:fillRect/>
          </a:stretch>
        </p:blipFill>
        <p:spPr>
          <a:xfrm>
            <a:off x="5062940" y="775505"/>
            <a:ext cx="4443771" cy="5939990"/>
          </a:xfrm>
          <a:prstGeom prst="rect">
            <a:avLst/>
          </a:prstGeom>
        </p:spPr>
      </p:pic>
      <p:sp>
        <p:nvSpPr>
          <p:cNvPr id="6" name="Titre 3"/>
          <p:cNvSpPr txBox="1">
            <a:spLocks/>
          </p:cNvSpPr>
          <p:nvPr/>
        </p:nvSpPr>
        <p:spPr>
          <a:xfrm>
            <a:off x="0" y="70387"/>
            <a:ext cx="12192000" cy="91643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000" kern="1200">
                <a:solidFill>
                  <a:schemeClr val="bg2">
                    <a:lumMod val="25000"/>
                  </a:schemeClr>
                </a:solidFill>
                <a:latin typeface="KyivType Sans2" panose="00000500000000000000" pitchFamily="50" charset="0"/>
                <a:ea typeface="+mj-ea"/>
                <a:cs typeface="+mj-cs"/>
              </a:defRPr>
            </a:lvl1pPr>
          </a:lstStyle>
          <a:p>
            <a:pPr>
              <a:lnSpc>
                <a:spcPct val="100000"/>
              </a:lnSpc>
            </a:pPr>
            <a:r>
              <a:rPr lang="fr-FR" sz="3600" dirty="0" err="1" smtClean="0">
                <a:solidFill>
                  <a:srgbClr val="3E3E3E"/>
                </a:solidFill>
                <a:latin typeface="KyivType Sans2" panose="00000500000000000000" charset="0"/>
              </a:rPr>
              <a:t>Assets</a:t>
            </a:r>
            <a:r>
              <a:rPr lang="fr-FR" sz="3600" dirty="0" smtClean="0">
                <a:solidFill>
                  <a:srgbClr val="3E3E3E"/>
                </a:solidFill>
                <a:latin typeface="KyivType Sans2" panose="00000500000000000000" charset="0"/>
              </a:rPr>
              <a:t> </a:t>
            </a:r>
            <a:r>
              <a:rPr lang="fr-FR" sz="3600" dirty="0" err="1" smtClean="0">
                <a:solidFill>
                  <a:srgbClr val="3E3E3E"/>
                </a:solidFill>
                <a:latin typeface="KyivType Sans2" panose="00000500000000000000" charset="0"/>
              </a:rPr>
              <a:t>available</a:t>
            </a:r>
            <a:r>
              <a:rPr lang="fr-FR" sz="3600" dirty="0" smtClean="0">
                <a:solidFill>
                  <a:srgbClr val="3E3E3E"/>
                </a:solidFill>
                <a:latin typeface="KyivType Sans2" panose="00000500000000000000" charset="0"/>
              </a:rPr>
              <a:t> for activation</a:t>
            </a:r>
            <a:endParaRPr lang="fr-FR" sz="3600" dirty="0">
              <a:solidFill>
                <a:srgbClr val="3E3E3E"/>
              </a:solidFill>
              <a:latin typeface="KyivType Sans2" panose="00000500000000000000" charset="0"/>
            </a:endParaRPr>
          </a:p>
        </p:txBody>
      </p:sp>
    </p:spTree>
    <p:extLst>
      <p:ext uri="{BB962C8B-B14F-4D97-AF65-F5344CB8AC3E}">
        <p14:creationId xmlns:p14="http://schemas.microsoft.com/office/powerpoint/2010/main" val="22329768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 name="ZoneTexte 1"/>
          <p:cNvSpPr txBox="1"/>
          <p:nvPr/>
        </p:nvSpPr>
        <p:spPr>
          <a:xfrm>
            <a:off x="439838" y="918010"/>
            <a:ext cx="1242648" cy="461665"/>
          </a:xfrm>
          <a:prstGeom prst="rect">
            <a:avLst/>
          </a:prstGeom>
          <a:noFill/>
        </p:spPr>
        <p:txBody>
          <a:bodyPr wrap="none" rtlCol="0">
            <a:spAutoFit/>
          </a:bodyPr>
          <a:lstStyle/>
          <a:p>
            <a:r>
              <a:rPr lang="fr-FR" sz="2400" dirty="0">
                <a:solidFill>
                  <a:srgbClr val="3E3E3E"/>
                </a:solidFill>
                <a:latin typeface="Roboto"/>
              </a:rPr>
              <a:t>Podium</a:t>
            </a:r>
          </a:p>
        </p:txBody>
      </p:sp>
      <p:sp>
        <p:nvSpPr>
          <p:cNvPr id="6" name="Titre 3"/>
          <p:cNvSpPr txBox="1">
            <a:spLocks/>
          </p:cNvSpPr>
          <p:nvPr/>
        </p:nvSpPr>
        <p:spPr>
          <a:xfrm>
            <a:off x="0" y="70387"/>
            <a:ext cx="12192000" cy="91643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000" kern="1200">
                <a:solidFill>
                  <a:schemeClr val="bg2">
                    <a:lumMod val="25000"/>
                  </a:schemeClr>
                </a:solidFill>
                <a:latin typeface="KyivType Sans2" panose="00000500000000000000" pitchFamily="50" charset="0"/>
                <a:ea typeface="+mj-ea"/>
                <a:cs typeface="+mj-cs"/>
              </a:defRPr>
            </a:lvl1pPr>
          </a:lstStyle>
          <a:p>
            <a:pPr>
              <a:lnSpc>
                <a:spcPct val="100000"/>
              </a:lnSpc>
            </a:pPr>
            <a:r>
              <a:rPr lang="fr-FR" sz="3600" dirty="0" err="1" smtClean="0">
                <a:solidFill>
                  <a:srgbClr val="3E3E3E"/>
                </a:solidFill>
                <a:latin typeface="KyivType Sans2" panose="00000500000000000000" charset="0"/>
              </a:rPr>
              <a:t>Assets</a:t>
            </a:r>
            <a:r>
              <a:rPr lang="fr-FR" sz="3600" dirty="0" smtClean="0">
                <a:solidFill>
                  <a:srgbClr val="3E3E3E"/>
                </a:solidFill>
                <a:latin typeface="KyivType Sans2" panose="00000500000000000000" charset="0"/>
              </a:rPr>
              <a:t> </a:t>
            </a:r>
            <a:r>
              <a:rPr lang="fr-FR" sz="3600" dirty="0" err="1" smtClean="0">
                <a:solidFill>
                  <a:srgbClr val="3E3E3E"/>
                </a:solidFill>
                <a:latin typeface="KyivType Sans2" panose="00000500000000000000" charset="0"/>
              </a:rPr>
              <a:t>available</a:t>
            </a:r>
            <a:r>
              <a:rPr lang="fr-FR" sz="3600" dirty="0" smtClean="0">
                <a:solidFill>
                  <a:srgbClr val="3E3E3E"/>
                </a:solidFill>
                <a:latin typeface="KyivType Sans2" panose="00000500000000000000" charset="0"/>
              </a:rPr>
              <a:t> for activation</a:t>
            </a:r>
            <a:endParaRPr lang="fr-FR" sz="3600" dirty="0">
              <a:solidFill>
                <a:srgbClr val="3E3E3E"/>
              </a:solidFill>
              <a:latin typeface="KyivType Sans2" panose="00000500000000000000" charset="0"/>
            </a:endParaRPr>
          </a:p>
        </p:txBody>
      </p:sp>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t="6421"/>
          <a:stretch/>
        </p:blipFill>
        <p:spPr>
          <a:xfrm>
            <a:off x="6687029" y="768088"/>
            <a:ext cx="3820550" cy="6105953"/>
          </a:xfrm>
          <a:prstGeom prst="rect">
            <a:avLst/>
          </a:prstGeom>
        </p:spPr>
      </p:pic>
    </p:spTree>
    <p:extLst>
      <p:ext uri="{BB962C8B-B14F-4D97-AF65-F5344CB8AC3E}">
        <p14:creationId xmlns:p14="http://schemas.microsoft.com/office/powerpoint/2010/main" val="235364751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 name="ZoneTexte 1"/>
          <p:cNvSpPr txBox="1"/>
          <p:nvPr/>
        </p:nvSpPr>
        <p:spPr>
          <a:xfrm>
            <a:off x="439838" y="918010"/>
            <a:ext cx="2130711" cy="461665"/>
          </a:xfrm>
          <a:prstGeom prst="rect">
            <a:avLst/>
          </a:prstGeom>
          <a:noFill/>
        </p:spPr>
        <p:txBody>
          <a:bodyPr wrap="none" rtlCol="0">
            <a:spAutoFit/>
          </a:bodyPr>
          <a:lstStyle/>
          <a:p>
            <a:r>
              <a:rPr lang="fr-FR" sz="2400" dirty="0" smtClean="0">
                <a:solidFill>
                  <a:srgbClr val="3E3E3E"/>
                </a:solidFill>
                <a:latin typeface="Roboto"/>
              </a:rPr>
              <a:t>Mail signature</a:t>
            </a:r>
            <a:endParaRPr lang="fr-FR" sz="2400" dirty="0">
              <a:solidFill>
                <a:srgbClr val="3E3E3E"/>
              </a:solidFill>
              <a:latin typeface="Roboto"/>
            </a:endParaRPr>
          </a:p>
        </p:txBody>
      </p:sp>
      <p:sp>
        <p:nvSpPr>
          <p:cNvPr id="6" name="Titre 3"/>
          <p:cNvSpPr txBox="1">
            <a:spLocks/>
          </p:cNvSpPr>
          <p:nvPr/>
        </p:nvSpPr>
        <p:spPr>
          <a:xfrm>
            <a:off x="0" y="70387"/>
            <a:ext cx="12192000" cy="91643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000" kern="1200">
                <a:solidFill>
                  <a:schemeClr val="bg2">
                    <a:lumMod val="25000"/>
                  </a:schemeClr>
                </a:solidFill>
                <a:latin typeface="KyivType Sans2" panose="00000500000000000000" pitchFamily="50" charset="0"/>
                <a:ea typeface="+mj-ea"/>
                <a:cs typeface="+mj-cs"/>
              </a:defRPr>
            </a:lvl1pPr>
          </a:lstStyle>
          <a:p>
            <a:pPr>
              <a:lnSpc>
                <a:spcPct val="100000"/>
              </a:lnSpc>
            </a:pPr>
            <a:r>
              <a:rPr lang="fr-FR" sz="3600" dirty="0" err="1" smtClean="0">
                <a:solidFill>
                  <a:srgbClr val="3E3E3E"/>
                </a:solidFill>
                <a:latin typeface="KyivType Sans2" panose="00000500000000000000" charset="0"/>
              </a:rPr>
              <a:t>Assets</a:t>
            </a:r>
            <a:r>
              <a:rPr lang="fr-FR" sz="3600" dirty="0" smtClean="0">
                <a:solidFill>
                  <a:srgbClr val="3E3E3E"/>
                </a:solidFill>
                <a:latin typeface="KyivType Sans2" panose="00000500000000000000" charset="0"/>
              </a:rPr>
              <a:t> </a:t>
            </a:r>
            <a:r>
              <a:rPr lang="fr-FR" sz="3600" dirty="0" err="1" smtClean="0">
                <a:solidFill>
                  <a:srgbClr val="3E3E3E"/>
                </a:solidFill>
                <a:latin typeface="KyivType Sans2" panose="00000500000000000000" charset="0"/>
              </a:rPr>
              <a:t>available</a:t>
            </a:r>
            <a:r>
              <a:rPr lang="fr-FR" sz="3600" dirty="0" smtClean="0">
                <a:solidFill>
                  <a:srgbClr val="3E3E3E"/>
                </a:solidFill>
                <a:latin typeface="KyivType Sans2" panose="00000500000000000000" charset="0"/>
              </a:rPr>
              <a:t> for activation</a:t>
            </a:r>
            <a:endParaRPr lang="fr-FR" sz="3600" dirty="0">
              <a:solidFill>
                <a:srgbClr val="3E3E3E"/>
              </a:solidFill>
              <a:latin typeface="KyivType Sans2" panose="00000500000000000000" charset="0"/>
            </a:endParaRPr>
          </a:p>
        </p:txBody>
      </p:sp>
    </p:spTree>
    <p:extLst>
      <p:ext uri="{BB962C8B-B14F-4D97-AF65-F5344CB8AC3E}">
        <p14:creationId xmlns:p14="http://schemas.microsoft.com/office/powerpoint/2010/main" val="406043606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 name="ZoneTexte 1"/>
          <p:cNvSpPr txBox="1"/>
          <p:nvPr/>
        </p:nvSpPr>
        <p:spPr>
          <a:xfrm>
            <a:off x="455881" y="1019538"/>
            <a:ext cx="1468672" cy="461665"/>
          </a:xfrm>
          <a:prstGeom prst="rect">
            <a:avLst/>
          </a:prstGeom>
          <a:noFill/>
        </p:spPr>
        <p:txBody>
          <a:bodyPr wrap="none" rtlCol="0">
            <a:spAutoFit/>
          </a:bodyPr>
          <a:lstStyle/>
          <a:p>
            <a:r>
              <a:rPr lang="fr-FR" sz="2400" dirty="0">
                <a:solidFill>
                  <a:srgbClr val="3E3E3E"/>
                </a:solidFill>
                <a:latin typeface="Roboto"/>
              </a:rPr>
              <a:t>Media Kit</a:t>
            </a:r>
          </a:p>
        </p:txBody>
      </p:sp>
      <p:sp>
        <p:nvSpPr>
          <p:cNvPr id="5" name="Titre 3"/>
          <p:cNvSpPr txBox="1">
            <a:spLocks/>
          </p:cNvSpPr>
          <p:nvPr/>
        </p:nvSpPr>
        <p:spPr>
          <a:xfrm>
            <a:off x="0" y="70387"/>
            <a:ext cx="12192000" cy="91643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000" kern="1200">
                <a:solidFill>
                  <a:schemeClr val="bg2">
                    <a:lumMod val="25000"/>
                  </a:schemeClr>
                </a:solidFill>
                <a:latin typeface="KyivType Sans2" panose="00000500000000000000" pitchFamily="50" charset="0"/>
                <a:ea typeface="+mj-ea"/>
                <a:cs typeface="+mj-cs"/>
              </a:defRPr>
            </a:lvl1pPr>
          </a:lstStyle>
          <a:p>
            <a:pPr>
              <a:lnSpc>
                <a:spcPct val="100000"/>
              </a:lnSpc>
            </a:pPr>
            <a:r>
              <a:rPr lang="fr-FR" sz="3600" dirty="0" err="1" smtClean="0">
                <a:solidFill>
                  <a:srgbClr val="3E3E3E"/>
                </a:solidFill>
                <a:latin typeface="KyivType Sans2" panose="00000500000000000000" charset="0"/>
              </a:rPr>
              <a:t>Assets</a:t>
            </a:r>
            <a:r>
              <a:rPr lang="fr-FR" sz="3600" dirty="0" smtClean="0">
                <a:solidFill>
                  <a:srgbClr val="3E3E3E"/>
                </a:solidFill>
                <a:latin typeface="KyivType Sans2" panose="00000500000000000000" charset="0"/>
              </a:rPr>
              <a:t> </a:t>
            </a:r>
            <a:r>
              <a:rPr lang="fr-FR" sz="3600" dirty="0" err="1" smtClean="0">
                <a:solidFill>
                  <a:srgbClr val="3E3E3E"/>
                </a:solidFill>
                <a:latin typeface="KyivType Sans2" panose="00000500000000000000" charset="0"/>
              </a:rPr>
              <a:t>available</a:t>
            </a:r>
            <a:r>
              <a:rPr lang="fr-FR" sz="3600" dirty="0" smtClean="0">
                <a:solidFill>
                  <a:srgbClr val="3E3E3E"/>
                </a:solidFill>
                <a:latin typeface="KyivType Sans2" panose="00000500000000000000" charset="0"/>
              </a:rPr>
              <a:t> for activation</a:t>
            </a:r>
            <a:endParaRPr lang="fr-FR" sz="3600" dirty="0">
              <a:solidFill>
                <a:srgbClr val="3E3E3E"/>
              </a:solidFill>
              <a:latin typeface="KyivType Sans2" panose="00000500000000000000" charset="0"/>
            </a:endParaRPr>
          </a:p>
        </p:txBody>
      </p:sp>
      <p:pic>
        <p:nvPicPr>
          <p:cNvPr id="3" name="Imag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7503" y="986818"/>
            <a:ext cx="2816994" cy="3521242"/>
          </a:xfrm>
          <a:prstGeom prst="rect">
            <a:avLst/>
          </a:prstGeom>
        </p:spPr>
      </p:pic>
      <p:pic>
        <p:nvPicPr>
          <p:cNvPr id="4" name="Imag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2989" y="3208420"/>
            <a:ext cx="2919663" cy="3649579"/>
          </a:xfrm>
          <a:prstGeom prst="rect">
            <a:avLst/>
          </a:prstGeom>
        </p:spPr>
      </p:pic>
      <p:pic>
        <p:nvPicPr>
          <p:cNvPr id="6" name="878AB3A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550791" y="1010557"/>
            <a:ext cx="4676600" cy="5847443"/>
          </a:xfrm>
          <a:prstGeom prst="rect">
            <a:avLst/>
          </a:prstGeom>
        </p:spPr>
      </p:pic>
      <p:sp>
        <p:nvSpPr>
          <p:cNvPr id="8" name="ZoneTexte 7"/>
          <p:cNvSpPr txBox="1"/>
          <p:nvPr/>
        </p:nvSpPr>
        <p:spPr>
          <a:xfrm>
            <a:off x="685661" y="2227298"/>
            <a:ext cx="3437159" cy="646331"/>
          </a:xfrm>
          <a:prstGeom prst="rect">
            <a:avLst/>
          </a:prstGeom>
          <a:noFill/>
        </p:spPr>
        <p:txBody>
          <a:bodyPr wrap="none" rtlCol="0">
            <a:spAutoFit/>
          </a:bodyPr>
          <a:lstStyle/>
          <a:p>
            <a:r>
              <a:rPr lang="fr-FR" dirty="0" smtClean="0">
                <a:solidFill>
                  <a:srgbClr val="3E3E3E"/>
                </a:solidFill>
                <a:latin typeface="Roboto"/>
              </a:rPr>
              <a:t>A </a:t>
            </a:r>
            <a:r>
              <a:rPr lang="fr-FR" dirty="0" err="1" smtClean="0">
                <a:solidFill>
                  <a:srgbClr val="3E3E3E"/>
                </a:solidFill>
                <a:latin typeface="Roboto"/>
              </a:rPr>
              <a:t>complete</a:t>
            </a:r>
            <a:r>
              <a:rPr lang="fr-FR" dirty="0" smtClean="0">
                <a:solidFill>
                  <a:srgbClr val="3E3E3E"/>
                </a:solidFill>
                <a:latin typeface="Roboto"/>
              </a:rPr>
              <a:t> digital activation</a:t>
            </a:r>
          </a:p>
          <a:p>
            <a:r>
              <a:rPr lang="fr-FR" dirty="0" smtClean="0">
                <a:solidFill>
                  <a:srgbClr val="3E3E3E"/>
                </a:solidFill>
                <a:latin typeface="Roboto"/>
              </a:rPr>
              <a:t>Planning </a:t>
            </a:r>
            <a:r>
              <a:rPr lang="fr-FR" dirty="0" err="1" smtClean="0">
                <a:solidFill>
                  <a:srgbClr val="3E3E3E"/>
                </a:solidFill>
                <a:latin typeface="Roboto"/>
              </a:rPr>
              <a:t>with</a:t>
            </a:r>
            <a:r>
              <a:rPr lang="fr-FR" dirty="0" smtClean="0">
                <a:solidFill>
                  <a:srgbClr val="3E3E3E"/>
                </a:solidFill>
                <a:latin typeface="Roboto"/>
              </a:rPr>
              <a:t> </a:t>
            </a:r>
            <a:r>
              <a:rPr lang="fr-FR" dirty="0" err="1" smtClean="0">
                <a:solidFill>
                  <a:srgbClr val="3E3E3E"/>
                </a:solidFill>
                <a:latin typeface="Roboto"/>
              </a:rPr>
              <a:t>texts</a:t>
            </a:r>
            <a:r>
              <a:rPr lang="fr-FR" dirty="0" smtClean="0">
                <a:solidFill>
                  <a:srgbClr val="3E3E3E"/>
                </a:solidFill>
                <a:latin typeface="Roboto"/>
              </a:rPr>
              <a:t> and images </a:t>
            </a:r>
            <a:endParaRPr lang="fr-FR" dirty="0">
              <a:solidFill>
                <a:srgbClr val="3E3E3E"/>
              </a:solidFill>
              <a:latin typeface="Roboto"/>
            </a:endParaRPr>
          </a:p>
        </p:txBody>
      </p:sp>
    </p:spTree>
    <p:extLst>
      <p:ext uri="{BB962C8B-B14F-4D97-AF65-F5344CB8AC3E}">
        <p14:creationId xmlns:p14="http://schemas.microsoft.com/office/powerpoint/2010/main" val="2439642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 name="ZoneTexte 1"/>
          <p:cNvSpPr txBox="1"/>
          <p:nvPr/>
        </p:nvSpPr>
        <p:spPr>
          <a:xfrm>
            <a:off x="439838" y="918010"/>
            <a:ext cx="2188420" cy="461665"/>
          </a:xfrm>
          <a:prstGeom prst="rect">
            <a:avLst/>
          </a:prstGeom>
          <a:noFill/>
        </p:spPr>
        <p:txBody>
          <a:bodyPr wrap="none" rtlCol="0">
            <a:spAutoFit/>
          </a:bodyPr>
          <a:lstStyle/>
          <a:p>
            <a:r>
              <a:rPr lang="fr-FR" sz="2400" dirty="0">
                <a:solidFill>
                  <a:srgbClr val="3E3E3E"/>
                </a:solidFill>
                <a:latin typeface="Roboto"/>
              </a:rPr>
              <a:t>Digital </a:t>
            </a:r>
            <a:r>
              <a:rPr lang="fr-FR" sz="2400" dirty="0" err="1">
                <a:solidFill>
                  <a:srgbClr val="3E3E3E"/>
                </a:solidFill>
                <a:latin typeface="Roboto"/>
              </a:rPr>
              <a:t>Contest</a:t>
            </a:r>
            <a:endParaRPr lang="fr-FR" sz="2400" dirty="0">
              <a:solidFill>
                <a:srgbClr val="3E3E3E"/>
              </a:solidFill>
              <a:latin typeface="Roboto"/>
            </a:endParaRPr>
          </a:p>
        </p:txBody>
      </p:sp>
      <p:sp>
        <p:nvSpPr>
          <p:cNvPr id="3" name="ZoneTexte 2"/>
          <p:cNvSpPr txBox="1"/>
          <p:nvPr/>
        </p:nvSpPr>
        <p:spPr>
          <a:xfrm>
            <a:off x="439838" y="2060294"/>
            <a:ext cx="7125669" cy="3693319"/>
          </a:xfrm>
          <a:prstGeom prst="rect">
            <a:avLst/>
          </a:prstGeom>
          <a:noFill/>
        </p:spPr>
        <p:txBody>
          <a:bodyPr wrap="none" rtlCol="0">
            <a:spAutoFit/>
          </a:bodyPr>
          <a:lstStyle/>
          <a:p>
            <a:r>
              <a:rPr lang="en-US" dirty="0">
                <a:latin typeface="Roboto" panose="02000000000000000000"/>
              </a:rPr>
              <a:t>Win 1 treatment &amp; 1 complete routine </a:t>
            </a:r>
            <a:endParaRPr lang="en-US" dirty="0" smtClean="0">
              <a:latin typeface="Roboto" panose="02000000000000000000"/>
            </a:endParaRPr>
          </a:p>
          <a:p>
            <a:r>
              <a:rPr lang="en-US" dirty="0" smtClean="0">
                <a:latin typeface="Roboto" panose="02000000000000000000"/>
              </a:rPr>
              <a:t>Go </a:t>
            </a:r>
            <a:r>
              <a:rPr lang="en-US" dirty="0">
                <a:latin typeface="Roboto" panose="02000000000000000000"/>
              </a:rPr>
              <a:t>to the Instagram account </a:t>
            </a:r>
            <a:r>
              <a:rPr lang="en-US" dirty="0" err="1">
                <a:latin typeface="Roboto" panose="02000000000000000000"/>
              </a:rPr>
              <a:t>account</a:t>
            </a:r>
            <a:r>
              <a:rPr lang="en-US" dirty="0">
                <a:latin typeface="Roboto" panose="02000000000000000000"/>
              </a:rPr>
              <a:t> @</a:t>
            </a:r>
            <a:r>
              <a:rPr lang="en-US" dirty="0" err="1" smtClean="0">
                <a:latin typeface="Roboto" panose="02000000000000000000"/>
              </a:rPr>
              <a:t>yonka</a:t>
            </a:r>
            <a:r>
              <a:rPr lang="en-US" dirty="0" smtClean="0">
                <a:latin typeface="Roboto" panose="02000000000000000000"/>
              </a:rPr>
              <a:t> </a:t>
            </a:r>
            <a:r>
              <a:rPr lang="en-US" dirty="0">
                <a:latin typeface="Roboto" panose="02000000000000000000"/>
              </a:rPr>
              <a:t>and try your </a:t>
            </a:r>
            <a:r>
              <a:rPr lang="en-US" dirty="0" smtClean="0">
                <a:latin typeface="Roboto" panose="02000000000000000000"/>
              </a:rPr>
              <a:t>chance*</a:t>
            </a:r>
          </a:p>
          <a:p>
            <a:endParaRPr lang="en-US" dirty="0">
              <a:latin typeface="Roboto" panose="02000000000000000000"/>
            </a:endParaRPr>
          </a:p>
          <a:p>
            <a:endParaRPr lang="en-US" dirty="0" smtClean="0">
              <a:latin typeface="Roboto" panose="02000000000000000000"/>
            </a:endParaRPr>
          </a:p>
          <a:p>
            <a:r>
              <a:rPr lang="en-US" dirty="0" smtClean="0">
                <a:latin typeface="Roboto" panose="02000000000000000000"/>
              </a:rPr>
              <a:t>In the routine : 1 makeup remover + 1 Lotion + 1 contours treatment</a:t>
            </a:r>
          </a:p>
          <a:p>
            <a:r>
              <a:rPr lang="en-US" dirty="0" smtClean="0">
                <a:latin typeface="Roboto" panose="02000000000000000000"/>
              </a:rPr>
              <a:t>+ 1 Elixir Vital + 1 scrub + 1 mask</a:t>
            </a:r>
          </a:p>
          <a:p>
            <a:endParaRPr lang="en-US" dirty="0">
              <a:latin typeface="KyivType Sans2" panose="00000500000000000000" pitchFamily="50" charset="0"/>
            </a:endParaRPr>
          </a:p>
          <a:p>
            <a:r>
              <a:rPr lang="en-US" dirty="0" smtClean="0">
                <a:latin typeface="KyivType Sans2" panose="00000500000000000000" pitchFamily="50" charset="0"/>
              </a:rPr>
              <a:t>Conditions : </a:t>
            </a:r>
          </a:p>
          <a:p>
            <a:endParaRPr lang="en-US" dirty="0" smtClean="0">
              <a:latin typeface="Roboto" panose="02000000000000000000"/>
            </a:endParaRPr>
          </a:p>
          <a:p>
            <a:r>
              <a:rPr lang="en-US" dirty="0" smtClean="0">
                <a:latin typeface="Roboto" panose="02000000000000000000"/>
              </a:rPr>
              <a:t>Follow the Instagram account </a:t>
            </a:r>
          </a:p>
          <a:p>
            <a:r>
              <a:rPr lang="en-US" dirty="0" smtClean="0">
                <a:latin typeface="Roboto" panose="02000000000000000000"/>
              </a:rPr>
              <a:t>Like the post </a:t>
            </a:r>
          </a:p>
          <a:p>
            <a:r>
              <a:rPr lang="en-US" dirty="0" smtClean="0">
                <a:latin typeface="Roboto" panose="02000000000000000000"/>
              </a:rPr>
              <a:t>Identify 2 friends</a:t>
            </a:r>
          </a:p>
          <a:p>
            <a:r>
              <a:rPr lang="en-US" dirty="0" smtClean="0">
                <a:latin typeface="Roboto" panose="02000000000000000000"/>
              </a:rPr>
              <a:t>Identify the nearest Yon-Ka </a:t>
            </a:r>
            <a:r>
              <a:rPr lang="en-US" dirty="0">
                <a:latin typeface="Roboto" panose="02000000000000000000"/>
              </a:rPr>
              <a:t>i</a:t>
            </a:r>
            <a:r>
              <a:rPr lang="en-US" dirty="0" smtClean="0">
                <a:latin typeface="Roboto" panose="02000000000000000000"/>
              </a:rPr>
              <a:t>nstitute</a:t>
            </a:r>
            <a:endParaRPr lang="fr-FR" dirty="0">
              <a:latin typeface="Roboto" panose="02000000000000000000"/>
            </a:endParaRPr>
          </a:p>
        </p:txBody>
      </p:sp>
      <p:sp>
        <p:nvSpPr>
          <p:cNvPr id="8" name="Titre 3"/>
          <p:cNvSpPr txBox="1">
            <a:spLocks/>
          </p:cNvSpPr>
          <p:nvPr/>
        </p:nvSpPr>
        <p:spPr>
          <a:xfrm>
            <a:off x="0" y="70387"/>
            <a:ext cx="12192000" cy="91643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000" kern="1200">
                <a:solidFill>
                  <a:schemeClr val="bg2">
                    <a:lumMod val="25000"/>
                  </a:schemeClr>
                </a:solidFill>
                <a:latin typeface="KyivType Sans2" panose="00000500000000000000" pitchFamily="50" charset="0"/>
                <a:ea typeface="+mj-ea"/>
                <a:cs typeface="+mj-cs"/>
              </a:defRPr>
            </a:lvl1pPr>
          </a:lstStyle>
          <a:p>
            <a:pPr>
              <a:lnSpc>
                <a:spcPct val="100000"/>
              </a:lnSpc>
            </a:pPr>
            <a:r>
              <a:rPr lang="fr-FR" sz="3600" dirty="0" err="1" smtClean="0">
                <a:solidFill>
                  <a:srgbClr val="3E3E3E"/>
                </a:solidFill>
                <a:latin typeface="KyivType Sans2" panose="00000500000000000000" charset="0"/>
              </a:rPr>
              <a:t>Assets</a:t>
            </a:r>
            <a:r>
              <a:rPr lang="fr-FR" sz="3600" dirty="0" smtClean="0">
                <a:solidFill>
                  <a:srgbClr val="3E3E3E"/>
                </a:solidFill>
                <a:latin typeface="KyivType Sans2" panose="00000500000000000000" charset="0"/>
              </a:rPr>
              <a:t> </a:t>
            </a:r>
            <a:r>
              <a:rPr lang="fr-FR" sz="3600" dirty="0" err="1" smtClean="0">
                <a:solidFill>
                  <a:srgbClr val="3E3E3E"/>
                </a:solidFill>
                <a:latin typeface="KyivType Sans2" panose="00000500000000000000" charset="0"/>
              </a:rPr>
              <a:t>available</a:t>
            </a:r>
            <a:r>
              <a:rPr lang="fr-FR" sz="3600" dirty="0" smtClean="0">
                <a:solidFill>
                  <a:srgbClr val="3E3E3E"/>
                </a:solidFill>
                <a:latin typeface="KyivType Sans2" panose="00000500000000000000" charset="0"/>
              </a:rPr>
              <a:t> for activation</a:t>
            </a:r>
            <a:endParaRPr lang="fr-FR" sz="3600" dirty="0">
              <a:solidFill>
                <a:srgbClr val="3E3E3E"/>
              </a:solidFill>
              <a:latin typeface="KyivType Sans2" panose="00000500000000000000" charset="0"/>
            </a:endParaRPr>
          </a:p>
        </p:txBody>
      </p:sp>
      <p:pic>
        <p:nvPicPr>
          <p:cNvPr id="9" name="Image 8"/>
          <p:cNvPicPr>
            <a:picLocks noChangeAspect="1"/>
          </p:cNvPicPr>
          <p:nvPr/>
        </p:nvPicPr>
        <p:blipFill>
          <a:blip r:embed="rId3"/>
          <a:stretch>
            <a:fillRect/>
          </a:stretch>
        </p:blipFill>
        <p:spPr>
          <a:xfrm>
            <a:off x="7943851" y="974275"/>
            <a:ext cx="4248150" cy="5883725"/>
          </a:xfrm>
          <a:prstGeom prst="rect">
            <a:avLst/>
          </a:prstGeom>
        </p:spPr>
      </p:pic>
    </p:spTree>
    <p:extLst>
      <p:ext uri="{BB962C8B-B14F-4D97-AF65-F5344CB8AC3E}">
        <p14:creationId xmlns:p14="http://schemas.microsoft.com/office/powerpoint/2010/main" val="14532066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8190" y="2762824"/>
            <a:ext cx="10515600" cy="1614866"/>
          </a:xfrm>
        </p:spPr>
        <p:txBody>
          <a:bodyPr>
            <a:normAutofit fontScale="90000"/>
          </a:bodyPr>
          <a:lstStyle/>
          <a:p>
            <a:r>
              <a:rPr lang="en-US" dirty="0" smtClean="0">
                <a:latin typeface="Roboto" panose="020B0604020202020204" charset="0"/>
                <a:ea typeface="Roboto" panose="020B0604020202020204" charset="0"/>
              </a:rPr>
              <a:t>This </a:t>
            </a:r>
            <a:r>
              <a:rPr lang="en-US" dirty="0">
                <a:latin typeface="Roboto" panose="020B0604020202020204" charset="0"/>
                <a:ea typeface="Roboto" panose="020B0604020202020204" charset="0"/>
              </a:rPr>
              <a:t>elixir will transform your skin. It is extremely repairing and nourishing. Ideal for the fall and winter months</a:t>
            </a:r>
            <a:r>
              <a:rPr lang="en-US" dirty="0" smtClean="0">
                <a:latin typeface="Roboto" panose="020B0604020202020204" charset="0"/>
                <a:ea typeface="Roboto" panose="020B0604020202020204" charset="0"/>
              </a:rPr>
              <a:t>.</a:t>
            </a:r>
            <a:endParaRPr lang="fr-FR" dirty="0">
              <a:latin typeface="Roboto" panose="020B0604020202020204" charset="0"/>
              <a:ea typeface="Roboto" panose="020B0604020202020204" charset="0"/>
            </a:endParaRPr>
          </a:p>
        </p:txBody>
      </p:sp>
      <p:sp>
        <p:nvSpPr>
          <p:cNvPr id="3" name="ZoneTexte 2"/>
          <p:cNvSpPr txBox="1"/>
          <p:nvPr/>
        </p:nvSpPr>
        <p:spPr>
          <a:xfrm>
            <a:off x="8641080" y="4377690"/>
            <a:ext cx="1229824" cy="646331"/>
          </a:xfrm>
          <a:prstGeom prst="rect">
            <a:avLst/>
          </a:prstGeom>
          <a:noFill/>
        </p:spPr>
        <p:txBody>
          <a:bodyPr wrap="none" rtlCol="0">
            <a:spAutoFit/>
          </a:bodyPr>
          <a:lstStyle/>
          <a:p>
            <a:r>
              <a:rPr lang="fr-FR" sz="3600" dirty="0" smtClean="0">
                <a:solidFill>
                  <a:schemeClr val="bg2">
                    <a:lumMod val="25000"/>
                  </a:schemeClr>
                </a:solidFill>
                <a:latin typeface="Roboto" panose="020B0604020202020204" charset="0"/>
                <a:ea typeface="Roboto" panose="020B0604020202020204" charset="0"/>
                <a:cs typeface="+mj-cs"/>
              </a:rPr>
              <a:t>Amy.</a:t>
            </a:r>
            <a:endParaRPr lang="fr-FR" sz="3600" dirty="0">
              <a:solidFill>
                <a:schemeClr val="bg2">
                  <a:lumMod val="25000"/>
                </a:schemeClr>
              </a:solidFill>
              <a:latin typeface="Roboto" panose="020B0604020202020204" charset="0"/>
              <a:ea typeface="Roboto" panose="020B0604020202020204" charset="0"/>
              <a:cs typeface="+mj-cs"/>
            </a:endParaRPr>
          </a:p>
        </p:txBody>
      </p:sp>
      <p:sp>
        <p:nvSpPr>
          <p:cNvPr id="4" name="ZoneTexte 3"/>
          <p:cNvSpPr txBox="1"/>
          <p:nvPr/>
        </p:nvSpPr>
        <p:spPr>
          <a:xfrm>
            <a:off x="-279318" y="2103090"/>
            <a:ext cx="1220206" cy="3154710"/>
          </a:xfrm>
          <a:prstGeom prst="rect">
            <a:avLst/>
          </a:prstGeom>
          <a:noFill/>
        </p:spPr>
        <p:txBody>
          <a:bodyPr wrap="none" rtlCol="0">
            <a:spAutoFit/>
          </a:bodyPr>
          <a:lstStyle/>
          <a:p>
            <a:r>
              <a:rPr lang="fr-FR" sz="19900" dirty="0">
                <a:solidFill>
                  <a:srgbClr val="F9C199"/>
                </a:solidFill>
                <a:latin typeface="Lucida Handwriting" panose="03010101010101010101" pitchFamily="66" charset="0"/>
                <a:ea typeface="Roboto" panose="020B0604020202020204" charset="0"/>
                <a:cs typeface="Arial" panose="020B0604020202020204" pitchFamily="34" charset="0"/>
              </a:rPr>
              <a:t>"</a:t>
            </a:r>
          </a:p>
        </p:txBody>
      </p:sp>
    </p:spTree>
    <p:extLst>
      <p:ext uri="{BB962C8B-B14F-4D97-AF65-F5344CB8AC3E}">
        <p14:creationId xmlns:p14="http://schemas.microsoft.com/office/powerpoint/2010/main" val="94968517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5" name="Titre 3"/>
          <p:cNvSpPr txBox="1">
            <a:spLocks/>
          </p:cNvSpPr>
          <p:nvPr/>
        </p:nvSpPr>
        <p:spPr>
          <a:xfrm>
            <a:off x="0" y="100508"/>
            <a:ext cx="12192000" cy="91643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000" kern="1200">
                <a:solidFill>
                  <a:schemeClr val="bg2">
                    <a:lumMod val="25000"/>
                  </a:schemeClr>
                </a:solidFill>
                <a:latin typeface="KyivType Sans2" panose="00000500000000000000" pitchFamily="50" charset="0"/>
                <a:ea typeface="+mj-ea"/>
                <a:cs typeface="+mj-cs"/>
              </a:defRPr>
            </a:lvl1pPr>
          </a:lstStyle>
          <a:p>
            <a:pPr>
              <a:lnSpc>
                <a:spcPct val="100000"/>
              </a:lnSpc>
            </a:pPr>
            <a:r>
              <a:rPr lang="fr-FR" sz="3600" dirty="0" smtClean="0">
                <a:solidFill>
                  <a:srgbClr val="3E3E3E"/>
                </a:solidFill>
                <a:latin typeface="KyivType Sans2" panose="00000500000000000000" charset="0"/>
              </a:rPr>
              <a:t>CONSUMER OFFER</a:t>
            </a:r>
          </a:p>
          <a:p>
            <a:pPr>
              <a:lnSpc>
                <a:spcPct val="100000"/>
              </a:lnSpc>
            </a:pPr>
            <a:r>
              <a:rPr lang="fr-FR" sz="2800" dirty="0" err="1" smtClean="0">
                <a:solidFill>
                  <a:srgbClr val="3E3E3E"/>
                </a:solidFill>
                <a:latin typeface="KyivType Sans2" panose="00000500000000000000" charset="0"/>
              </a:rPr>
              <a:t>September</a:t>
            </a:r>
            <a:r>
              <a:rPr lang="fr-FR" sz="2800" dirty="0" smtClean="0">
                <a:solidFill>
                  <a:srgbClr val="3E3E3E"/>
                </a:solidFill>
                <a:latin typeface="KyivType Sans2" panose="00000500000000000000" charset="0"/>
              </a:rPr>
              <a:t> 2021</a:t>
            </a:r>
            <a:endParaRPr lang="fr-FR" sz="2800" dirty="0">
              <a:solidFill>
                <a:srgbClr val="3E3E3E"/>
              </a:solidFill>
              <a:latin typeface="KyivType Sans2" panose="00000500000000000000" charset="0"/>
            </a:endParaRPr>
          </a:p>
        </p:txBody>
      </p:sp>
      <p:pic>
        <p:nvPicPr>
          <p:cNvPr id="4" name="Image 3"/>
          <p:cNvPicPr>
            <a:picLocks noChangeAspect="1"/>
          </p:cNvPicPr>
          <p:nvPr/>
        </p:nvPicPr>
        <p:blipFill>
          <a:blip r:embed="rId3"/>
          <a:stretch>
            <a:fillRect/>
          </a:stretch>
        </p:blipFill>
        <p:spPr>
          <a:xfrm>
            <a:off x="8430017" y="2188293"/>
            <a:ext cx="2421699" cy="3617349"/>
          </a:xfrm>
          <a:prstGeom prst="rect">
            <a:avLst/>
          </a:prstGeom>
        </p:spPr>
      </p:pic>
      <p:sp>
        <p:nvSpPr>
          <p:cNvPr id="7" name="ZoneTexte 6"/>
          <p:cNvSpPr txBox="1"/>
          <p:nvPr/>
        </p:nvSpPr>
        <p:spPr>
          <a:xfrm>
            <a:off x="1531776" y="5959059"/>
            <a:ext cx="4301177" cy="461665"/>
          </a:xfrm>
          <a:prstGeom prst="rect">
            <a:avLst/>
          </a:prstGeom>
          <a:noFill/>
        </p:spPr>
        <p:txBody>
          <a:bodyPr wrap="none" rtlCol="0">
            <a:spAutoFit/>
          </a:bodyPr>
          <a:lstStyle/>
          <a:p>
            <a:r>
              <a:rPr lang="fr-FR" sz="2400" dirty="0" smtClean="0">
                <a:latin typeface="KyivType Sans2" panose="00000500000000000000" charset="0"/>
              </a:rPr>
              <a:t>1  ELIXIR VITAL </a:t>
            </a:r>
            <a:r>
              <a:rPr lang="fr-FR" sz="2400" dirty="0" err="1" smtClean="0">
                <a:latin typeface="KyivType Sans2" panose="00000500000000000000" charset="0"/>
              </a:rPr>
              <a:t>purchased</a:t>
            </a:r>
            <a:endParaRPr lang="fr-FR" sz="2400" dirty="0">
              <a:latin typeface="KyivType Sans2" panose="00000500000000000000" charset="0"/>
            </a:endParaRPr>
          </a:p>
        </p:txBody>
      </p:sp>
      <p:sp>
        <p:nvSpPr>
          <p:cNvPr id="8" name="ZoneTexte 7"/>
          <p:cNvSpPr txBox="1"/>
          <p:nvPr/>
        </p:nvSpPr>
        <p:spPr>
          <a:xfrm>
            <a:off x="7007738" y="5990201"/>
            <a:ext cx="4548040" cy="461665"/>
          </a:xfrm>
          <a:prstGeom prst="rect">
            <a:avLst/>
          </a:prstGeom>
          <a:noFill/>
        </p:spPr>
        <p:txBody>
          <a:bodyPr wrap="none" rtlCol="0">
            <a:spAutoFit/>
          </a:bodyPr>
          <a:lstStyle/>
          <a:p>
            <a:r>
              <a:rPr lang="fr-FR" sz="2400" dirty="0" smtClean="0">
                <a:latin typeface="KyivType Sans2" panose="00000500000000000000" charset="0"/>
              </a:rPr>
              <a:t>1  LAIT HYDRATANT for free</a:t>
            </a:r>
            <a:endParaRPr lang="fr-FR" sz="2400" dirty="0">
              <a:latin typeface="KyivType Sans2" panose="00000500000000000000" charset="0"/>
            </a:endParaRPr>
          </a:p>
        </p:txBody>
      </p:sp>
      <p:sp>
        <p:nvSpPr>
          <p:cNvPr id="9" name="ZoneTexte 8"/>
          <p:cNvSpPr txBox="1"/>
          <p:nvPr/>
        </p:nvSpPr>
        <p:spPr>
          <a:xfrm>
            <a:off x="7377830" y="6289776"/>
            <a:ext cx="2668044" cy="400110"/>
          </a:xfrm>
          <a:prstGeom prst="rect">
            <a:avLst/>
          </a:prstGeom>
          <a:noFill/>
        </p:spPr>
        <p:txBody>
          <a:bodyPr wrap="square" rtlCol="0">
            <a:spAutoFit/>
          </a:bodyPr>
          <a:lstStyle/>
          <a:p>
            <a:pPr algn="ctr"/>
            <a:r>
              <a:rPr lang="fr-FR" sz="2000" dirty="0" err="1">
                <a:latin typeface="KyivType Sans2" panose="00000500000000000000" charset="0"/>
              </a:rPr>
              <a:t>t</a:t>
            </a:r>
            <a:r>
              <a:rPr lang="fr-FR" sz="2000" dirty="0" err="1" smtClean="0">
                <a:latin typeface="KyivType Sans2" panose="00000500000000000000" charset="0"/>
              </a:rPr>
              <a:t>ravel</a:t>
            </a:r>
            <a:r>
              <a:rPr lang="fr-FR" sz="2000" dirty="0" smtClean="0">
                <a:latin typeface="KyivType Sans2" panose="00000500000000000000" charset="0"/>
              </a:rPr>
              <a:t> size</a:t>
            </a:r>
            <a:endParaRPr lang="fr-FR" sz="2000" dirty="0">
              <a:latin typeface="KyivType Sans2" panose="00000500000000000000" charset="0"/>
            </a:endParaRPr>
          </a:p>
        </p:txBody>
      </p:sp>
      <p:pic>
        <p:nvPicPr>
          <p:cNvPr id="10" name="object 4"/>
          <p:cNvPicPr/>
          <p:nvPr/>
        </p:nvPicPr>
        <p:blipFill rotWithShape="1">
          <a:blip r:embed="rId4" cstate="print">
            <a:extLst>
              <a:ext uri="{28A0092B-C50C-407E-A947-70E740481C1C}">
                <a14:useLocalDpi xmlns:a14="http://schemas.microsoft.com/office/drawing/2010/main" val="0"/>
              </a:ext>
            </a:extLst>
          </a:blip>
          <a:srcRect l="1" r="-2435" b="18528"/>
          <a:stretch/>
        </p:blipFill>
        <p:spPr>
          <a:xfrm>
            <a:off x="2953511" y="1423976"/>
            <a:ext cx="1105142" cy="4535083"/>
          </a:xfrm>
          <a:prstGeom prst="rect">
            <a:avLst/>
          </a:prstGeom>
        </p:spPr>
      </p:pic>
    </p:spTree>
    <p:extLst>
      <p:ext uri="{BB962C8B-B14F-4D97-AF65-F5344CB8AC3E}">
        <p14:creationId xmlns:p14="http://schemas.microsoft.com/office/powerpoint/2010/main" val="92487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5" name="Titre 3"/>
          <p:cNvSpPr txBox="1">
            <a:spLocks/>
          </p:cNvSpPr>
          <p:nvPr/>
        </p:nvSpPr>
        <p:spPr>
          <a:xfrm>
            <a:off x="0" y="70387"/>
            <a:ext cx="12192000" cy="91643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000" kern="1200">
                <a:solidFill>
                  <a:schemeClr val="bg2">
                    <a:lumMod val="25000"/>
                  </a:schemeClr>
                </a:solidFill>
                <a:latin typeface="KyivType Sans2" panose="00000500000000000000" pitchFamily="50" charset="0"/>
                <a:ea typeface="+mj-ea"/>
                <a:cs typeface="+mj-cs"/>
              </a:defRPr>
            </a:lvl1pPr>
          </a:lstStyle>
          <a:p>
            <a:pPr>
              <a:lnSpc>
                <a:spcPct val="100000"/>
              </a:lnSpc>
            </a:pPr>
            <a:r>
              <a:rPr lang="fr-FR" sz="3600" dirty="0" smtClean="0">
                <a:solidFill>
                  <a:srgbClr val="3E3E3E"/>
                </a:solidFill>
                <a:latin typeface="KyivType Sans2" panose="00000500000000000000" charset="0"/>
              </a:rPr>
              <a:t>POINTS OF SALE OFFER</a:t>
            </a:r>
            <a:endParaRPr lang="fr-FR" sz="3600" dirty="0">
              <a:solidFill>
                <a:srgbClr val="3E3E3E"/>
              </a:solidFill>
              <a:latin typeface="KyivType Sans2" panose="00000500000000000000" charset="0"/>
            </a:endParaRPr>
          </a:p>
        </p:txBody>
      </p:sp>
      <p:pic>
        <p:nvPicPr>
          <p:cNvPr id="3" name="Image 2"/>
          <p:cNvPicPr>
            <a:picLocks noChangeAspect="1"/>
          </p:cNvPicPr>
          <p:nvPr/>
        </p:nvPicPr>
        <p:blipFill>
          <a:blip r:embed="rId3"/>
          <a:stretch>
            <a:fillRect/>
          </a:stretch>
        </p:blipFill>
        <p:spPr>
          <a:xfrm>
            <a:off x="8656834" y="986818"/>
            <a:ext cx="1767583" cy="2640280"/>
          </a:xfrm>
          <a:prstGeom prst="rect">
            <a:avLst/>
          </a:prstGeom>
        </p:spPr>
      </p:pic>
      <p:sp>
        <p:nvSpPr>
          <p:cNvPr id="4" name="ZoneTexte 3"/>
          <p:cNvSpPr txBox="1"/>
          <p:nvPr/>
        </p:nvSpPr>
        <p:spPr>
          <a:xfrm>
            <a:off x="6260295" y="3992376"/>
            <a:ext cx="439544" cy="707886"/>
          </a:xfrm>
          <a:prstGeom prst="rect">
            <a:avLst/>
          </a:prstGeom>
          <a:noFill/>
        </p:spPr>
        <p:txBody>
          <a:bodyPr wrap="none" rtlCol="0">
            <a:spAutoFit/>
          </a:bodyPr>
          <a:lstStyle/>
          <a:p>
            <a:r>
              <a:rPr lang="fr-FR" sz="4000" b="1" dirty="0"/>
              <a:t>=</a:t>
            </a:r>
          </a:p>
        </p:txBody>
      </p:sp>
      <p:pic>
        <p:nvPicPr>
          <p:cNvPr id="13" name="Image 12"/>
          <p:cNvPicPr>
            <a:picLocks noChangeAspect="1"/>
          </p:cNvPicPr>
          <p:nvPr/>
        </p:nvPicPr>
        <p:blipFill>
          <a:blip r:embed="rId3"/>
          <a:stretch>
            <a:fillRect/>
          </a:stretch>
        </p:blipFill>
        <p:spPr>
          <a:xfrm>
            <a:off x="10339830" y="998077"/>
            <a:ext cx="1767583" cy="2640280"/>
          </a:xfrm>
          <a:prstGeom prst="rect">
            <a:avLst/>
          </a:prstGeom>
        </p:spPr>
      </p:pic>
      <p:pic>
        <p:nvPicPr>
          <p:cNvPr id="14" name="Image 13"/>
          <p:cNvPicPr>
            <a:picLocks noChangeAspect="1"/>
          </p:cNvPicPr>
          <p:nvPr/>
        </p:nvPicPr>
        <p:blipFill>
          <a:blip r:embed="rId3"/>
          <a:stretch>
            <a:fillRect/>
          </a:stretch>
        </p:blipFill>
        <p:spPr>
          <a:xfrm>
            <a:off x="8820754" y="4217720"/>
            <a:ext cx="1767583" cy="2640280"/>
          </a:xfrm>
          <a:prstGeom prst="rect">
            <a:avLst/>
          </a:prstGeom>
        </p:spPr>
      </p:pic>
      <p:pic>
        <p:nvPicPr>
          <p:cNvPr id="15" name="Image 14"/>
          <p:cNvPicPr>
            <a:picLocks noChangeAspect="1"/>
          </p:cNvPicPr>
          <p:nvPr/>
        </p:nvPicPr>
        <p:blipFill>
          <a:blip r:embed="rId3"/>
          <a:stretch>
            <a:fillRect/>
          </a:stretch>
        </p:blipFill>
        <p:spPr>
          <a:xfrm>
            <a:off x="10424417" y="4217720"/>
            <a:ext cx="1767583" cy="2640280"/>
          </a:xfrm>
          <a:prstGeom prst="rect">
            <a:avLst/>
          </a:prstGeom>
        </p:spPr>
      </p:pic>
      <p:sp>
        <p:nvSpPr>
          <p:cNvPr id="16" name="ZoneTexte 15"/>
          <p:cNvSpPr txBox="1"/>
          <p:nvPr/>
        </p:nvSpPr>
        <p:spPr>
          <a:xfrm>
            <a:off x="526094" y="1992460"/>
            <a:ext cx="5010410" cy="461665"/>
          </a:xfrm>
          <a:prstGeom prst="rect">
            <a:avLst/>
          </a:prstGeom>
          <a:noFill/>
        </p:spPr>
        <p:txBody>
          <a:bodyPr wrap="square" rtlCol="0">
            <a:spAutoFit/>
          </a:bodyPr>
          <a:lstStyle/>
          <a:p>
            <a:pPr algn="ctr"/>
            <a:r>
              <a:rPr lang="fr-FR" sz="2400" dirty="0" smtClean="0">
                <a:latin typeface="KyivType Sans2" panose="00000500000000000000" charset="0"/>
              </a:rPr>
              <a:t>4  ELIXIR VITAL </a:t>
            </a:r>
            <a:r>
              <a:rPr lang="fr-FR" sz="2400" dirty="0" err="1" smtClean="0">
                <a:latin typeface="KyivType Sans2" panose="00000500000000000000" charset="0"/>
              </a:rPr>
              <a:t>purchased</a:t>
            </a:r>
            <a:endParaRPr lang="fr-FR" sz="2400" dirty="0">
              <a:latin typeface="KyivType Sans2" panose="00000500000000000000" charset="0"/>
            </a:endParaRPr>
          </a:p>
        </p:txBody>
      </p:sp>
      <p:sp>
        <p:nvSpPr>
          <p:cNvPr id="17" name="ZoneTexte 16"/>
          <p:cNvSpPr txBox="1"/>
          <p:nvPr/>
        </p:nvSpPr>
        <p:spPr>
          <a:xfrm>
            <a:off x="9104419" y="3767314"/>
            <a:ext cx="1667444" cy="461665"/>
          </a:xfrm>
          <a:prstGeom prst="rect">
            <a:avLst/>
          </a:prstGeom>
          <a:noFill/>
        </p:spPr>
        <p:txBody>
          <a:bodyPr wrap="none" rtlCol="0">
            <a:spAutoFit/>
          </a:bodyPr>
          <a:lstStyle/>
          <a:p>
            <a:r>
              <a:rPr lang="fr-FR" sz="2400" dirty="0" smtClean="0">
                <a:latin typeface="KyivType Sans2" panose="00000500000000000000" charset="0"/>
                <a:cs typeface="Leelawadee" panose="020B0502040204020203" pitchFamily="34" charset="-34"/>
              </a:rPr>
              <a:t>FOR FREE</a:t>
            </a:r>
            <a:endParaRPr lang="fr-FR" sz="2400" dirty="0">
              <a:latin typeface="KyivType Sans2" panose="00000500000000000000" charset="0"/>
              <a:cs typeface="Leelawadee" panose="020B0502040204020203" pitchFamily="34" charset="-34"/>
            </a:endParaRPr>
          </a:p>
        </p:txBody>
      </p:sp>
      <p:sp>
        <p:nvSpPr>
          <p:cNvPr id="19" name="Rectangle 18"/>
          <p:cNvSpPr/>
          <p:nvPr/>
        </p:nvSpPr>
        <p:spPr>
          <a:xfrm>
            <a:off x="6955363" y="998077"/>
            <a:ext cx="4981941" cy="587118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object 4"/>
          <p:cNvPicPr/>
          <p:nvPr/>
        </p:nvPicPr>
        <p:blipFill rotWithShape="1">
          <a:blip r:embed="rId4" cstate="print">
            <a:extLst>
              <a:ext uri="{28A0092B-C50C-407E-A947-70E740481C1C}">
                <a14:useLocalDpi xmlns:a14="http://schemas.microsoft.com/office/drawing/2010/main" val="0"/>
              </a:ext>
            </a:extLst>
          </a:blip>
          <a:srcRect l="1" r="-2435" b="18528"/>
          <a:stretch/>
        </p:blipFill>
        <p:spPr>
          <a:xfrm>
            <a:off x="7324716" y="2736346"/>
            <a:ext cx="848106" cy="3480305"/>
          </a:xfrm>
          <a:prstGeom prst="rect">
            <a:avLst/>
          </a:prstGeom>
        </p:spPr>
      </p:pic>
      <p:pic>
        <p:nvPicPr>
          <p:cNvPr id="20" name="object 4"/>
          <p:cNvPicPr/>
          <p:nvPr/>
        </p:nvPicPr>
        <p:blipFill rotWithShape="1">
          <a:blip r:embed="rId4" cstate="print">
            <a:extLst>
              <a:ext uri="{28A0092B-C50C-407E-A947-70E740481C1C}">
                <a14:useLocalDpi xmlns:a14="http://schemas.microsoft.com/office/drawing/2010/main" val="0"/>
              </a:ext>
            </a:extLst>
          </a:blip>
          <a:srcRect l="1" r="-2435" b="18528"/>
          <a:stretch/>
        </p:blipFill>
        <p:spPr>
          <a:xfrm>
            <a:off x="570908" y="2809591"/>
            <a:ext cx="848106" cy="3480305"/>
          </a:xfrm>
          <a:prstGeom prst="rect">
            <a:avLst/>
          </a:prstGeom>
        </p:spPr>
      </p:pic>
      <p:pic>
        <p:nvPicPr>
          <p:cNvPr id="21" name="object 4"/>
          <p:cNvPicPr/>
          <p:nvPr/>
        </p:nvPicPr>
        <p:blipFill rotWithShape="1">
          <a:blip r:embed="rId4" cstate="print">
            <a:extLst>
              <a:ext uri="{28A0092B-C50C-407E-A947-70E740481C1C}">
                <a14:useLocalDpi xmlns:a14="http://schemas.microsoft.com/office/drawing/2010/main" val="0"/>
              </a:ext>
            </a:extLst>
          </a:blip>
          <a:srcRect l="1" r="-2435" b="18528"/>
          <a:stretch/>
        </p:blipFill>
        <p:spPr>
          <a:xfrm>
            <a:off x="1894112" y="2809591"/>
            <a:ext cx="848106" cy="3480305"/>
          </a:xfrm>
          <a:prstGeom prst="rect">
            <a:avLst/>
          </a:prstGeom>
        </p:spPr>
      </p:pic>
      <p:pic>
        <p:nvPicPr>
          <p:cNvPr id="22" name="object 4"/>
          <p:cNvPicPr/>
          <p:nvPr/>
        </p:nvPicPr>
        <p:blipFill rotWithShape="1">
          <a:blip r:embed="rId4" cstate="print">
            <a:extLst>
              <a:ext uri="{28A0092B-C50C-407E-A947-70E740481C1C}">
                <a14:useLocalDpi xmlns:a14="http://schemas.microsoft.com/office/drawing/2010/main" val="0"/>
              </a:ext>
            </a:extLst>
          </a:blip>
          <a:srcRect l="1" r="-2435" b="18528"/>
          <a:stretch/>
        </p:blipFill>
        <p:spPr>
          <a:xfrm>
            <a:off x="3303941" y="2772968"/>
            <a:ext cx="848106" cy="3480305"/>
          </a:xfrm>
          <a:prstGeom prst="rect">
            <a:avLst/>
          </a:prstGeom>
        </p:spPr>
      </p:pic>
      <p:pic>
        <p:nvPicPr>
          <p:cNvPr id="23" name="object 4"/>
          <p:cNvPicPr/>
          <p:nvPr/>
        </p:nvPicPr>
        <p:blipFill rotWithShape="1">
          <a:blip r:embed="rId4" cstate="print">
            <a:extLst>
              <a:ext uri="{28A0092B-C50C-407E-A947-70E740481C1C}">
                <a14:useLocalDpi xmlns:a14="http://schemas.microsoft.com/office/drawing/2010/main" val="0"/>
              </a:ext>
            </a:extLst>
          </a:blip>
          <a:srcRect l="1" r="-2435" b="18528"/>
          <a:stretch/>
        </p:blipFill>
        <p:spPr>
          <a:xfrm>
            <a:off x="4681788" y="2736346"/>
            <a:ext cx="848106" cy="3480305"/>
          </a:xfrm>
          <a:prstGeom prst="rect">
            <a:avLst/>
          </a:prstGeom>
        </p:spPr>
      </p:pic>
    </p:spTree>
    <p:extLst>
      <p:ext uri="{BB962C8B-B14F-4D97-AF65-F5344CB8AC3E}">
        <p14:creationId xmlns:p14="http://schemas.microsoft.com/office/powerpoint/2010/main" val="310290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1000" fill="hold"/>
                                        <p:tgtEl>
                                          <p:spTgt spid="21"/>
                                        </p:tgtEl>
                                        <p:attrNameLst>
                                          <p:attrName>ppt_w</p:attrName>
                                        </p:attrNameLst>
                                      </p:cBhvr>
                                      <p:tavLst>
                                        <p:tav tm="0">
                                          <p:val>
                                            <p:fltVal val="0"/>
                                          </p:val>
                                        </p:tav>
                                        <p:tav tm="100000">
                                          <p:val>
                                            <p:strVal val="#ppt_w"/>
                                          </p:val>
                                        </p:tav>
                                      </p:tavLst>
                                    </p:anim>
                                    <p:anim calcmode="lin" valueType="num">
                                      <p:cBhvr>
                                        <p:cTn id="13" dur="1000" fill="hold"/>
                                        <p:tgtEl>
                                          <p:spTgt spid="21"/>
                                        </p:tgtEl>
                                        <p:attrNameLst>
                                          <p:attrName>ppt_h</p:attrName>
                                        </p:attrNameLst>
                                      </p:cBhvr>
                                      <p:tavLst>
                                        <p:tav tm="0">
                                          <p:val>
                                            <p:fltVal val="0"/>
                                          </p:val>
                                        </p:tav>
                                        <p:tav tm="100000">
                                          <p:val>
                                            <p:strVal val="#ppt_h"/>
                                          </p:val>
                                        </p:tav>
                                      </p:tavLst>
                                    </p:anim>
                                    <p:animEffect transition="in" filter="fade">
                                      <p:cBhvr>
                                        <p:cTn id="14" dur="1000"/>
                                        <p:tgtEl>
                                          <p:spTgt spid="21"/>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1000" fill="hold"/>
                                        <p:tgtEl>
                                          <p:spTgt spid="22"/>
                                        </p:tgtEl>
                                        <p:attrNameLst>
                                          <p:attrName>ppt_w</p:attrName>
                                        </p:attrNameLst>
                                      </p:cBhvr>
                                      <p:tavLst>
                                        <p:tav tm="0">
                                          <p:val>
                                            <p:fltVal val="0"/>
                                          </p:val>
                                        </p:tav>
                                        <p:tav tm="100000">
                                          <p:val>
                                            <p:strVal val="#ppt_w"/>
                                          </p:val>
                                        </p:tav>
                                      </p:tavLst>
                                    </p:anim>
                                    <p:anim calcmode="lin" valueType="num">
                                      <p:cBhvr>
                                        <p:cTn id="18" dur="1000" fill="hold"/>
                                        <p:tgtEl>
                                          <p:spTgt spid="22"/>
                                        </p:tgtEl>
                                        <p:attrNameLst>
                                          <p:attrName>ppt_h</p:attrName>
                                        </p:attrNameLst>
                                      </p:cBhvr>
                                      <p:tavLst>
                                        <p:tav tm="0">
                                          <p:val>
                                            <p:fltVal val="0"/>
                                          </p:val>
                                        </p:tav>
                                        <p:tav tm="100000">
                                          <p:val>
                                            <p:strVal val="#ppt_h"/>
                                          </p:val>
                                        </p:tav>
                                      </p:tavLst>
                                    </p:anim>
                                    <p:animEffect transition="in" filter="fade">
                                      <p:cBhvr>
                                        <p:cTn id="19" dur="1000"/>
                                        <p:tgtEl>
                                          <p:spTgt spid="22"/>
                                        </p:tgtEl>
                                      </p:cBhvr>
                                    </p:animEffect>
                                  </p:childTnLst>
                                </p:cTn>
                              </p:par>
                              <p:par>
                                <p:cTn id="20" presetID="53" presetClass="entr" presetSubtype="16"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1000" fill="hold"/>
                                        <p:tgtEl>
                                          <p:spTgt spid="23"/>
                                        </p:tgtEl>
                                        <p:attrNameLst>
                                          <p:attrName>ppt_w</p:attrName>
                                        </p:attrNameLst>
                                      </p:cBhvr>
                                      <p:tavLst>
                                        <p:tav tm="0">
                                          <p:val>
                                            <p:fltVal val="0"/>
                                          </p:val>
                                        </p:tav>
                                        <p:tav tm="100000">
                                          <p:val>
                                            <p:strVal val="#ppt_w"/>
                                          </p:val>
                                        </p:tav>
                                      </p:tavLst>
                                    </p:anim>
                                    <p:anim calcmode="lin" valueType="num">
                                      <p:cBhvr>
                                        <p:cTn id="23" dur="1000" fill="hold"/>
                                        <p:tgtEl>
                                          <p:spTgt spid="23"/>
                                        </p:tgtEl>
                                        <p:attrNameLst>
                                          <p:attrName>ppt_h</p:attrName>
                                        </p:attrNameLst>
                                      </p:cBhvr>
                                      <p:tavLst>
                                        <p:tav tm="0">
                                          <p:val>
                                            <p:fltVal val="0"/>
                                          </p:val>
                                        </p:tav>
                                        <p:tav tm="100000">
                                          <p:val>
                                            <p:strVal val="#ppt_h"/>
                                          </p:val>
                                        </p:tav>
                                      </p:tavLst>
                                    </p:anim>
                                    <p:animEffect transition="in" filter="fade">
                                      <p:cBhvr>
                                        <p:cTn id="24" dur="1000"/>
                                        <p:tgtEl>
                                          <p:spTgt spid="23"/>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1000" fill="hold"/>
                                        <p:tgtEl>
                                          <p:spTgt spid="18"/>
                                        </p:tgtEl>
                                        <p:attrNameLst>
                                          <p:attrName>ppt_w</p:attrName>
                                        </p:attrNameLst>
                                      </p:cBhvr>
                                      <p:tavLst>
                                        <p:tav tm="0">
                                          <p:val>
                                            <p:fltVal val="0"/>
                                          </p:val>
                                        </p:tav>
                                        <p:tav tm="100000">
                                          <p:val>
                                            <p:strVal val="#ppt_w"/>
                                          </p:val>
                                        </p:tav>
                                      </p:tavLst>
                                    </p:anim>
                                    <p:anim calcmode="lin" valueType="num">
                                      <p:cBhvr>
                                        <p:cTn id="28" dur="1000" fill="hold"/>
                                        <p:tgtEl>
                                          <p:spTgt spid="18"/>
                                        </p:tgtEl>
                                        <p:attrNameLst>
                                          <p:attrName>ppt_h</p:attrName>
                                        </p:attrNameLst>
                                      </p:cBhvr>
                                      <p:tavLst>
                                        <p:tav tm="0">
                                          <p:val>
                                            <p:fltVal val="0"/>
                                          </p:val>
                                        </p:tav>
                                        <p:tav tm="100000">
                                          <p:val>
                                            <p:strVal val="#ppt_h"/>
                                          </p:val>
                                        </p:tav>
                                      </p:tavLst>
                                    </p:anim>
                                    <p:animEffect transition="in" filter="fade">
                                      <p:cBhvr>
                                        <p:cTn id="2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5" name="Titre 3"/>
          <p:cNvSpPr txBox="1">
            <a:spLocks/>
          </p:cNvSpPr>
          <p:nvPr/>
        </p:nvSpPr>
        <p:spPr>
          <a:xfrm>
            <a:off x="0" y="70387"/>
            <a:ext cx="12192000" cy="91643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000" kern="1200">
                <a:solidFill>
                  <a:schemeClr val="bg2">
                    <a:lumMod val="25000"/>
                  </a:schemeClr>
                </a:solidFill>
                <a:latin typeface="KyivType Sans2" panose="00000500000000000000" pitchFamily="50" charset="0"/>
                <a:ea typeface="+mj-ea"/>
                <a:cs typeface="+mj-cs"/>
              </a:defRPr>
            </a:lvl1pPr>
          </a:lstStyle>
          <a:p>
            <a:pPr>
              <a:lnSpc>
                <a:spcPct val="100000"/>
              </a:lnSpc>
            </a:pPr>
            <a:r>
              <a:rPr lang="fr-FR" sz="3600" dirty="0" smtClean="0">
                <a:solidFill>
                  <a:srgbClr val="3E3E3E"/>
                </a:solidFill>
                <a:latin typeface="KyivType Sans2" panose="00000500000000000000" charset="0"/>
              </a:rPr>
              <a:t>DISTRIBUTOR OFFER</a:t>
            </a:r>
          </a:p>
          <a:p>
            <a:pPr>
              <a:lnSpc>
                <a:spcPct val="100000"/>
              </a:lnSpc>
            </a:pPr>
            <a:r>
              <a:rPr lang="fr-FR" sz="2800" dirty="0" err="1" smtClean="0">
                <a:solidFill>
                  <a:srgbClr val="3E3E3E"/>
                </a:solidFill>
                <a:latin typeface="KyivType Sans2" panose="00000500000000000000" charset="0"/>
              </a:rPr>
              <a:t>order</a:t>
            </a:r>
            <a:r>
              <a:rPr lang="fr-FR" sz="2800" dirty="0" smtClean="0">
                <a:solidFill>
                  <a:srgbClr val="3E3E3E"/>
                </a:solidFill>
                <a:latin typeface="KyivType Sans2" panose="00000500000000000000" charset="0"/>
              </a:rPr>
              <a:t> </a:t>
            </a:r>
            <a:r>
              <a:rPr lang="fr-FR" sz="2800" dirty="0" err="1" smtClean="0">
                <a:solidFill>
                  <a:srgbClr val="3E3E3E"/>
                </a:solidFill>
                <a:latin typeface="KyivType Sans2" panose="00000500000000000000" charset="0"/>
              </a:rPr>
              <a:t>placed</a:t>
            </a:r>
            <a:r>
              <a:rPr lang="fr-FR" sz="2800" dirty="0" smtClean="0">
                <a:solidFill>
                  <a:srgbClr val="3E3E3E"/>
                </a:solidFill>
                <a:latin typeface="KyivType Sans2" panose="00000500000000000000" charset="0"/>
              </a:rPr>
              <a:t> in July</a:t>
            </a:r>
            <a:endParaRPr lang="fr-FR" sz="2800" dirty="0">
              <a:solidFill>
                <a:srgbClr val="3E3E3E"/>
              </a:solidFill>
              <a:latin typeface="KyivType Sans2" panose="00000500000000000000" charset="0"/>
            </a:endParaRPr>
          </a:p>
        </p:txBody>
      </p:sp>
      <p:pic>
        <p:nvPicPr>
          <p:cNvPr id="3" name="Image 2"/>
          <p:cNvPicPr>
            <a:picLocks noChangeAspect="1"/>
          </p:cNvPicPr>
          <p:nvPr/>
        </p:nvPicPr>
        <p:blipFill>
          <a:blip r:embed="rId3"/>
          <a:stretch>
            <a:fillRect/>
          </a:stretch>
        </p:blipFill>
        <p:spPr>
          <a:xfrm>
            <a:off x="7459373" y="2747655"/>
            <a:ext cx="1980050" cy="2957648"/>
          </a:xfrm>
          <a:prstGeom prst="rect">
            <a:avLst/>
          </a:prstGeom>
        </p:spPr>
      </p:pic>
      <p:sp>
        <p:nvSpPr>
          <p:cNvPr id="7" name="ZoneTexte 6"/>
          <p:cNvSpPr txBox="1"/>
          <p:nvPr/>
        </p:nvSpPr>
        <p:spPr>
          <a:xfrm>
            <a:off x="2807434" y="3278811"/>
            <a:ext cx="3236784" cy="1569660"/>
          </a:xfrm>
          <a:prstGeom prst="rect">
            <a:avLst/>
          </a:prstGeom>
          <a:noFill/>
        </p:spPr>
        <p:txBody>
          <a:bodyPr wrap="none" rtlCol="0">
            <a:spAutoFit/>
          </a:bodyPr>
          <a:lstStyle/>
          <a:p>
            <a:pPr algn="ctr"/>
            <a:r>
              <a:rPr lang="fr-FR" sz="2400" b="1" dirty="0" smtClean="0">
                <a:latin typeface="KyivType Sans2" panose="00000500000000000000" charset="0"/>
              </a:rPr>
              <a:t>50 ELIXIR VITAL</a:t>
            </a:r>
          </a:p>
          <a:p>
            <a:pPr algn="ctr"/>
            <a:r>
              <a:rPr lang="fr-FR" sz="2400" b="1" dirty="0" smtClean="0">
                <a:latin typeface="KyivType Sans2" panose="00000500000000000000" charset="0"/>
              </a:rPr>
              <a:t>for the </a:t>
            </a:r>
            <a:r>
              <a:rPr lang="fr-FR" sz="2400" b="1" dirty="0" err="1" smtClean="0">
                <a:latin typeface="KyivType Sans2" panose="00000500000000000000" charset="0"/>
              </a:rPr>
              <a:t>price</a:t>
            </a:r>
            <a:r>
              <a:rPr lang="fr-FR" sz="2400" b="1" dirty="0" smtClean="0">
                <a:latin typeface="KyivType Sans2" panose="00000500000000000000" charset="0"/>
              </a:rPr>
              <a:t> of 40</a:t>
            </a:r>
          </a:p>
          <a:p>
            <a:pPr algn="ctr"/>
            <a:endParaRPr lang="fr-FR" sz="2400" b="1" dirty="0">
              <a:latin typeface="KyivType Sans2" panose="00000500000000000000" charset="0"/>
            </a:endParaRPr>
          </a:p>
          <a:p>
            <a:pPr algn="ctr"/>
            <a:r>
              <a:rPr lang="fr-FR" sz="2400" b="1" dirty="0" smtClean="0">
                <a:latin typeface="KyivType Sans2" panose="00000500000000000000" charset="0"/>
              </a:rPr>
              <a:t>4 + 1 for free</a:t>
            </a:r>
            <a:endParaRPr lang="fr-FR" sz="2400" b="1" dirty="0">
              <a:latin typeface="KyivType Sans2" panose="00000500000000000000" charset="0"/>
            </a:endParaRPr>
          </a:p>
        </p:txBody>
      </p:sp>
      <p:sp>
        <p:nvSpPr>
          <p:cNvPr id="8" name="ZoneTexte 7"/>
          <p:cNvSpPr txBox="1"/>
          <p:nvPr/>
        </p:nvSpPr>
        <p:spPr>
          <a:xfrm>
            <a:off x="8879591" y="4753873"/>
            <a:ext cx="3074881" cy="1569660"/>
          </a:xfrm>
          <a:prstGeom prst="rect">
            <a:avLst/>
          </a:prstGeom>
          <a:noFill/>
        </p:spPr>
        <p:txBody>
          <a:bodyPr wrap="none" rtlCol="0">
            <a:spAutoFit/>
          </a:bodyPr>
          <a:lstStyle/>
          <a:p>
            <a:pPr algn="ctr"/>
            <a:r>
              <a:rPr lang="fr-FR" sz="2400" b="1" dirty="0" smtClean="0">
                <a:latin typeface="KyivType Sans2" panose="00000500000000000000" charset="0"/>
              </a:rPr>
              <a:t>LAIT HYDRATANT</a:t>
            </a:r>
          </a:p>
          <a:p>
            <a:pPr algn="ctr"/>
            <a:r>
              <a:rPr lang="fr-FR" sz="2400" b="1" dirty="0" err="1" smtClean="0">
                <a:latin typeface="KyivType Sans2" panose="00000500000000000000" charset="0"/>
              </a:rPr>
              <a:t>travel</a:t>
            </a:r>
            <a:r>
              <a:rPr lang="fr-FR" sz="2400" b="1" dirty="0" smtClean="0">
                <a:latin typeface="KyivType Sans2" panose="00000500000000000000" charset="0"/>
              </a:rPr>
              <a:t> size</a:t>
            </a:r>
          </a:p>
          <a:p>
            <a:pPr algn="ctr"/>
            <a:endParaRPr lang="fr-FR" sz="2400" b="1" dirty="0">
              <a:latin typeface="KyivType Sans2" panose="00000500000000000000" charset="0"/>
            </a:endParaRPr>
          </a:p>
          <a:p>
            <a:pPr algn="ctr"/>
            <a:r>
              <a:rPr lang="fr-FR" sz="2400" b="1" dirty="0">
                <a:latin typeface="KyivType Sans2" panose="00000500000000000000" charset="0"/>
              </a:rPr>
              <a:t>a</a:t>
            </a:r>
            <a:r>
              <a:rPr lang="fr-FR" sz="2400" b="1" dirty="0" smtClean="0">
                <a:latin typeface="KyivType Sans2" panose="00000500000000000000" charset="0"/>
              </a:rPr>
              <a:t>t </a:t>
            </a:r>
            <a:r>
              <a:rPr lang="fr-FR" sz="2400" b="1" dirty="0" err="1" smtClean="0">
                <a:latin typeface="KyivType Sans2" panose="00000500000000000000" charset="0"/>
              </a:rPr>
              <a:t>half</a:t>
            </a:r>
            <a:r>
              <a:rPr lang="fr-FR" sz="2400" b="1" dirty="0" smtClean="0">
                <a:latin typeface="KyivType Sans2" panose="00000500000000000000" charset="0"/>
              </a:rPr>
              <a:t> </a:t>
            </a:r>
            <a:r>
              <a:rPr lang="fr-FR" sz="2400" b="1" dirty="0" err="1" smtClean="0">
                <a:latin typeface="KyivType Sans2" panose="00000500000000000000" charset="0"/>
              </a:rPr>
              <a:t>price</a:t>
            </a:r>
            <a:endParaRPr lang="fr-FR" sz="2400" b="1" dirty="0">
              <a:latin typeface="KyivType Sans2" panose="00000500000000000000" charset="0"/>
            </a:endParaRPr>
          </a:p>
        </p:txBody>
      </p:sp>
      <p:pic>
        <p:nvPicPr>
          <p:cNvPr id="9" name="object 4"/>
          <p:cNvPicPr/>
          <p:nvPr/>
        </p:nvPicPr>
        <p:blipFill rotWithShape="1">
          <a:blip r:embed="rId4" cstate="print">
            <a:extLst>
              <a:ext uri="{28A0092B-C50C-407E-A947-70E740481C1C}">
                <a14:useLocalDpi xmlns:a14="http://schemas.microsoft.com/office/drawing/2010/main" val="0"/>
              </a:ext>
            </a:extLst>
          </a:blip>
          <a:srcRect l="1" r="-2435" b="18528"/>
          <a:stretch/>
        </p:blipFill>
        <p:spPr>
          <a:xfrm>
            <a:off x="1544754" y="1671949"/>
            <a:ext cx="1105142" cy="4535083"/>
          </a:xfrm>
          <a:prstGeom prst="rect">
            <a:avLst/>
          </a:prstGeom>
        </p:spPr>
      </p:pic>
    </p:spTree>
    <p:extLst>
      <p:ext uri="{BB962C8B-B14F-4D97-AF65-F5344CB8AC3E}">
        <p14:creationId xmlns:p14="http://schemas.microsoft.com/office/powerpoint/2010/main" val="2228254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 name="ZoneTexte 1"/>
          <p:cNvSpPr txBox="1"/>
          <p:nvPr/>
        </p:nvSpPr>
        <p:spPr>
          <a:xfrm>
            <a:off x="439838" y="918010"/>
            <a:ext cx="967765" cy="461665"/>
          </a:xfrm>
          <a:prstGeom prst="rect">
            <a:avLst/>
          </a:prstGeom>
          <a:noFill/>
        </p:spPr>
        <p:txBody>
          <a:bodyPr wrap="none" rtlCol="0">
            <a:spAutoFit/>
          </a:bodyPr>
          <a:lstStyle/>
          <a:p>
            <a:r>
              <a:rPr lang="fr-FR" sz="2400" dirty="0" err="1">
                <a:solidFill>
                  <a:srgbClr val="3E3E3E"/>
                </a:solidFill>
                <a:latin typeface="Roboto"/>
              </a:rPr>
              <a:t>Video</a:t>
            </a:r>
            <a:endParaRPr lang="fr-FR" sz="2400" dirty="0">
              <a:solidFill>
                <a:srgbClr val="3E3E3E"/>
              </a:solidFill>
              <a:latin typeface="Roboto"/>
            </a:endParaRPr>
          </a:p>
        </p:txBody>
      </p:sp>
      <p:sp>
        <p:nvSpPr>
          <p:cNvPr id="5" name="Titre 3"/>
          <p:cNvSpPr txBox="1">
            <a:spLocks/>
          </p:cNvSpPr>
          <p:nvPr/>
        </p:nvSpPr>
        <p:spPr>
          <a:xfrm>
            <a:off x="0" y="70387"/>
            <a:ext cx="12192000" cy="91643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000" kern="1200">
                <a:solidFill>
                  <a:schemeClr val="bg2">
                    <a:lumMod val="25000"/>
                  </a:schemeClr>
                </a:solidFill>
                <a:latin typeface="KyivType Sans2" panose="00000500000000000000" pitchFamily="50" charset="0"/>
                <a:ea typeface="+mj-ea"/>
                <a:cs typeface="+mj-cs"/>
              </a:defRPr>
            </a:lvl1pPr>
          </a:lstStyle>
          <a:p>
            <a:pPr>
              <a:lnSpc>
                <a:spcPct val="100000"/>
              </a:lnSpc>
            </a:pPr>
            <a:r>
              <a:rPr lang="fr-FR" sz="3600" dirty="0" err="1" smtClean="0">
                <a:solidFill>
                  <a:srgbClr val="3E3E3E"/>
                </a:solidFill>
                <a:latin typeface="KyivType Sans2" panose="00000500000000000000" charset="0"/>
              </a:rPr>
              <a:t>Assets</a:t>
            </a:r>
            <a:r>
              <a:rPr lang="fr-FR" sz="3600" dirty="0" smtClean="0">
                <a:solidFill>
                  <a:srgbClr val="3E3E3E"/>
                </a:solidFill>
                <a:latin typeface="KyivType Sans2" panose="00000500000000000000" charset="0"/>
              </a:rPr>
              <a:t> </a:t>
            </a:r>
            <a:r>
              <a:rPr lang="fr-FR" sz="3600" dirty="0" err="1" smtClean="0">
                <a:solidFill>
                  <a:srgbClr val="3E3E3E"/>
                </a:solidFill>
                <a:latin typeface="KyivType Sans2" panose="00000500000000000000" charset="0"/>
              </a:rPr>
              <a:t>available</a:t>
            </a:r>
            <a:r>
              <a:rPr lang="fr-FR" sz="3600" dirty="0" smtClean="0">
                <a:solidFill>
                  <a:srgbClr val="3E3E3E"/>
                </a:solidFill>
                <a:latin typeface="KyivType Sans2" panose="00000500000000000000" charset="0"/>
              </a:rPr>
              <a:t> for activation</a:t>
            </a:r>
            <a:endParaRPr lang="fr-FR" sz="3600" dirty="0">
              <a:solidFill>
                <a:srgbClr val="3E3E3E"/>
              </a:solidFill>
              <a:latin typeface="KyivType Sans2" panose="00000500000000000000" charset="0"/>
            </a:endParaRPr>
          </a:p>
        </p:txBody>
      </p:sp>
      <p:pic>
        <p:nvPicPr>
          <p:cNvPr id="3" name="Video Elixir Vital EN 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70387"/>
            <a:ext cx="12192000" cy="6858000"/>
          </a:xfrm>
          <a:prstGeom prst="rect">
            <a:avLst/>
          </a:prstGeom>
        </p:spPr>
      </p:pic>
    </p:spTree>
    <p:extLst>
      <p:ext uri="{BB962C8B-B14F-4D97-AF65-F5344CB8AC3E}">
        <p14:creationId xmlns:p14="http://schemas.microsoft.com/office/powerpoint/2010/main" val="6691036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80000">
                <p:cTn id="7" fill="hold" display="0">
                  <p:stCondLst>
                    <p:cond delay="indefinite"/>
                  </p:stCondLst>
                </p:cTn>
                <p:tgtEl>
                  <p:spTgt spid="3"/>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0"/>
            <a:ext cx="12192000" cy="6858000"/>
          </a:xfrm>
          <a:prstGeom prst="rect">
            <a:avLst/>
          </a:prstGeom>
          <a:solidFill>
            <a:srgbClr val="FEF3EC"/>
          </a:solidFill>
        </p:spPr>
        <p:txBody>
          <a:bodyPr wrap="square" rtlCol="0">
            <a:spAutoFit/>
          </a:bodyPr>
          <a:lstStyle/>
          <a:p>
            <a:endParaRPr lang="fr-FR" dirty="0"/>
          </a:p>
        </p:txBody>
      </p:sp>
      <p:pic>
        <p:nvPicPr>
          <p:cNvPr id="8" name="Espace réservé du contenu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9779" r="1722" b="1672"/>
          <a:stretch/>
        </p:blipFill>
        <p:spPr>
          <a:xfrm>
            <a:off x="1203195" y="426127"/>
            <a:ext cx="9929402" cy="5948039"/>
          </a:xfrm>
          <a:prstGeom prst="rect">
            <a:avLst/>
          </a:prstGeom>
        </p:spPr>
      </p:pic>
      <p:pic>
        <p:nvPicPr>
          <p:cNvPr id="9" name="Image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203195" y="426127"/>
            <a:ext cx="4722126" cy="5884604"/>
          </a:xfrm>
          <a:prstGeom prst="rect">
            <a:avLst/>
          </a:prstGeom>
        </p:spPr>
      </p:pic>
      <p:sp>
        <p:nvSpPr>
          <p:cNvPr id="7" name="Titre 3"/>
          <p:cNvSpPr txBox="1">
            <a:spLocks/>
          </p:cNvSpPr>
          <p:nvPr/>
        </p:nvSpPr>
        <p:spPr>
          <a:xfrm>
            <a:off x="5088079" y="744155"/>
            <a:ext cx="6044517" cy="91643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000" kern="1200">
                <a:solidFill>
                  <a:schemeClr val="bg2">
                    <a:lumMod val="25000"/>
                  </a:schemeClr>
                </a:solidFill>
                <a:latin typeface="KyivType Sans2" panose="00000500000000000000" pitchFamily="50" charset="0"/>
                <a:ea typeface="+mj-ea"/>
                <a:cs typeface="+mj-cs"/>
              </a:defRPr>
            </a:lvl1pPr>
          </a:lstStyle>
          <a:p>
            <a:pPr>
              <a:lnSpc>
                <a:spcPct val="100000"/>
              </a:lnSpc>
            </a:pPr>
            <a:r>
              <a:rPr lang="fr-FR" sz="3600" dirty="0" smtClean="0">
                <a:solidFill>
                  <a:srgbClr val="3E3E3E"/>
                </a:solidFill>
                <a:latin typeface="KyivType Sans2" panose="00000500000000000000" charset="0"/>
              </a:rPr>
              <a:t>Questions?</a:t>
            </a:r>
            <a:endParaRPr lang="fr-FR" sz="3600" dirty="0">
              <a:solidFill>
                <a:srgbClr val="3E3E3E"/>
              </a:solidFill>
              <a:latin typeface="KyivType Sans2" panose="00000500000000000000" charset="0"/>
            </a:endParaRPr>
          </a:p>
        </p:txBody>
      </p:sp>
    </p:spTree>
    <p:extLst>
      <p:ext uri="{BB962C8B-B14F-4D97-AF65-F5344CB8AC3E}">
        <p14:creationId xmlns:p14="http://schemas.microsoft.com/office/powerpoint/2010/main" val="161562613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0"/>
            <a:ext cx="12192000" cy="6858000"/>
          </a:xfrm>
          <a:prstGeom prst="rect">
            <a:avLst/>
          </a:prstGeom>
          <a:solidFill>
            <a:srgbClr val="FEF3EC"/>
          </a:solidFill>
        </p:spPr>
        <p:txBody>
          <a:bodyPr wrap="square" rtlCol="0">
            <a:spAutoFit/>
          </a:bodyPr>
          <a:lstStyle/>
          <a:p>
            <a:endParaRPr lang="fr-FR" dirty="0"/>
          </a:p>
        </p:txBody>
      </p:sp>
      <p:pic>
        <p:nvPicPr>
          <p:cNvPr id="8" name="Espace réservé du contenu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9779" r="1722" b="1672"/>
          <a:stretch/>
        </p:blipFill>
        <p:spPr>
          <a:xfrm>
            <a:off x="1203195" y="426127"/>
            <a:ext cx="9929402" cy="5948039"/>
          </a:xfrm>
          <a:prstGeom prst="rect">
            <a:avLst/>
          </a:prstGeom>
        </p:spPr>
      </p:pic>
      <p:pic>
        <p:nvPicPr>
          <p:cNvPr id="6" name="Imag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341620" y="2053354"/>
            <a:ext cx="5745480" cy="1307066"/>
          </a:xfrm>
          <a:prstGeom prst="rect">
            <a:avLst/>
          </a:prstGeom>
        </p:spPr>
      </p:pic>
      <p:pic>
        <p:nvPicPr>
          <p:cNvPr id="9" name="Image 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105469" y="434309"/>
            <a:ext cx="4722126" cy="5884604"/>
          </a:xfrm>
          <a:prstGeom prst="rect">
            <a:avLst/>
          </a:prstGeom>
        </p:spPr>
      </p:pic>
    </p:spTree>
    <p:extLst>
      <p:ext uri="{BB962C8B-B14F-4D97-AF65-F5344CB8AC3E}">
        <p14:creationId xmlns:p14="http://schemas.microsoft.com/office/powerpoint/2010/main" val="18262168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8190" y="2442784"/>
            <a:ext cx="10515600" cy="1614866"/>
          </a:xfrm>
        </p:spPr>
        <p:txBody>
          <a:bodyPr>
            <a:normAutofit fontScale="90000"/>
          </a:bodyPr>
          <a:lstStyle/>
          <a:p>
            <a:r>
              <a:rPr lang="en-US" dirty="0" smtClean="0">
                <a:latin typeface="Roboto" panose="020B0604020202020204" charset="0"/>
                <a:ea typeface="Roboto" panose="020B0604020202020204" charset="0"/>
              </a:rPr>
              <a:t>Anytime </a:t>
            </a:r>
            <a:r>
              <a:rPr lang="en-US" dirty="0">
                <a:latin typeface="Roboto" panose="020B0604020202020204" charset="0"/>
                <a:ea typeface="Roboto" panose="020B0604020202020204" charset="0"/>
              </a:rPr>
              <a:t>my skin needs a boost either du to over sun exposure or even winter blues, this is the must have! It's my </a:t>
            </a:r>
            <a:r>
              <a:rPr lang="en-US" dirty="0" err="1">
                <a:latin typeface="Roboto" panose="020B0604020202020204" charset="0"/>
                <a:ea typeface="Roboto" panose="020B0604020202020204" charset="0"/>
              </a:rPr>
              <a:t>sos</a:t>
            </a:r>
            <a:r>
              <a:rPr lang="en-US" dirty="0">
                <a:latin typeface="Roboto" panose="020B0604020202020204" charset="0"/>
                <a:ea typeface="Roboto" panose="020B0604020202020204" charset="0"/>
              </a:rPr>
              <a:t> product that just brings back my skin to a healthy glow</a:t>
            </a:r>
            <a:r>
              <a:rPr lang="en-US" dirty="0" smtClean="0">
                <a:latin typeface="Roboto" panose="020B0604020202020204" charset="0"/>
                <a:ea typeface="Roboto" panose="020B0604020202020204" charset="0"/>
              </a:rPr>
              <a:t>.</a:t>
            </a:r>
            <a:br>
              <a:rPr lang="en-US" dirty="0" smtClean="0">
                <a:latin typeface="Roboto" panose="020B0604020202020204" charset="0"/>
                <a:ea typeface="Roboto" panose="020B0604020202020204" charset="0"/>
              </a:rPr>
            </a:br>
            <a:endParaRPr lang="fr-FR" dirty="0">
              <a:latin typeface="Roboto" panose="020B0604020202020204" charset="0"/>
              <a:ea typeface="Roboto" panose="020B0604020202020204" charset="0"/>
            </a:endParaRPr>
          </a:p>
        </p:txBody>
      </p:sp>
      <p:sp>
        <p:nvSpPr>
          <p:cNvPr id="3" name="ZoneTexte 2"/>
          <p:cNvSpPr txBox="1"/>
          <p:nvPr/>
        </p:nvSpPr>
        <p:spPr>
          <a:xfrm>
            <a:off x="7174591" y="5052060"/>
            <a:ext cx="4099199" cy="646331"/>
          </a:xfrm>
          <a:prstGeom prst="rect">
            <a:avLst/>
          </a:prstGeom>
          <a:noFill/>
        </p:spPr>
        <p:txBody>
          <a:bodyPr wrap="none" rtlCol="0">
            <a:spAutoFit/>
          </a:bodyPr>
          <a:lstStyle/>
          <a:p>
            <a:r>
              <a:rPr lang="fr-FR" sz="3600" dirty="0">
                <a:solidFill>
                  <a:schemeClr val="bg2">
                    <a:lumMod val="25000"/>
                  </a:schemeClr>
                </a:solidFill>
                <a:latin typeface="Roboto" panose="020B0604020202020204" charset="0"/>
                <a:ea typeface="Roboto" panose="020B0604020202020204" charset="0"/>
                <a:cs typeface="+mj-cs"/>
              </a:rPr>
              <a:t>Marie-Pierre </a:t>
            </a:r>
            <a:r>
              <a:rPr lang="fr-FR" sz="3600" dirty="0" smtClean="0">
                <a:solidFill>
                  <a:schemeClr val="bg2">
                    <a:lumMod val="25000"/>
                  </a:schemeClr>
                </a:solidFill>
                <a:latin typeface="Roboto" panose="020B0604020202020204" charset="0"/>
                <a:ea typeface="Roboto" panose="020B0604020202020204" charset="0"/>
                <a:cs typeface="+mj-cs"/>
              </a:rPr>
              <a:t>Morin.</a:t>
            </a:r>
            <a:endParaRPr lang="fr-FR" sz="3600" dirty="0">
              <a:solidFill>
                <a:schemeClr val="bg2">
                  <a:lumMod val="25000"/>
                </a:schemeClr>
              </a:solidFill>
              <a:latin typeface="Roboto" panose="020B0604020202020204" charset="0"/>
              <a:ea typeface="Roboto" panose="020B0604020202020204" charset="0"/>
              <a:cs typeface="+mj-cs"/>
            </a:endParaRPr>
          </a:p>
        </p:txBody>
      </p:sp>
      <p:sp>
        <p:nvSpPr>
          <p:cNvPr id="4" name="ZoneTexte 3"/>
          <p:cNvSpPr txBox="1"/>
          <p:nvPr/>
        </p:nvSpPr>
        <p:spPr>
          <a:xfrm>
            <a:off x="-199308" y="1188690"/>
            <a:ext cx="1220206" cy="3154710"/>
          </a:xfrm>
          <a:prstGeom prst="rect">
            <a:avLst/>
          </a:prstGeom>
          <a:noFill/>
        </p:spPr>
        <p:txBody>
          <a:bodyPr wrap="none" rtlCol="0">
            <a:spAutoFit/>
          </a:bodyPr>
          <a:lstStyle/>
          <a:p>
            <a:r>
              <a:rPr lang="fr-FR" sz="19900" dirty="0">
                <a:solidFill>
                  <a:srgbClr val="F9C199"/>
                </a:solidFill>
                <a:latin typeface="Lucida Handwriting" panose="03010101010101010101" pitchFamily="66" charset="0"/>
                <a:ea typeface="Roboto" panose="020B0604020202020204" charset="0"/>
                <a:cs typeface="Arial" panose="020B0604020202020204" pitchFamily="34" charset="0"/>
              </a:rPr>
              <a:t>"</a:t>
            </a:r>
          </a:p>
        </p:txBody>
      </p:sp>
    </p:spTree>
    <p:extLst>
      <p:ext uri="{BB962C8B-B14F-4D97-AF65-F5344CB8AC3E}">
        <p14:creationId xmlns:p14="http://schemas.microsoft.com/office/powerpoint/2010/main" val="38961441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8190" y="1085850"/>
            <a:ext cx="10515600" cy="3760470"/>
          </a:xfrm>
        </p:spPr>
        <p:txBody>
          <a:bodyPr>
            <a:normAutofit fontScale="90000"/>
          </a:bodyPr>
          <a:lstStyle/>
          <a:p>
            <a:r>
              <a:rPr lang="en-US" dirty="0" smtClean="0">
                <a:latin typeface="Roboto" panose="020B0604020202020204" charset="0"/>
                <a:ea typeface="Roboto" panose="020B0604020202020204" charset="0"/>
              </a:rPr>
              <a:t>I've </a:t>
            </a:r>
            <a:r>
              <a:rPr lang="en-US" dirty="0">
                <a:latin typeface="Roboto" panose="020B0604020202020204" charset="0"/>
                <a:ea typeface="Roboto" panose="020B0604020202020204" charset="0"/>
              </a:rPr>
              <a:t>been using </a:t>
            </a:r>
            <a:r>
              <a:rPr lang="en-US" dirty="0" smtClean="0">
                <a:latin typeface="Roboto" panose="020B0604020202020204" charset="0"/>
                <a:ea typeface="Roboto" panose="020B0604020202020204" charset="0"/>
              </a:rPr>
              <a:t>Yon-Ka </a:t>
            </a:r>
            <a:r>
              <a:rPr lang="en-US" dirty="0">
                <a:latin typeface="Roboto" panose="020B0604020202020204" charset="0"/>
                <a:ea typeface="Roboto" panose="020B0604020202020204" charset="0"/>
              </a:rPr>
              <a:t>products for 25 years. </a:t>
            </a:r>
            <a:r>
              <a:rPr lang="en-US" dirty="0" smtClean="0">
                <a:latin typeface="Roboto" panose="020B0604020202020204" charset="0"/>
                <a:ea typeface="Roboto" panose="020B0604020202020204" charset="0"/>
              </a:rPr>
              <a:t>I tried </a:t>
            </a:r>
            <a:r>
              <a:rPr lang="en-US" dirty="0">
                <a:latin typeface="Roboto" panose="020B0604020202020204" charset="0"/>
                <a:ea typeface="Roboto" panose="020B0604020202020204" charset="0"/>
              </a:rPr>
              <a:t>this on a whim, </a:t>
            </a:r>
            <a:r>
              <a:rPr lang="en-US" dirty="0" smtClean="0">
                <a:latin typeface="Roboto" panose="020B0604020202020204" charset="0"/>
                <a:ea typeface="Roboto" panose="020B0604020202020204" charset="0"/>
              </a:rPr>
              <a:t>and </a:t>
            </a:r>
            <a:r>
              <a:rPr lang="en-US" dirty="0">
                <a:latin typeface="Roboto" panose="020B0604020202020204" charset="0"/>
                <a:ea typeface="Roboto" panose="020B0604020202020204" charset="0"/>
              </a:rPr>
              <a:t>noticed results in the first week. WOW. Now that I've been using it </a:t>
            </a:r>
            <a:r>
              <a:rPr lang="en-US" dirty="0" smtClean="0">
                <a:latin typeface="Roboto" panose="020B0604020202020204" charset="0"/>
                <a:ea typeface="Roboto" panose="020B0604020202020204" charset="0"/>
              </a:rPr>
              <a:t>regularly, my </a:t>
            </a:r>
            <a:r>
              <a:rPr lang="en-US" dirty="0">
                <a:latin typeface="Roboto" panose="020B0604020202020204" charset="0"/>
                <a:ea typeface="Roboto" panose="020B0604020202020204" charset="0"/>
              </a:rPr>
              <a:t>skin reacts quickly with very </a:t>
            </a:r>
            <a:r>
              <a:rPr lang="en-US" dirty="0" smtClean="0">
                <a:latin typeface="Roboto" panose="020B0604020202020204" charset="0"/>
                <a:ea typeface="Roboto" panose="020B0604020202020204" charset="0"/>
              </a:rPr>
              <a:t>positive </a:t>
            </a:r>
            <a:r>
              <a:rPr lang="en-US" dirty="0">
                <a:latin typeface="Roboto" panose="020B0604020202020204" charset="0"/>
                <a:ea typeface="Roboto" panose="020B0604020202020204" charset="0"/>
              </a:rPr>
              <a:t>results. I don't know how to </a:t>
            </a:r>
            <a:r>
              <a:rPr lang="en-US" dirty="0" smtClean="0">
                <a:latin typeface="Roboto" panose="020B0604020202020204" charset="0"/>
                <a:ea typeface="Roboto" panose="020B0604020202020204" charset="0"/>
              </a:rPr>
              <a:t>explain </a:t>
            </a:r>
            <a:r>
              <a:rPr lang="en-US" dirty="0">
                <a:latin typeface="Roboto" panose="020B0604020202020204" charset="0"/>
                <a:ea typeface="Roboto" panose="020B0604020202020204" charset="0"/>
              </a:rPr>
              <a:t>it... brighter, toned, </a:t>
            </a:r>
            <a:r>
              <a:rPr lang="en-US" dirty="0" smtClean="0">
                <a:latin typeface="Roboto" panose="020B0604020202020204" charset="0"/>
                <a:ea typeface="Roboto" panose="020B0604020202020204" charset="0"/>
              </a:rPr>
              <a:t>the railroad </a:t>
            </a:r>
            <a:r>
              <a:rPr lang="en-US" dirty="0">
                <a:latin typeface="Roboto" panose="020B0604020202020204" charset="0"/>
                <a:ea typeface="Roboto" panose="020B0604020202020204" charset="0"/>
              </a:rPr>
              <a:t>tracks on my forehead are not </a:t>
            </a:r>
            <a:r>
              <a:rPr lang="en-US" dirty="0" smtClean="0">
                <a:latin typeface="Roboto" panose="020B0604020202020204" charset="0"/>
                <a:ea typeface="Roboto" panose="020B0604020202020204" charset="0"/>
              </a:rPr>
              <a:t>as pronounced</a:t>
            </a:r>
            <a:r>
              <a:rPr lang="en-US" dirty="0">
                <a:latin typeface="Roboto" panose="020B0604020202020204" charset="0"/>
                <a:ea typeface="Roboto" panose="020B0604020202020204" charset="0"/>
              </a:rPr>
              <a:t>, and the parts of my face that </a:t>
            </a:r>
            <a:r>
              <a:rPr lang="en-US" dirty="0" smtClean="0">
                <a:latin typeface="Roboto" panose="020B0604020202020204" charset="0"/>
                <a:ea typeface="Roboto" panose="020B0604020202020204" charset="0"/>
              </a:rPr>
              <a:t>don't have </a:t>
            </a:r>
            <a:r>
              <a:rPr lang="en-US" dirty="0">
                <a:latin typeface="Roboto" panose="020B0604020202020204" charset="0"/>
                <a:ea typeface="Roboto" panose="020B0604020202020204" charset="0"/>
              </a:rPr>
              <a:t>wrinkles the skin is just all around better</a:t>
            </a:r>
            <a:r>
              <a:rPr lang="en-US" dirty="0" smtClean="0">
                <a:latin typeface="Roboto" panose="020B0604020202020204" charset="0"/>
                <a:ea typeface="Roboto" panose="020B0604020202020204" charset="0"/>
              </a:rPr>
              <a:t>.</a:t>
            </a:r>
            <a:endParaRPr lang="fr-FR" dirty="0">
              <a:latin typeface="Roboto" panose="020B0604020202020204" charset="0"/>
              <a:ea typeface="Roboto" panose="020B0604020202020204" charset="0"/>
            </a:endParaRPr>
          </a:p>
        </p:txBody>
      </p:sp>
      <p:sp>
        <p:nvSpPr>
          <p:cNvPr id="3" name="ZoneTexte 2"/>
          <p:cNvSpPr txBox="1"/>
          <p:nvPr/>
        </p:nvSpPr>
        <p:spPr>
          <a:xfrm>
            <a:off x="9094831" y="5532120"/>
            <a:ext cx="1802096" cy="646331"/>
          </a:xfrm>
          <a:prstGeom prst="rect">
            <a:avLst/>
          </a:prstGeom>
          <a:noFill/>
        </p:spPr>
        <p:txBody>
          <a:bodyPr wrap="none" rtlCol="0">
            <a:spAutoFit/>
          </a:bodyPr>
          <a:lstStyle/>
          <a:p>
            <a:r>
              <a:rPr lang="fr-FR" sz="3600" dirty="0" smtClean="0">
                <a:solidFill>
                  <a:schemeClr val="bg2">
                    <a:lumMod val="25000"/>
                  </a:schemeClr>
                </a:solidFill>
                <a:latin typeface="Roboto" panose="020B0604020202020204" charset="0"/>
                <a:ea typeface="Roboto" panose="020B0604020202020204" charset="0"/>
                <a:cs typeface="+mj-cs"/>
              </a:rPr>
              <a:t>Maxine.</a:t>
            </a:r>
            <a:endParaRPr lang="fr-FR" sz="3600" dirty="0">
              <a:solidFill>
                <a:schemeClr val="bg2">
                  <a:lumMod val="25000"/>
                </a:schemeClr>
              </a:solidFill>
              <a:latin typeface="Roboto" panose="020B0604020202020204" charset="0"/>
              <a:ea typeface="Roboto" panose="020B0604020202020204" charset="0"/>
              <a:cs typeface="+mj-cs"/>
            </a:endParaRPr>
          </a:p>
        </p:txBody>
      </p:sp>
      <p:sp>
        <p:nvSpPr>
          <p:cNvPr id="7" name="ZoneTexte 6"/>
          <p:cNvSpPr txBox="1"/>
          <p:nvPr/>
        </p:nvSpPr>
        <p:spPr>
          <a:xfrm>
            <a:off x="0" y="262860"/>
            <a:ext cx="1220206" cy="3154710"/>
          </a:xfrm>
          <a:prstGeom prst="rect">
            <a:avLst/>
          </a:prstGeom>
          <a:noFill/>
        </p:spPr>
        <p:txBody>
          <a:bodyPr wrap="none" rtlCol="0">
            <a:spAutoFit/>
          </a:bodyPr>
          <a:lstStyle/>
          <a:p>
            <a:r>
              <a:rPr lang="fr-FR" sz="19900" dirty="0">
                <a:solidFill>
                  <a:srgbClr val="F9C199"/>
                </a:solidFill>
                <a:latin typeface="Lucida Handwriting" panose="03010101010101010101" pitchFamily="66" charset="0"/>
                <a:ea typeface="Roboto" panose="020B0604020202020204" charset="0"/>
                <a:cs typeface="Arial" panose="020B0604020202020204" pitchFamily="34" charset="0"/>
              </a:rPr>
              <a:t>"</a:t>
            </a:r>
          </a:p>
        </p:txBody>
      </p:sp>
    </p:spTree>
    <p:extLst>
      <p:ext uri="{BB962C8B-B14F-4D97-AF65-F5344CB8AC3E}">
        <p14:creationId xmlns:p14="http://schemas.microsoft.com/office/powerpoint/2010/main" val="35793361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4" name="Titre 3"/>
          <p:cNvSpPr>
            <a:spLocks noGrp="1"/>
          </p:cNvSpPr>
          <p:nvPr>
            <p:ph type="title"/>
          </p:nvPr>
        </p:nvSpPr>
        <p:spPr>
          <a:xfrm>
            <a:off x="0" y="70387"/>
            <a:ext cx="12192000" cy="916431"/>
          </a:xfrm>
        </p:spPr>
        <p:txBody>
          <a:bodyPr>
            <a:noAutofit/>
          </a:bodyPr>
          <a:lstStyle/>
          <a:p>
            <a:pPr>
              <a:lnSpc>
                <a:spcPct val="100000"/>
              </a:lnSpc>
            </a:pPr>
            <a:r>
              <a:rPr lang="fr-FR" sz="3600" dirty="0" err="1" smtClean="0">
                <a:solidFill>
                  <a:srgbClr val="3E3E3E"/>
                </a:solidFill>
                <a:latin typeface="KyivType Sans2" panose="00000500000000000000" charset="0"/>
              </a:rPr>
              <a:t>Why</a:t>
            </a:r>
            <a:r>
              <a:rPr lang="fr-FR" sz="3600" dirty="0" smtClean="0">
                <a:solidFill>
                  <a:srgbClr val="3E3E3E"/>
                </a:solidFill>
                <a:latin typeface="KyivType Sans2" panose="00000500000000000000" charset="0"/>
              </a:rPr>
              <a:t> an Elixir Vital activation ?</a:t>
            </a:r>
            <a:endParaRPr lang="fr-FR" sz="3600" dirty="0">
              <a:solidFill>
                <a:srgbClr val="3E3E3E"/>
              </a:solidFill>
              <a:latin typeface="KyivType Sans2" panose="00000500000000000000" charset="0"/>
            </a:endParaRPr>
          </a:p>
        </p:txBody>
      </p:sp>
      <p:sp>
        <p:nvSpPr>
          <p:cNvPr id="3" name="AutoShape 2" descr="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ZoneTexte 7"/>
          <p:cNvSpPr txBox="1"/>
          <p:nvPr/>
        </p:nvSpPr>
        <p:spPr>
          <a:xfrm>
            <a:off x="460375" y="1797420"/>
            <a:ext cx="7897562" cy="830997"/>
          </a:xfrm>
          <a:prstGeom prst="rect">
            <a:avLst/>
          </a:prstGeom>
          <a:noFill/>
        </p:spPr>
        <p:txBody>
          <a:bodyPr wrap="square" rtlCol="0">
            <a:spAutoFit/>
          </a:bodyPr>
          <a:lstStyle/>
          <a:p>
            <a:r>
              <a:rPr lang="en-US" sz="2400" dirty="0">
                <a:solidFill>
                  <a:srgbClr val="58595B"/>
                </a:solidFill>
                <a:latin typeface="Roboto" panose="02000000000000000000" pitchFamily="2" charset="0"/>
                <a:ea typeface="Roboto" panose="02000000000000000000" pitchFamily="2" charset="0"/>
              </a:rPr>
              <a:t>An opportunity to put the spotlight </a:t>
            </a:r>
            <a:endParaRPr lang="en-US" sz="2400" dirty="0" smtClean="0">
              <a:solidFill>
                <a:srgbClr val="58595B"/>
              </a:solidFill>
              <a:latin typeface="Roboto" panose="02000000000000000000" pitchFamily="2" charset="0"/>
              <a:ea typeface="Roboto" panose="02000000000000000000" pitchFamily="2" charset="0"/>
            </a:endParaRPr>
          </a:p>
          <a:p>
            <a:r>
              <a:rPr lang="en-US" sz="2400" dirty="0" smtClean="0">
                <a:solidFill>
                  <a:srgbClr val="58595B"/>
                </a:solidFill>
                <a:latin typeface="Roboto" panose="02000000000000000000" pitchFamily="2" charset="0"/>
                <a:ea typeface="Roboto" panose="02000000000000000000" pitchFamily="2" charset="0"/>
              </a:rPr>
              <a:t>on </a:t>
            </a:r>
            <a:r>
              <a:rPr lang="en-US" sz="2400" dirty="0">
                <a:solidFill>
                  <a:srgbClr val="58595B"/>
                </a:solidFill>
                <a:latin typeface="Roboto" panose="02000000000000000000" pitchFamily="2" charset="0"/>
                <a:ea typeface="Roboto" panose="02000000000000000000" pitchFamily="2" charset="0"/>
              </a:rPr>
              <a:t>this product </a:t>
            </a:r>
            <a:endParaRPr lang="fr-FR" sz="2400" dirty="0">
              <a:solidFill>
                <a:srgbClr val="58595B"/>
              </a:solidFill>
              <a:latin typeface="Roboto" panose="02000000000000000000" pitchFamily="2" charset="0"/>
              <a:ea typeface="Roboto" panose="02000000000000000000" pitchFamily="2" charset="0"/>
            </a:endParaRPr>
          </a:p>
        </p:txBody>
      </p:sp>
      <p:pic>
        <p:nvPicPr>
          <p:cNvPr id="2050" name="Picture 2" descr="Scène Avec Des Projecteurs | Vecteur Gratu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5136" y="1201668"/>
            <a:ext cx="5385134" cy="5385134"/>
          </a:xfrm>
          <a:prstGeom prst="rect">
            <a:avLst/>
          </a:prstGeom>
          <a:noFill/>
          <a:extLst>
            <a:ext uri="{909E8E84-426E-40DD-AFC4-6F175D3DCCD1}">
              <a14:hiddenFill xmlns:a14="http://schemas.microsoft.com/office/drawing/2010/main">
                <a:solidFill>
                  <a:srgbClr val="FFFFFF"/>
                </a:solidFill>
              </a14:hiddenFill>
            </a:ext>
          </a:extLst>
        </p:spPr>
      </p:pic>
      <p:pic>
        <p:nvPicPr>
          <p:cNvPr id="7" name="object 4"/>
          <p:cNvPicPr/>
          <p:nvPr/>
        </p:nvPicPr>
        <p:blipFill rotWithShape="1">
          <a:blip r:embed="rId4" cstate="print">
            <a:extLst>
              <a:ext uri="{28A0092B-C50C-407E-A947-70E740481C1C}">
                <a14:useLocalDpi xmlns:a14="http://schemas.microsoft.com/office/drawing/2010/main" val="0"/>
              </a:ext>
            </a:extLst>
          </a:blip>
          <a:srcRect l="1" r="-2435" b="18528"/>
          <a:stretch/>
        </p:blipFill>
        <p:spPr>
          <a:xfrm>
            <a:off x="8825283" y="3255455"/>
            <a:ext cx="848106" cy="3480305"/>
          </a:xfrm>
          <a:prstGeom prst="rect">
            <a:avLst/>
          </a:prstGeom>
        </p:spPr>
      </p:pic>
    </p:spTree>
    <p:extLst>
      <p:ext uri="{BB962C8B-B14F-4D97-AF65-F5344CB8AC3E}">
        <p14:creationId xmlns:p14="http://schemas.microsoft.com/office/powerpoint/2010/main" val="110702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ppt_w</p:attrName>
                                        </p:attrNameLst>
                                      </p:cBhvr>
                                      <p:tavLst>
                                        <p:tav tm="0">
                                          <p:val>
                                            <p:fltVal val="0"/>
                                          </p:val>
                                        </p:tav>
                                        <p:tav tm="100000">
                                          <p:val>
                                            <p:strVal val="#ppt_w"/>
                                          </p:val>
                                        </p:tav>
                                      </p:tavLst>
                                    </p:anim>
                                    <p:anim calcmode="lin" valueType="num">
                                      <p:cBhvr>
                                        <p:cTn id="11" dur="1000" fill="hold"/>
                                        <p:tgtEl>
                                          <p:spTgt spid="7"/>
                                        </p:tgtEl>
                                        <p:attrNameLst>
                                          <p:attrName>ppt_h</p:attrName>
                                        </p:attrNameLst>
                                      </p:cBhvr>
                                      <p:tavLst>
                                        <p:tav tm="0">
                                          <p:val>
                                            <p:fltVal val="0"/>
                                          </p:val>
                                        </p:tav>
                                        <p:tav tm="100000">
                                          <p:val>
                                            <p:strVal val="#ppt_h"/>
                                          </p:val>
                                        </p:tav>
                                      </p:tavLst>
                                    </p:anim>
                                    <p:animEffect transition="in" filter="fade">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7325</TotalTime>
  <Words>6008</Words>
  <Application>Microsoft Office PowerPoint</Application>
  <PresentationFormat>Grand écran</PresentationFormat>
  <Paragraphs>583</Paragraphs>
  <Slides>65</Slides>
  <Notes>62</Notes>
  <HiddenSlides>0</HiddenSlides>
  <MMClips>2</MMClips>
  <ScaleCrop>false</ScaleCrop>
  <HeadingPairs>
    <vt:vector size="6" baseType="variant">
      <vt:variant>
        <vt:lpstr>Polices utilisées</vt:lpstr>
      </vt:variant>
      <vt:variant>
        <vt:i4>18</vt:i4>
      </vt:variant>
      <vt:variant>
        <vt:lpstr>Thème</vt:lpstr>
      </vt:variant>
      <vt:variant>
        <vt:i4>4</vt:i4>
      </vt:variant>
      <vt:variant>
        <vt:lpstr>Titres des diapositives</vt:lpstr>
      </vt:variant>
      <vt:variant>
        <vt:i4>65</vt:i4>
      </vt:variant>
    </vt:vector>
  </HeadingPairs>
  <TitlesOfParts>
    <vt:vector size="87" baseType="lpstr">
      <vt:lpstr>Calibri</vt:lpstr>
      <vt:lpstr>Kyiv*Type Sans Regular</vt:lpstr>
      <vt:lpstr>KyivType Sans</vt:lpstr>
      <vt:lpstr>Roboto Light</vt:lpstr>
      <vt:lpstr>KyivType Sans2</vt:lpstr>
      <vt:lpstr>Roboto Medium</vt:lpstr>
      <vt:lpstr>Calibri Light</vt:lpstr>
      <vt:lpstr>Century</vt:lpstr>
      <vt:lpstr>Leelawadee</vt:lpstr>
      <vt:lpstr>Century Gothic</vt:lpstr>
      <vt:lpstr>Arial</vt:lpstr>
      <vt:lpstr>Sofia Pro Regular</vt:lpstr>
      <vt:lpstr>KyivType Sans Medium2</vt:lpstr>
      <vt:lpstr>Lucida Handwriting</vt:lpstr>
      <vt:lpstr>Roboto</vt:lpstr>
      <vt:lpstr>Montserrat</vt:lpstr>
      <vt:lpstr>Roboto Mono</vt:lpstr>
      <vt:lpstr>Roboto-Regular</vt:lpstr>
      <vt:lpstr>Thème Office</vt:lpstr>
      <vt:lpstr>27_Office Theme</vt:lpstr>
      <vt:lpstr>2_Office Theme</vt:lpstr>
      <vt:lpstr>Conception personnalisée</vt:lpstr>
      <vt:lpstr>The Experience of  Phyto-Aromatic Skincare</vt:lpstr>
      <vt:lpstr>Présentation PowerPoint</vt:lpstr>
      <vt:lpstr>Context</vt:lpstr>
      <vt:lpstr>Why an Elixir Vital activation ?</vt:lpstr>
      <vt:lpstr>Elixir Vital,  Consumer feedback </vt:lpstr>
      <vt:lpstr>This elixir will transform your skin. It is extremely repairing and nourishing. Ideal for the fall and winter months.</vt:lpstr>
      <vt:lpstr>Anytime my skin needs a boost either du to over sun exposure or even winter blues, this is the must have! It's my sos product that just brings back my skin to a healthy glow. </vt:lpstr>
      <vt:lpstr>I've been using Yon-Ka products for 25 years. I tried this on a whim, and noticed results in the first week. WOW. Now that I've been using it regularly, my skin reacts quickly with very positive results. I don't know how to explain it... brighter, toned, the railroad tracks on my forehead are not as pronounced, and the parts of my face that don't have wrinkles the skin is just all around better.</vt:lpstr>
      <vt:lpstr>Why an Elixir Vital activation ?</vt:lpstr>
      <vt:lpstr>Introduction</vt:lpstr>
      <vt:lpstr>Présentation PowerPoint</vt:lpstr>
      <vt:lpstr>Présentation PowerPoint</vt:lpstr>
      <vt:lpstr>Precursor of professional  biomimetic multi-phase skincare</vt:lpstr>
      <vt:lpstr>Présentation PowerPoint</vt:lpstr>
      <vt:lpstr> Elixir Vital, 5th generation Formula &amp; efficacy </vt:lpstr>
      <vt:lpstr>Présentation PowerPoint</vt:lpstr>
      <vt:lpstr>Présentation PowerPoint</vt:lpstr>
      <vt:lpstr>Présentation PowerPoint</vt:lpstr>
      <vt:lpstr>Présentation PowerPoint</vt:lpstr>
      <vt:lpstr>Let’s play!  Quizz</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Let’s play!  True/False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The serum offer</vt:lpstr>
      <vt:lpstr>Présentation PowerPoint</vt:lpstr>
      <vt:lpstr>Let’s play!  Quiz</vt:lpstr>
      <vt:lpstr>Présentation PowerPoint</vt:lpstr>
      <vt:lpstr>Présentation PowerPoint</vt:lpstr>
      <vt:lpstr>Présentation PowerPoint</vt:lpstr>
      <vt:lpstr>Présentation PowerPoint</vt:lpstr>
      <vt:lpstr>Présentation PowerPoint</vt:lpstr>
      <vt:lpstr>Présentation PowerPoint</vt:lpstr>
      <vt:lpstr>To remember</vt:lpstr>
      <vt:lpstr>Présentation PowerPoint</vt:lpstr>
      <vt:lpstr>Présentation PowerPoint</vt:lpstr>
      <vt:lpstr>360° activation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ARMAND Luna</dc:creator>
  <cp:lastModifiedBy>LE DEUN Bruno</cp:lastModifiedBy>
  <cp:revision>384</cp:revision>
  <dcterms:created xsi:type="dcterms:W3CDTF">2021-05-11T10:21:38Z</dcterms:created>
  <dcterms:modified xsi:type="dcterms:W3CDTF">2021-07-08T13:59:48Z</dcterms:modified>
</cp:coreProperties>
</file>