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16" r:id="rId2"/>
    <p:sldId id="380" r:id="rId3"/>
    <p:sldId id="381" r:id="rId4"/>
    <p:sldId id="389" r:id="rId5"/>
    <p:sldId id="390" r:id="rId6"/>
    <p:sldId id="364" r:id="rId7"/>
    <p:sldId id="416" r:id="rId8"/>
    <p:sldId id="366" r:id="rId9"/>
    <p:sldId id="385" r:id="rId10"/>
    <p:sldId id="386" r:id="rId11"/>
    <p:sldId id="367" r:id="rId12"/>
    <p:sldId id="407" r:id="rId13"/>
    <p:sldId id="417" r:id="rId14"/>
    <p:sldId id="418" r:id="rId15"/>
    <p:sldId id="419" r:id="rId16"/>
    <p:sldId id="420" r:id="rId17"/>
    <p:sldId id="422" r:id="rId18"/>
    <p:sldId id="441" r:id="rId19"/>
    <p:sldId id="424" r:id="rId20"/>
    <p:sldId id="425" r:id="rId21"/>
    <p:sldId id="426" r:id="rId22"/>
    <p:sldId id="427" r:id="rId23"/>
    <p:sldId id="428" r:id="rId24"/>
    <p:sldId id="409" r:id="rId25"/>
    <p:sldId id="415" r:id="rId26"/>
    <p:sldId id="410" r:id="rId27"/>
    <p:sldId id="411" r:id="rId28"/>
    <p:sldId id="429" r:id="rId29"/>
    <p:sldId id="430" r:id="rId30"/>
    <p:sldId id="431" r:id="rId31"/>
    <p:sldId id="369" r:id="rId32"/>
    <p:sldId id="370" r:id="rId33"/>
    <p:sldId id="371" r:id="rId34"/>
    <p:sldId id="375" r:id="rId35"/>
    <p:sldId id="443" r:id="rId36"/>
    <p:sldId id="442" r:id="rId37"/>
    <p:sldId id="373" r:id="rId38"/>
    <p:sldId id="432" r:id="rId39"/>
    <p:sldId id="433" r:id="rId40"/>
    <p:sldId id="395" r:id="rId41"/>
    <p:sldId id="377" r:id="rId42"/>
    <p:sldId id="435" r:id="rId43"/>
    <p:sldId id="391" r:id="rId44"/>
    <p:sldId id="378" r:id="rId45"/>
    <p:sldId id="436" r:id="rId46"/>
    <p:sldId id="437" r:id="rId47"/>
    <p:sldId id="438" r:id="rId48"/>
    <p:sldId id="439" r:id="rId49"/>
    <p:sldId id="440" r:id="rId50"/>
  </p:sldIdLst>
  <p:sldSz cx="12192000" cy="6858000"/>
  <p:notesSz cx="6805613" cy="9944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OLIVEIRA GARCIA Amanda" initials="DOGA" lastIdx="6" clrIdx="0">
    <p:extLst>
      <p:ext uri="{19B8F6BF-5375-455C-9EA6-DF929625EA0E}">
        <p15:presenceInfo xmlns:p15="http://schemas.microsoft.com/office/powerpoint/2012/main" userId="S-1-5-21-2052111302-879983540-839522115-67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7E4"/>
    <a:srgbClr val="EAE7E5"/>
    <a:srgbClr val="A5A5A5"/>
    <a:srgbClr val="DFDAFB"/>
    <a:srgbClr val="EAE6E3"/>
    <a:srgbClr val="AA9CFB"/>
    <a:srgbClr val="90143A"/>
    <a:srgbClr val="901432"/>
    <a:srgbClr val="FFFFFF"/>
    <a:srgbClr val="F2F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65314" autoAdjust="0"/>
  </p:normalViewPr>
  <p:slideViewPr>
    <p:cSldViewPr snapToGrid="0">
      <p:cViewPr varScale="1">
        <p:scale>
          <a:sx n="51" d="100"/>
          <a:sy n="51" d="100"/>
        </p:scale>
        <p:origin x="852" y="78"/>
      </p:cViewPr>
      <p:guideLst>
        <p:guide orient="horz" pos="2183"/>
        <p:guide pos="3840"/>
      </p:guideLst>
    </p:cSldViewPr>
  </p:slideViewPr>
  <p:notesTextViewPr>
    <p:cViewPr>
      <p:scale>
        <a:sx n="3" d="2"/>
        <a:sy n="3" d="2"/>
      </p:scale>
      <p:origin x="0" y="0"/>
    </p:cViewPr>
  </p:notesTextViewPr>
  <p:sorterViewPr>
    <p:cViewPr>
      <p:scale>
        <a:sx n="100" d="100"/>
        <a:sy n="100" d="100"/>
      </p:scale>
      <p:origin x="0" y="-4740"/>
    </p:cViewPr>
  </p:sorter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042659-F404-4786-BD94-60162963D16A}" type="doc">
      <dgm:prSet loTypeId="urn:microsoft.com/office/officeart/2005/8/layout/arrow2" loCatId="process" qsTypeId="urn:microsoft.com/office/officeart/2005/8/quickstyle/simple1" qsCatId="simple" csTypeId="urn:microsoft.com/office/officeart/2005/8/colors/accent1_2" csCatId="accent1" phldr="1"/>
      <dgm:spPr/>
    </dgm:pt>
    <dgm:pt modelId="{D9F868A8-B536-4C00-B12E-51565ED1DE50}">
      <dgm:prSet phldrT="[Texte]" custT="1"/>
      <dgm:spPr/>
      <dgm:t>
        <a:bodyPr/>
        <a:lstStyle/>
        <a:p>
          <a:r>
            <a:rPr lang="fr-FR" sz="1800" kern="1200" dirty="0" smtClean="0">
              <a:solidFill>
                <a:schemeClr val="tx1"/>
              </a:solidFill>
              <a:latin typeface="Sofia Pro Medium" panose="00000500000000000000" pitchFamily="50" charset="0"/>
              <a:ea typeface="+mn-ea"/>
              <a:cs typeface="+mn-cs"/>
            </a:rPr>
            <a:t>D0</a:t>
          </a:r>
          <a:endParaRPr lang="fr-FR" sz="1800" kern="1200" dirty="0">
            <a:solidFill>
              <a:schemeClr val="tx1"/>
            </a:solidFill>
            <a:latin typeface="Sofia Pro Medium" panose="00000500000000000000" pitchFamily="50" charset="0"/>
            <a:ea typeface="+mn-ea"/>
            <a:cs typeface="+mn-cs"/>
          </a:endParaRPr>
        </a:p>
      </dgm:t>
    </dgm:pt>
    <dgm:pt modelId="{50EAE1CE-7CE3-4FCE-AE82-52B4CBF6631E}" type="parTrans" cxnId="{C7A9BB94-B375-49FB-9E47-0B17919D73ED}">
      <dgm:prSet/>
      <dgm:spPr/>
      <dgm:t>
        <a:bodyPr/>
        <a:lstStyle/>
        <a:p>
          <a:endParaRPr lang="fr-FR"/>
        </a:p>
      </dgm:t>
    </dgm:pt>
    <dgm:pt modelId="{7E6C4416-39BF-4657-AE95-06EA7E4C6AC0}" type="sibTrans" cxnId="{C7A9BB94-B375-49FB-9E47-0B17919D73ED}">
      <dgm:prSet/>
      <dgm:spPr/>
      <dgm:t>
        <a:bodyPr/>
        <a:lstStyle/>
        <a:p>
          <a:endParaRPr lang="fr-FR"/>
        </a:p>
      </dgm:t>
    </dgm:pt>
    <dgm:pt modelId="{7787A3E1-3AA0-408B-B3A6-2791D06DCE0D}">
      <dgm:prSet phldrT="[Texte]" custT="1"/>
      <dgm:spPr/>
      <dgm:t>
        <a:bodyPr/>
        <a:lstStyle/>
        <a:p>
          <a:r>
            <a:rPr lang="fr-FR" sz="1800" kern="1200" dirty="0" smtClean="0">
              <a:solidFill>
                <a:schemeClr val="tx1"/>
              </a:solidFill>
              <a:latin typeface="Sofia Pro Medium" panose="00000500000000000000" pitchFamily="50" charset="0"/>
              <a:ea typeface="+mn-ea"/>
              <a:cs typeface="+mn-cs"/>
            </a:rPr>
            <a:t>D7</a:t>
          </a:r>
          <a:endParaRPr lang="fr-FR" sz="1800" kern="1200" dirty="0">
            <a:solidFill>
              <a:schemeClr val="tx1"/>
            </a:solidFill>
            <a:latin typeface="Sofia Pro Medium" panose="00000500000000000000" pitchFamily="50" charset="0"/>
            <a:ea typeface="+mn-ea"/>
            <a:cs typeface="+mn-cs"/>
          </a:endParaRPr>
        </a:p>
      </dgm:t>
    </dgm:pt>
    <dgm:pt modelId="{138ABCB9-43A7-4C9D-8546-DF17B6A71B8D}" type="parTrans" cxnId="{313D450D-1B89-49FD-9D51-90C82B507009}">
      <dgm:prSet/>
      <dgm:spPr/>
      <dgm:t>
        <a:bodyPr/>
        <a:lstStyle/>
        <a:p>
          <a:endParaRPr lang="fr-FR"/>
        </a:p>
      </dgm:t>
    </dgm:pt>
    <dgm:pt modelId="{6A92F93D-A3CF-4B95-B721-A61D08E162A1}" type="sibTrans" cxnId="{313D450D-1B89-49FD-9D51-90C82B507009}">
      <dgm:prSet/>
      <dgm:spPr/>
      <dgm:t>
        <a:bodyPr/>
        <a:lstStyle/>
        <a:p>
          <a:endParaRPr lang="fr-FR"/>
        </a:p>
      </dgm:t>
    </dgm:pt>
    <dgm:pt modelId="{58A338FE-A2FE-49C3-8CE3-A41679437D99}">
      <dgm:prSet phldrT="[Texte]" custT="1"/>
      <dgm:spPr/>
      <dgm:t>
        <a:bodyPr/>
        <a:lstStyle/>
        <a:p>
          <a:r>
            <a:rPr lang="fr-FR" sz="1800" kern="1200" dirty="0" smtClean="0">
              <a:solidFill>
                <a:schemeClr val="tx1"/>
              </a:solidFill>
              <a:latin typeface="Sofia Pro Medium" panose="00000500000000000000" pitchFamily="50" charset="0"/>
              <a:ea typeface="+mn-ea"/>
              <a:cs typeface="+mn-cs"/>
            </a:rPr>
            <a:t>D28</a:t>
          </a:r>
          <a:endParaRPr lang="fr-FR" sz="1800" kern="1200" dirty="0">
            <a:solidFill>
              <a:schemeClr val="tx1"/>
            </a:solidFill>
            <a:latin typeface="Sofia Pro Medium" panose="00000500000000000000" pitchFamily="50" charset="0"/>
            <a:ea typeface="+mn-ea"/>
            <a:cs typeface="+mn-cs"/>
          </a:endParaRPr>
        </a:p>
      </dgm:t>
    </dgm:pt>
    <dgm:pt modelId="{B297DAED-71D6-4667-84B9-074AF1456D17}" type="parTrans" cxnId="{154F3EF8-3572-4FF1-A48F-DA2779748A59}">
      <dgm:prSet/>
      <dgm:spPr/>
      <dgm:t>
        <a:bodyPr/>
        <a:lstStyle/>
        <a:p>
          <a:endParaRPr lang="fr-FR"/>
        </a:p>
      </dgm:t>
    </dgm:pt>
    <dgm:pt modelId="{41135BF1-C5E7-43B0-A58D-1FA757F7B1E6}" type="sibTrans" cxnId="{154F3EF8-3572-4FF1-A48F-DA2779748A59}">
      <dgm:prSet/>
      <dgm:spPr/>
      <dgm:t>
        <a:bodyPr/>
        <a:lstStyle/>
        <a:p>
          <a:endParaRPr lang="fr-FR"/>
        </a:p>
      </dgm:t>
    </dgm:pt>
    <dgm:pt modelId="{93804B88-8C9C-4E99-A48D-593E6BD7DDF4}">
      <dgm:prSet phldrT="[Texte]" custT="1"/>
      <dgm:spPr/>
      <dgm:t>
        <a:bodyPr/>
        <a:lstStyle/>
        <a:p>
          <a:r>
            <a:rPr lang="fr-FR" sz="1800" kern="1200" dirty="0" smtClean="0">
              <a:solidFill>
                <a:schemeClr val="tx1"/>
              </a:solidFill>
              <a:latin typeface="Sofia Pro Medium" panose="00000500000000000000" pitchFamily="50" charset="0"/>
              <a:ea typeface="+mn-ea"/>
              <a:cs typeface="+mn-cs"/>
            </a:rPr>
            <a:t>D56</a:t>
          </a:r>
          <a:endParaRPr lang="fr-FR" sz="1800" kern="1200" dirty="0">
            <a:solidFill>
              <a:schemeClr val="tx1"/>
            </a:solidFill>
            <a:latin typeface="Sofia Pro Medium" panose="00000500000000000000" pitchFamily="50" charset="0"/>
            <a:ea typeface="+mn-ea"/>
            <a:cs typeface="+mn-cs"/>
          </a:endParaRPr>
        </a:p>
      </dgm:t>
    </dgm:pt>
    <dgm:pt modelId="{E841187E-A901-44F7-BE6E-0CBF9EE45A3C}" type="parTrans" cxnId="{5F62AF92-F7E7-4639-BBBB-A46C943CF767}">
      <dgm:prSet/>
      <dgm:spPr/>
      <dgm:t>
        <a:bodyPr/>
        <a:lstStyle/>
        <a:p>
          <a:endParaRPr lang="fr-FR"/>
        </a:p>
      </dgm:t>
    </dgm:pt>
    <dgm:pt modelId="{8AC48820-2423-4F80-84DD-9302FB339668}" type="sibTrans" cxnId="{5F62AF92-F7E7-4639-BBBB-A46C943CF767}">
      <dgm:prSet/>
      <dgm:spPr/>
      <dgm:t>
        <a:bodyPr/>
        <a:lstStyle/>
        <a:p>
          <a:endParaRPr lang="fr-FR"/>
        </a:p>
      </dgm:t>
    </dgm:pt>
    <dgm:pt modelId="{83959804-74CB-4C33-9E1A-3C5132580D9D}" type="pres">
      <dgm:prSet presAssocID="{61042659-F404-4786-BD94-60162963D16A}" presName="arrowDiagram" presStyleCnt="0">
        <dgm:presLayoutVars>
          <dgm:chMax val="5"/>
          <dgm:dir/>
          <dgm:resizeHandles val="exact"/>
        </dgm:presLayoutVars>
      </dgm:prSet>
      <dgm:spPr/>
    </dgm:pt>
    <dgm:pt modelId="{1EA4DD7F-F9B8-41AF-ADC3-0B68F461D5F7}" type="pres">
      <dgm:prSet presAssocID="{61042659-F404-4786-BD94-60162963D16A}" presName="arrow" presStyleLbl="bgShp" presStyleIdx="0" presStyleCnt="1"/>
      <dgm:spPr>
        <a:solidFill>
          <a:schemeClr val="bg2"/>
        </a:solidFill>
      </dgm:spPr>
    </dgm:pt>
    <dgm:pt modelId="{D878184B-5A30-49AC-8223-A1EFAF41DF01}" type="pres">
      <dgm:prSet presAssocID="{61042659-F404-4786-BD94-60162963D16A}" presName="arrowDiagram4" presStyleCnt="0"/>
      <dgm:spPr/>
    </dgm:pt>
    <dgm:pt modelId="{0A92E717-2C31-4071-87E2-AA046475324D}" type="pres">
      <dgm:prSet presAssocID="{D9F868A8-B536-4C00-B12E-51565ED1DE50}" presName="bullet4a" presStyleLbl="node1" presStyleIdx="0" presStyleCnt="4"/>
      <dgm:spPr>
        <a:solidFill>
          <a:schemeClr val="tx1">
            <a:lumMod val="65000"/>
            <a:lumOff val="35000"/>
          </a:schemeClr>
        </a:solidFill>
      </dgm:spPr>
    </dgm:pt>
    <dgm:pt modelId="{4D762672-A3FF-488F-894B-DB09259A574D}" type="pres">
      <dgm:prSet presAssocID="{D9F868A8-B536-4C00-B12E-51565ED1DE50}" presName="textBox4a" presStyleLbl="revTx" presStyleIdx="0" presStyleCnt="4">
        <dgm:presLayoutVars>
          <dgm:bulletEnabled val="1"/>
        </dgm:presLayoutVars>
      </dgm:prSet>
      <dgm:spPr/>
      <dgm:t>
        <a:bodyPr/>
        <a:lstStyle/>
        <a:p>
          <a:endParaRPr lang="fr-FR"/>
        </a:p>
      </dgm:t>
    </dgm:pt>
    <dgm:pt modelId="{5C8EE03D-9B43-4D5F-A8AB-093E69800FE9}" type="pres">
      <dgm:prSet presAssocID="{7787A3E1-3AA0-408B-B3A6-2791D06DCE0D}" presName="bullet4b" presStyleLbl="node1" presStyleIdx="1" presStyleCnt="4"/>
      <dgm:spPr>
        <a:solidFill>
          <a:schemeClr val="tx1">
            <a:lumMod val="65000"/>
            <a:lumOff val="35000"/>
          </a:schemeClr>
        </a:solidFill>
      </dgm:spPr>
    </dgm:pt>
    <dgm:pt modelId="{0F547173-E438-4AD6-87FE-32F3F8CC0614}" type="pres">
      <dgm:prSet presAssocID="{7787A3E1-3AA0-408B-B3A6-2791D06DCE0D}" presName="textBox4b" presStyleLbl="revTx" presStyleIdx="1" presStyleCnt="4">
        <dgm:presLayoutVars>
          <dgm:bulletEnabled val="1"/>
        </dgm:presLayoutVars>
      </dgm:prSet>
      <dgm:spPr/>
      <dgm:t>
        <a:bodyPr/>
        <a:lstStyle/>
        <a:p>
          <a:endParaRPr lang="fr-FR"/>
        </a:p>
      </dgm:t>
    </dgm:pt>
    <dgm:pt modelId="{D6633FCE-639C-4301-8890-BAB309FB99B4}" type="pres">
      <dgm:prSet presAssocID="{58A338FE-A2FE-49C3-8CE3-A41679437D99}" presName="bullet4c" presStyleLbl="node1" presStyleIdx="2" presStyleCnt="4"/>
      <dgm:spPr>
        <a:solidFill>
          <a:schemeClr val="tx1">
            <a:lumMod val="65000"/>
            <a:lumOff val="35000"/>
          </a:schemeClr>
        </a:solidFill>
      </dgm:spPr>
    </dgm:pt>
    <dgm:pt modelId="{907C3427-1DFD-4A28-AE8D-F5EC52D55C71}" type="pres">
      <dgm:prSet presAssocID="{58A338FE-A2FE-49C3-8CE3-A41679437D99}" presName="textBox4c" presStyleLbl="revTx" presStyleIdx="2" presStyleCnt="4">
        <dgm:presLayoutVars>
          <dgm:bulletEnabled val="1"/>
        </dgm:presLayoutVars>
      </dgm:prSet>
      <dgm:spPr/>
      <dgm:t>
        <a:bodyPr/>
        <a:lstStyle/>
        <a:p>
          <a:endParaRPr lang="fr-FR"/>
        </a:p>
      </dgm:t>
    </dgm:pt>
    <dgm:pt modelId="{FEA2519A-F9C6-4DE0-8283-9A54AC981653}" type="pres">
      <dgm:prSet presAssocID="{93804B88-8C9C-4E99-A48D-593E6BD7DDF4}" presName="bullet4d" presStyleLbl="node1" presStyleIdx="3" presStyleCnt="4"/>
      <dgm:spPr>
        <a:solidFill>
          <a:schemeClr val="tx1">
            <a:lumMod val="65000"/>
            <a:lumOff val="35000"/>
          </a:schemeClr>
        </a:solidFill>
      </dgm:spPr>
    </dgm:pt>
    <dgm:pt modelId="{D3BDE965-E208-4C72-9368-B91FF6B51C1A}" type="pres">
      <dgm:prSet presAssocID="{93804B88-8C9C-4E99-A48D-593E6BD7DDF4}" presName="textBox4d" presStyleLbl="revTx" presStyleIdx="3" presStyleCnt="4">
        <dgm:presLayoutVars>
          <dgm:bulletEnabled val="1"/>
        </dgm:presLayoutVars>
      </dgm:prSet>
      <dgm:spPr/>
      <dgm:t>
        <a:bodyPr/>
        <a:lstStyle/>
        <a:p>
          <a:endParaRPr lang="fr-FR"/>
        </a:p>
      </dgm:t>
    </dgm:pt>
  </dgm:ptLst>
  <dgm:cxnLst>
    <dgm:cxn modelId="{846D20AC-65B2-4802-B2B6-D303A190EB65}" type="presOf" srcId="{61042659-F404-4786-BD94-60162963D16A}" destId="{83959804-74CB-4C33-9E1A-3C5132580D9D}" srcOrd="0" destOrd="0" presId="urn:microsoft.com/office/officeart/2005/8/layout/arrow2"/>
    <dgm:cxn modelId="{AEA82722-9A6A-42E0-8B4B-7AB37015B313}" type="presOf" srcId="{58A338FE-A2FE-49C3-8CE3-A41679437D99}" destId="{907C3427-1DFD-4A28-AE8D-F5EC52D55C71}" srcOrd="0" destOrd="0" presId="urn:microsoft.com/office/officeart/2005/8/layout/arrow2"/>
    <dgm:cxn modelId="{154F3EF8-3572-4FF1-A48F-DA2779748A59}" srcId="{61042659-F404-4786-BD94-60162963D16A}" destId="{58A338FE-A2FE-49C3-8CE3-A41679437D99}" srcOrd="2" destOrd="0" parTransId="{B297DAED-71D6-4667-84B9-074AF1456D17}" sibTransId="{41135BF1-C5E7-43B0-A58D-1FA757F7B1E6}"/>
    <dgm:cxn modelId="{C7A9BB94-B375-49FB-9E47-0B17919D73ED}" srcId="{61042659-F404-4786-BD94-60162963D16A}" destId="{D9F868A8-B536-4C00-B12E-51565ED1DE50}" srcOrd="0" destOrd="0" parTransId="{50EAE1CE-7CE3-4FCE-AE82-52B4CBF6631E}" sibTransId="{7E6C4416-39BF-4657-AE95-06EA7E4C6AC0}"/>
    <dgm:cxn modelId="{E4AE2592-AF59-474E-8079-20BFA75F0178}" type="presOf" srcId="{D9F868A8-B536-4C00-B12E-51565ED1DE50}" destId="{4D762672-A3FF-488F-894B-DB09259A574D}" srcOrd="0" destOrd="0" presId="urn:microsoft.com/office/officeart/2005/8/layout/arrow2"/>
    <dgm:cxn modelId="{377C4134-9EC7-450A-B797-9B91882453D0}" type="presOf" srcId="{93804B88-8C9C-4E99-A48D-593E6BD7DDF4}" destId="{D3BDE965-E208-4C72-9368-B91FF6B51C1A}" srcOrd="0" destOrd="0" presId="urn:microsoft.com/office/officeart/2005/8/layout/arrow2"/>
    <dgm:cxn modelId="{5B335F05-3659-4FBE-890F-618548FA7D97}" type="presOf" srcId="{7787A3E1-3AA0-408B-B3A6-2791D06DCE0D}" destId="{0F547173-E438-4AD6-87FE-32F3F8CC0614}" srcOrd="0" destOrd="0" presId="urn:microsoft.com/office/officeart/2005/8/layout/arrow2"/>
    <dgm:cxn modelId="{313D450D-1B89-49FD-9D51-90C82B507009}" srcId="{61042659-F404-4786-BD94-60162963D16A}" destId="{7787A3E1-3AA0-408B-B3A6-2791D06DCE0D}" srcOrd="1" destOrd="0" parTransId="{138ABCB9-43A7-4C9D-8546-DF17B6A71B8D}" sibTransId="{6A92F93D-A3CF-4B95-B721-A61D08E162A1}"/>
    <dgm:cxn modelId="{5F62AF92-F7E7-4639-BBBB-A46C943CF767}" srcId="{61042659-F404-4786-BD94-60162963D16A}" destId="{93804B88-8C9C-4E99-A48D-593E6BD7DDF4}" srcOrd="3" destOrd="0" parTransId="{E841187E-A901-44F7-BE6E-0CBF9EE45A3C}" sibTransId="{8AC48820-2423-4F80-84DD-9302FB339668}"/>
    <dgm:cxn modelId="{9A98B250-D13A-4F7D-BBCE-A20C255C0696}" type="presParOf" srcId="{83959804-74CB-4C33-9E1A-3C5132580D9D}" destId="{1EA4DD7F-F9B8-41AF-ADC3-0B68F461D5F7}" srcOrd="0" destOrd="0" presId="urn:microsoft.com/office/officeart/2005/8/layout/arrow2"/>
    <dgm:cxn modelId="{AE953057-CEEC-4F01-88C5-8EC7A0D6BDF1}" type="presParOf" srcId="{83959804-74CB-4C33-9E1A-3C5132580D9D}" destId="{D878184B-5A30-49AC-8223-A1EFAF41DF01}" srcOrd="1" destOrd="0" presId="urn:microsoft.com/office/officeart/2005/8/layout/arrow2"/>
    <dgm:cxn modelId="{DD3CA529-20D5-401E-961F-E07C288A297A}" type="presParOf" srcId="{D878184B-5A30-49AC-8223-A1EFAF41DF01}" destId="{0A92E717-2C31-4071-87E2-AA046475324D}" srcOrd="0" destOrd="0" presId="urn:microsoft.com/office/officeart/2005/8/layout/arrow2"/>
    <dgm:cxn modelId="{664CEA26-1370-4B32-8BD6-7FD4A68816D0}" type="presParOf" srcId="{D878184B-5A30-49AC-8223-A1EFAF41DF01}" destId="{4D762672-A3FF-488F-894B-DB09259A574D}" srcOrd="1" destOrd="0" presId="urn:microsoft.com/office/officeart/2005/8/layout/arrow2"/>
    <dgm:cxn modelId="{C22EE3E3-2BE4-4899-A92F-581D45030172}" type="presParOf" srcId="{D878184B-5A30-49AC-8223-A1EFAF41DF01}" destId="{5C8EE03D-9B43-4D5F-A8AB-093E69800FE9}" srcOrd="2" destOrd="0" presId="urn:microsoft.com/office/officeart/2005/8/layout/arrow2"/>
    <dgm:cxn modelId="{49048160-2E62-4C3E-BE9F-A6FD9E0403D4}" type="presParOf" srcId="{D878184B-5A30-49AC-8223-A1EFAF41DF01}" destId="{0F547173-E438-4AD6-87FE-32F3F8CC0614}" srcOrd="3" destOrd="0" presId="urn:microsoft.com/office/officeart/2005/8/layout/arrow2"/>
    <dgm:cxn modelId="{08415C3A-05BE-43F3-BECA-19F55D616BA3}" type="presParOf" srcId="{D878184B-5A30-49AC-8223-A1EFAF41DF01}" destId="{D6633FCE-639C-4301-8890-BAB309FB99B4}" srcOrd="4" destOrd="0" presId="urn:microsoft.com/office/officeart/2005/8/layout/arrow2"/>
    <dgm:cxn modelId="{F7DC4738-9BFF-4F9A-A7AE-0754B7E57BB1}" type="presParOf" srcId="{D878184B-5A30-49AC-8223-A1EFAF41DF01}" destId="{907C3427-1DFD-4A28-AE8D-F5EC52D55C71}" srcOrd="5" destOrd="0" presId="urn:microsoft.com/office/officeart/2005/8/layout/arrow2"/>
    <dgm:cxn modelId="{E1688DEE-1EAD-422B-894B-D2F105071AE7}" type="presParOf" srcId="{D878184B-5A30-49AC-8223-A1EFAF41DF01}" destId="{FEA2519A-F9C6-4DE0-8283-9A54AC981653}" srcOrd="6" destOrd="0" presId="urn:microsoft.com/office/officeart/2005/8/layout/arrow2"/>
    <dgm:cxn modelId="{A2AE9DFB-EAEA-44DC-BA92-1688560153DD}" type="presParOf" srcId="{D878184B-5A30-49AC-8223-A1EFAF41DF01}" destId="{D3BDE965-E208-4C72-9368-B91FF6B51C1A}"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4DD7F-F9B8-41AF-ADC3-0B68F461D5F7}">
      <dsp:nvSpPr>
        <dsp:cNvPr id="0" name=""/>
        <dsp:cNvSpPr/>
      </dsp:nvSpPr>
      <dsp:spPr>
        <a:xfrm>
          <a:off x="0" y="45501"/>
          <a:ext cx="2903987" cy="1814991"/>
        </a:xfrm>
        <a:prstGeom prst="swooshArrow">
          <a:avLst>
            <a:gd name="adj1" fmla="val 25000"/>
            <a:gd name="adj2" fmla="val 25000"/>
          </a:avLst>
        </a:prstGeom>
        <a:solidFill>
          <a:schemeClr val="bg2"/>
        </a:solidFill>
        <a:ln>
          <a:noFill/>
        </a:ln>
        <a:effectLst/>
      </dsp:spPr>
      <dsp:style>
        <a:lnRef idx="0">
          <a:scrgbClr r="0" g="0" b="0"/>
        </a:lnRef>
        <a:fillRef idx="1">
          <a:scrgbClr r="0" g="0" b="0"/>
        </a:fillRef>
        <a:effectRef idx="0">
          <a:scrgbClr r="0" g="0" b="0"/>
        </a:effectRef>
        <a:fontRef idx="minor"/>
      </dsp:style>
    </dsp:sp>
    <dsp:sp modelId="{0A92E717-2C31-4071-87E2-AA046475324D}">
      <dsp:nvSpPr>
        <dsp:cNvPr id="0" name=""/>
        <dsp:cNvSpPr/>
      </dsp:nvSpPr>
      <dsp:spPr>
        <a:xfrm>
          <a:off x="286042" y="1395129"/>
          <a:ext cx="66791" cy="66791"/>
        </a:xfrm>
        <a:prstGeom prst="ellips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762672-A3FF-488F-894B-DB09259A574D}">
      <dsp:nvSpPr>
        <dsp:cNvPr id="0" name=""/>
        <dsp:cNvSpPr/>
      </dsp:nvSpPr>
      <dsp:spPr>
        <a:xfrm>
          <a:off x="319438" y="1428524"/>
          <a:ext cx="496581" cy="43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92" tIns="0" rIns="0" bIns="0" numCol="1" spcCol="1270" anchor="t" anchorCtr="0">
          <a:noAutofit/>
        </a:bodyPr>
        <a:lstStyle/>
        <a:p>
          <a:pPr lvl="0" algn="l" defTabSz="800100">
            <a:lnSpc>
              <a:spcPct val="90000"/>
            </a:lnSpc>
            <a:spcBef>
              <a:spcPct val="0"/>
            </a:spcBef>
            <a:spcAft>
              <a:spcPct val="35000"/>
            </a:spcAft>
          </a:pPr>
          <a:r>
            <a:rPr lang="fr-FR" sz="1800" kern="1200" dirty="0" smtClean="0">
              <a:solidFill>
                <a:schemeClr val="tx1"/>
              </a:solidFill>
              <a:latin typeface="Sofia Pro Medium" panose="00000500000000000000" pitchFamily="50" charset="0"/>
              <a:ea typeface="+mn-ea"/>
              <a:cs typeface="+mn-cs"/>
            </a:rPr>
            <a:t>D0</a:t>
          </a:r>
          <a:endParaRPr lang="fr-FR" sz="1800" kern="1200" dirty="0">
            <a:solidFill>
              <a:schemeClr val="tx1"/>
            </a:solidFill>
            <a:latin typeface="Sofia Pro Medium" panose="00000500000000000000" pitchFamily="50" charset="0"/>
            <a:ea typeface="+mn-ea"/>
            <a:cs typeface="+mn-cs"/>
          </a:endParaRPr>
        </a:p>
      </dsp:txBody>
      <dsp:txXfrm>
        <a:off x="319438" y="1428524"/>
        <a:ext cx="496581" cy="431968"/>
      </dsp:txXfrm>
    </dsp:sp>
    <dsp:sp modelId="{5C8EE03D-9B43-4D5F-A8AB-093E69800FE9}">
      <dsp:nvSpPr>
        <dsp:cNvPr id="0" name=""/>
        <dsp:cNvSpPr/>
      </dsp:nvSpPr>
      <dsp:spPr>
        <a:xfrm>
          <a:off x="757940" y="972961"/>
          <a:ext cx="116159" cy="116159"/>
        </a:xfrm>
        <a:prstGeom prst="ellips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547173-E438-4AD6-87FE-32F3F8CC0614}">
      <dsp:nvSpPr>
        <dsp:cNvPr id="0" name=""/>
        <dsp:cNvSpPr/>
      </dsp:nvSpPr>
      <dsp:spPr>
        <a:xfrm>
          <a:off x="816020" y="1031041"/>
          <a:ext cx="609837" cy="829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51" tIns="0" rIns="0" bIns="0" numCol="1" spcCol="1270" anchor="t" anchorCtr="0">
          <a:noAutofit/>
        </a:bodyPr>
        <a:lstStyle/>
        <a:p>
          <a:pPr lvl="0" algn="l" defTabSz="800100">
            <a:lnSpc>
              <a:spcPct val="90000"/>
            </a:lnSpc>
            <a:spcBef>
              <a:spcPct val="0"/>
            </a:spcBef>
            <a:spcAft>
              <a:spcPct val="35000"/>
            </a:spcAft>
          </a:pPr>
          <a:r>
            <a:rPr lang="fr-FR" sz="1800" kern="1200" dirty="0" smtClean="0">
              <a:solidFill>
                <a:schemeClr val="tx1"/>
              </a:solidFill>
              <a:latin typeface="Sofia Pro Medium" panose="00000500000000000000" pitchFamily="50" charset="0"/>
              <a:ea typeface="+mn-ea"/>
              <a:cs typeface="+mn-cs"/>
            </a:rPr>
            <a:t>D7</a:t>
          </a:r>
          <a:endParaRPr lang="fr-FR" sz="1800" kern="1200" dirty="0">
            <a:solidFill>
              <a:schemeClr val="tx1"/>
            </a:solidFill>
            <a:latin typeface="Sofia Pro Medium" panose="00000500000000000000" pitchFamily="50" charset="0"/>
            <a:ea typeface="+mn-ea"/>
            <a:cs typeface="+mn-cs"/>
          </a:endParaRPr>
        </a:p>
      </dsp:txBody>
      <dsp:txXfrm>
        <a:off x="816020" y="1031041"/>
        <a:ext cx="609837" cy="829451"/>
      </dsp:txXfrm>
    </dsp:sp>
    <dsp:sp modelId="{D6633FCE-639C-4301-8890-BAB309FB99B4}">
      <dsp:nvSpPr>
        <dsp:cNvPr id="0" name=""/>
        <dsp:cNvSpPr/>
      </dsp:nvSpPr>
      <dsp:spPr>
        <a:xfrm>
          <a:off x="1360517" y="661872"/>
          <a:ext cx="153911" cy="153911"/>
        </a:xfrm>
        <a:prstGeom prst="ellips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C3427-1DFD-4A28-AE8D-F5EC52D55C71}">
      <dsp:nvSpPr>
        <dsp:cNvPr id="0" name=""/>
        <dsp:cNvSpPr/>
      </dsp:nvSpPr>
      <dsp:spPr>
        <a:xfrm>
          <a:off x="1437473" y="738827"/>
          <a:ext cx="609837" cy="1121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54" tIns="0" rIns="0" bIns="0" numCol="1" spcCol="1270" anchor="t" anchorCtr="0">
          <a:noAutofit/>
        </a:bodyPr>
        <a:lstStyle/>
        <a:p>
          <a:pPr lvl="0" algn="l" defTabSz="800100">
            <a:lnSpc>
              <a:spcPct val="90000"/>
            </a:lnSpc>
            <a:spcBef>
              <a:spcPct val="0"/>
            </a:spcBef>
            <a:spcAft>
              <a:spcPct val="35000"/>
            </a:spcAft>
          </a:pPr>
          <a:r>
            <a:rPr lang="fr-FR" sz="1800" kern="1200" dirty="0" smtClean="0">
              <a:solidFill>
                <a:schemeClr val="tx1"/>
              </a:solidFill>
              <a:latin typeface="Sofia Pro Medium" panose="00000500000000000000" pitchFamily="50" charset="0"/>
              <a:ea typeface="+mn-ea"/>
              <a:cs typeface="+mn-cs"/>
            </a:rPr>
            <a:t>D28</a:t>
          </a:r>
          <a:endParaRPr lang="fr-FR" sz="1800" kern="1200" dirty="0">
            <a:solidFill>
              <a:schemeClr val="tx1"/>
            </a:solidFill>
            <a:latin typeface="Sofia Pro Medium" panose="00000500000000000000" pitchFamily="50" charset="0"/>
            <a:ea typeface="+mn-ea"/>
            <a:cs typeface="+mn-cs"/>
          </a:endParaRPr>
        </a:p>
      </dsp:txBody>
      <dsp:txXfrm>
        <a:off x="1437473" y="738827"/>
        <a:ext cx="609837" cy="1121664"/>
      </dsp:txXfrm>
    </dsp:sp>
    <dsp:sp modelId="{FEA2519A-F9C6-4DE0-8283-9A54AC981653}">
      <dsp:nvSpPr>
        <dsp:cNvPr id="0" name=""/>
        <dsp:cNvSpPr/>
      </dsp:nvSpPr>
      <dsp:spPr>
        <a:xfrm>
          <a:off x="2016818" y="456052"/>
          <a:ext cx="206183" cy="206183"/>
        </a:xfrm>
        <a:prstGeom prst="ellips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BDE965-E208-4C72-9368-B91FF6B51C1A}">
      <dsp:nvSpPr>
        <dsp:cNvPr id="0" name=""/>
        <dsp:cNvSpPr/>
      </dsp:nvSpPr>
      <dsp:spPr>
        <a:xfrm>
          <a:off x="2119910" y="559143"/>
          <a:ext cx="609837" cy="130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52" tIns="0" rIns="0" bIns="0" numCol="1" spcCol="1270" anchor="t" anchorCtr="0">
          <a:noAutofit/>
        </a:bodyPr>
        <a:lstStyle/>
        <a:p>
          <a:pPr lvl="0" algn="l" defTabSz="800100">
            <a:lnSpc>
              <a:spcPct val="90000"/>
            </a:lnSpc>
            <a:spcBef>
              <a:spcPct val="0"/>
            </a:spcBef>
            <a:spcAft>
              <a:spcPct val="35000"/>
            </a:spcAft>
          </a:pPr>
          <a:r>
            <a:rPr lang="fr-FR" sz="1800" kern="1200" dirty="0" smtClean="0">
              <a:solidFill>
                <a:schemeClr val="tx1"/>
              </a:solidFill>
              <a:latin typeface="Sofia Pro Medium" panose="00000500000000000000" pitchFamily="50" charset="0"/>
              <a:ea typeface="+mn-ea"/>
              <a:cs typeface="+mn-cs"/>
            </a:rPr>
            <a:t>D56</a:t>
          </a:r>
          <a:endParaRPr lang="fr-FR" sz="1800" kern="1200" dirty="0">
            <a:solidFill>
              <a:schemeClr val="tx1"/>
            </a:solidFill>
            <a:latin typeface="Sofia Pro Medium" panose="00000500000000000000" pitchFamily="50" charset="0"/>
            <a:ea typeface="+mn-ea"/>
            <a:cs typeface="+mn-cs"/>
          </a:endParaRPr>
        </a:p>
      </dsp:txBody>
      <dsp:txXfrm>
        <a:off x="2119910" y="559143"/>
        <a:ext cx="609837" cy="130134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9383375F-DEF2-4BDF-B83B-97F3DB11D409}" type="datetimeFigureOut">
              <a:rPr lang="fr-FR" smtClean="0"/>
              <a:t>19/05/2021</a:t>
            </a:fld>
            <a:endParaRPr lang="fr-FR"/>
          </a:p>
        </p:txBody>
      </p:sp>
      <p:sp>
        <p:nvSpPr>
          <p:cNvPr id="4" name="Espace réservé de l'image des diapositives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403F1F5A-3C0B-489C-931A-7874617FC0CA}" type="slidenum">
              <a:rPr lang="fr-FR" smtClean="0"/>
              <a:t>‹N°›</a:t>
            </a:fld>
            <a:endParaRPr lang="fr-FR"/>
          </a:p>
        </p:txBody>
      </p:sp>
    </p:spTree>
    <p:extLst>
      <p:ext uri="{BB962C8B-B14F-4D97-AF65-F5344CB8AC3E}">
        <p14:creationId xmlns:p14="http://schemas.microsoft.com/office/powerpoint/2010/main" val="117363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a:t>
            </a:fld>
            <a:endParaRPr lang="fr-FR"/>
          </a:p>
        </p:txBody>
      </p:sp>
    </p:spTree>
    <p:extLst>
      <p:ext uri="{BB962C8B-B14F-4D97-AF65-F5344CB8AC3E}">
        <p14:creationId xmlns:p14="http://schemas.microsoft.com/office/powerpoint/2010/main" val="3178011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10</a:t>
            </a:fld>
            <a:endParaRPr lang="fr-FR"/>
          </a:p>
        </p:txBody>
      </p:sp>
    </p:spTree>
    <p:extLst>
      <p:ext uri="{BB962C8B-B14F-4D97-AF65-F5344CB8AC3E}">
        <p14:creationId xmlns:p14="http://schemas.microsoft.com/office/powerpoint/2010/main" val="42867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11</a:t>
            </a:fld>
            <a:endParaRPr lang="fr-FR"/>
          </a:p>
        </p:txBody>
      </p:sp>
    </p:spTree>
    <p:extLst>
      <p:ext uri="{BB962C8B-B14F-4D97-AF65-F5344CB8AC3E}">
        <p14:creationId xmlns:p14="http://schemas.microsoft.com/office/powerpoint/2010/main" val="127029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12</a:t>
            </a:fld>
            <a:endParaRPr lang="fr-FR"/>
          </a:p>
        </p:txBody>
      </p:sp>
    </p:spTree>
    <p:extLst>
      <p:ext uri="{BB962C8B-B14F-4D97-AF65-F5344CB8AC3E}">
        <p14:creationId xmlns:p14="http://schemas.microsoft.com/office/powerpoint/2010/main" val="338697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market</a:t>
            </a:r>
            <a:r>
              <a:rPr lang="fr-FR" sz="1200" kern="1200" dirty="0" smtClean="0">
                <a:solidFill>
                  <a:schemeClr val="tx1"/>
                </a:solidFill>
                <a:effectLst/>
                <a:latin typeface="+mn-lt"/>
                <a:ea typeface="+mn-ea"/>
                <a:cs typeface="+mn-cs"/>
              </a:rPr>
              <a:t> and the consumer </a:t>
            </a:r>
            <a:r>
              <a:rPr lang="fr-FR" sz="1200" kern="1200" dirty="0" err="1" smtClean="0">
                <a:solidFill>
                  <a:schemeClr val="tx1"/>
                </a:solidFill>
                <a:effectLst/>
                <a:latin typeface="+mn-lt"/>
                <a:ea typeface="+mn-ea"/>
                <a:cs typeface="+mn-cs"/>
              </a:rPr>
              <a:t>needs</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evolving</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found</a:t>
            </a:r>
            <a:r>
              <a:rPr lang="fr-FR" sz="1200" kern="1200" dirty="0" smtClean="0">
                <a:solidFill>
                  <a:schemeClr val="tx1"/>
                </a:solidFill>
                <a:effectLst/>
                <a:latin typeface="+mn-lt"/>
                <a:ea typeface="+mn-ea"/>
                <a:cs typeface="+mn-cs"/>
              </a:rPr>
              <a:t> out 4 </a:t>
            </a:r>
            <a:r>
              <a:rPr lang="fr-FR" sz="1200" kern="1200" dirty="0" err="1" smtClean="0">
                <a:solidFill>
                  <a:schemeClr val="tx1"/>
                </a:solidFill>
                <a:effectLst/>
                <a:latin typeface="+mn-lt"/>
                <a:ea typeface="+mn-ea"/>
                <a:cs typeface="+mn-cs"/>
              </a:rPr>
              <a:t>pilars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now</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leading</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cosmetic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market</a:t>
            </a:r>
            <a:r>
              <a:rPr lang="fr-FR" sz="1200" kern="1200" dirty="0" smtClean="0">
                <a:solidFill>
                  <a:schemeClr val="tx1"/>
                </a:solidFill>
                <a:effectLst/>
                <a:latin typeface="+mn-lt"/>
                <a:ea typeface="+mn-ea"/>
                <a:cs typeface="+mn-cs"/>
              </a:rPr>
              <a:t> : </a:t>
            </a:r>
          </a:p>
          <a:p>
            <a:r>
              <a:rPr lang="en-US" sz="1200" kern="1200" dirty="0" smtClean="0">
                <a:solidFill>
                  <a:schemeClr val="tx1"/>
                </a:solidFill>
                <a:effectLst/>
                <a:latin typeface="+mn-lt"/>
                <a:ea typeface="+mn-ea"/>
                <a:cs typeface="+mn-cs"/>
              </a:rPr>
              <a:t>Search for </a:t>
            </a:r>
            <a:r>
              <a:rPr lang="en-US" sz="1200" b="1" kern="1200" dirty="0" smtClean="0">
                <a:solidFill>
                  <a:schemeClr val="tx1"/>
                </a:solidFill>
                <a:effectLst/>
                <a:latin typeface="+mn-lt"/>
                <a:ea typeface="+mn-ea"/>
                <a:cs typeface="+mn-cs"/>
              </a:rPr>
              <a:t>effectiveness</a:t>
            </a:r>
            <a:r>
              <a:rPr lang="en-US" sz="1200" kern="1200" dirty="0" smtClean="0">
                <a:solidFill>
                  <a:schemeClr val="tx1"/>
                </a:solidFill>
                <a:effectLst/>
                <a:latin typeface="+mn-lt"/>
                <a:ea typeface="+mn-ea"/>
                <a:cs typeface="+mn-cs"/>
              </a:rPr>
              <a:t>: the product must be proven to be effective through clinical and instrumental tests, with before/after visuals.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Quest for </a:t>
            </a:r>
            <a:r>
              <a:rPr lang="en-US" sz="1200" b="1" kern="1200" dirty="0" smtClean="0">
                <a:solidFill>
                  <a:schemeClr val="tx1"/>
                </a:solidFill>
                <a:effectLst/>
                <a:latin typeface="+mn-lt"/>
                <a:ea typeface="+mn-ea"/>
                <a:cs typeface="+mn-cs"/>
              </a:rPr>
              <a:t>safety</a:t>
            </a:r>
            <a:r>
              <a:rPr lang="en-US" sz="1200" kern="1200" dirty="0" smtClean="0">
                <a:solidFill>
                  <a:schemeClr val="tx1"/>
                </a:solidFill>
                <a:effectLst/>
                <a:latin typeface="+mn-lt"/>
                <a:ea typeface="+mn-ea"/>
                <a:cs typeface="+mn-cs"/>
              </a:rPr>
              <a:t> and reassurance: products with proven tolerance, free of controversial ingredients, with as much information as possible about the formula.</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Quest for </a:t>
            </a:r>
            <a:r>
              <a:rPr lang="en-US" sz="1200" b="1" kern="1200" dirty="0" smtClean="0">
                <a:solidFill>
                  <a:schemeClr val="tx1"/>
                </a:solidFill>
                <a:effectLst/>
                <a:latin typeface="+mn-lt"/>
                <a:ea typeface="+mn-ea"/>
                <a:cs typeface="+mn-cs"/>
              </a:rPr>
              <a:t>natural products</a:t>
            </a:r>
            <a:r>
              <a:rPr lang="en-US" sz="1200" kern="1200" dirty="0" smtClean="0">
                <a:solidFill>
                  <a:schemeClr val="tx1"/>
                </a:solidFill>
                <a:effectLst/>
                <a:latin typeface="+mn-lt"/>
                <a:ea typeface="+mn-ea"/>
                <a:cs typeface="+mn-cs"/>
              </a:rPr>
              <a:t>, still growing rapidly. Growing need for natural products with organic ingredients.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Always environmentally friendly, with </a:t>
            </a:r>
            <a:r>
              <a:rPr lang="en-US" sz="1200" b="1" kern="1200" dirty="0" smtClean="0">
                <a:solidFill>
                  <a:schemeClr val="tx1"/>
                </a:solidFill>
                <a:effectLst/>
                <a:latin typeface="+mn-lt"/>
                <a:ea typeface="+mn-ea"/>
                <a:cs typeface="+mn-cs"/>
              </a:rPr>
              <a:t>sustainable development</a:t>
            </a:r>
            <a:r>
              <a:rPr lang="en-US" sz="1200" kern="1200" dirty="0" smtClean="0">
                <a:solidFill>
                  <a:schemeClr val="tx1"/>
                </a:solidFill>
                <a:effectLst/>
                <a:latin typeface="+mn-lt"/>
                <a:ea typeface="+mn-ea"/>
                <a:cs typeface="+mn-cs"/>
              </a:rPr>
              <a:t> criteria: importance of recyclable packaging.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Our new </a:t>
            </a:r>
            <a:r>
              <a:rPr lang="fr-FR" sz="1200" kern="1200" dirty="0" err="1" smtClean="0">
                <a:solidFill>
                  <a:schemeClr val="tx1"/>
                </a:solidFill>
                <a:effectLst/>
                <a:latin typeface="+mn-lt"/>
                <a:ea typeface="+mn-ea"/>
                <a:cs typeface="+mn-cs"/>
              </a:rPr>
              <a:t>product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matching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needs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also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matching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the Yon-Ka expertise and </a:t>
            </a:r>
            <a:r>
              <a:rPr lang="fr-FR" sz="1200" kern="1200" dirty="0" err="1" smtClean="0">
                <a:solidFill>
                  <a:schemeClr val="tx1"/>
                </a:solidFill>
                <a:effectLst/>
                <a:latin typeface="+mn-lt"/>
                <a:ea typeface="+mn-ea"/>
                <a:cs typeface="+mn-cs"/>
              </a:rPr>
              <a:t>makes</a:t>
            </a:r>
            <a:r>
              <a:rPr lang="fr-FR" sz="1200" kern="1200" dirty="0" smtClean="0">
                <a:solidFill>
                  <a:schemeClr val="tx1"/>
                </a:solidFill>
                <a:effectLst/>
                <a:latin typeface="+mn-lt"/>
                <a:ea typeface="+mn-ea"/>
                <a:cs typeface="+mn-cs"/>
              </a:rPr>
              <a:t> us </a:t>
            </a:r>
            <a:r>
              <a:rPr lang="fr-FR" sz="1200" kern="1200" dirty="0" err="1" smtClean="0">
                <a:solidFill>
                  <a:schemeClr val="tx1"/>
                </a:solidFill>
                <a:effectLst/>
                <a:latin typeface="+mn-lt"/>
                <a:ea typeface="+mn-ea"/>
                <a:cs typeface="+mn-cs"/>
              </a:rPr>
              <a:t>legetimate</a:t>
            </a:r>
            <a:r>
              <a:rPr lang="fr-FR"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Yon-Ka already has a strong reputation for the quality of its professional peels in institutes and spas, which gives the brand high credibility when it comes to offering a product for individuals to use at home in their quest for “new skin.” We were pioneer in the use of AHA in our products, we already have a large range of professional peels. We’re also pioneer in the use of night masks (Hydra No. 1 Mask).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Launching a night mask with glycolic acid as a primary active ingredient, already known to be effective, is in keeping with the market trend and is an excellent opportunity to increase revenues for the Yon-Ka brand and satisfy customers. </a:t>
            </a:r>
            <a:endParaRPr lang="fr-FR"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the same time as the quest to restore a youthful look, the cosmetics market has thriving trends with the following criteria:</a:t>
            </a:r>
            <a:endParaRPr lang="fr-FR" sz="1200" kern="1200" dirty="0" smtClean="0">
              <a:solidFill>
                <a:schemeClr val="tx1"/>
              </a:solidFill>
              <a:effectLst/>
              <a:latin typeface="+mn-lt"/>
              <a:ea typeface="+mn-ea"/>
              <a:cs typeface="+mn-cs"/>
            </a:endParaRPr>
          </a:p>
          <a:p>
            <a:pPr lvl="0" fontAlgn="base"/>
            <a:r>
              <a:rPr lang="en-US" sz="1200" u="none" strike="noStrike" kern="1200" dirty="0" smtClean="0">
                <a:solidFill>
                  <a:schemeClr val="tx1"/>
                </a:solidFill>
                <a:effectLst/>
                <a:latin typeface="+mn-lt"/>
                <a:ea typeface="+mn-ea"/>
                <a:cs typeface="+mn-cs"/>
              </a:rPr>
              <a:t>Search for </a:t>
            </a:r>
            <a:r>
              <a:rPr lang="en-US" sz="1200" b="1" u="none" strike="noStrike" kern="1200" dirty="0" smtClean="0">
                <a:solidFill>
                  <a:schemeClr val="tx1"/>
                </a:solidFill>
                <a:effectLst/>
                <a:latin typeface="+mn-lt"/>
                <a:ea typeface="+mn-ea"/>
                <a:cs typeface="+mn-cs"/>
              </a:rPr>
              <a:t>effectiveness</a:t>
            </a:r>
            <a:r>
              <a:rPr lang="en-US" sz="1200" u="none" strike="noStrike" kern="1200" dirty="0" smtClean="0">
                <a:solidFill>
                  <a:schemeClr val="tx1"/>
                </a:solidFill>
                <a:effectLst/>
                <a:latin typeface="+mn-lt"/>
                <a:ea typeface="+mn-ea"/>
                <a:cs typeface="+mn-cs"/>
              </a:rPr>
              <a:t>: the product must be proven to be effective through clinical and instrumental tests, with before/after visuals.</a:t>
            </a:r>
            <a:endParaRPr lang="fr-FR" sz="1200" u="none" strike="noStrike" kern="1200" dirty="0" smtClean="0">
              <a:solidFill>
                <a:schemeClr val="tx1"/>
              </a:solidFill>
              <a:effectLst/>
              <a:latin typeface="+mn-lt"/>
              <a:ea typeface="+mn-ea"/>
              <a:cs typeface="+mn-cs"/>
            </a:endParaRPr>
          </a:p>
          <a:p>
            <a:pPr lvl="0" fontAlgn="base"/>
            <a:r>
              <a:rPr lang="en-US" sz="1200" u="none" strike="noStrike" kern="1200" dirty="0" smtClean="0">
                <a:solidFill>
                  <a:schemeClr val="tx1"/>
                </a:solidFill>
                <a:effectLst/>
                <a:latin typeface="+mn-lt"/>
                <a:ea typeface="+mn-ea"/>
                <a:cs typeface="+mn-cs"/>
              </a:rPr>
              <a:t>Quest for </a:t>
            </a:r>
            <a:r>
              <a:rPr lang="en-US" sz="1200" b="1" u="none" strike="noStrike" kern="1200" dirty="0" smtClean="0">
                <a:solidFill>
                  <a:schemeClr val="tx1"/>
                </a:solidFill>
                <a:effectLst/>
                <a:latin typeface="+mn-lt"/>
                <a:ea typeface="+mn-ea"/>
                <a:cs typeface="+mn-cs"/>
              </a:rPr>
              <a:t>safety</a:t>
            </a:r>
            <a:r>
              <a:rPr lang="en-US" sz="1200" u="none" strike="noStrike" kern="1200" dirty="0" smtClean="0">
                <a:solidFill>
                  <a:schemeClr val="tx1"/>
                </a:solidFill>
                <a:effectLst/>
                <a:latin typeface="+mn-lt"/>
                <a:ea typeface="+mn-ea"/>
                <a:cs typeface="+mn-cs"/>
              </a:rPr>
              <a:t> and reassurance: products with proven tolerance, free of controversial ingredients, with as much information as possible about the formula.</a:t>
            </a:r>
            <a:endParaRPr lang="fr-FR" sz="1200" u="none" strike="noStrike" kern="1200" dirty="0" smtClean="0">
              <a:solidFill>
                <a:schemeClr val="tx1"/>
              </a:solidFill>
              <a:effectLst/>
              <a:latin typeface="+mn-lt"/>
              <a:ea typeface="+mn-ea"/>
              <a:cs typeface="+mn-cs"/>
            </a:endParaRPr>
          </a:p>
          <a:p>
            <a:pPr lvl="0" fontAlgn="base"/>
            <a:r>
              <a:rPr lang="en-US" sz="1200" u="none" strike="noStrike" kern="1200" dirty="0" smtClean="0">
                <a:solidFill>
                  <a:schemeClr val="tx1"/>
                </a:solidFill>
                <a:effectLst/>
                <a:latin typeface="+mn-lt"/>
                <a:ea typeface="+mn-ea"/>
                <a:cs typeface="+mn-cs"/>
              </a:rPr>
              <a:t>Quest for </a:t>
            </a:r>
            <a:r>
              <a:rPr lang="en-US" sz="1200" b="1" u="none" strike="noStrike" kern="1200" dirty="0" smtClean="0">
                <a:solidFill>
                  <a:schemeClr val="tx1"/>
                </a:solidFill>
                <a:effectLst/>
                <a:latin typeface="+mn-lt"/>
                <a:ea typeface="+mn-ea"/>
                <a:cs typeface="+mn-cs"/>
              </a:rPr>
              <a:t>natural products</a:t>
            </a:r>
            <a:r>
              <a:rPr lang="en-US" sz="1200" u="none" strike="noStrike" kern="1200" dirty="0" smtClean="0">
                <a:solidFill>
                  <a:schemeClr val="tx1"/>
                </a:solidFill>
                <a:effectLst/>
                <a:latin typeface="+mn-lt"/>
                <a:ea typeface="+mn-ea"/>
                <a:cs typeface="+mn-cs"/>
              </a:rPr>
              <a:t>, still growing rapidly. Growing need for natural products with organic ingredients. </a:t>
            </a:r>
            <a:endParaRPr lang="fr-FR" sz="1200" u="none" strike="noStrike" kern="1200" dirty="0" smtClean="0">
              <a:solidFill>
                <a:schemeClr val="tx1"/>
              </a:solidFill>
              <a:effectLst/>
              <a:latin typeface="+mn-lt"/>
              <a:ea typeface="+mn-ea"/>
              <a:cs typeface="+mn-cs"/>
            </a:endParaRPr>
          </a:p>
          <a:p>
            <a:pPr lvl="0" fontAlgn="base"/>
            <a:r>
              <a:rPr lang="en-US" sz="1200" u="none" strike="noStrike" kern="1200" dirty="0" smtClean="0">
                <a:solidFill>
                  <a:schemeClr val="tx1"/>
                </a:solidFill>
                <a:effectLst/>
                <a:latin typeface="+mn-lt"/>
                <a:ea typeface="+mn-ea"/>
                <a:cs typeface="+mn-cs"/>
              </a:rPr>
              <a:t>Always environmentally friendly, with </a:t>
            </a:r>
            <a:r>
              <a:rPr lang="en-US" sz="1200" b="1" u="none" strike="noStrike" kern="1200" dirty="0" smtClean="0">
                <a:solidFill>
                  <a:schemeClr val="tx1"/>
                </a:solidFill>
                <a:effectLst/>
                <a:latin typeface="+mn-lt"/>
                <a:ea typeface="+mn-ea"/>
                <a:cs typeface="+mn-cs"/>
              </a:rPr>
              <a:t>sustainable development</a:t>
            </a:r>
            <a:r>
              <a:rPr lang="en-US" sz="1200" u="none" strike="noStrike" kern="1200" dirty="0" smtClean="0">
                <a:solidFill>
                  <a:schemeClr val="tx1"/>
                </a:solidFill>
                <a:effectLst/>
                <a:latin typeface="+mn-lt"/>
                <a:ea typeface="+mn-ea"/>
                <a:cs typeface="+mn-cs"/>
              </a:rPr>
              <a:t> criteria: importance of recyclable packaging. </a:t>
            </a:r>
            <a:endParaRPr lang="fr-FR" sz="1200" u="none" strike="noStrike" kern="1200" dirty="0" smtClean="0">
              <a:solidFill>
                <a:schemeClr val="tx1"/>
              </a:solidFill>
              <a:effectLst/>
              <a:latin typeface="+mn-lt"/>
              <a:ea typeface="+mn-ea"/>
              <a:cs typeface="+mn-cs"/>
            </a:endParaRPr>
          </a:p>
          <a:p>
            <a:endParaRPr lang="fr-FR" dirty="0" smtClean="0"/>
          </a:p>
          <a:p>
            <a:pPr lvl="0"/>
            <a:r>
              <a:rPr lang="en-US" sz="1200" kern="1200" dirty="0" smtClean="0">
                <a:solidFill>
                  <a:schemeClr val="tx1"/>
                </a:solidFill>
                <a:effectLst/>
                <a:latin typeface="+mn-lt"/>
                <a:ea typeface="+mn-ea"/>
                <a:cs typeface="+mn-cs"/>
              </a:rPr>
              <a:t>Yon-Ka already has a strong reputation for the quality of its professional peels in institutes and spas, which gives the brand high credibility when it comes to offering a product for individuals to use at home in their quest for “new skin.” </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Yon-Ka was a pioneer in the use of night masks (Hydra No. 1 Mask). Since K-beauty has grown in popularity, night masks have become very trendy in the market. Consumers love them for their simplicity of use and for the fact that they work (leaving a mask on all night optimizes the delivery of the active ingredients). </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Yon-</a:t>
            </a:r>
            <a:r>
              <a:rPr lang="en-US" sz="1200" kern="1200" dirty="0" err="1" smtClean="0">
                <a:solidFill>
                  <a:schemeClr val="tx1"/>
                </a:solidFill>
                <a:effectLst/>
                <a:latin typeface="+mn-lt"/>
                <a:ea typeface="+mn-ea"/>
                <a:cs typeface="+mn-cs"/>
              </a:rPr>
              <a:t>Ka’s</a:t>
            </a:r>
            <a:r>
              <a:rPr lang="en-US" sz="1200" kern="1200" dirty="0" smtClean="0">
                <a:solidFill>
                  <a:schemeClr val="tx1"/>
                </a:solidFill>
                <a:effectLst/>
                <a:latin typeface="+mn-lt"/>
                <a:ea typeface="+mn-ea"/>
                <a:cs typeface="+mn-cs"/>
              </a:rPr>
              <a:t> product line, Alpha</a:t>
            </a:r>
            <a:r>
              <a:rPr lang="en-US" sz="1200" strike="sngStrike"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Peel and Alpha-Fluid meet the need to reveal new skin (Specifics range, Resurfacing subcategory), but glycolic acid is not the star ingredient in those products (it is a combination of AHAs).                    </a:t>
            </a:r>
            <a:r>
              <a:rPr lang="en-US" sz="1200" i="1" kern="1200" dirty="0" smtClean="0">
                <a:solidFill>
                  <a:schemeClr val="tx1"/>
                </a:solidFill>
                <a:effectLst/>
                <a:latin typeface="+mn-lt"/>
                <a:ea typeface="+mn-ea"/>
                <a:cs typeface="+mn-cs"/>
              </a:rPr>
              <a:t>cf. focus on positioning in relation to existing products.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Launching a night mask with glycolic acid as a primary active ingredient, already known to be effective, is in keeping with the market trend and is an excellent opportunity to increase revenues for the Yon-Ka brand and satisfy customers. </a:t>
            </a:r>
            <a:endParaRPr lang="fr-FR" sz="1200" kern="1200" dirty="0" smtClean="0">
              <a:solidFill>
                <a:schemeClr val="tx1"/>
              </a:solidFill>
              <a:effectLst/>
              <a:latin typeface="+mn-lt"/>
              <a:ea typeface="+mn-ea"/>
              <a:cs typeface="+mn-cs"/>
            </a:endParaRPr>
          </a:p>
          <a:p>
            <a:endParaRPr lang="fr-FR" dirty="0" smtClean="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13</a:t>
            </a:fld>
            <a:endParaRPr lang="fr-FR"/>
          </a:p>
        </p:txBody>
      </p:sp>
    </p:spTree>
    <p:extLst>
      <p:ext uri="{BB962C8B-B14F-4D97-AF65-F5344CB8AC3E}">
        <p14:creationId xmlns:p14="http://schemas.microsoft.com/office/powerpoint/2010/main" val="138836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To meet the "new skin" expectations of our consumers with an innovative product Assert our scientific expertise thanks to this innovation: a product concentrated in glycolic acid with a clean composition.</a:t>
            </a:r>
          </a:p>
          <a:p>
            <a:r>
              <a:rPr lang="en-US" dirty="0" smtClean="0"/>
              <a:t>The formulation developed by our doctors of medicine and pharmacy is indeed a real feat. </a:t>
            </a:r>
          </a:p>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14</a:t>
            </a:fld>
            <a:endParaRPr lang="fr-FR"/>
          </a:p>
        </p:txBody>
      </p:sp>
    </p:spTree>
    <p:extLst>
      <p:ext uri="{BB962C8B-B14F-4D97-AF65-F5344CB8AC3E}">
        <p14:creationId xmlns:p14="http://schemas.microsoft.com/office/powerpoint/2010/main" val="3124571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SMOOTHING</a:t>
            </a:r>
            <a:r>
              <a:rPr lang="fr-FR" sz="1200" kern="1200" baseline="0" dirty="0" smtClean="0">
                <a:solidFill>
                  <a:schemeClr val="tx1"/>
                </a:solidFill>
                <a:effectLst/>
                <a:latin typeface="+mn-lt"/>
                <a:ea typeface="+mn-ea"/>
                <a:cs typeface="+mn-cs"/>
              </a:rPr>
              <a:t> ANTI-WRINKLE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10% pure </a:t>
            </a:r>
            <a:r>
              <a:rPr lang="fr-FR" sz="1200" kern="1200" dirty="0" err="1" smtClean="0">
                <a:solidFill>
                  <a:schemeClr val="tx1"/>
                </a:solidFill>
                <a:effectLst/>
                <a:latin typeface="+mn-lt"/>
                <a:ea typeface="+mn-ea"/>
                <a:cs typeface="+mn-cs"/>
              </a:rPr>
              <a:t>glycolic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acid</a:t>
            </a:r>
            <a:endParaRPr lang="fr-FR"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O</a:t>
            </a:r>
            <a:r>
              <a:rPr lang="en-US" sz="1200" b="1" kern="1200" dirty="0" err="1" smtClean="0">
                <a:solidFill>
                  <a:schemeClr val="tx1"/>
                </a:solidFill>
                <a:effectLst/>
                <a:latin typeface="+mn-lt"/>
                <a:ea typeface="+mn-ea"/>
                <a:cs typeface="+mn-cs"/>
              </a:rPr>
              <a:t>rigin</a:t>
            </a:r>
            <a:r>
              <a:rPr lang="en-US" sz="1200" kern="1200" dirty="0" smtClean="0">
                <a:solidFill>
                  <a:schemeClr val="tx1"/>
                </a:solidFill>
                <a:effectLst/>
                <a:latin typeface="+mn-lt"/>
                <a:ea typeface="+mn-ea"/>
                <a:cs typeface="+mn-cs"/>
              </a:rPr>
              <a:t>: Synthesis - 70% aqueous solution of glycolic acid. </a:t>
            </a:r>
            <a:endParaRPr lang="fr-F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See Questions/Answers to see why we selected synthetic glycolic acid. </a:t>
            </a:r>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Glycolic acid is the smallest AHA, with the highest penetrating power, making it the most effective at aiding cell renewal and eliminating dead skin cells. (See Fruit acid FOCUS in the appendices). </a:t>
            </a:r>
            <a:endParaRPr lang="fr-FR"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Action:</a:t>
            </a:r>
            <a:r>
              <a:rPr lang="en-US" sz="1200" kern="1200" dirty="0" smtClean="0">
                <a:solidFill>
                  <a:schemeClr val="tx1"/>
                </a:solidFill>
                <a:effectLst/>
                <a:latin typeface="+mn-lt"/>
                <a:ea typeface="+mn-ea"/>
                <a:cs typeface="+mn-cs"/>
              </a:rPr>
              <a:t> It is used to </a:t>
            </a:r>
            <a:endParaRPr lang="fr-FR" sz="1200" kern="1200" dirty="0" smtClean="0">
              <a:solidFill>
                <a:schemeClr val="tx1"/>
              </a:solidFill>
              <a:effectLst/>
              <a:latin typeface="+mn-lt"/>
              <a:ea typeface="+mn-ea"/>
              <a:cs typeface="+mn-cs"/>
            </a:endParaRPr>
          </a:p>
          <a:p>
            <a:pPr lvl="0" fontAlgn="base"/>
            <a:r>
              <a:rPr lang="en-US" sz="1200" u="none" strike="noStrike" kern="1200" dirty="0" smtClean="0">
                <a:solidFill>
                  <a:schemeClr val="tx1"/>
                </a:solidFill>
                <a:effectLst/>
                <a:latin typeface="+mn-lt"/>
                <a:ea typeface="+mn-ea"/>
                <a:cs typeface="+mn-cs"/>
              </a:rPr>
              <a:t>Reduce the attachment of epidermal cells to each other (</a:t>
            </a:r>
            <a:r>
              <a:rPr lang="en-US" sz="1200" u="none" strike="noStrike" kern="1200" dirty="0" err="1" smtClean="0">
                <a:solidFill>
                  <a:schemeClr val="tx1"/>
                </a:solidFill>
                <a:effectLst/>
                <a:latin typeface="+mn-lt"/>
                <a:ea typeface="+mn-ea"/>
                <a:cs typeface="+mn-cs"/>
              </a:rPr>
              <a:t>corneocytes</a:t>
            </a:r>
            <a:r>
              <a:rPr lang="en-US" sz="1200" u="none" strike="noStrike" kern="1200" dirty="0" smtClean="0">
                <a:solidFill>
                  <a:schemeClr val="tx1"/>
                </a:solidFill>
                <a:effectLst/>
                <a:latin typeface="+mn-lt"/>
                <a:ea typeface="+mn-ea"/>
                <a:cs typeface="+mn-cs"/>
              </a:rPr>
              <a:t>, skin cells that make up the stratum </a:t>
            </a:r>
            <a:r>
              <a:rPr lang="en-US" sz="1200" u="none" strike="noStrike" kern="1200" dirty="0" err="1" smtClean="0">
                <a:solidFill>
                  <a:schemeClr val="tx1"/>
                </a:solidFill>
                <a:effectLst/>
                <a:latin typeface="+mn-lt"/>
                <a:ea typeface="+mn-ea"/>
                <a:cs typeface="+mn-cs"/>
              </a:rPr>
              <a:t>corneum</a:t>
            </a:r>
            <a:r>
              <a:rPr lang="en-US" sz="1200" u="none" strike="noStrike" kern="1200" dirty="0" smtClean="0">
                <a:solidFill>
                  <a:schemeClr val="tx1"/>
                </a:solidFill>
                <a:effectLst/>
                <a:latin typeface="+mn-lt"/>
                <a:ea typeface="+mn-ea"/>
                <a:cs typeface="+mn-cs"/>
              </a:rPr>
              <a:t>, the most superficial layer of the epidermis) = removes dead cells, thus improving </a:t>
            </a:r>
            <a:r>
              <a:rPr lang="en-US" sz="1200" b="1" u="none" strike="noStrike" kern="1200" dirty="0" smtClean="0">
                <a:solidFill>
                  <a:schemeClr val="tx1"/>
                </a:solidFill>
                <a:effectLst/>
                <a:latin typeface="+mn-lt"/>
                <a:ea typeface="+mn-ea"/>
                <a:cs typeface="+mn-cs"/>
              </a:rPr>
              <a:t>skin texture</a:t>
            </a:r>
            <a:r>
              <a:rPr lang="en-US" sz="1200" u="none" strike="noStrike" kern="1200" dirty="0" smtClean="0">
                <a:solidFill>
                  <a:schemeClr val="tx1"/>
                </a:solidFill>
                <a:effectLst/>
                <a:latin typeface="+mn-lt"/>
                <a:ea typeface="+mn-ea"/>
                <a:cs typeface="+mn-cs"/>
              </a:rPr>
              <a:t>, which becomes smoother, the </a:t>
            </a:r>
            <a:r>
              <a:rPr lang="en-US" sz="1200" b="1" u="none" strike="noStrike" kern="1200" dirty="0" smtClean="0">
                <a:solidFill>
                  <a:schemeClr val="tx1"/>
                </a:solidFill>
                <a:effectLst/>
                <a:latin typeface="+mn-lt"/>
                <a:ea typeface="+mn-ea"/>
                <a:cs typeface="+mn-cs"/>
              </a:rPr>
              <a:t>complexion more uniform</a:t>
            </a:r>
            <a:r>
              <a:rPr lang="en-US" sz="1200" u="none" strike="noStrike" kern="1200" dirty="0" smtClean="0">
                <a:solidFill>
                  <a:schemeClr val="tx1"/>
                </a:solidFill>
                <a:effectLst/>
                <a:latin typeface="+mn-lt"/>
                <a:ea typeface="+mn-ea"/>
                <a:cs typeface="+mn-cs"/>
              </a:rPr>
              <a:t> (acts on hyperkeratosis, balances excessive sebum production, therefore also beneficial for acne-prone oily skin). It promotes the renewal of epidermal cells.</a:t>
            </a:r>
            <a:endParaRPr lang="fr-FR" sz="1200" u="none" strike="noStrike" kern="1200" dirty="0" smtClean="0">
              <a:solidFill>
                <a:schemeClr val="tx1"/>
              </a:solidFill>
              <a:effectLst/>
              <a:latin typeface="+mn-lt"/>
              <a:ea typeface="+mn-ea"/>
              <a:cs typeface="+mn-cs"/>
            </a:endParaRPr>
          </a:p>
          <a:p>
            <a:pPr lvl="0" fontAlgn="base"/>
            <a:r>
              <a:rPr lang="en-US" sz="1200" u="none" strike="noStrike" kern="1200" dirty="0" smtClean="0">
                <a:solidFill>
                  <a:schemeClr val="tx1"/>
                </a:solidFill>
                <a:effectLst/>
                <a:latin typeface="+mn-lt"/>
                <a:ea typeface="+mn-ea"/>
                <a:cs typeface="+mn-cs"/>
              </a:rPr>
              <a:t>It affects physiological and environmental skin aging (caused by the sun) by increasing the production of the components that make up the dermis. It promotes increased collagen fibers in the papillary dermis, </a:t>
            </a:r>
            <a:r>
              <a:rPr lang="en-US" sz="1200" b="1" u="none" strike="noStrike" kern="1200" dirty="0" smtClean="0">
                <a:solidFill>
                  <a:schemeClr val="tx1"/>
                </a:solidFill>
                <a:effectLst/>
                <a:latin typeface="+mn-lt"/>
                <a:ea typeface="+mn-ea"/>
                <a:cs typeface="+mn-cs"/>
              </a:rPr>
              <a:t>reduces the appearance of wrinkles and fine lines, adds elasticity and firmness, fades dark spots, and improves complexion radiance.</a:t>
            </a:r>
            <a:endParaRPr lang="fr-FR" sz="1200" u="none" strike="noStrike"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It contributes to skin hydration </a:t>
            </a:r>
            <a:r>
              <a:rPr lang="en-US" sz="1200" u="none" strike="noStrike" kern="1200" dirty="0" smtClean="0">
                <a:solidFill>
                  <a:schemeClr val="tx1"/>
                </a:solidFill>
                <a:effectLst/>
                <a:latin typeface="+mn-lt"/>
                <a:ea typeface="+mn-ea"/>
                <a:cs typeface="+mn-cs"/>
              </a:rPr>
              <a:t>by improving the ability of the stratum </a:t>
            </a:r>
            <a:r>
              <a:rPr lang="en-US" sz="1200" u="none" strike="noStrike" kern="1200" dirty="0" err="1" smtClean="0">
                <a:solidFill>
                  <a:schemeClr val="tx1"/>
                </a:solidFill>
                <a:effectLst/>
                <a:latin typeface="+mn-lt"/>
                <a:ea typeface="+mn-ea"/>
                <a:cs typeface="+mn-cs"/>
              </a:rPr>
              <a:t>corneum</a:t>
            </a:r>
            <a:r>
              <a:rPr lang="en-US" sz="1200" u="none" strike="noStrike" kern="1200" dirty="0" smtClean="0">
                <a:solidFill>
                  <a:schemeClr val="tx1"/>
                </a:solidFill>
                <a:effectLst/>
                <a:latin typeface="+mn-lt"/>
                <a:ea typeface="+mn-ea"/>
                <a:cs typeface="+mn-cs"/>
              </a:rPr>
              <a:t> to lock in water (it has a hygroscopic effect). </a:t>
            </a:r>
            <a:endParaRPr lang="fr-FR"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Thanks to the cell renewal promoted by glycolic acid, the skin will also be better prepared to absorb the anti-aging active ingredients included in the additional treatments. </a:t>
            </a:r>
          </a:p>
          <a:p>
            <a:endParaRPr lang="fr-FR"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RADIANCE</a:t>
            </a:r>
          </a:p>
          <a:p>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BROWN ALGAE </a:t>
            </a:r>
            <a:r>
              <a:rPr lang="en-US" sz="1200" i="1" kern="1200" dirty="0" smtClean="0">
                <a:solidFill>
                  <a:schemeClr val="tx1"/>
                </a:solidFill>
                <a:effectLst/>
                <a:latin typeface="+mn-lt"/>
                <a:ea typeface="+mn-ea"/>
                <a:cs typeface="+mn-cs"/>
              </a:rPr>
              <a:t>(ASCOPHYLLUM NODOSUM)</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Origin</a:t>
            </a:r>
            <a:r>
              <a:rPr lang="en-US" sz="1200" kern="1200" dirty="0" smtClean="0">
                <a:solidFill>
                  <a:schemeClr val="tx1"/>
                </a:solidFill>
                <a:effectLst/>
                <a:latin typeface="+mn-lt"/>
                <a:ea typeface="+mn-ea"/>
                <a:cs typeface="+mn-cs"/>
              </a:rPr>
              <a:t>: Edible algae found in the Atlantic Ocean. This active ingredient is found in Brittany, France.</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 used</a:t>
            </a:r>
            <a:r>
              <a:rPr lang="en-US" sz="1200" kern="1200" dirty="0" smtClean="0">
                <a:solidFill>
                  <a:schemeClr val="tx1"/>
                </a:solidFill>
                <a:effectLst/>
                <a:latin typeface="+mn-lt"/>
                <a:ea typeface="+mn-ea"/>
                <a:cs typeface="+mn-cs"/>
              </a:rPr>
              <a:t>: All parts of the algae</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Actions:</a:t>
            </a:r>
            <a:r>
              <a:rPr lang="en-US" sz="1200" kern="1200" dirty="0" smtClean="0">
                <a:solidFill>
                  <a:schemeClr val="tx1"/>
                </a:solidFill>
                <a:effectLst/>
                <a:latin typeface="+mn-lt"/>
                <a:ea typeface="+mn-ea"/>
                <a:cs typeface="+mn-cs"/>
              </a:rPr>
              <a:t> brown algae it widely known in the scientific community and is heavily researched. With daily exposure to UV radiation, this algae has been able to develop a color regulation system that researchers used as inspiration when formulating the active ingredient,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which evens out the complexion, fades dark spots, and improves </a:t>
            </a:r>
            <a:r>
              <a:rPr lang="en-US" sz="1200" b="1" kern="1200" dirty="0" smtClean="0">
                <a:solidFill>
                  <a:schemeClr val="tx1"/>
                </a:solidFill>
                <a:effectLst/>
                <a:latin typeface="+mn-lt"/>
                <a:ea typeface="+mn-ea"/>
                <a:cs typeface="+mn-cs"/>
              </a:rPr>
              <a:t>skin radiance and an even appearance.</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Further information: </a:t>
            </a:r>
            <a:endParaRPr lang="fr-FR" sz="1200" kern="1200" dirty="0" smtClean="0">
              <a:solidFill>
                <a:schemeClr val="tx1"/>
              </a:solidFill>
              <a:effectLst/>
              <a:latin typeface="+mn-lt"/>
              <a:ea typeface="+mn-ea"/>
              <a:cs typeface="+mn-cs"/>
            </a:endParaRPr>
          </a:p>
          <a:p>
            <a:pPr lvl="0" fontAlgn="base"/>
            <a:r>
              <a:rPr lang="en-US" sz="1200" u="none" strike="noStrike" kern="1200" dirty="0" smtClean="0">
                <a:solidFill>
                  <a:schemeClr val="tx1"/>
                </a:solidFill>
                <a:effectLst/>
                <a:latin typeface="+mn-lt"/>
                <a:ea typeface="+mn-ea"/>
                <a:cs typeface="+mn-cs"/>
              </a:rPr>
              <a:t>This algae stimulates cell renewal and natural exfoliation of the skin. It thus activates the process of melanin elimination -&gt; </a:t>
            </a:r>
            <a:r>
              <a:rPr lang="en-US" sz="1200" b="1" u="none" strike="noStrike" kern="1200" dirty="0" smtClean="0">
                <a:solidFill>
                  <a:schemeClr val="tx1"/>
                </a:solidFill>
                <a:effectLst/>
                <a:latin typeface="+mn-lt"/>
                <a:ea typeface="+mn-ea"/>
                <a:cs typeface="+mn-cs"/>
              </a:rPr>
              <a:t>perfecting complexion evenness and illumination </a:t>
            </a:r>
            <a:endParaRPr lang="fr-FR" sz="1200" u="none" strike="noStrike"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Details of the test to be found in the appendix. </a:t>
            </a:r>
            <a:endParaRPr lang="fr-F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 specifically, it inhibits melanin synthesis by blocking both the molecule that induces </a:t>
            </a:r>
            <a:r>
              <a:rPr lang="en-US" sz="1200" kern="1200" dirty="0" err="1" smtClean="0">
                <a:solidFill>
                  <a:schemeClr val="tx1"/>
                </a:solidFill>
                <a:effectLst/>
                <a:latin typeface="+mn-lt"/>
                <a:ea typeface="+mn-ea"/>
                <a:cs typeface="+mn-cs"/>
              </a:rPr>
              <a:t>melanogenesis</a:t>
            </a:r>
            <a:r>
              <a:rPr lang="en-US" sz="1200" kern="1200" dirty="0" smtClean="0">
                <a:solidFill>
                  <a:schemeClr val="tx1"/>
                </a:solidFill>
                <a:effectLst/>
                <a:latin typeface="+mn-lt"/>
                <a:ea typeface="+mn-ea"/>
                <a:cs typeface="+mn-cs"/>
              </a:rPr>
              <a:t> and the enzyme responsible for melanin production (</a:t>
            </a:r>
            <a:r>
              <a:rPr lang="en-US" sz="1200" kern="1200" dirty="0" err="1" smtClean="0">
                <a:solidFill>
                  <a:schemeClr val="tx1"/>
                </a:solidFill>
                <a:effectLst/>
                <a:latin typeface="+mn-lt"/>
                <a:ea typeface="+mn-ea"/>
                <a:cs typeface="+mn-cs"/>
              </a:rPr>
              <a:t>tyrosinase</a:t>
            </a:r>
            <a:r>
              <a:rPr lang="en-US" sz="1200" kern="1200" dirty="0" smtClean="0">
                <a:solidFill>
                  <a:schemeClr val="tx1"/>
                </a:solidFill>
                <a:effectLst/>
                <a:latin typeface="+mn-lt"/>
                <a:ea typeface="+mn-ea"/>
                <a:cs typeface="+mn-cs"/>
              </a:rPr>
              <a:t>). It visibly lightens dark spots and pigmentation contrast, thereby improving </a:t>
            </a:r>
            <a:r>
              <a:rPr lang="en-US" sz="1200" b="1" kern="1200" dirty="0" smtClean="0">
                <a:solidFill>
                  <a:schemeClr val="tx1"/>
                </a:solidFill>
                <a:effectLst/>
                <a:latin typeface="+mn-lt"/>
                <a:ea typeface="+mn-ea"/>
                <a:cs typeface="+mn-cs"/>
              </a:rPr>
              <a:t>complexion radiance and evenness.</a:t>
            </a:r>
            <a:endParaRPr lang="fr-F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COSMOS APPROVED ingredient</a:t>
            </a:r>
            <a:endParaRPr lang="fr-FR"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Melanogenesis</a:t>
            </a:r>
            <a:r>
              <a:rPr lang="en-US" sz="1200" kern="1200" dirty="0" smtClean="0">
                <a:solidFill>
                  <a:schemeClr val="tx1"/>
                </a:solidFill>
                <a:effectLst/>
                <a:latin typeface="+mn-lt"/>
                <a:ea typeface="+mn-ea"/>
                <a:cs typeface="+mn-cs"/>
              </a:rPr>
              <a:t>: process whereby melanin is produced in the melanocytes.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ORGANIC APRICOT KERNEL OIL </a:t>
            </a:r>
            <a:r>
              <a:rPr lang="en-US" sz="1200" i="1" kern="1200" dirty="0" smtClean="0">
                <a:solidFill>
                  <a:schemeClr val="tx1"/>
                </a:solidFill>
                <a:effectLst/>
                <a:latin typeface="+mn-lt"/>
                <a:ea typeface="+mn-ea"/>
                <a:cs typeface="+mn-cs"/>
              </a:rPr>
              <a:t>(PRUNUS ARMENIACA (APRICOT) KERNEL OIL)</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Origin</a:t>
            </a:r>
            <a:r>
              <a:rPr lang="en-US" sz="1200" kern="1200" dirty="0" smtClean="0">
                <a:solidFill>
                  <a:schemeClr val="tx1"/>
                </a:solidFill>
                <a:effectLst/>
                <a:latin typeface="+mn-lt"/>
                <a:ea typeface="+mn-ea"/>
                <a:cs typeface="+mn-cs"/>
              </a:rPr>
              <a:t>: The apricots used to produce this oil are harvested in Europe and the oil is made in France. Tree of the </a:t>
            </a:r>
            <a:r>
              <a:rPr lang="en-US" sz="1200" kern="1200" dirty="0" err="1" smtClean="0">
                <a:solidFill>
                  <a:schemeClr val="tx1"/>
                </a:solidFill>
                <a:effectLst/>
                <a:latin typeface="+mn-lt"/>
                <a:ea typeface="+mn-ea"/>
                <a:cs typeface="+mn-cs"/>
              </a:rPr>
              <a:t>Rosaceae</a:t>
            </a:r>
            <a:r>
              <a:rPr lang="en-US" sz="1200" kern="1200" dirty="0" smtClean="0">
                <a:solidFill>
                  <a:schemeClr val="tx1"/>
                </a:solidFill>
                <a:effectLst/>
                <a:latin typeface="+mn-lt"/>
                <a:ea typeface="+mn-ea"/>
                <a:cs typeface="+mn-cs"/>
              </a:rPr>
              <a:t> family. Its name means ‘early’ in Arabic because it usually flowers in early spring. The apricot kernel oil is quickly absorbed, without leaving a greasy feel.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Composition</a:t>
            </a:r>
            <a:r>
              <a:rPr lang="en-US" sz="1200" kern="1200" dirty="0" smtClean="0">
                <a:solidFill>
                  <a:schemeClr val="tx1"/>
                </a:solidFill>
                <a:effectLst/>
                <a:latin typeface="+mn-lt"/>
                <a:ea typeface="+mn-ea"/>
                <a:cs typeface="+mn-cs"/>
              </a:rPr>
              <a:t>: the oil extracted from the core is composed mainly of 2 essential fatty acids (EFA):</a:t>
            </a:r>
            <a:endParaRPr lang="fr-FR"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Oleic Acid = Omega 9 (Ω9) : 58-80%</a:t>
            </a:r>
            <a:r>
              <a:rPr lang="en-US" sz="1200" u="none" strike="noStrike" kern="1200" dirty="0" smtClean="0">
                <a:solidFill>
                  <a:schemeClr val="tx1"/>
                </a:solidFill>
                <a:effectLst/>
                <a:latin typeface="+mn-lt"/>
                <a:ea typeface="+mn-ea"/>
                <a:cs typeface="+mn-cs"/>
              </a:rPr>
              <a:t> </a:t>
            </a:r>
            <a:endParaRPr lang="fr-FR" sz="1200" u="none" strike="noStrike"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Linoleic Acid = Omega 6 (Ω6) : 10-35%</a:t>
            </a:r>
            <a:endParaRPr lang="fr-FR"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fatty acids are recognized for their nourishing and softening properties. By helping to rebuild lipid “mortar” and stimulating the proper cohesion of skin cells, they improve the skin’s radiance and suppleness.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COSMOS CERTIFIED ingredient</a:t>
            </a:r>
            <a:r>
              <a:rPr lang="fr-FR" dirty="0" smtClean="0">
                <a:effectLst/>
              </a:rPr>
              <a:t> </a:t>
            </a:r>
            <a:r>
              <a:rPr lang="en-US" sz="1200" kern="1200" dirty="0" smtClean="0">
                <a:solidFill>
                  <a:schemeClr val="tx1"/>
                </a:solidFill>
                <a:effectLst/>
                <a:latin typeface="+mn-lt"/>
                <a:ea typeface="+mn-ea"/>
                <a:cs typeface="+mn-cs"/>
              </a:rPr>
              <a:t>EFA: Essential fatty acids. EFAs are fatty acids which are essential to the growth and proper functioning of the human body. But our bodies do not know how to produce them so we must source them from elsewhere.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SOOTHING</a:t>
            </a:r>
          </a:p>
          <a:p>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NATURAL POLYSACCHARIDES </a:t>
            </a:r>
            <a:r>
              <a:rPr lang="en-US" sz="1200" i="1" kern="1200" dirty="0" smtClean="0">
                <a:solidFill>
                  <a:schemeClr val="tx1"/>
                </a:solidFill>
                <a:effectLst/>
                <a:latin typeface="+mn-lt"/>
                <a:ea typeface="+mn-ea"/>
                <a:cs typeface="+mn-cs"/>
              </a:rPr>
              <a:t>(GUM-2 BIOSACCHARIDE)</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Origin:</a:t>
            </a:r>
            <a:r>
              <a:rPr lang="en-US" sz="1200" kern="1200" dirty="0" smtClean="0">
                <a:solidFill>
                  <a:schemeClr val="tx1"/>
                </a:solidFill>
                <a:effectLst/>
                <a:latin typeface="+mn-lt"/>
                <a:ea typeface="+mn-ea"/>
                <a:cs typeface="+mn-cs"/>
              </a:rPr>
              <a:t> Biotechnology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Ingredients:</a:t>
            </a:r>
            <a:r>
              <a:rPr lang="en-US" sz="1200" kern="1200" dirty="0" smtClean="0">
                <a:solidFill>
                  <a:schemeClr val="tx1"/>
                </a:solidFill>
                <a:effectLst/>
                <a:latin typeface="+mn-lt"/>
                <a:ea typeface="+mn-ea"/>
                <a:cs typeface="+mn-cs"/>
              </a:rPr>
              <a:t> polysaccharide (complex sugar made up of several simple sugar molecules) obtained through natural bacterial fermentation using corn sorbitol and soy peptone as substrates.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Action:</a:t>
            </a:r>
            <a:r>
              <a:rPr lang="en-US" sz="1200" kern="1200" dirty="0" smtClean="0">
                <a:solidFill>
                  <a:schemeClr val="tx1"/>
                </a:solidFill>
                <a:effectLst/>
                <a:latin typeface="+mn-lt"/>
                <a:ea typeface="+mn-ea"/>
                <a:cs typeface="+mn-cs"/>
              </a:rPr>
              <a:t> soothing</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decreases inflammatory reactions caused by damage to the skin by limiting the propagation of cellular messages within the cells triggered by </a:t>
            </a:r>
            <a:r>
              <a:rPr lang="en-US" sz="1200" kern="1200" dirty="0" err="1" smtClean="0">
                <a:solidFill>
                  <a:schemeClr val="tx1"/>
                </a:solidFill>
                <a:effectLst/>
                <a:latin typeface="+mn-lt"/>
                <a:ea typeface="+mn-ea"/>
                <a:cs typeface="+mn-cs"/>
              </a:rPr>
              <a:t>rhamnose</a:t>
            </a:r>
            <a:r>
              <a:rPr lang="en-US" sz="1200" kern="1200" dirty="0" smtClean="0">
                <a:solidFill>
                  <a:schemeClr val="tx1"/>
                </a:solidFill>
                <a:effectLst/>
                <a:latin typeface="+mn-lt"/>
                <a:ea typeface="+mn-ea"/>
                <a:cs typeface="+mn-cs"/>
              </a:rPr>
              <a:t> and galactose sugars and by </a:t>
            </a:r>
            <a:r>
              <a:rPr lang="en-US" sz="1200" kern="1200" dirty="0" err="1" smtClean="0">
                <a:solidFill>
                  <a:schemeClr val="tx1"/>
                </a:solidFill>
                <a:effectLst/>
                <a:latin typeface="+mn-lt"/>
                <a:ea typeface="+mn-ea"/>
                <a:cs typeface="+mn-cs"/>
              </a:rPr>
              <a:t>glucuronic</a:t>
            </a:r>
            <a:r>
              <a:rPr lang="en-US" sz="1200" kern="1200" dirty="0" smtClean="0">
                <a:solidFill>
                  <a:schemeClr val="tx1"/>
                </a:solidFill>
                <a:effectLst/>
                <a:latin typeface="+mn-lt"/>
                <a:ea typeface="+mn-ea"/>
                <a:cs typeface="+mn-cs"/>
              </a:rPr>
              <a:t> acid.</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releases feel-good beta endorphins, which reduce </a:t>
            </a:r>
            <a:r>
              <a:rPr lang="en-US" sz="1200" b="1" kern="1200" dirty="0" smtClean="0">
                <a:solidFill>
                  <a:schemeClr val="tx1"/>
                </a:solidFill>
                <a:effectLst/>
                <a:latin typeface="+mn-lt"/>
                <a:ea typeface="+mn-ea"/>
                <a:cs typeface="+mn-cs"/>
              </a:rPr>
              <a:t>inflammation by combining protection and well-being.</a:t>
            </a:r>
            <a:endParaRPr lang="fr-F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Details of the test to be found in the appendix (soothing effect of the polysaccharides). </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HYDRATION</a:t>
            </a:r>
          </a:p>
          <a:p>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VEGETABLE GLYCERIN </a:t>
            </a:r>
            <a:r>
              <a:rPr lang="en-US" sz="1200" i="1" kern="1200" dirty="0" smtClean="0">
                <a:solidFill>
                  <a:schemeClr val="tx1"/>
                </a:solidFill>
                <a:effectLst/>
                <a:latin typeface="+mn-lt"/>
                <a:ea typeface="+mn-ea"/>
                <a:cs typeface="+mn-cs"/>
              </a:rPr>
              <a:t>(GLYCERIN)</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Origin</a:t>
            </a:r>
            <a:r>
              <a:rPr lang="en-US" sz="1200" kern="1200" dirty="0" smtClean="0">
                <a:solidFill>
                  <a:schemeClr val="tx1"/>
                </a:solidFill>
                <a:effectLst/>
                <a:latin typeface="+mn-lt"/>
                <a:ea typeface="+mn-ea"/>
                <a:cs typeface="+mn-cs"/>
              </a:rPr>
              <a:t>: It is one of the most ancient humectants whose moisturizing activity is undeniable. Vegetable glycerin is mainly native from Europe and comes mainly from canola.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Action</a:t>
            </a:r>
            <a:r>
              <a:rPr lang="en-US" sz="1200" kern="1200" dirty="0" smtClean="0">
                <a:solidFill>
                  <a:schemeClr val="tx1"/>
                </a:solidFill>
                <a:effectLst/>
                <a:latin typeface="+mn-lt"/>
                <a:ea typeface="+mn-ea"/>
                <a:cs typeface="+mn-cs"/>
              </a:rPr>
              <a:t>: With humectant and hydrating actions, it reduces the speed at which water evaporates from the surface of the skin. It softens skin and makes it feel more supple while reducing roughness.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ECOCERT ingredient</a:t>
            </a:r>
          </a:p>
          <a:p>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BALANCING</a:t>
            </a:r>
            <a:r>
              <a:rPr lang="fr-FR" sz="1200" kern="1200" baseline="0" dirty="0" smtClean="0">
                <a:solidFill>
                  <a:schemeClr val="tx1"/>
                </a:solidFill>
                <a:effectLst/>
                <a:latin typeface="+mn-lt"/>
                <a:ea typeface="+mn-ea"/>
                <a:cs typeface="+mn-cs"/>
              </a:rPr>
              <a:t> CALMING EFFECT</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YON-KA QUINTESSENCE </a:t>
            </a:r>
            <a:r>
              <a:rPr lang="en-US" sz="1200" i="1" kern="1200" dirty="0" smtClean="0">
                <a:solidFill>
                  <a:schemeClr val="tx1"/>
                </a:solidFill>
                <a:effectLst/>
                <a:latin typeface="+mn-lt"/>
                <a:ea typeface="+mn-ea"/>
                <a:cs typeface="+mn-cs"/>
              </a:rPr>
              <a:t>(LAVANDULA ANGUSTIFOLIA (LAVENDER) OIL - PELARGONIUM GRAVEOLENS LEAF OIL -ROSMARINUS OFFICINALIS (ROSEMARY) LEAF OIL - CUPRESSUS SEMPERVIRENS OIL - THYMUS VULGARIS (THYME) FLOWER/LEAF OIL)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treasured formula found throughout the brand’s products and treatments, this exclusive blend combines 5 essential oils with extraordinary powers and synergetic properties. Used in different degrees of concentration and always pre-measured to ensure absolute safety and optimum results, this olfactory experience can be either balancing, calming, relaxing or energizing, depending on what is needed.</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Origin of the essential oils:</a:t>
            </a:r>
            <a:r>
              <a:rPr lang="en-US" sz="1200" kern="1200" dirty="0" smtClean="0">
                <a:solidFill>
                  <a:schemeClr val="tx1"/>
                </a:solidFill>
                <a:effectLst/>
                <a:latin typeface="+mn-lt"/>
                <a:ea typeface="+mn-ea"/>
                <a:cs typeface="+mn-cs"/>
              </a:rPr>
              <a:t>  lavender (France, Haute Provence region), geranium (Egypt), rosemary (Morocco), cypress (France, Haute Provence region), thyme (Spain).</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Skin actions:</a:t>
            </a:r>
            <a:r>
              <a:rPr lang="en-US" sz="1200" kern="1200" dirty="0" smtClean="0">
                <a:solidFill>
                  <a:schemeClr val="tx1"/>
                </a:solidFill>
                <a:effectLst/>
                <a:latin typeface="+mn-lt"/>
                <a:ea typeface="+mn-ea"/>
                <a:cs typeface="+mn-cs"/>
              </a:rPr>
              <a:t> Firming, regenerating, antiseptic, bactericidal, astringent, regulating.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Psychotropic actions:</a:t>
            </a:r>
            <a:r>
              <a:rPr lang="en-US" sz="1200" kern="1200" dirty="0" smtClean="0">
                <a:solidFill>
                  <a:schemeClr val="tx1"/>
                </a:solidFill>
                <a:effectLst/>
                <a:latin typeface="+mn-lt"/>
                <a:ea typeface="+mn-ea"/>
                <a:cs typeface="+mn-cs"/>
              </a:rPr>
              <a:t> calming, balancing, stimulating</a:t>
            </a:r>
            <a:endParaRPr lang="fr-FR"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15</a:t>
            </a:fld>
            <a:endParaRPr lang="fr-FR"/>
          </a:p>
        </p:txBody>
      </p:sp>
    </p:spTree>
    <p:extLst>
      <p:ext uri="{BB962C8B-B14F-4D97-AF65-F5344CB8AC3E}">
        <p14:creationId xmlns:p14="http://schemas.microsoft.com/office/powerpoint/2010/main" val="3654227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formula of </a:t>
            </a:r>
            <a:r>
              <a:rPr lang="en-US" sz="1200" kern="1200" dirty="0" err="1" smtClean="0">
                <a:solidFill>
                  <a:schemeClr val="tx1"/>
                </a:solidFill>
                <a:effectLst/>
                <a:latin typeface="+mn-lt"/>
                <a:ea typeface="+mn-ea"/>
                <a:cs typeface="+mn-cs"/>
              </a:rPr>
              <a:t>Glyconight</a:t>
            </a:r>
            <a:r>
              <a:rPr lang="en-US" sz="1200" kern="1200" dirty="0" smtClean="0">
                <a:solidFill>
                  <a:schemeClr val="tx1"/>
                </a:solidFill>
                <a:effectLst/>
                <a:latin typeface="+mn-lt"/>
                <a:ea typeface="+mn-ea"/>
                <a:cs typeface="+mn-cs"/>
              </a:rPr>
              <a:t> 10% Mask is real </a:t>
            </a:r>
            <a:r>
              <a:rPr lang="en-US" sz="1200" kern="1200" dirty="0" err="1" smtClean="0">
                <a:solidFill>
                  <a:schemeClr val="tx1"/>
                </a:solidFill>
                <a:effectLst/>
                <a:latin typeface="+mn-lt"/>
                <a:ea typeface="+mn-ea"/>
                <a:cs typeface="+mn-cs"/>
              </a:rPr>
              <a:t>breakthough</a:t>
            </a:r>
            <a:r>
              <a:rPr lang="en-US" sz="1200" kern="1200" dirty="0" smtClean="0">
                <a:solidFill>
                  <a:schemeClr val="tx1"/>
                </a:solidFill>
                <a:effectLst/>
                <a:latin typeface="+mn-lt"/>
                <a:ea typeface="+mn-ea"/>
                <a:cs typeface="+mn-cs"/>
              </a:rPr>
              <a:t> in formulation. We are the first to succeed in the creation of a night mask with an as high as 10% glycolic acid (one of the higher possible on the market) </a:t>
            </a:r>
            <a:r>
              <a:rPr lang="en-US" sz="1200" kern="1200" dirty="0" err="1" smtClean="0">
                <a:solidFill>
                  <a:schemeClr val="tx1"/>
                </a:solidFill>
                <a:effectLst/>
                <a:latin typeface="+mn-lt"/>
                <a:ea typeface="+mn-ea"/>
                <a:cs typeface="+mn-cs"/>
              </a:rPr>
              <a:t>withouth</a:t>
            </a:r>
            <a:r>
              <a:rPr lang="en-US" sz="1200" kern="1200" dirty="0" smtClean="0">
                <a:solidFill>
                  <a:schemeClr val="tx1"/>
                </a:solidFill>
                <a:effectLst/>
                <a:latin typeface="+mn-lt"/>
                <a:ea typeface="+mn-ea"/>
                <a:cs typeface="+mn-cs"/>
              </a:rPr>
              <a:t> using any controversial ingredient. This controversial ingredients are </a:t>
            </a:r>
            <a:r>
              <a:rPr lang="en-US" sz="1200" kern="1200" dirty="0" err="1" smtClean="0">
                <a:solidFill>
                  <a:schemeClr val="tx1"/>
                </a:solidFill>
                <a:effectLst/>
                <a:latin typeface="+mn-lt"/>
                <a:ea typeface="+mn-ea"/>
                <a:cs typeface="+mn-cs"/>
              </a:rPr>
              <a:t>usefull</a:t>
            </a:r>
            <a:r>
              <a:rPr lang="en-US" sz="1200" kern="1200" dirty="0" smtClean="0">
                <a:solidFill>
                  <a:schemeClr val="tx1"/>
                </a:solidFill>
                <a:effectLst/>
                <a:latin typeface="+mn-lt"/>
                <a:ea typeface="+mn-ea"/>
                <a:cs typeface="+mn-cs"/>
              </a:rPr>
              <a:t> for the stabilization of the formula, and that was the biggest challenge.</a:t>
            </a:r>
            <a:endParaRPr lang="fr-FR" sz="1200" b="1" u="sng" kern="1200" dirty="0" smtClean="0">
              <a:solidFill>
                <a:srgbClr val="FF0000"/>
              </a:solidFill>
              <a:effectLst>
                <a:outerShdw blurRad="38100" dist="38100" dir="2700000" algn="tl">
                  <a:srgbClr val="000000">
                    <a:alpha val="43137"/>
                  </a:srgbClr>
                </a:outerShdw>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16</a:t>
            </a:fld>
            <a:endParaRPr lang="fr-FR"/>
          </a:p>
        </p:txBody>
      </p:sp>
    </p:spTree>
    <p:extLst>
      <p:ext uri="{BB962C8B-B14F-4D97-AF65-F5344CB8AC3E}">
        <p14:creationId xmlns:p14="http://schemas.microsoft.com/office/powerpoint/2010/main" val="2730012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Glycolic acid can be produced synthetically, or it can be extracted naturally from plants.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in our plant extracts, the “natural” glycolic acid is present as a component along with other AHAs. To reach a concentration of 10% pure glycolic acid in the finished product, the natural extract would need to be included at such a high percentage that it would be very difficult, if not impossible, to formulate a stable O/W emulsion. Moreover, the maximum regulatory percentage limits for these extracts would be exceeded.</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use of synthetic glycolic acid in our mask therefore makes it possible to control the feasibility and stability of our emulsion, to comply from a regulatory point of view for the target markets, and also to control any variations in the % and therefore the dosage of glycolic acid in the product.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yet, our product still has 81% ingredients of natural origin. </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17</a:t>
            </a:fld>
            <a:endParaRPr lang="fr-FR"/>
          </a:p>
        </p:txBody>
      </p:sp>
    </p:spTree>
    <p:extLst>
      <p:ext uri="{BB962C8B-B14F-4D97-AF65-F5344CB8AC3E}">
        <p14:creationId xmlns:p14="http://schemas.microsoft.com/office/powerpoint/2010/main" val="2647190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did</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complete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competition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analysis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have </a:t>
            </a:r>
            <a:r>
              <a:rPr lang="fr-FR" sz="1200" kern="1200" dirty="0" err="1" smtClean="0">
                <a:solidFill>
                  <a:schemeClr val="tx1"/>
                </a:solidFill>
                <a:effectLst/>
                <a:latin typeface="+mn-lt"/>
                <a:ea typeface="+mn-ea"/>
                <a:cs typeface="+mn-cs"/>
              </a:rPr>
              <a:t>access</a:t>
            </a:r>
            <a:r>
              <a:rPr lang="fr-FR" sz="1200" kern="1200" dirty="0" smtClean="0">
                <a:solidFill>
                  <a:schemeClr val="tx1"/>
                </a:solidFill>
                <a:effectLst/>
                <a:latin typeface="+mn-lt"/>
                <a:ea typeface="+mn-ea"/>
                <a:cs typeface="+mn-cs"/>
              </a:rPr>
              <a:t> on the </a:t>
            </a:r>
            <a:r>
              <a:rPr lang="fr-FR" sz="1200" kern="1200" dirty="0" err="1" smtClean="0">
                <a:solidFill>
                  <a:schemeClr val="tx1"/>
                </a:solidFill>
                <a:effectLst/>
                <a:latin typeface="+mn-lt"/>
                <a:ea typeface="+mn-ea"/>
                <a:cs typeface="+mn-cs"/>
              </a:rPr>
              <a:t>professionnal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space</a:t>
            </a:r>
            <a:r>
              <a:rPr lang="fr-FR" sz="1200" kern="1200" dirty="0" smtClean="0">
                <a:solidFill>
                  <a:schemeClr val="tx1"/>
                </a:solidFill>
                <a:effectLst/>
                <a:latin typeface="+mn-lt"/>
                <a:ea typeface="+mn-ea"/>
                <a:cs typeface="+mn-cs"/>
              </a:rPr>
              <a:t>. But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don’t</a:t>
            </a:r>
            <a:r>
              <a:rPr lang="fr-FR" sz="1200" kern="1200" dirty="0" smtClean="0">
                <a:solidFill>
                  <a:schemeClr val="tx1"/>
                </a:solidFill>
                <a:effectLst/>
                <a:latin typeface="+mn-lt"/>
                <a:ea typeface="+mn-ea"/>
                <a:cs typeface="+mn-cs"/>
              </a:rPr>
              <a:t> have </a:t>
            </a:r>
            <a:r>
              <a:rPr lang="fr-FR" sz="1200" kern="1200" dirty="0" err="1" smtClean="0">
                <a:solidFill>
                  <a:schemeClr val="tx1"/>
                </a:solidFill>
                <a:effectLst/>
                <a:latin typeface="+mn-lt"/>
                <a:ea typeface="+mn-ea"/>
                <a:cs typeface="+mn-cs"/>
              </a:rPr>
              <a:t>access</a:t>
            </a:r>
            <a:r>
              <a:rPr lang="fr-FR" sz="1200" kern="1200" dirty="0" smtClean="0">
                <a:solidFill>
                  <a:schemeClr val="tx1"/>
                </a:solidFill>
                <a:effectLst/>
                <a:latin typeface="+mn-lt"/>
                <a:ea typeface="+mn-ea"/>
                <a:cs typeface="+mn-cs"/>
              </a:rPr>
              <a:t> to all the local </a:t>
            </a:r>
            <a:r>
              <a:rPr lang="fr-FR" sz="1200" kern="1200" dirty="0" err="1" smtClean="0">
                <a:solidFill>
                  <a:schemeClr val="tx1"/>
                </a:solidFill>
                <a:effectLst/>
                <a:latin typeface="+mn-lt"/>
                <a:ea typeface="+mn-ea"/>
                <a:cs typeface="+mn-cs"/>
              </a:rPr>
              <a:t>webstites</a:t>
            </a:r>
            <a:r>
              <a:rPr lang="fr-FR" sz="1200" kern="1200" dirty="0" smtClean="0">
                <a:solidFill>
                  <a:schemeClr val="tx1"/>
                </a:solidFill>
                <a:effectLst/>
                <a:latin typeface="+mn-lt"/>
                <a:ea typeface="+mn-ea"/>
                <a:cs typeface="+mn-cs"/>
              </a:rPr>
              <a:t> or brands </a:t>
            </a:r>
            <a:r>
              <a:rPr lang="fr-FR" sz="1200" kern="1200" dirty="0" err="1" smtClean="0">
                <a:solidFill>
                  <a:schemeClr val="tx1"/>
                </a:solidFill>
                <a:effectLst/>
                <a:latin typeface="+mn-lt"/>
                <a:ea typeface="+mn-ea"/>
                <a:cs typeface="+mn-cs"/>
              </a:rPr>
              <a:t>so</a:t>
            </a:r>
            <a:r>
              <a:rPr lang="fr-FR" sz="1200" kern="1200" dirty="0" smtClean="0">
                <a:solidFill>
                  <a:schemeClr val="tx1"/>
                </a:solidFill>
                <a:effectLst/>
                <a:latin typeface="+mn-lt"/>
                <a:ea typeface="+mn-ea"/>
                <a:cs typeface="+mn-cs"/>
              </a:rPr>
              <a:t> if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could</a:t>
            </a:r>
            <a:r>
              <a:rPr lang="fr-FR" sz="1200" kern="1200" dirty="0" smtClean="0">
                <a:solidFill>
                  <a:schemeClr val="tx1"/>
                </a:solidFill>
                <a:effectLst/>
                <a:latin typeface="+mn-lt"/>
                <a:ea typeface="+mn-ea"/>
                <a:cs typeface="+mn-cs"/>
              </a:rPr>
              <a:t> have a look on the local </a:t>
            </a:r>
            <a:r>
              <a:rPr lang="fr-FR" sz="1200" kern="1200" dirty="0" err="1" smtClean="0">
                <a:solidFill>
                  <a:schemeClr val="tx1"/>
                </a:solidFill>
                <a:effectLst/>
                <a:latin typeface="+mn-lt"/>
                <a:ea typeface="+mn-ea"/>
                <a:cs typeface="+mn-cs"/>
              </a:rPr>
              <a:t>competition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allow</a:t>
            </a:r>
            <a:r>
              <a:rPr lang="fr-FR" sz="1200" kern="1200" dirty="0" smtClean="0">
                <a:solidFill>
                  <a:schemeClr val="tx1"/>
                </a:solidFill>
                <a:effectLst/>
                <a:latin typeface="+mn-lt"/>
                <a:ea typeface="+mn-ea"/>
                <a:cs typeface="+mn-cs"/>
              </a:rPr>
              <a:t> us to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prepared</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better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answer</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Here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only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selected</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most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similar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products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claiming</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hight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percentage</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glycolic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acid</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two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mask</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see</a:t>
            </a:r>
            <a:r>
              <a:rPr lang="fr-FR" sz="1200" kern="1200" dirty="0" smtClean="0">
                <a:solidFill>
                  <a:schemeClr val="tx1"/>
                </a:solidFill>
                <a:effectLst/>
                <a:latin typeface="+mn-lt"/>
                <a:ea typeface="+mn-ea"/>
                <a:cs typeface="+mn-cs"/>
              </a:rPr>
              <a:t> have formula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 lot of </a:t>
            </a:r>
            <a:r>
              <a:rPr lang="fr-FR" sz="1200" kern="1200" dirty="0" err="1" smtClean="0">
                <a:solidFill>
                  <a:schemeClr val="tx1"/>
                </a:solidFill>
                <a:effectLst/>
                <a:latin typeface="+mn-lt"/>
                <a:ea typeface="+mn-ea"/>
                <a:cs typeface="+mn-cs"/>
              </a:rPr>
              <a:t>controversial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ingredients</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Then</a:t>
            </a:r>
            <a:r>
              <a:rPr lang="fr-FR" sz="1200" kern="1200" dirty="0" smtClean="0">
                <a:solidFill>
                  <a:schemeClr val="tx1"/>
                </a:solidFill>
                <a:effectLst/>
                <a:latin typeface="+mn-lt"/>
                <a:ea typeface="+mn-ea"/>
                <a:cs typeface="+mn-cs"/>
              </a:rPr>
              <a:t>, the new </a:t>
            </a:r>
            <a:r>
              <a:rPr lang="fr-FR" sz="1200" kern="1200" dirty="0" err="1" smtClean="0">
                <a:solidFill>
                  <a:schemeClr val="tx1"/>
                </a:solidFill>
                <a:effectLst/>
                <a:latin typeface="+mn-lt"/>
                <a:ea typeface="+mn-ea"/>
                <a:cs typeface="+mn-cs"/>
              </a:rPr>
              <a:t>loreal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product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clean, but </a:t>
            </a:r>
            <a:r>
              <a:rPr lang="fr-FR" sz="1200" kern="1200" dirty="0" err="1" smtClean="0">
                <a:solidFill>
                  <a:schemeClr val="tx1"/>
                </a:solidFill>
                <a:effectLst/>
                <a:latin typeface="+mn-lt"/>
                <a:ea typeface="+mn-ea"/>
                <a:cs typeface="+mn-cs"/>
              </a:rPr>
              <a:t>without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sensoriality</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without</a:t>
            </a:r>
            <a:r>
              <a:rPr lang="fr-FR" sz="1200" kern="1200" dirty="0" smtClean="0">
                <a:solidFill>
                  <a:schemeClr val="tx1"/>
                </a:solidFill>
                <a:effectLst/>
                <a:latin typeface="+mn-lt"/>
                <a:ea typeface="+mn-ea"/>
                <a:cs typeface="+mn-cs"/>
              </a:rPr>
              <a:t> claim the night </a:t>
            </a:r>
            <a:r>
              <a:rPr lang="fr-FR" sz="1200" kern="1200" dirty="0" err="1" smtClean="0">
                <a:solidFill>
                  <a:schemeClr val="tx1"/>
                </a:solidFill>
                <a:effectLst/>
                <a:latin typeface="+mn-lt"/>
                <a:ea typeface="+mn-ea"/>
                <a:cs typeface="+mn-cs"/>
              </a:rPr>
              <a:t>effect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have. </a:t>
            </a:r>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18</a:t>
            </a:fld>
            <a:endParaRPr lang="fr-FR"/>
          </a:p>
        </p:txBody>
      </p:sp>
    </p:spTree>
    <p:extLst>
      <p:ext uri="{BB962C8B-B14F-4D97-AF65-F5344CB8AC3E}">
        <p14:creationId xmlns:p14="http://schemas.microsoft.com/office/powerpoint/2010/main" val="2496577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1" u="none" strike="noStrike" kern="1200" baseline="0" dirty="0" smtClean="0">
                <a:solidFill>
                  <a:schemeClr val="tx1"/>
                </a:solidFill>
                <a:effectLst/>
                <a:latin typeface="+mn-lt"/>
                <a:ea typeface="+mn-ea"/>
                <a:cs typeface="+mn-cs"/>
              </a:rPr>
              <a:t>G</a:t>
            </a:r>
            <a:r>
              <a:rPr lang="fr-FR" sz="1200" kern="1200" dirty="0" err="1" smtClean="0">
                <a:solidFill>
                  <a:schemeClr val="tx1"/>
                </a:solidFill>
                <a:effectLst/>
                <a:latin typeface="+mn-lt"/>
                <a:ea typeface="+mn-ea"/>
                <a:cs typeface="+mn-cs"/>
              </a:rPr>
              <a:t>lyconight</a:t>
            </a:r>
            <a:r>
              <a:rPr lang="fr-FR" sz="1200" kern="1200" dirty="0" smtClean="0">
                <a:solidFill>
                  <a:schemeClr val="tx1"/>
                </a:solidFill>
                <a:effectLst/>
                <a:latin typeface="+mn-lt"/>
                <a:ea typeface="+mn-ea"/>
                <a:cs typeface="+mn-cs"/>
              </a:rPr>
              <a:t> 10% </a:t>
            </a:r>
            <a:r>
              <a:rPr lang="fr-FR" sz="1200" kern="1200" dirty="0" err="1" smtClean="0">
                <a:solidFill>
                  <a:schemeClr val="tx1"/>
                </a:solidFill>
                <a:effectLst/>
                <a:latin typeface="+mn-lt"/>
                <a:ea typeface="+mn-ea"/>
                <a:cs typeface="+mn-cs"/>
              </a:rPr>
              <a:t>mask</a:t>
            </a:r>
            <a:r>
              <a:rPr lang="fr-FR" sz="1200" kern="1200" dirty="0" smtClean="0">
                <a:solidFill>
                  <a:schemeClr val="tx1"/>
                </a:solidFill>
                <a:effectLst/>
                <a:latin typeface="+mn-lt"/>
                <a:ea typeface="+mn-ea"/>
                <a:cs typeface="+mn-cs"/>
              </a:rPr>
              <a:t> has a triple action </a:t>
            </a:r>
            <a:r>
              <a:rPr lang="fr-FR" sz="1200" kern="1200" dirty="0" err="1" smtClean="0">
                <a:solidFill>
                  <a:schemeClr val="tx1"/>
                </a:solidFill>
                <a:effectLst/>
                <a:latin typeface="+mn-lt"/>
                <a:ea typeface="+mn-ea"/>
                <a:cs typeface="+mn-cs"/>
              </a:rPr>
              <a:t>proven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effectiveness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impressive </a:t>
            </a:r>
            <a:r>
              <a:rPr lang="en-US" sz="1200" kern="1200" dirty="0" smtClean="0">
                <a:solidFill>
                  <a:schemeClr val="tx1"/>
                </a:solidFill>
                <a:effectLst/>
                <a:latin typeface="+mn-lt"/>
                <a:ea typeface="+mn-ea"/>
                <a:cs typeface="+mn-cs"/>
              </a:rPr>
              <a:t>Immediate results reinforced over the course of the applications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results are obvious even after the first application and intensify with continuous use2.</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1 night, the skin is more beautiful, smoother, and the radiance boost </a:t>
            </a:r>
            <a:r>
              <a:rPr lang="fr-FR" sz="1200" kern="1200" dirty="0" err="1" smtClean="0">
                <a:solidFill>
                  <a:schemeClr val="tx1"/>
                </a:solidFill>
                <a:effectLst/>
                <a:latin typeface="+mn-lt"/>
                <a:ea typeface="+mn-ea"/>
                <a:cs typeface="+mn-cs"/>
              </a:rPr>
              <a:t>effect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visible3.</a:t>
            </a:r>
          </a:p>
          <a:p>
            <a:r>
              <a:rPr lang="en-US" sz="1200" kern="1200" dirty="0" smtClean="0">
                <a:solidFill>
                  <a:schemeClr val="tx1"/>
                </a:solidFill>
                <a:effectLst/>
                <a:latin typeface="+mn-lt"/>
                <a:ea typeface="+mn-ea"/>
                <a:cs typeface="+mn-cs"/>
              </a:rPr>
              <a:t>In 1 week, the skin texture is transformed, the complexion glows, the new </a:t>
            </a:r>
            <a:r>
              <a:rPr lang="fr-FR" sz="1200" kern="1200" dirty="0" smtClean="0">
                <a:solidFill>
                  <a:schemeClr val="tx1"/>
                </a:solidFill>
                <a:effectLst/>
                <a:latin typeface="+mn-lt"/>
                <a:ea typeface="+mn-ea"/>
                <a:cs typeface="+mn-cs"/>
              </a:rPr>
              <a:t>skin </a:t>
            </a:r>
            <a:r>
              <a:rPr lang="fr-FR" sz="1200" kern="1200" dirty="0" err="1" smtClean="0">
                <a:solidFill>
                  <a:schemeClr val="tx1"/>
                </a:solidFill>
                <a:effectLst/>
                <a:latin typeface="+mn-lt"/>
                <a:ea typeface="+mn-ea"/>
                <a:cs typeface="+mn-cs"/>
              </a:rPr>
              <a:t>result</a:t>
            </a:r>
            <a:r>
              <a:rPr lang="fr-FR" sz="1200" kern="1200" dirty="0" smtClean="0">
                <a:solidFill>
                  <a:schemeClr val="tx1"/>
                </a:solidFill>
                <a:effectLst/>
                <a:latin typeface="+mn-lt"/>
                <a:ea typeface="+mn-ea"/>
                <a:cs typeface="+mn-cs"/>
              </a:rPr>
              <a:t> sets in3.</a:t>
            </a:r>
          </a:p>
          <a:p>
            <a:r>
              <a:rPr lang="en-US" sz="1200" kern="1200" dirty="0" smtClean="0">
                <a:solidFill>
                  <a:schemeClr val="tx1"/>
                </a:solidFill>
                <a:effectLst/>
                <a:latin typeface="+mn-lt"/>
                <a:ea typeface="+mn-ea"/>
                <a:cs typeface="+mn-cs"/>
              </a:rPr>
              <a:t>In 1 month, the wrinkles, even deep ones, fade, the skin is denser, and can appear up to 5 years younger4.</a:t>
            </a:r>
            <a:endParaRPr lang="fr-FR" sz="1200" kern="1200" dirty="0" smtClean="0">
              <a:solidFill>
                <a:schemeClr val="tx1"/>
              </a:solidFill>
              <a:effectLst/>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2Results proven in a clinical and instrumental study conducted by dermatologists + self-assessment - 15 volunteers aged 20 to 39 (1 month) and 15 volunteers aged</a:t>
            </a:r>
          </a:p>
          <a:p>
            <a:r>
              <a:rPr lang="en-US" sz="1200" b="0" i="1" u="none" strike="noStrike" kern="1200" baseline="0" dirty="0" smtClean="0">
                <a:solidFill>
                  <a:schemeClr val="tx1"/>
                </a:solidFill>
                <a:latin typeface="+mn-lt"/>
                <a:ea typeface="+mn-ea"/>
                <a:cs typeface="+mn-cs"/>
              </a:rPr>
              <a:t>40 to 55 (2 months). Product applied all night long, every other night for the first week and every night for the weeks thereafter. 3Self-questionnaire after 1 and 3 uses - 15 volunteers aged 20 to 39 (1 month) and 15 volunteers aged 40 to 55. </a:t>
            </a:r>
          </a:p>
          <a:p>
            <a:r>
              <a:rPr lang="en-US" sz="1200" b="0" i="1" u="none" strike="noStrike" kern="1200" baseline="0" dirty="0" smtClean="0">
                <a:solidFill>
                  <a:schemeClr val="tx1"/>
                </a:solidFill>
                <a:latin typeface="+mn-lt"/>
                <a:ea typeface="+mn-ea"/>
                <a:cs typeface="+mn-cs"/>
              </a:rPr>
              <a:t>4Clinical and instrumental study conducted by dermatologist - 15 volunteers from 20 to 39 years old (1 month) and 15 volunteers from 40 to 55 years old (2 months). Product applied all night long, every other night for the first week and every night for the weeks thereafter. Average results for both groups after 1 month. Estimated gain in years: 40-55 age group, among those who answered the question (n=10 at D28).</a:t>
            </a:r>
          </a:p>
          <a:p>
            <a:endParaRPr lang="fr-F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results are obvious even after the first application and intensify with continuous use2.</a:t>
            </a:r>
          </a:p>
          <a:p>
            <a:r>
              <a:rPr lang="en-US" sz="1200" b="0" i="0" u="none" strike="noStrike" kern="1200" baseline="0" dirty="0" smtClean="0">
                <a:solidFill>
                  <a:schemeClr val="tx1"/>
                </a:solidFill>
                <a:latin typeface="+mn-lt"/>
                <a:ea typeface="+mn-ea"/>
                <a:cs typeface="+mn-cs"/>
              </a:rPr>
              <a:t>In 1 night, the skin is more beautiful, smoother, and the radiance boost </a:t>
            </a:r>
            <a:r>
              <a:rPr lang="fr-FR" sz="1200" b="0" i="0" u="none" strike="noStrike" kern="1200" baseline="0" dirty="0" err="1" smtClean="0">
                <a:solidFill>
                  <a:schemeClr val="tx1"/>
                </a:solidFill>
                <a:latin typeface="+mn-lt"/>
                <a:ea typeface="+mn-ea"/>
                <a:cs typeface="+mn-cs"/>
              </a:rPr>
              <a:t>effect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visible3.</a:t>
            </a:r>
          </a:p>
          <a:p>
            <a:r>
              <a:rPr lang="en-US" sz="1200" b="0" i="0" u="none" strike="noStrike" kern="1200" baseline="0" dirty="0" smtClean="0">
                <a:solidFill>
                  <a:schemeClr val="tx1"/>
                </a:solidFill>
                <a:latin typeface="+mn-lt"/>
                <a:ea typeface="+mn-ea"/>
                <a:cs typeface="+mn-cs"/>
              </a:rPr>
              <a:t>In 1 week, the skin texture is transformed, the complexion glows, the new </a:t>
            </a:r>
            <a:r>
              <a:rPr lang="fr-FR" sz="1200" b="0" i="0" u="none" strike="noStrike" kern="1200" baseline="0" dirty="0" smtClean="0">
                <a:solidFill>
                  <a:schemeClr val="tx1"/>
                </a:solidFill>
                <a:latin typeface="+mn-lt"/>
                <a:ea typeface="+mn-ea"/>
                <a:cs typeface="+mn-cs"/>
              </a:rPr>
              <a:t>skin </a:t>
            </a:r>
            <a:r>
              <a:rPr lang="fr-FR" sz="1200" b="0" i="0" u="none" strike="noStrike" kern="1200" baseline="0" dirty="0" err="1" smtClean="0">
                <a:solidFill>
                  <a:schemeClr val="tx1"/>
                </a:solidFill>
                <a:latin typeface="+mn-lt"/>
                <a:ea typeface="+mn-ea"/>
                <a:cs typeface="+mn-cs"/>
              </a:rPr>
              <a:t>result</a:t>
            </a:r>
            <a:r>
              <a:rPr lang="fr-FR" sz="1200" b="0" i="0" u="none" strike="noStrike" kern="1200" baseline="0" dirty="0" smtClean="0">
                <a:solidFill>
                  <a:schemeClr val="tx1"/>
                </a:solidFill>
                <a:latin typeface="+mn-lt"/>
                <a:ea typeface="+mn-ea"/>
                <a:cs typeface="+mn-cs"/>
              </a:rPr>
              <a:t> sets in3.</a:t>
            </a:r>
          </a:p>
          <a:p>
            <a:r>
              <a:rPr lang="en-US" sz="1200" b="0" i="0" u="none" strike="noStrike" kern="1200" baseline="0" dirty="0" smtClean="0">
                <a:solidFill>
                  <a:schemeClr val="tx1"/>
                </a:solidFill>
                <a:latin typeface="+mn-lt"/>
                <a:ea typeface="+mn-ea"/>
                <a:cs typeface="+mn-cs"/>
              </a:rPr>
              <a:t>In 1 month, the wrinkles, even deep ones, fade, the skin is denser, and can appear up to 5 years younger4.</a:t>
            </a:r>
            <a:endParaRPr lang="fr-FR" sz="1200" b="0" i="1"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19</a:t>
            </a:fld>
            <a:endParaRPr lang="fr-FR"/>
          </a:p>
        </p:txBody>
      </p:sp>
    </p:spTree>
    <p:extLst>
      <p:ext uri="{BB962C8B-B14F-4D97-AF65-F5344CB8AC3E}">
        <p14:creationId xmlns:p14="http://schemas.microsoft.com/office/powerpoint/2010/main" val="417953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2</a:t>
            </a:fld>
            <a:endParaRPr lang="fr-FR"/>
          </a:p>
        </p:txBody>
      </p:sp>
    </p:spTree>
    <p:extLst>
      <p:ext uri="{BB962C8B-B14F-4D97-AF65-F5344CB8AC3E}">
        <p14:creationId xmlns:p14="http://schemas.microsoft.com/office/powerpoint/2010/main" val="2235092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2Results proven in a clinical and instrumental study conducted by dermatologists + self-assessment - 15 volunteers aged 20 to 39 (1 month) and 15 volunteers aged</a:t>
            </a:r>
          </a:p>
          <a:p>
            <a:r>
              <a:rPr lang="en-US" sz="1200" b="0" i="1" u="none" strike="noStrike" kern="1200" baseline="0" dirty="0" smtClean="0">
                <a:solidFill>
                  <a:schemeClr val="tx1"/>
                </a:solidFill>
                <a:latin typeface="+mn-lt"/>
                <a:ea typeface="+mn-ea"/>
                <a:cs typeface="+mn-cs"/>
              </a:rPr>
              <a:t>40 to 55 (2 months). Product applied all night long, every other night for the first week and every night for the weeks thereafter. 3Self-questionnaire after 1 and 3 uses - 15 volunteers aged 20 to 39 (1 month) and 15 volunteers aged 40 to 55. </a:t>
            </a:r>
          </a:p>
          <a:p>
            <a:r>
              <a:rPr lang="en-US" sz="1200" b="0" i="1" u="none" strike="noStrike" kern="1200" baseline="0" dirty="0" smtClean="0">
                <a:solidFill>
                  <a:schemeClr val="tx1"/>
                </a:solidFill>
                <a:latin typeface="+mn-lt"/>
                <a:ea typeface="+mn-ea"/>
                <a:cs typeface="+mn-cs"/>
              </a:rPr>
              <a:t>4Clinical and instrumental study conducted by dermatologist - 15 volunteers from 20 to 39 years old (1 month) and 15 volunteers from 40 to 55 years old (2 months). Product applied all night long, every other night for the first week and every night for the weeks thereafter. Average results for both groups after 1 month. Estimated gain in years: 40-55 age group, among those who answered the question (n=10 at D28).</a:t>
            </a:r>
          </a:p>
          <a:p>
            <a:r>
              <a:rPr lang="en-US" sz="1200" b="0" i="1" u="none" strike="noStrike" kern="1200" baseline="0" dirty="0" smtClean="0">
                <a:solidFill>
                  <a:schemeClr val="tx1"/>
                </a:solidFill>
                <a:latin typeface="+mn-lt"/>
                <a:ea typeface="+mn-ea"/>
                <a:cs typeface="+mn-cs"/>
              </a:rPr>
              <a:t>5Ultrasound examination to analyze dermal density in subjects from the 40-55 </a:t>
            </a:r>
            <a:r>
              <a:rPr lang="en-US" sz="1200" b="0" i="1" u="none" strike="noStrike" kern="1200" baseline="0" dirty="0" err="1" smtClean="0">
                <a:solidFill>
                  <a:schemeClr val="tx1"/>
                </a:solidFill>
                <a:latin typeface="+mn-lt"/>
                <a:ea typeface="+mn-ea"/>
                <a:cs typeface="+mn-cs"/>
              </a:rPr>
              <a:t>y.o</a:t>
            </a:r>
            <a:r>
              <a:rPr lang="en-US" sz="1200" b="0" i="1" u="none" strike="noStrike" kern="1200" baseline="0" dirty="0" smtClean="0">
                <a:solidFill>
                  <a:schemeClr val="tx1"/>
                </a:solidFill>
                <a:latin typeface="+mn-lt"/>
                <a:ea typeface="+mn-ea"/>
                <a:cs typeface="+mn-cs"/>
              </a:rPr>
              <a:t>. group.</a:t>
            </a:r>
          </a:p>
          <a:p>
            <a:endParaRPr lang="en-US" sz="1200" b="0" i="1"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0" cap="small" dirty="0" err="1" smtClean="0">
                <a:solidFill>
                  <a:schemeClr val="tx1">
                    <a:lumMod val="75000"/>
                    <a:lumOff val="25000"/>
                  </a:schemeClr>
                </a:solidFill>
                <a:latin typeface="Sofia Pro Regular" panose="00000500000000000000" pitchFamily="50" charset="0"/>
              </a:rPr>
              <a:t>Clinical</a:t>
            </a:r>
            <a:r>
              <a:rPr lang="fr-FR" sz="1200" kern="0" cap="small" dirty="0" smtClean="0">
                <a:solidFill>
                  <a:schemeClr val="tx1">
                    <a:lumMod val="75000"/>
                    <a:lumOff val="25000"/>
                  </a:schemeClr>
                </a:solidFill>
                <a:latin typeface="Sofia Pro Regular" panose="00000500000000000000" pitchFamily="50" charset="0"/>
              </a:rPr>
              <a:t> and instrumental </a:t>
            </a:r>
            <a:r>
              <a:rPr lang="fr-FR" sz="1200" kern="0" cap="small" dirty="0" err="1" smtClean="0">
                <a:solidFill>
                  <a:schemeClr val="tx1">
                    <a:lumMod val="75000"/>
                    <a:lumOff val="25000"/>
                  </a:schemeClr>
                </a:solidFill>
                <a:latin typeface="Sofia Pro Regular" panose="00000500000000000000" pitchFamily="50" charset="0"/>
              </a:rPr>
              <a:t>study</a:t>
            </a:r>
            <a:r>
              <a:rPr lang="fr-FR" sz="1200" kern="0" cap="small" dirty="0" smtClean="0">
                <a:solidFill>
                  <a:schemeClr val="tx1">
                    <a:lumMod val="75000"/>
                    <a:lumOff val="25000"/>
                  </a:schemeClr>
                </a:solidFill>
                <a:latin typeface="Sofia Pro Regular" panose="00000500000000000000" pitchFamily="50" charset="0"/>
              </a:rPr>
              <a:t> </a:t>
            </a:r>
            <a:r>
              <a:rPr lang="fr-FR" sz="1200" kern="0" cap="small" dirty="0" err="1" smtClean="0">
                <a:solidFill>
                  <a:schemeClr val="tx1">
                    <a:lumMod val="75000"/>
                    <a:lumOff val="25000"/>
                  </a:schemeClr>
                </a:solidFill>
                <a:latin typeface="Sofia Pro Regular" panose="00000500000000000000" pitchFamily="50" charset="0"/>
              </a:rPr>
              <a:t>showed</a:t>
            </a:r>
            <a:r>
              <a:rPr lang="fr-FR" sz="1200" kern="0" cap="small" baseline="0" dirty="0" smtClean="0">
                <a:solidFill>
                  <a:schemeClr val="tx1">
                    <a:lumMod val="75000"/>
                    <a:lumOff val="25000"/>
                  </a:schemeClr>
                </a:solidFill>
                <a:latin typeface="Sofia Pro Regular" panose="00000500000000000000" pitchFamily="50" charset="0"/>
              </a:rPr>
              <a:t> anti-</a:t>
            </a:r>
            <a:r>
              <a:rPr lang="fr-FR" sz="1200" kern="0" cap="small" baseline="0" dirty="0" err="1" smtClean="0">
                <a:solidFill>
                  <a:schemeClr val="tx1">
                    <a:lumMod val="75000"/>
                    <a:lumOff val="25000"/>
                  </a:schemeClr>
                </a:solidFill>
                <a:latin typeface="Sofia Pro Regular" panose="00000500000000000000" pitchFamily="50" charset="0"/>
              </a:rPr>
              <a:t>aging</a:t>
            </a:r>
            <a:r>
              <a:rPr lang="fr-FR" sz="1200" kern="0" cap="small" baseline="0" dirty="0" smtClean="0">
                <a:solidFill>
                  <a:schemeClr val="tx1">
                    <a:lumMod val="75000"/>
                    <a:lumOff val="25000"/>
                  </a:schemeClr>
                </a:solidFill>
                <a:latin typeface="Sofia Pro Regular" panose="00000500000000000000" pitchFamily="50" charset="0"/>
              </a:rPr>
              <a:t> </a:t>
            </a:r>
            <a:r>
              <a:rPr lang="fr-FR" sz="1200" kern="0" cap="small" baseline="0" dirty="0" err="1" smtClean="0">
                <a:solidFill>
                  <a:schemeClr val="tx1">
                    <a:lumMod val="75000"/>
                    <a:lumOff val="25000"/>
                  </a:schemeClr>
                </a:solidFill>
                <a:latin typeface="Sofia Pro Regular" panose="00000500000000000000" pitchFamily="50" charset="0"/>
              </a:rPr>
              <a:t>effectiveness</a:t>
            </a:r>
            <a:endParaRPr kumimoji="0" lang="fr-FR" sz="1200" b="0" i="0" u="none" strike="noStrike" kern="0" cap="small" spc="0" normalizeH="0" noProof="0" dirty="0" smtClean="0">
              <a:ln>
                <a:noFill/>
              </a:ln>
              <a:solidFill>
                <a:schemeClr val="tx1">
                  <a:lumMod val="75000"/>
                  <a:lumOff val="25000"/>
                </a:schemeClr>
              </a:solidFill>
              <a:effectLst/>
              <a:uLnTx/>
              <a:uFillTx/>
              <a:latin typeface="Sofia Pro Regular" panose="00000500000000000000" pitchFamily="50" charset="0"/>
            </a:endParaRPr>
          </a:p>
          <a:p>
            <a:endParaRPr lang="en-US" sz="1200" b="0" i="1"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 reduction in forehead wrinkle depth of -15% in 1 month on average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An increase in the density of the dermis of +12% in 1 month on average (slightly denser = more plumped up, therefore fewer wrinkles, smoother, firmer skin = anti-aging effect).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green = </a:t>
            </a:r>
            <a:r>
              <a:rPr lang="en-US" sz="1200" b="0" i="0" u="none" strike="noStrike" kern="1200" baseline="0" dirty="0" err="1" smtClean="0">
                <a:solidFill>
                  <a:schemeClr val="tx1"/>
                </a:solidFill>
                <a:latin typeface="+mn-lt"/>
                <a:ea typeface="+mn-ea"/>
                <a:cs typeface="+mn-cs"/>
              </a:rPr>
              <a:t>collagenen</a:t>
            </a:r>
            <a:r>
              <a:rPr lang="en-US" sz="1200" b="0" i="0" u="none" strike="noStrike"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yellow = neo </a:t>
            </a:r>
            <a:r>
              <a:rPr lang="en-US" sz="1200" b="0" i="0" u="none" strike="noStrike" kern="1200" baseline="0" dirty="0" err="1" smtClean="0">
                <a:solidFill>
                  <a:schemeClr val="tx1"/>
                </a:solidFill>
                <a:latin typeface="+mn-lt"/>
                <a:ea typeface="+mn-ea"/>
                <a:cs typeface="+mn-cs"/>
              </a:rPr>
              <a:t>collagenesis</a:t>
            </a:r>
            <a:r>
              <a:rPr lang="en-US" sz="1200" b="0" i="0" u="none" strike="noStrike" kern="1200" baseline="0" dirty="0" smtClean="0">
                <a:solidFill>
                  <a:schemeClr val="tx1"/>
                </a:solidFill>
                <a:latin typeface="+mn-lt"/>
                <a:ea typeface="+mn-ea"/>
                <a:cs typeface="+mn-cs"/>
              </a:rPr>
              <a:t> (step just before collagen)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One can imagine the stakes of a tent (=dermal fibers). If the stakes are numerous and straight, the tent (= skin) holds well in place. If the pegs sag or break (no fibers, or broken fibers), the tent collapses (skin sags, wrinkles deepen, skin is less firm).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With GLYCONIGHT 10% MASK, stakes (=fibers) are added to the tent (=skin).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 reduction in the depth of the crow's feet of -30% in an average of 1 month.</a:t>
            </a:r>
            <a:endParaRPr lang="fr-FR"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AA9DEC7-7AD3-4AC9-B815-18DDDF5071F2}" type="slidenum">
              <a:rPr lang="fr-FR" smtClean="0"/>
              <a:t>20</a:t>
            </a:fld>
            <a:endParaRPr lang="fr-FR"/>
          </a:p>
        </p:txBody>
      </p:sp>
    </p:spTree>
    <p:extLst>
      <p:ext uri="{BB962C8B-B14F-4D97-AF65-F5344CB8AC3E}">
        <p14:creationId xmlns:p14="http://schemas.microsoft.com/office/powerpoint/2010/main" val="2469342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0" cap="small" dirty="0" err="1" smtClean="0">
                <a:solidFill>
                  <a:schemeClr val="tx1">
                    <a:lumMod val="75000"/>
                    <a:lumOff val="25000"/>
                  </a:schemeClr>
                </a:solidFill>
                <a:latin typeface="Sofia Pro Regular" panose="00000500000000000000" pitchFamily="50" charset="0"/>
              </a:rPr>
              <a:t>Clinical</a:t>
            </a:r>
            <a:r>
              <a:rPr lang="fr-FR" sz="1200" kern="0" cap="small" dirty="0" smtClean="0">
                <a:solidFill>
                  <a:schemeClr val="tx1">
                    <a:lumMod val="75000"/>
                    <a:lumOff val="25000"/>
                  </a:schemeClr>
                </a:solidFill>
                <a:latin typeface="Sofia Pro Regular" panose="00000500000000000000" pitchFamily="50" charset="0"/>
              </a:rPr>
              <a:t> and instrumental </a:t>
            </a:r>
            <a:r>
              <a:rPr lang="fr-FR" sz="1200" kern="0" cap="small" dirty="0" err="1" smtClean="0">
                <a:solidFill>
                  <a:schemeClr val="tx1">
                    <a:lumMod val="75000"/>
                    <a:lumOff val="25000"/>
                  </a:schemeClr>
                </a:solidFill>
                <a:latin typeface="Sofia Pro Regular" panose="00000500000000000000" pitchFamily="50" charset="0"/>
              </a:rPr>
              <a:t>study</a:t>
            </a:r>
            <a:r>
              <a:rPr lang="fr-FR" sz="1200" kern="0" cap="small" dirty="0" smtClean="0">
                <a:solidFill>
                  <a:schemeClr val="tx1">
                    <a:lumMod val="75000"/>
                    <a:lumOff val="25000"/>
                  </a:schemeClr>
                </a:solidFill>
                <a:latin typeface="Sofia Pro Regular" panose="00000500000000000000" pitchFamily="50" charset="0"/>
              </a:rPr>
              <a:t> </a:t>
            </a:r>
            <a:r>
              <a:rPr lang="fr-FR" sz="1200" kern="0" cap="small" dirty="0" err="1" smtClean="0">
                <a:solidFill>
                  <a:schemeClr val="tx1">
                    <a:lumMod val="75000"/>
                    <a:lumOff val="25000"/>
                  </a:schemeClr>
                </a:solidFill>
                <a:latin typeface="Sofia Pro Regular" panose="00000500000000000000" pitchFamily="50" charset="0"/>
              </a:rPr>
              <a:t>showed</a:t>
            </a:r>
            <a:r>
              <a:rPr lang="fr-FR" sz="1200" kern="0" cap="small" baseline="0" dirty="0" smtClean="0">
                <a:solidFill>
                  <a:schemeClr val="tx1">
                    <a:lumMod val="75000"/>
                    <a:lumOff val="25000"/>
                  </a:schemeClr>
                </a:solidFill>
                <a:latin typeface="Sofia Pro Regular" panose="00000500000000000000" pitchFamily="50" charset="0"/>
              </a:rPr>
              <a:t> new skin </a:t>
            </a:r>
            <a:r>
              <a:rPr lang="fr-FR" sz="1200" kern="0" cap="small" baseline="0" dirty="0" err="1" smtClean="0">
                <a:solidFill>
                  <a:schemeClr val="tx1">
                    <a:lumMod val="75000"/>
                    <a:lumOff val="25000"/>
                  </a:schemeClr>
                </a:solidFill>
                <a:latin typeface="Sofia Pro Regular" panose="00000500000000000000" pitchFamily="50" charset="0"/>
              </a:rPr>
              <a:t>appearance</a:t>
            </a:r>
            <a:r>
              <a:rPr lang="fr-FR" sz="1200" kern="0" cap="small" baseline="0" dirty="0" smtClean="0">
                <a:solidFill>
                  <a:schemeClr val="tx1">
                    <a:lumMod val="75000"/>
                    <a:lumOff val="25000"/>
                  </a:schemeClr>
                </a:solidFill>
                <a:latin typeface="Sofia Pro Regular" panose="00000500000000000000" pitchFamily="50" charset="0"/>
              </a:rPr>
              <a:t> </a:t>
            </a:r>
            <a:r>
              <a:rPr lang="fr-FR" sz="1200" kern="0" cap="small" baseline="0" dirty="0" err="1" smtClean="0">
                <a:solidFill>
                  <a:schemeClr val="tx1">
                    <a:lumMod val="75000"/>
                    <a:lumOff val="25000"/>
                  </a:schemeClr>
                </a:solidFill>
                <a:latin typeface="Sofia Pro Regular" panose="00000500000000000000" pitchFamily="50" charset="0"/>
              </a:rPr>
              <a:t>effectiveness</a:t>
            </a:r>
            <a:endParaRPr lang="fr-FR" sz="1200" b="0" i="0"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pore diameter decreases by 19% in 1 month (already a visible effect after 7 days as shown in the photo D0/D7).</a:t>
            </a:r>
          </a:p>
          <a:p>
            <a:r>
              <a:rPr lang="en-US" sz="1200" b="0" i="0" u="none" strike="noStrike" kern="1200" baseline="0" dirty="0" smtClean="0">
                <a:solidFill>
                  <a:schemeClr val="tx1"/>
                </a:solidFill>
                <a:latin typeface="+mn-lt"/>
                <a:ea typeface="+mn-ea"/>
                <a:cs typeface="+mn-cs"/>
              </a:rPr>
              <a:t>The texture of the skin also improves, the skin texture is refined, the skin is less rough (smoothed micro-reliefs): -15% roughness in 1 month on average</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0" cap="small" dirty="0" err="1" smtClean="0">
                <a:solidFill>
                  <a:schemeClr val="tx1">
                    <a:lumMod val="75000"/>
                    <a:lumOff val="25000"/>
                  </a:schemeClr>
                </a:solidFill>
                <a:latin typeface="Sofia Pro Regular" panose="00000500000000000000" pitchFamily="50" charset="0"/>
              </a:rPr>
              <a:t>Clinical</a:t>
            </a:r>
            <a:r>
              <a:rPr lang="fr-FR" sz="1200" kern="0" cap="small" dirty="0" smtClean="0">
                <a:solidFill>
                  <a:schemeClr val="tx1">
                    <a:lumMod val="75000"/>
                    <a:lumOff val="25000"/>
                  </a:schemeClr>
                </a:solidFill>
                <a:latin typeface="Sofia Pro Regular" panose="00000500000000000000" pitchFamily="50" charset="0"/>
              </a:rPr>
              <a:t> and instrumental </a:t>
            </a:r>
            <a:r>
              <a:rPr lang="fr-FR" sz="1200" kern="0" cap="small" dirty="0" err="1" smtClean="0">
                <a:solidFill>
                  <a:schemeClr val="tx1">
                    <a:lumMod val="75000"/>
                    <a:lumOff val="25000"/>
                  </a:schemeClr>
                </a:solidFill>
                <a:latin typeface="Sofia Pro Regular" panose="00000500000000000000" pitchFamily="50" charset="0"/>
              </a:rPr>
              <a:t>study</a:t>
            </a:r>
            <a:r>
              <a:rPr lang="fr-FR" sz="1200" kern="0" cap="small" dirty="0" smtClean="0">
                <a:solidFill>
                  <a:schemeClr val="tx1">
                    <a:lumMod val="75000"/>
                    <a:lumOff val="25000"/>
                  </a:schemeClr>
                </a:solidFill>
                <a:latin typeface="Sofia Pro Regular" panose="00000500000000000000" pitchFamily="50" charset="0"/>
              </a:rPr>
              <a:t> </a:t>
            </a:r>
            <a:r>
              <a:rPr lang="fr-FR" sz="1200" kern="0" cap="small" dirty="0" err="1" smtClean="0">
                <a:solidFill>
                  <a:schemeClr val="tx1">
                    <a:lumMod val="75000"/>
                    <a:lumOff val="25000"/>
                  </a:schemeClr>
                </a:solidFill>
                <a:latin typeface="Sofia Pro Regular" panose="00000500000000000000" pitchFamily="50" charset="0"/>
              </a:rPr>
              <a:t>showed</a:t>
            </a:r>
            <a:r>
              <a:rPr lang="fr-FR" sz="1200" kern="0" cap="small" baseline="0" dirty="0" smtClean="0">
                <a:solidFill>
                  <a:schemeClr val="tx1">
                    <a:lumMod val="75000"/>
                    <a:lumOff val="25000"/>
                  </a:schemeClr>
                </a:solidFill>
                <a:latin typeface="Sofia Pro Regular" panose="00000500000000000000" pitchFamily="50" charset="0"/>
              </a:rPr>
              <a:t> radiance </a:t>
            </a:r>
            <a:r>
              <a:rPr lang="fr-FR" sz="1200" kern="0" cap="small" baseline="0" dirty="0" err="1" smtClean="0">
                <a:solidFill>
                  <a:schemeClr val="tx1">
                    <a:lumMod val="75000"/>
                    <a:lumOff val="25000"/>
                  </a:schemeClr>
                </a:solidFill>
                <a:latin typeface="Sofia Pro Regular" panose="00000500000000000000" pitchFamily="50" charset="0"/>
              </a:rPr>
              <a:t>effectiveness</a:t>
            </a:r>
            <a:endParaRPr lang="fr-FR" sz="1200" b="0" i="0"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+24% more radiance on average after one month of use. </a:t>
            </a:r>
            <a:endParaRPr lang="fr-FR"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AA9DEC7-7AD3-4AC9-B815-18DDDF5071F2}" type="slidenum">
              <a:rPr lang="fr-FR" smtClean="0"/>
              <a:t>21</a:t>
            </a:fld>
            <a:endParaRPr lang="fr-FR"/>
          </a:p>
        </p:txBody>
      </p:sp>
    </p:spTree>
    <p:extLst>
      <p:ext uri="{BB962C8B-B14F-4D97-AF65-F5344CB8AC3E}">
        <p14:creationId xmlns:p14="http://schemas.microsoft.com/office/powerpoint/2010/main" val="2813676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err="1" smtClean="0">
                <a:solidFill>
                  <a:schemeClr val="tx1"/>
                </a:solidFill>
                <a:effectLst/>
                <a:latin typeface="+mn-lt"/>
                <a:ea typeface="+mn-ea"/>
                <a:cs typeface="+mn-cs"/>
              </a:rPr>
              <a:t>Another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big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strengh</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product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it’s</a:t>
            </a:r>
            <a:r>
              <a:rPr lang="fr-FR" sz="1200" kern="1200" dirty="0" smtClean="0">
                <a:solidFill>
                  <a:schemeClr val="tx1"/>
                </a:solidFill>
                <a:effectLst/>
                <a:latin typeface="+mn-lt"/>
                <a:ea typeface="+mn-ea"/>
                <a:cs typeface="+mn-cs"/>
              </a:rPr>
              <a:t> an </a:t>
            </a:r>
            <a:r>
              <a:rPr lang="fr-FR" sz="1200" kern="1200" dirty="0" err="1" smtClean="0">
                <a:solidFill>
                  <a:schemeClr val="tx1"/>
                </a:solidFill>
                <a:effectLst/>
                <a:latin typeface="+mn-lt"/>
                <a:ea typeface="+mn-ea"/>
                <a:cs typeface="+mn-cs"/>
              </a:rPr>
              <a:t>intergenerational</a:t>
            </a:r>
            <a:r>
              <a:rPr lang="fr-FR" sz="1200" kern="1200" dirty="0" smtClean="0">
                <a:solidFill>
                  <a:schemeClr val="tx1"/>
                </a:solidFill>
                <a:effectLst/>
                <a:latin typeface="+mn-lt"/>
                <a:ea typeface="+mn-ea"/>
                <a:cs typeface="+mn-cs"/>
              </a:rPr>
              <a:t> and transversal </a:t>
            </a:r>
            <a:r>
              <a:rPr lang="fr-FR" sz="1200" kern="1200" dirty="0" err="1" smtClean="0">
                <a:solidFill>
                  <a:schemeClr val="tx1"/>
                </a:solidFill>
                <a:effectLst/>
                <a:latin typeface="+mn-lt"/>
                <a:ea typeface="+mn-ea"/>
                <a:cs typeface="+mn-cs"/>
              </a:rPr>
              <a:t>product</a:t>
            </a:r>
            <a:r>
              <a:rPr lang="fr-FR"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is aimed at women and men and meets the following consumer expectations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For the millennials (20/40 years old): Blemish free skin, radiance and treatment of the first wrinkles.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For more mature skin (40-55 years old): an anti-aging effect (wrinkles++/ firmness/spots) and radiance.</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 corollary, it also: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recruits younger consumers who will go on to develop loyalty to the brand.</a:t>
            </a:r>
            <a:r>
              <a:rPr lang="en-US" sz="1200" kern="1200" dirty="0" smtClean="0">
                <a:solidFill>
                  <a:schemeClr val="tx1"/>
                </a:solidFill>
                <a:effectLst/>
                <a:latin typeface="+mn-lt"/>
                <a:ea typeface="+mn-ea"/>
                <a:cs typeface="+mn-cs"/>
              </a:rPr>
              <a:t> As a target, the millennials in particular (20 to 40++ years old) use a large number of skincare products. Giving them a source of immediate satisfaction is a major asset in developing and recruiting this customer base.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reinforces the mature skin target</a:t>
            </a:r>
            <a:r>
              <a:rPr lang="en-US" sz="1200" kern="1200" dirty="0" smtClean="0">
                <a:solidFill>
                  <a:schemeClr val="tx1"/>
                </a:solidFill>
                <a:effectLst/>
                <a:latin typeface="+mn-lt"/>
                <a:ea typeface="+mn-ea"/>
                <a:cs typeface="+mn-cs"/>
              </a:rPr>
              <a:t> (40 to 55++  years old), currently the brand’s core clientele, who are constantly seeking younger-looking skin. </a:t>
            </a:r>
            <a:endParaRPr lang="fr-FR" sz="1200" kern="1200" dirty="0" smtClean="0">
              <a:solidFill>
                <a:schemeClr val="tx1"/>
              </a:solidFill>
              <a:effectLst/>
              <a:latin typeface="+mn-lt"/>
              <a:ea typeface="+mn-ea"/>
              <a:cs typeface="+mn-cs"/>
            </a:endParaRPr>
          </a:p>
          <a:p>
            <a:endParaRPr lang="fr-FR" dirty="0" smtClean="0"/>
          </a:p>
          <a:p>
            <a:r>
              <a:rPr lang="fr-FR" dirty="0" smtClean="0"/>
              <a:t>GLYCONIGHT 10% MASK</a:t>
            </a:r>
            <a:r>
              <a:rPr lang="fr-FR" baseline="0" dirty="0" smtClean="0"/>
              <a:t> </a:t>
            </a:r>
            <a:r>
              <a:rPr lang="fr-FR" baseline="0" dirty="0" err="1" smtClean="0"/>
              <a:t>is</a:t>
            </a:r>
            <a:r>
              <a:rPr lang="fr-FR" baseline="0" dirty="0" smtClean="0"/>
              <a:t> an </a:t>
            </a:r>
            <a:r>
              <a:rPr lang="fr-FR" baseline="0" dirty="0" err="1" smtClean="0"/>
              <a:t>intergenerational</a:t>
            </a:r>
            <a:r>
              <a:rPr lang="fr-FR" baseline="0" dirty="0" smtClean="0"/>
              <a:t> and transversal </a:t>
            </a:r>
            <a:r>
              <a:rPr lang="fr-FR" baseline="0" dirty="0" err="1" smtClean="0"/>
              <a:t>product</a:t>
            </a:r>
            <a:r>
              <a:rPr lang="fr-FR" baseline="0" dirty="0" smtClean="0"/>
              <a:t>. </a:t>
            </a:r>
          </a:p>
          <a:p>
            <a:r>
              <a:rPr lang="en-US" dirty="0" smtClean="0"/>
              <a:t>It is aimed at women and men and meets the following consumer expectations </a:t>
            </a:r>
          </a:p>
          <a:p>
            <a:r>
              <a:rPr lang="en-US" dirty="0" smtClean="0"/>
              <a:t>- For the millennials (20/40 years old): Blemish free skin, radiance and treatment of the first wrinkles. </a:t>
            </a:r>
          </a:p>
          <a:p>
            <a:r>
              <a:rPr lang="en-US" dirty="0" smtClean="0"/>
              <a:t>- For more mature skin (40-55 years old): an anti-aging effect (wrinkles++/ firmness/spots) and radiance.</a:t>
            </a:r>
          </a:p>
          <a:p>
            <a:r>
              <a:rPr lang="en-US" sz="1200" kern="1200" dirty="0" smtClean="0">
                <a:solidFill>
                  <a:schemeClr val="tx1"/>
                </a:solidFill>
                <a:effectLst/>
                <a:latin typeface="+mn-lt"/>
                <a:ea typeface="+mn-ea"/>
                <a:cs typeface="+mn-cs"/>
              </a:rPr>
              <a:t>As a corollary, it also: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recruits younger consumers who will go on to develop loyalty to the brand.</a:t>
            </a:r>
            <a:r>
              <a:rPr lang="en-US" sz="1200" kern="1200" dirty="0" smtClean="0">
                <a:solidFill>
                  <a:schemeClr val="tx1"/>
                </a:solidFill>
                <a:effectLst/>
                <a:latin typeface="+mn-lt"/>
                <a:ea typeface="+mn-ea"/>
                <a:cs typeface="+mn-cs"/>
              </a:rPr>
              <a:t> As a target, the millennials in particular (20 to 40++ years old) use a large number of skincare products. Giving them a source of immediate satisfaction is a major asset in developing and recruiting this customer base.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reinforces the mature skin target</a:t>
            </a:r>
            <a:r>
              <a:rPr lang="en-US" sz="1200" kern="1200" dirty="0" smtClean="0">
                <a:solidFill>
                  <a:schemeClr val="tx1"/>
                </a:solidFill>
                <a:effectLst/>
                <a:latin typeface="+mn-lt"/>
                <a:ea typeface="+mn-ea"/>
                <a:cs typeface="+mn-cs"/>
              </a:rPr>
              <a:t> (40 to 55++  years old), currently the brand’s core clientele, who are constantly seeking younger-looking skin. </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22</a:t>
            </a:fld>
            <a:endParaRPr lang="fr-FR"/>
          </a:p>
        </p:txBody>
      </p:sp>
    </p:spTree>
    <p:extLst>
      <p:ext uri="{BB962C8B-B14F-4D97-AF65-F5344CB8AC3E}">
        <p14:creationId xmlns:p14="http://schemas.microsoft.com/office/powerpoint/2010/main" val="1031141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err="1" smtClean="0">
                <a:solidFill>
                  <a:schemeClr val="tx1"/>
                </a:solidFill>
                <a:effectLst/>
                <a:latin typeface="+mn-lt"/>
                <a:ea typeface="+mn-ea"/>
                <a:cs typeface="+mn-cs"/>
              </a:rPr>
              <a:t>It’s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also</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mutli</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purpose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mask</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depending</a:t>
            </a:r>
            <a:r>
              <a:rPr lang="fr-FR" sz="1200" kern="1200" dirty="0" smtClean="0">
                <a:solidFill>
                  <a:schemeClr val="tx1"/>
                </a:solidFill>
                <a:effectLst/>
                <a:latin typeface="+mn-lt"/>
                <a:ea typeface="+mn-ea"/>
                <a:cs typeface="+mn-cs"/>
              </a:rPr>
              <a:t> on </a:t>
            </a:r>
            <a:r>
              <a:rPr lang="fr-FR" sz="1200" kern="1200" dirty="0" err="1" smtClean="0">
                <a:solidFill>
                  <a:schemeClr val="tx1"/>
                </a:solidFill>
                <a:effectLst/>
                <a:latin typeface="+mn-lt"/>
                <a:ea typeface="+mn-ea"/>
                <a:cs typeface="+mn-cs"/>
              </a:rPr>
              <a:t>what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want</a:t>
            </a:r>
            <a:r>
              <a:rPr lang="fr-FR" sz="1200" kern="1200" dirty="0" smtClean="0">
                <a:solidFill>
                  <a:schemeClr val="tx1"/>
                </a:solidFill>
                <a:effectLst/>
                <a:latin typeface="+mn-lt"/>
                <a:ea typeface="+mn-ea"/>
                <a:cs typeface="+mn-cs"/>
              </a:rPr>
              <a:t> as </a:t>
            </a:r>
            <a:r>
              <a:rPr lang="fr-FR" sz="1200" kern="1200" dirty="0" err="1" smtClean="0">
                <a:solidFill>
                  <a:schemeClr val="tx1"/>
                </a:solidFill>
                <a:effectLst/>
                <a:latin typeface="+mn-lt"/>
                <a:ea typeface="+mn-ea"/>
                <a:cs typeface="+mn-cs"/>
              </a:rPr>
              <a:t>result</a:t>
            </a:r>
            <a:r>
              <a:rPr lang="fr-FR" sz="1200" kern="1200" dirty="0" smtClean="0">
                <a:solidFill>
                  <a:schemeClr val="tx1"/>
                </a:solidFill>
                <a:effectLst/>
                <a:latin typeface="+mn-lt"/>
                <a:ea typeface="+mn-ea"/>
                <a:cs typeface="+mn-cs"/>
              </a:rPr>
              <a:t> or the time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have </a:t>
            </a:r>
          </a:p>
          <a:p>
            <a:r>
              <a:rPr lang="en-US" sz="1200" b="1" kern="1200" dirty="0" smtClean="0">
                <a:solidFill>
                  <a:schemeClr val="tx1"/>
                </a:solidFill>
                <a:effectLst/>
                <a:latin typeface="+mn-lt"/>
                <a:ea typeface="+mn-ea"/>
                <a:cs typeface="+mn-cs"/>
              </a:rPr>
              <a:t>Radiance boost mask</a:t>
            </a:r>
            <a:r>
              <a:rPr lang="en-US" sz="1200" kern="1200" dirty="0" smtClean="0">
                <a:solidFill>
                  <a:schemeClr val="tx1"/>
                </a:solidFill>
                <a:effectLst/>
                <a:latin typeface="+mn-lt"/>
                <a:ea typeface="+mn-ea"/>
                <a:cs typeface="+mn-cs"/>
              </a:rPr>
              <a:t>: apply once at night for a radiance boost the next morning.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Maintenance treatment</a:t>
            </a:r>
            <a:r>
              <a:rPr lang="en-US" sz="1200" kern="1200" dirty="0" smtClean="0">
                <a:solidFill>
                  <a:schemeClr val="tx1"/>
                </a:solidFill>
                <a:effectLst/>
                <a:latin typeface="+mn-lt"/>
                <a:ea typeface="+mn-ea"/>
                <a:cs typeface="+mn-cs"/>
              </a:rPr>
              <a:t>: use every other night for one week</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Intensive course of treatment (1 to 2 months)</a:t>
            </a:r>
            <a:r>
              <a:rPr lang="en-US" sz="1200" kern="1200" dirty="0" smtClean="0">
                <a:solidFill>
                  <a:schemeClr val="tx1"/>
                </a:solidFill>
                <a:effectLst/>
                <a:latin typeface="+mn-lt"/>
                <a:ea typeface="+mn-ea"/>
                <a:cs typeface="+mn-cs"/>
              </a:rPr>
              <a:t>: use every other night for the first week, then every night for each of the following weeks. Repeat this course of treatment twice or three times a year.</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product advantage</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Can also be applied on the neckline to smooth away wrinkles visibly and restore its youthful appearance.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an effective way to prime skin before a medical peel.</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night, after removing makeup and cleansing, apply a thin layer of the mask to the face and neck. Leave on all night. Rinse off with tepid water the next morning. </a:t>
            </a:r>
            <a:endParaRPr lang="fr-FR"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Intensive course of treatment (1 to 2 months)</a:t>
            </a:r>
            <a:r>
              <a:rPr lang="en-US" sz="1200" u="none" strike="noStrike" kern="1200" dirty="0" smtClean="0">
                <a:solidFill>
                  <a:schemeClr val="tx1"/>
                </a:solidFill>
                <a:effectLst/>
                <a:latin typeface="+mn-lt"/>
                <a:ea typeface="+mn-ea"/>
                <a:cs typeface="+mn-cs"/>
              </a:rPr>
              <a:t>: use every other night for the first week, then every night for each of the following weeks. Repeat this course of treatment twice or three times a year.</a:t>
            </a:r>
            <a:endParaRPr lang="fr-FR" sz="1200" u="none" strike="noStrike"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Maintenance treatment</a:t>
            </a:r>
            <a:r>
              <a:rPr lang="en-US" sz="1200" u="none" strike="noStrike" kern="1200" dirty="0" smtClean="0">
                <a:solidFill>
                  <a:schemeClr val="tx1"/>
                </a:solidFill>
                <a:effectLst/>
                <a:latin typeface="+mn-lt"/>
                <a:ea typeface="+mn-ea"/>
                <a:cs typeface="+mn-cs"/>
              </a:rPr>
              <a:t>: use every other night for one week. </a:t>
            </a:r>
            <a:endParaRPr lang="fr-FR" sz="1200" u="none" strike="noStrike"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Radiance boost mask</a:t>
            </a:r>
            <a:r>
              <a:rPr lang="en-US" sz="1200" u="none" strike="noStrike" kern="1200" dirty="0" smtClean="0">
                <a:solidFill>
                  <a:schemeClr val="tx1"/>
                </a:solidFill>
                <a:effectLst/>
                <a:latin typeface="+mn-lt"/>
                <a:ea typeface="+mn-ea"/>
                <a:cs typeface="+mn-cs"/>
              </a:rPr>
              <a:t>: apply once at night for a radiance boost the next morning. </a:t>
            </a:r>
            <a:endParaRPr lang="fr-FR"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cap="all" dirty="0" smtClean="0">
                <a:solidFill>
                  <a:schemeClr val="tx1"/>
                </a:solidFill>
                <a:effectLst/>
                <a:latin typeface="+mn-lt"/>
                <a:ea typeface="+mn-ea"/>
                <a:cs typeface="+mn-cs"/>
              </a:rPr>
              <a:t>The product advantage</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Can also be applied on the neckline to smooth away wrinkles visibly and restore its youthful appearance.  </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It’s an effective way to prime skin before a medical peel.</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23</a:t>
            </a:fld>
            <a:endParaRPr lang="fr-FR"/>
          </a:p>
        </p:txBody>
      </p:sp>
    </p:spTree>
    <p:extLst>
      <p:ext uri="{BB962C8B-B14F-4D97-AF65-F5344CB8AC3E}">
        <p14:creationId xmlns:p14="http://schemas.microsoft.com/office/powerpoint/2010/main" val="3278489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24</a:t>
            </a:fld>
            <a:endParaRPr lang="fr-FR"/>
          </a:p>
        </p:txBody>
      </p:sp>
    </p:spTree>
    <p:extLst>
      <p:ext uri="{BB962C8B-B14F-4D97-AF65-F5344CB8AC3E}">
        <p14:creationId xmlns:p14="http://schemas.microsoft.com/office/powerpoint/2010/main" val="1201998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25</a:t>
            </a:fld>
            <a:endParaRPr lang="fr-FR"/>
          </a:p>
        </p:txBody>
      </p:sp>
    </p:spTree>
    <p:extLst>
      <p:ext uri="{BB962C8B-B14F-4D97-AF65-F5344CB8AC3E}">
        <p14:creationId xmlns:p14="http://schemas.microsoft.com/office/powerpoint/2010/main" val="2161843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26</a:t>
            </a:fld>
            <a:endParaRPr lang="fr-FR"/>
          </a:p>
        </p:txBody>
      </p:sp>
    </p:spTree>
    <p:extLst>
      <p:ext uri="{BB962C8B-B14F-4D97-AF65-F5344CB8AC3E}">
        <p14:creationId xmlns:p14="http://schemas.microsoft.com/office/powerpoint/2010/main" val="306731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27</a:t>
            </a:fld>
            <a:endParaRPr lang="fr-FR"/>
          </a:p>
        </p:txBody>
      </p:sp>
    </p:spTree>
    <p:extLst>
      <p:ext uri="{BB962C8B-B14F-4D97-AF65-F5344CB8AC3E}">
        <p14:creationId xmlns:p14="http://schemas.microsoft.com/office/powerpoint/2010/main" val="3031159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This </a:t>
            </a:r>
            <a:r>
              <a:rPr lang="fr-FR" sz="1200" kern="1200" dirty="0" err="1" smtClean="0">
                <a:solidFill>
                  <a:schemeClr val="tx1"/>
                </a:solidFill>
                <a:effectLst/>
                <a:latin typeface="+mn-lt"/>
                <a:ea typeface="+mn-ea"/>
                <a:cs typeface="+mn-cs"/>
              </a:rPr>
              <a:t>product</a:t>
            </a:r>
            <a:r>
              <a:rPr lang="fr-FR" sz="1200" kern="1200" dirty="0" smtClean="0">
                <a:solidFill>
                  <a:schemeClr val="tx1"/>
                </a:solidFill>
                <a:effectLst/>
                <a:latin typeface="+mn-lt"/>
                <a:ea typeface="+mn-ea"/>
                <a:cs typeface="+mn-cs"/>
              </a:rPr>
              <a:t> has a high concentration of </a:t>
            </a:r>
            <a:r>
              <a:rPr lang="fr-FR" sz="1200" kern="1200" dirty="0" err="1" smtClean="0">
                <a:solidFill>
                  <a:schemeClr val="tx1"/>
                </a:solidFill>
                <a:effectLst/>
                <a:latin typeface="+mn-lt"/>
                <a:ea typeface="+mn-ea"/>
                <a:cs typeface="+mn-cs"/>
              </a:rPr>
              <a:t>glycolic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acid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can</a:t>
            </a:r>
            <a:r>
              <a:rPr lang="fr-FR" sz="1200" kern="1200" dirty="0" smtClean="0">
                <a:solidFill>
                  <a:schemeClr val="tx1"/>
                </a:solidFill>
                <a:effectLst/>
                <a:latin typeface="+mn-lt"/>
                <a:ea typeface="+mn-ea"/>
                <a:cs typeface="+mn-cs"/>
              </a:rPr>
              <a:t> lead to </a:t>
            </a:r>
            <a:r>
              <a:rPr lang="fr-FR" sz="1200" kern="1200" dirty="0" err="1" smtClean="0">
                <a:solidFill>
                  <a:schemeClr val="tx1"/>
                </a:solidFill>
                <a:effectLst/>
                <a:latin typeface="+mn-lt"/>
                <a:ea typeface="+mn-ea"/>
                <a:cs typeface="+mn-cs"/>
              </a:rPr>
              <a:t>reactions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there</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some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prevention</a:t>
            </a:r>
            <a:r>
              <a:rPr lang="fr-FR" sz="1200" kern="1200" dirty="0" smtClean="0">
                <a:solidFill>
                  <a:schemeClr val="tx1"/>
                </a:solidFill>
                <a:effectLst/>
                <a:latin typeface="+mn-lt"/>
                <a:ea typeface="+mn-ea"/>
                <a:cs typeface="+mn-cs"/>
              </a:rPr>
              <a:t> to do in </a:t>
            </a:r>
            <a:r>
              <a:rPr lang="fr-FR" sz="1200" kern="1200" dirty="0" err="1" smtClean="0">
                <a:solidFill>
                  <a:schemeClr val="tx1"/>
                </a:solidFill>
                <a:effectLst/>
                <a:latin typeface="+mn-lt"/>
                <a:ea typeface="+mn-ea"/>
                <a:cs typeface="+mn-cs"/>
              </a:rPr>
              <a:t>order</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avoid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problem</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tolerance</a:t>
            </a:r>
            <a:r>
              <a:rPr lang="fr-FR" sz="1200" kern="1200" dirty="0" smtClean="0">
                <a:solidFill>
                  <a:schemeClr val="tx1"/>
                </a:solidFill>
                <a:effectLst/>
                <a:latin typeface="+mn-lt"/>
                <a:ea typeface="+mn-ea"/>
                <a:cs typeface="+mn-cs"/>
              </a:rPr>
              <a:t>.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28</a:t>
            </a:fld>
            <a:endParaRPr lang="fr-FR"/>
          </a:p>
        </p:txBody>
      </p:sp>
    </p:spTree>
    <p:extLst>
      <p:ext uri="{BB962C8B-B14F-4D97-AF65-F5344CB8AC3E}">
        <p14:creationId xmlns:p14="http://schemas.microsoft.com/office/powerpoint/2010/main" val="486459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1487488"/>
            <a:ext cx="7148513" cy="4021137"/>
          </a:xfrm>
        </p:spPr>
      </p:sp>
      <p:sp>
        <p:nvSpPr>
          <p:cNvPr id="3" name="Espace réservé des commentaires 2"/>
          <p:cNvSpPr>
            <a:spLocks noGrp="1"/>
          </p:cNvSpPr>
          <p:nvPr>
            <p:ph type="body" idx="1"/>
          </p:nvPr>
        </p:nvSpPr>
        <p:spPr>
          <a:xfrm>
            <a:off x="179804" y="5732232"/>
            <a:ext cx="6293091" cy="4690008"/>
          </a:xfrm>
        </p:spPr>
        <p:txBody>
          <a:bodyPr>
            <a:normAutofit/>
          </a:bodyPr>
          <a:lstStyle/>
          <a:p>
            <a:r>
              <a:rPr lang="en-US" sz="1200" kern="1200" dirty="0" smtClean="0">
                <a:solidFill>
                  <a:schemeClr val="tx1"/>
                </a:solidFill>
                <a:effectLst/>
                <a:latin typeface="+mn-lt"/>
                <a:ea typeface="+mn-ea"/>
                <a:cs typeface="+mn-cs"/>
              </a:rPr>
              <a:t>At night, after cleansing and make-up removal, spray the Yon-Ka Lotion to make it penetrate well by effleurages, apply the mask in a thin layer on the face and neck (and the décolleté).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Leave on overnight. Rinse thoroughly with warm water the next morning.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morning, apply your daily care and sunscreen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night, after cleansing and make-up removal, spray the Yon-Ka Lotion to make it penetrate well by effleurages, apply the mask in a thin layer on the face and neck (and the décolleté). </a:t>
            </a:r>
          </a:p>
          <a:p>
            <a:r>
              <a:rPr lang="en-US" sz="1200" kern="1200" dirty="0" smtClean="0">
                <a:solidFill>
                  <a:schemeClr val="tx1"/>
                </a:solidFill>
                <a:effectLst/>
                <a:latin typeface="+mn-lt"/>
                <a:ea typeface="+mn-ea"/>
                <a:cs typeface="+mn-cs"/>
              </a:rPr>
              <a:t>Leave on overnight. Rinse thoroughly with warm water the next morning. </a:t>
            </a:r>
          </a:p>
          <a:p>
            <a:r>
              <a:rPr lang="en-US" sz="1200" kern="1200" dirty="0" smtClean="0">
                <a:solidFill>
                  <a:schemeClr val="tx1"/>
                </a:solidFill>
                <a:effectLst/>
                <a:latin typeface="+mn-lt"/>
                <a:ea typeface="+mn-ea"/>
                <a:cs typeface="+mn-cs"/>
              </a:rPr>
              <a:t>In the morning, apply your daily care and sunscreen.</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E7EC437-7B06-44B8-B6D8-D70273EE7839}"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3963750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3</a:t>
            </a:fld>
            <a:endParaRPr lang="fr-FR"/>
          </a:p>
        </p:txBody>
      </p:sp>
    </p:spTree>
    <p:extLst>
      <p:ext uri="{BB962C8B-B14F-4D97-AF65-F5344CB8AC3E}">
        <p14:creationId xmlns:p14="http://schemas.microsoft.com/office/powerpoint/2010/main" val="1631476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1487488"/>
            <a:ext cx="7148513" cy="4021137"/>
          </a:xfrm>
        </p:spPr>
      </p:sp>
      <p:sp>
        <p:nvSpPr>
          <p:cNvPr id="3" name="Espace réservé des commentaires 2"/>
          <p:cNvSpPr>
            <a:spLocks noGrp="1"/>
          </p:cNvSpPr>
          <p:nvPr>
            <p:ph type="body" idx="1"/>
          </p:nvPr>
        </p:nvSpPr>
        <p:spPr>
          <a:xfrm>
            <a:off x="388636" y="5732232"/>
            <a:ext cx="5902895" cy="4690008"/>
          </a:xfrm>
        </p:spPr>
        <p:txBody>
          <a:bodyPr>
            <a:normAutofit fontScale="85000" lnSpcReduction="20000"/>
          </a:bodyPr>
          <a:lstStyle/>
          <a:p>
            <a:r>
              <a:rPr lang="fr-FR" sz="1200" kern="1200" dirty="0" smtClean="0">
                <a:solidFill>
                  <a:schemeClr val="tx1"/>
                </a:solidFill>
                <a:effectLst/>
                <a:latin typeface="+mn-lt"/>
                <a:ea typeface="+mn-ea"/>
                <a:cs typeface="+mn-cs"/>
              </a:rPr>
              <a:t>In </a:t>
            </a:r>
            <a:r>
              <a:rPr lang="fr-FR" sz="1200" kern="1200" dirty="0" err="1" smtClean="0">
                <a:solidFill>
                  <a:schemeClr val="tx1"/>
                </a:solidFill>
                <a:effectLst/>
                <a:latin typeface="+mn-lt"/>
                <a:ea typeface="+mn-ea"/>
                <a:cs typeface="+mn-cs"/>
              </a:rPr>
              <a:t>our</a:t>
            </a:r>
            <a:r>
              <a:rPr lang="fr-FR" sz="1200" kern="1200" dirty="0" smtClean="0">
                <a:solidFill>
                  <a:schemeClr val="tx1"/>
                </a:solidFill>
                <a:effectLst/>
                <a:latin typeface="+mn-lt"/>
                <a:ea typeface="+mn-ea"/>
                <a:cs typeface="+mn-cs"/>
              </a:rPr>
              <a:t> roadmap,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want</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more </a:t>
            </a:r>
            <a:r>
              <a:rPr lang="fr-FR" sz="1200" kern="1200" dirty="0" err="1" smtClean="0">
                <a:solidFill>
                  <a:schemeClr val="tx1"/>
                </a:solidFill>
                <a:effectLst/>
                <a:latin typeface="+mn-lt"/>
                <a:ea typeface="+mn-ea"/>
                <a:cs typeface="+mn-cs"/>
              </a:rPr>
              <a:t>sustainable</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respectful</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our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environment</a:t>
            </a:r>
            <a:r>
              <a:rPr lang="fr-FR"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Primary packaging: </a:t>
            </a:r>
            <a:r>
              <a:rPr lang="en-US" sz="1200" kern="1200" dirty="0" smtClean="0">
                <a:solidFill>
                  <a:schemeClr val="tx1"/>
                </a:solidFill>
                <a:effectLst/>
                <a:latin typeface="+mn-lt"/>
                <a:ea typeface="+mn-ea"/>
                <a:cs typeface="+mn-cs"/>
              </a:rPr>
              <a:t>Shiny white tube with matte silver lid - 50 ml</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HDPE tube, recyclable.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retail tubes are shiny white, with a matte silver lid to better promote the product’s technicality and scientific nature.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Secondary packaging: </a:t>
            </a:r>
            <a:r>
              <a:rPr lang="en-US" sz="1200" kern="1200" dirty="0" smtClean="0">
                <a:solidFill>
                  <a:schemeClr val="tx1"/>
                </a:solidFill>
                <a:effectLst/>
                <a:latin typeface="+mn-lt"/>
                <a:ea typeface="+mn-ea"/>
                <a:cs typeface="+mn-cs"/>
              </a:rPr>
              <a:t>Box with the decor of the SPECIFICS category</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Recyclable box - FSC logo on the flap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box falls in line with the boxes in the SPECIFICS range: matte white on the front and right side, branded Yon-Ka logo printed by gray, 2 pearly gray sides on the left and at the back.</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Leaflet: </a:t>
            </a:r>
            <a:r>
              <a:rPr lang="en-US" sz="1200" kern="1200" dirty="0" smtClean="0">
                <a:solidFill>
                  <a:schemeClr val="tx1"/>
                </a:solidFill>
                <a:effectLst/>
                <a:latin typeface="+mn-lt"/>
                <a:ea typeface="+mn-ea"/>
                <a:cs typeface="+mn-cs"/>
              </a:rPr>
              <a:t>All of our leaflets are printed on FSC paper with vegetable-based inks. 100% recyclable leaflet, with FSC logo. </a:t>
            </a:r>
            <a:endParaRPr lang="fr-F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Forest Stewardship Council certification logo. The Forest Stewardship Council (FSC) is an environmental seal of approval whose purpose is to ensure that the production of wood and wood-based products complies with procedures that guarantee sustainable forest management.</a:t>
            </a:r>
            <a:endParaRPr lang="fr-FR"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Primary packaging: </a:t>
            </a:r>
            <a:r>
              <a:rPr lang="en-US" sz="1200" kern="1200" dirty="0" smtClean="0">
                <a:solidFill>
                  <a:schemeClr val="tx1"/>
                </a:solidFill>
                <a:effectLst/>
                <a:latin typeface="+mn-lt"/>
                <a:ea typeface="+mn-ea"/>
                <a:cs typeface="+mn-cs"/>
              </a:rPr>
              <a:t>Shiny white tube with matte silver lid - 50 ml</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HDPE tube, recyclable.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retail tubes are shiny white, with a matte silver lid to better promote the product’s technicality and scientific nature.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Secondary packaging: </a:t>
            </a:r>
            <a:r>
              <a:rPr lang="en-US" sz="1200" kern="1200" dirty="0" smtClean="0">
                <a:solidFill>
                  <a:schemeClr val="tx1"/>
                </a:solidFill>
                <a:effectLst/>
                <a:latin typeface="+mn-lt"/>
                <a:ea typeface="+mn-ea"/>
                <a:cs typeface="+mn-cs"/>
              </a:rPr>
              <a:t>Box with the decor of the SPECIFICS category</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Recyclable box - FSC logo on the flap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box falls in line with the boxes in the SPECIFICS range: matte white on the front and right side, branded Yon-Ka logo printed by gray, 2 pearly gray sides on the left and at the back.</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Leaflet: </a:t>
            </a:r>
            <a:r>
              <a:rPr lang="en-US" sz="1200" kern="1200" dirty="0" smtClean="0">
                <a:solidFill>
                  <a:schemeClr val="tx1"/>
                </a:solidFill>
                <a:effectLst/>
                <a:latin typeface="+mn-lt"/>
                <a:ea typeface="+mn-ea"/>
                <a:cs typeface="+mn-cs"/>
              </a:rPr>
              <a:t>All of our leaflets are printed on FSC paper with vegetable-based inks. 100% recyclable leaflet, with FSC logo.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Forest Stewardship Council certification logo. The Forest Stewardship Council (FSC) is an environmental seal of approval whose purpose is to ensure that the production of wood and wood-based products complies with procedures that guarantee sustainable forest management.</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*according to the recycling criteria of the French market</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E7EC437-7B06-44B8-B6D8-D70273EE7839}"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1421613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31</a:t>
            </a:fld>
            <a:endParaRPr lang="fr-FR"/>
          </a:p>
        </p:txBody>
      </p:sp>
    </p:spTree>
    <p:extLst>
      <p:ext uri="{BB962C8B-B14F-4D97-AF65-F5344CB8AC3E}">
        <p14:creationId xmlns:p14="http://schemas.microsoft.com/office/powerpoint/2010/main" val="3796370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32</a:t>
            </a:fld>
            <a:endParaRPr lang="fr-FR"/>
          </a:p>
        </p:txBody>
      </p:sp>
    </p:spTree>
    <p:extLst>
      <p:ext uri="{BB962C8B-B14F-4D97-AF65-F5344CB8AC3E}">
        <p14:creationId xmlns:p14="http://schemas.microsoft.com/office/powerpoint/2010/main" val="623313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33</a:t>
            </a:fld>
            <a:endParaRPr lang="fr-FR"/>
          </a:p>
        </p:txBody>
      </p:sp>
    </p:spTree>
    <p:extLst>
      <p:ext uri="{BB962C8B-B14F-4D97-AF65-F5344CB8AC3E}">
        <p14:creationId xmlns:p14="http://schemas.microsoft.com/office/powerpoint/2010/main" val="2045461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F2E501-DB45-4635-818B-4826EF815629}" type="slidenum">
              <a:rPr lang="fr-FR" smtClean="0"/>
              <a:t>34</a:t>
            </a:fld>
            <a:endParaRPr lang="fr-FR"/>
          </a:p>
        </p:txBody>
      </p:sp>
    </p:spTree>
    <p:extLst>
      <p:ext uri="{BB962C8B-B14F-4D97-AF65-F5344CB8AC3E}">
        <p14:creationId xmlns:p14="http://schemas.microsoft.com/office/powerpoint/2010/main" val="2493456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35</a:t>
            </a:fld>
            <a:endParaRPr lang="fr-FR"/>
          </a:p>
        </p:txBody>
      </p:sp>
    </p:spTree>
    <p:extLst>
      <p:ext uri="{BB962C8B-B14F-4D97-AF65-F5344CB8AC3E}">
        <p14:creationId xmlns:p14="http://schemas.microsoft.com/office/powerpoint/2010/main" val="2509864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F2E501-DB45-4635-818B-4826EF815629}" type="slidenum">
              <a:rPr lang="fr-FR" smtClean="0"/>
              <a:t>36</a:t>
            </a:fld>
            <a:endParaRPr lang="fr-FR"/>
          </a:p>
        </p:txBody>
      </p:sp>
    </p:spTree>
    <p:extLst>
      <p:ext uri="{BB962C8B-B14F-4D97-AF65-F5344CB8AC3E}">
        <p14:creationId xmlns:p14="http://schemas.microsoft.com/office/powerpoint/2010/main" val="873723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37</a:t>
            </a:fld>
            <a:endParaRPr lang="fr-FR"/>
          </a:p>
        </p:txBody>
      </p:sp>
    </p:spTree>
    <p:extLst>
      <p:ext uri="{BB962C8B-B14F-4D97-AF65-F5344CB8AC3E}">
        <p14:creationId xmlns:p14="http://schemas.microsoft.com/office/powerpoint/2010/main" val="1136572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38</a:t>
            </a:fld>
            <a:endParaRPr lang="fr-FR"/>
          </a:p>
        </p:txBody>
      </p:sp>
    </p:spTree>
    <p:extLst>
      <p:ext uri="{BB962C8B-B14F-4D97-AF65-F5344CB8AC3E}">
        <p14:creationId xmlns:p14="http://schemas.microsoft.com/office/powerpoint/2010/main" val="1896354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39</a:t>
            </a:fld>
            <a:endParaRPr lang="fr-FR"/>
          </a:p>
        </p:txBody>
      </p:sp>
    </p:spTree>
    <p:extLst>
      <p:ext uri="{BB962C8B-B14F-4D97-AF65-F5344CB8AC3E}">
        <p14:creationId xmlns:p14="http://schemas.microsoft.com/office/powerpoint/2010/main" val="322850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a:t>
            </a:fld>
            <a:endParaRPr lang="fr-FR"/>
          </a:p>
        </p:txBody>
      </p:sp>
    </p:spTree>
    <p:extLst>
      <p:ext uri="{BB962C8B-B14F-4D97-AF65-F5344CB8AC3E}">
        <p14:creationId xmlns:p14="http://schemas.microsoft.com/office/powerpoint/2010/main" val="2806941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ACTIVE</a:t>
            </a:r>
            <a:r>
              <a:rPr lang="fr-FR" b="1" baseline="0" dirty="0" smtClean="0"/>
              <a:t> MICRO-PEEL</a:t>
            </a:r>
          </a:p>
          <a:p>
            <a:r>
              <a:rPr lang="fr-FR" dirty="0" smtClean="0"/>
              <a:t>20,82% AHA/BHA</a:t>
            </a:r>
            <a:r>
              <a:rPr lang="fr-FR" baseline="0" dirty="0" smtClean="0"/>
              <a:t> (</a:t>
            </a:r>
            <a:r>
              <a:rPr lang="fr-FR" dirty="0" smtClean="0"/>
              <a:t>10%</a:t>
            </a:r>
            <a:r>
              <a:rPr lang="fr-FR" baseline="0" dirty="0" smtClean="0"/>
              <a:t> </a:t>
            </a:r>
            <a:r>
              <a:rPr lang="fr-FR" baseline="0" dirty="0" err="1" smtClean="0"/>
              <a:t>lactic</a:t>
            </a:r>
            <a:r>
              <a:rPr lang="fr-FR" baseline="0" dirty="0" smtClean="0"/>
              <a:t> </a:t>
            </a:r>
            <a:r>
              <a:rPr lang="fr-FR" baseline="0" dirty="0" err="1" smtClean="0"/>
              <a:t>acid</a:t>
            </a:r>
            <a:r>
              <a:rPr lang="fr-FR" baseline="0" dirty="0" smtClean="0"/>
              <a:t> + </a:t>
            </a:r>
            <a:r>
              <a:rPr lang="fr-FR" baseline="0" dirty="0" err="1" smtClean="0"/>
              <a:t>lactic</a:t>
            </a:r>
            <a:r>
              <a:rPr lang="fr-FR" baseline="0" dirty="0" smtClean="0"/>
              <a:t>, </a:t>
            </a:r>
            <a:r>
              <a:rPr lang="fr-FR" baseline="0" dirty="0" err="1" smtClean="0"/>
              <a:t>mandelic</a:t>
            </a:r>
            <a:r>
              <a:rPr lang="fr-FR" baseline="0" dirty="0" smtClean="0"/>
              <a:t>, </a:t>
            </a:r>
            <a:r>
              <a:rPr lang="fr-FR" baseline="0" dirty="0" err="1" smtClean="0"/>
              <a:t>salicylic</a:t>
            </a:r>
            <a:r>
              <a:rPr lang="fr-FR" baseline="0" dirty="0" smtClean="0"/>
              <a:t>, </a:t>
            </a:r>
            <a:r>
              <a:rPr lang="fr-FR" baseline="0" dirty="0" err="1" smtClean="0"/>
              <a:t>ascorbic</a:t>
            </a:r>
            <a:r>
              <a:rPr lang="fr-FR" baseline="0" dirty="0" smtClean="0"/>
              <a:t> </a:t>
            </a:r>
            <a:r>
              <a:rPr lang="fr-FR" baseline="0" dirty="0" err="1" smtClean="0"/>
              <a:t>acids</a:t>
            </a:r>
            <a:r>
              <a:rPr lang="fr-FR" baseline="0" dirty="0" smtClean="0"/>
              <a:t>+ </a:t>
            </a:r>
            <a:r>
              <a:rPr lang="fr-FR" baseline="0" dirty="0" err="1" smtClean="0"/>
              <a:t>cider</a:t>
            </a:r>
            <a:r>
              <a:rPr lang="fr-FR" baseline="0" dirty="0" smtClean="0"/>
              <a:t> </a:t>
            </a:r>
            <a:r>
              <a:rPr lang="fr-FR" baseline="0" dirty="0" err="1" smtClean="0"/>
              <a:t>vinegar</a:t>
            </a:r>
            <a:r>
              <a:rPr lang="fr-FR" baseline="0" dirty="0" smtClean="0"/>
              <a:t>)</a:t>
            </a:r>
          </a:p>
          <a:p>
            <a:r>
              <a:rPr lang="fr-FR" b="0" baseline="0" dirty="0" err="1" smtClean="0"/>
              <a:t>Treatment</a:t>
            </a:r>
            <a:r>
              <a:rPr lang="fr-FR" b="0" baseline="0" dirty="0" smtClean="0"/>
              <a:t> : GRAND</a:t>
            </a:r>
            <a:r>
              <a:rPr lang="fr-FR" b="0" dirty="0" smtClean="0"/>
              <a:t> CLASSIQUE</a:t>
            </a:r>
            <a:r>
              <a:rPr lang="fr-FR" b="0" baseline="0" dirty="0" smtClean="0"/>
              <a:t>, VITAL DEFENSE, ELASTINE, EXCELLENCE CODE, PURITY TREATMENT, MEN INTENSIVE</a:t>
            </a:r>
          </a:p>
          <a:p>
            <a:endParaRPr lang="fr-FR" b="1" baseline="0" dirty="0" smtClean="0"/>
          </a:p>
          <a:p>
            <a:r>
              <a:rPr lang="fr-FR" b="1" baseline="0" dirty="0" smtClean="0"/>
              <a:t>ALPHA-EXFOLIATEUR</a:t>
            </a:r>
          </a:p>
          <a:p>
            <a:r>
              <a:rPr lang="fr-FR" dirty="0" smtClean="0"/>
              <a:t>30% AHA/BHA (20% </a:t>
            </a:r>
            <a:r>
              <a:rPr lang="fr-FR" dirty="0" err="1" smtClean="0"/>
              <a:t>lactic</a:t>
            </a:r>
            <a:r>
              <a:rPr lang="fr-FR" dirty="0" smtClean="0"/>
              <a:t> </a:t>
            </a:r>
            <a:r>
              <a:rPr lang="fr-FR" dirty="0" err="1" smtClean="0"/>
              <a:t>acid</a:t>
            </a:r>
            <a:r>
              <a:rPr lang="fr-FR" baseline="0" dirty="0" smtClean="0"/>
              <a:t> + 3% </a:t>
            </a:r>
            <a:r>
              <a:rPr lang="fr-FR" baseline="0" dirty="0" err="1" smtClean="0"/>
              <a:t>glycolic</a:t>
            </a:r>
            <a:r>
              <a:rPr lang="fr-FR" baseline="0" dirty="0" smtClean="0"/>
              <a:t> </a:t>
            </a:r>
            <a:r>
              <a:rPr lang="fr-FR" baseline="0" dirty="0" err="1" smtClean="0"/>
              <a:t>acid</a:t>
            </a:r>
            <a:r>
              <a:rPr lang="fr-FR" baseline="0" dirty="0" smtClean="0"/>
              <a:t>+ </a:t>
            </a:r>
            <a:r>
              <a:rPr lang="fr-FR" baseline="0" dirty="0" err="1" smtClean="0"/>
              <a:t>citric</a:t>
            </a:r>
            <a:r>
              <a:rPr lang="fr-FR" baseline="0" dirty="0" smtClean="0"/>
              <a:t> + </a:t>
            </a:r>
            <a:r>
              <a:rPr lang="fr-FR" baseline="0" dirty="0" err="1" smtClean="0"/>
              <a:t>salicylic</a:t>
            </a:r>
            <a:r>
              <a:rPr lang="fr-FR" baseline="0" dirty="0" smtClean="0"/>
              <a:t> + </a:t>
            </a:r>
            <a:r>
              <a:rPr lang="fr-FR" baseline="0" dirty="0" err="1" smtClean="0"/>
              <a:t>tartaric</a:t>
            </a:r>
            <a:r>
              <a:rPr lang="fr-FR" baseline="0" dirty="0" smtClean="0"/>
              <a:t> </a:t>
            </a:r>
            <a:r>
              <a:rPr lang="fr-FR" baseline="0" dirty="0" err="1" smtClean="0"/>
              <a:t>acids</a:t>
            </a:r>
            <a:r>
              <a:rPr lang="fr-FR" baseline="0" dirty="0" smtClean="0"/>
              <a:t>) </a:t>
            </a:r>
          </a:p>
          <a:p>
            <a:r>
              <a:rPr lang="fr-FR" sz="1200" dirty="0" err="1" smtClean="0"/>
              <a:t>Treatments</a:t>
            </a:r>
            <a:r>
              <a:rPr lang="fr-FR" sz="1200" dirty="0" smtClean="0"/>
              <a:t> : TIME</a:t>
            </a:r>
            <a:r>
              <a:rPr lang="fr-FR" sz="1200" baseline="0" dirty="0" smtClean="0"/>
              <a:t> RESIST</a:t>
            </a:r>
            <a:r>
              <a:rPr lang="fr-FR" sz="1200" dirty="0" smtClean="0"/>
              <a:t>,</a:t>
            </a:r>
            <a:r>
              <a:rPr lang="fr-FR" sz="1200" baseline="0" dirty="0" smtClean="0"/>
              <a:t> OPTIMIZER, ALPHA-VITAL</a:t>
            </a:r>
            <a:endParaRPr lang="fr-FR" sz="1200" dirty="0" smtClean="0"/>
          </a:p>
          <a:p>
            <a:endParaRPr lang="fr-FR" b="1" baseline="0" dirty="0" smtClean="0"/>
          </a:p>
          <a:p>
            <a:endParaRPr lang="fr-FR" b="1" baseline="0" dirty="0" smtClean="0"/>
          </a:p>
          <a:p>
            <a:r>
              <a:rPr lang="fr-FR" b="1" baseline="0" dirty="0" smtClean="0"/>
              <a:t>ESSENTIAL WHITE PEELING LUMIERE</a:t>
            </a:r>
          </a:p>
          <a:p>
            <a:r>
              <a:rPr lang="fr-FR" b="0" baseline="0" dirty="0" smtClean="0"/>
              <a:t>30% </a:t>
            </a:r>
            <a:r>
              <a:rPr lang="fr-FR" b="0" baseline="0" dirty="0" err="1" smtClean="0"/>
              <a:t>glycolic</a:t>
            </a:r>
            <a:r>
              <a:rPr lang="fr-FR" b="0" baseline="0" dirty="0" smtClean="0"/>
              <a:t> </a:t>
            </a:r>
            <a:r>
              <a:rPr lang="fr-FR" b="0" baseline="0" dirty="0" err="1" smtClean="0"/>
              <a:t>acid</a:t>
            </a:r>
            <a:r>
              <a:rPr lang="fr-FR" b="0" baseline="0" dirty="0" smtClean="0"/>
              <a:t>+ </a:t>
            </a:r>
            <a:r>
              <a:rPr lang="fr-FR" baseline="0" dirty="0" err="1" smtClean="0"/>
              <a:t>salicylic</a:t>
            </a:r>
            <a:r>
              <a:rPr lang="fr-FR" baseline="0" dirty="0" smtClean="0"/>
              <a:t> + </a:t>
            </a:r>
            <a:r>
              <a:rPr lang="fr-FR" baseline="0" dirty="0" err="1" smtClean="0"/>
              <a:t>ascorbic</a:t>
            </a:r>
            <a:r>
              <a:rPr lang="fr-FR" b="0" baseline="0" dirty="0" smtClean="0"/>
              <a:t> </a:t>
            </a:r>
            <a:r>
              <a:rPr lang="fr-FR" b="0" baseline="0" dirty="0" err="1" smtClean="0"/>
              <a:t>acids</a:t>
            </a:r>
            <a:r>
              <a:rPr lang="fr-FR" b="0" baseline="0" dirty="0" smtClean="0"/>
              <a:t>+ </a:t>
            </a:r>
            <a:r>
              <a:rPr lang="fr-FR" b="0" baseline="0" dirty="0" err="1" smtClean="0"/>
              <a:t>brown</a:t>
            </a:r>
            <a:r>
              <a:rPr lang="fr-FR" b="0" baseline="0" dirty="0" smtClean="0"/>
              <a:t> </a:t>
            </a:r>
            <a:r>
              <a:rPr lang="fr-FR" b="0" baseline="0" dirty="0" err="1" smtClean="0"/>
              <a:t>algae</a:t>
            </a:r>
            <a:r>
              <a:rPr lang="fr-FR" b="0" baseline="0" dirty="0" smtClean="0"/>
              <a:t>, time </a:t>
            </a:r>
            <a:r>
              <a:rPr lang="fr-FR" b="0" baseline="0" dirty="0" err="1" smtClean="0"/>
              <a:t>defying</a:t>
            </a:r>
            <a:r>
              <a:rPr lang="fr-FR" b="0" baseline="0" dirty="0" smtClean="0"/>
              <a:t> </a:t>
            </a:r>
            <a:r>
              <a:rPr lang="fr-FR" b="0" baseline="0" dirty="0" err="1" smtClean="0"/>
              <a:t>vitamin</a:t>
            </a:r>
            <a:r>
              <a:rPr lang="fr-FR" b="0" baseline="0" dirty="0" smtClean="0"/>
              <a:t> C </a:t>
            </a:r>
          </a:p>
          <a:p>
            <a:r>
              <a:rPr lang="fr-FR" b="0" baseline="0" dirty="0" err="1" smtClean="0"/>
              <a:t>Treatment</a:t>
            </a:r>
            <a:r>
              <a:rPr lang="fr-FR" b="0" baseline="0" dirty="0" smtClean="0"/>
              <a:t> :  ESSENTIAL WHITE</a:t>
            </a:r>
          </a:p>
          <a:p>
            <a:endParaRPr lang="fr-FR" b="1" baseline="0" dirty="0" smtClean="0"/>
          </a:p>
          <a:p>
            <a:endParaRPr lang="fr-FR" b="0" baseline="0" dirty="0" smtClean="0"/>
          </a:p>
          <a:p>
            <a:endParaRPr lang="fr-FR" b="1" baseline="0" dirty="0" smtClean="0"/>
          </a:p>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40</a:t>
            </a:fld>
            <a:endParaRPr lang="fr-FR"/>
          </a:p>
        </p:txBody>
      </p:sp>
    </p:spTree>
    <p:extLst>
      <p:ext uri="{BB962C8B-B14F-4D97-AF65-F5344CB8AC3E}">
        <p14:creationId xmlns:p14="http://schemas.microsoft.com/office/powerpoint/2010/main" val="3422055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41</a:t>
            </a:fld>
            <a:endParaRPr lang="fr-FR"/>
          </a:p>
        </p:txBody>
      </p:sp>
    </p:spTree>
    <p:extLst>
      <p:ext uri="{BB962C8B-B14F-4D97-AF65-F5344CB8AC3E}">
        <p14:creationId xmlns:p14="http://schemas.microsoft.com/office/powerpoint/2010/main" val="2168794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42</a:t>
            </a:fld>
            <a:endParaRPr lang="fr-FR"/>
          </a:p>
        </p:txBody>
      </p:sp>
    </p:spTree>
    <p:extLst>
      <p:ext uri="{BB962C8B-B14F-4D97-AF65-F5344CB8AC3E}">
        <p14:creationId xmlns:p14="http://schemas.microsoft.com/office/powerpoint/2010/main" val="185754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43</a:t>
            </a:fld>
            <a:endParaRPr lang="fr-FR"/>
          </a:p>
        </p:txBody>
      </p:sp>
    </p:spTree>
    <p:extLst>
      <p:ext uri="{BB962C8B-B14F-4D97-AF65-F5344CB8AC3E}">
        <p14:creationId xmlns:p14="http://schemas.microsoft.com/office/powerpoint/2010/main" val="3571813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44</a:t>
            </a:fld>
            <a:endParaRPr lang="fr-FR"/>
          </a:p>
        </p:txBody>
      </p:sp>
    </p:spTree>
    <p:extLst>
      <p:ext uri="{BB962C8B-B14F-4D97-AF65-F5344CB8AC3E}">
        <p14:creationId xmlns:p14="http://schemas.microsoft.com/office/powerpoint/2010/main" val="2896620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45</a:t>
            </a:fld>
            <a:endParaRPr lang="fr-FR"/>
          </a:p>
        </p:txBody>
      </p:sp>
    </p:spTree>
    <p:extLst>
      <p:ext uri="{BB962C8B-B14F-4D97-AF65-F5344CB8AC3E}">
        <p14:creationId xmlns:p14="http://schemas.microsoft.com/office/powerpoint/2010/main" val="3562787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46</a:t>
            </a:fld>
            <a:endParaRPr lang="fr-FR"/>
          </a:p>
        </p:txBody>
      </p:sp>
    </p:spTree>
    <p:extLst>
      <p:ext uri="{BB962C8B-B14F-4D97-AF65-F5344CB8AC3E}">
        <p14:creationId xmlns:p14="http://schemas.microsoft.com/office/powerpoint/2010/main" val="32624365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47</a:t>
            </a:fld>
            <a:endParaRPr lang="fr-FR"/>
          </a:p>
        </p:txBody>
      </p:sp>
    </p:spTree>
    <p:extLst>
      <p:ext uri="{BB962C8B-B14F-4D97-AF65-F5344CB8AC3E}">
        <p14:creationId xmlns:p14="http://schemas.microsoft.com/office/powerpoint/2010/main" val="2083123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48</a:t>
            </a:fld>
            <a:endParaRPr lang="fr-FR"/>
          </a:p>
        </p:txBody>
      </p:sp>
    </p:spTree>
    <p:extLst>
      <p:ext uri="{BB962C8B-B14F-4D97-AF65-F5344CB8AC3E}">
        <p14:creationId xmlns:p14="http://schemas.microsoft.com/office/powerpoint/2010/main" val="924224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49</a:t>
            </a:fld>
            <a:endParaRPr lang="fr-FR"/>
          </a:p>
        </p:txBody>
      </p:sp>
    </p:spTree>
    <p:extLst>
      <p:ext uri="{BB962C8B-B14F-4D97-AF65-F5344CB8AC3E}">
        <p14:creationId xmlns:p14="http://schemas.microsoft.com/office/powerpoint/2010/main" val="164614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5</a:t>
            </a:fld>
            <a:endParaRPr lang="fr-FR"/>
          </a:p>
        </p:txBody>
      </p:sp>
    </p:spTree>
    <p:extLst>
      <p:ext uri="{BB962C8B-B14F-4D97-AF65-F5344CB8AC3E}">
        <p14:creationId xmlns:p14="http://schemas.microsoft.com/office/powerpoint/2010/main" val="206446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will</a:t>
            </a:r>
            <a:r>
              <a:rPr lang="fr-FR" sz="1200" kern="1200" dirty="0" smtClean="0">
                <a:solidFill>
                  <a:schemeClr val="tx1"/>
                </a:solidFill>
                <a:effectLst/>
                <a:latin typeface="+mn-lt"/>
                <a:ea typeface="+mn-ea"/>
                <a:cs typeface="+mn-cs"/>
              </a:rPr>
              <a:t> do a </a:t>
            </a:r>
            <a:r>
              <a:rPr lang="fr-FR" sz="1200" kern="1200" dirty="0" err="1" smtClean="0">
                <a:solidFill>
                  <a:schemeClr val="tx1"/>
                </a:solidFill>
                <a:effectLst/>
                <a:latin typeface="+mn-lt"/>
                <a:ea typeface="+mn-ea"/>
                <a:cs typeface="+mn-cs"/>
              </a:rPr>
              <a:t>little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reminder</a:t>
            </a:r>
            <a:r>
              <a:rPr lang="fr-FR" sz="1200" kern="1200" dirty="0" smtClean="0">
                <a:solidFill>
                  <a:schemeClr val="tx1"/>
                </a:solidFill>
                <a:effectLst/>
                <a:latin typeface="+mn-lt"/>
                <a:ea typeface="+mn-ea"/>
                <a:cs typeface="+mn-cs"/>
              </a:rPr>
              <a:t> about </a:t>
            </a:r>
            <a:r>
              <a:rPr lang="fr-FR" sz="1200" kern="1200" dirty="0" err="1" smtClean="0">
                <a:solidFill>
                  <a:schemeClr val="tx1"/>
                </a:solidFill>
                <a:effectLst/>
                <a:latin typeface="+mn-lt"/>
                <a:ea typeface="+mn-ea"/>
                <a:cs typeface="+mn-cs"/>
              </a:rPr>
              <a:t>what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cell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renewal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process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our</a:t>
            </a:r>
            <a:r>
              <a:rPr lang="fr-FR" sz="1200" kern="1200" dirty="0" smtClean="0">
                <a:solidFill>
                  <a:schemeClr val="tx1"/>
                </a:solidFill>
                <a:effectLst/>
                <a:latin typeface="+mn-lt"/>
                <a:ea typeface="+mn-ea"/>
                <a:cs typeface="+mn-cs"/>
              </a:rPr>
              <a:t> skin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doing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every</a:t>
            </a:r>
            <a:r>
              <a:rPr lang="fr-FR" sz="1200" kern="1200" dirty="0" smtClean="0">
                <a:solidFill>
                  <a:schemeClr val="tx1"/>
                </a:solidFill>
                <a:effectLst/>
                <a:latin typeface="+mn-lt"/>
                <a:ea typeface="+mn-ea"/>
                <a:cs typeface="+mn-cs"/>
              </a:rPr>
              <a:t> 28 </a:t>
            </a:r>
            <a:r>
              <a:rPr lang="fr-FR" sz="1200" kern="1200" dirty="0" err="1" smtClean="0">
                <a:solidFill>
                  <a:schemeClr val="tx1"/>
                </a:solidFill>
                <a:effectLst/>
                <a:latin typeface="+mn-lt"/>
                <a:ea typeface="+mn-ea"/>
                <a:cs typeface="+mn-cs"/>
              </a:rPr>
              <a:t>days</a:t>
            </a:r>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6</a:t>
            </a:fld>
            <a:endParaRPr lang="fr-FR"/>
          </a:p>
        </p:txBody>
      </p:sp>
    </p:spTree>
    <p:extLst>
      <p:ext uri="{BB962C8B-B14F-4D97-AF65-F5344CB8AC3E}">
        <p14:creationId xmlns:p14="http://schemas.microsoft.com/office/powerpoint/2010/main" val="1083123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As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see</a:t>
            </a:r>
            <a:r>
              <a:rPr lang="fr-FR" sz="1200" kern="1200" dirty="0" smtClean="0">
                <a:solidFill>
                  <a:schemeClr val="tx1"/>
                </a:solidFill>
                <a:effectLst/>
                <a:latin typeface="+mn-lt"/>
                <a:ea typeface="+mn-ea"/>
                <a:cs typeface="+mn-cs"/>
              </a:rPr>
              <a:t> on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short </a:t>
            </a:r>
            <a:r>
              <a:rPr lang="fr-FR" sz="1200" kern="1200" dirty="0" err="1" smtClean="0">
                <a:solidFill>
                  <a:schemeClr val="tx1"/>
                </a:solidFill>
                <a:effectLst/>
                <a:latin typeface="+mn-lt"/>
                <a:ea typeface="+mn-ea"/>
                <a:cs typeface="+mn-cs"/>
              </a:rPr>
              <a:t>video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have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steps</a:t>
            </a:r>
            <a:r>
              <a:rPr lang="fr-FR" sz="1200" kern="1200" dirty="0" smtClean="0">
                <a:solidFill>
                  <a:schemeClr val="tx1"/>
                </a:solidFill>
                <a:effectLst/>
                <a:latin typeface="+mn-lt"/>
                <a:ea typeface="+mn-ea"/>
                <a:cs typeface="+mn-cs"/>
              </a:rPr>
              <a:t> in the </a:t>
            </a:r>
            <a:r>
              <a:rPr lang="fr-FR" sz="1200" kern="1200" dirty="0" err="1" smtClean="0">
                <a:solidFill>
                  <a:schemeClr val="tx1"/>
                </a:solidFill>
                <a:effectLst/>
                <a:latin typeface="+mn-lt"/>
                <a:ea typeface="+mn-ea"/>
                <a:cs typeface="+mn-cs"/>
              </a:rPr>
              <a:t>cell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renewal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process</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 At the beginning of the cycle, cells known as keratinocytes emerge as specialized cells.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When they migrate to the surface of the skin, the keratinocytes flatten and harden.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When they reach the stratum </a:t>
            </a:r>
            <a:r>
              <a:rPr lang="en-US" sz="1200" kern="1200" dirty="0" err="1" smtClean="0">
                <a:solidFill>
                  <a:schemeClr val="tx1"/>
                </a:solidFill>
                <a:effectLst/>
                <a:latin typeface="+mn-lt"/>
                <a:ea typeface="+mn-ea"/>
                <a:cs typeface="+mn-cs"/>
              </a:rPr>
              <a:t>corneum</a:t>
            </a:r>
            <a:r>
              <a:rPr lang="en-US" sz="1200" kern="1200" dirty="0" smtClean="0">
                <a:solidFill>
                  <a:schemeClr val="tx1"/>
                </a:solidFill>
                <a:effectLst/>
                <a:latin typeface="+mn-lt"/>
                <a:ea typeface="+mn-ea"/>
                <a:cs typeface="+mn-cs"/>
              </a:rPr>
              <a:t>, the keratinocytes are converted to </a:t>
            </a:r>
            <a:r>
              <a:rPr lang="en-US" sz="1200" kern="1200" dirty="0" err="1" smtClean="0">
                <a:solidFill>
                  <a:schemeClr val="tx1"/>
                </a:solidFill>
                <a:effectLst/>
                <a:latin typeface="+mn-lt"/>
                <a:ea typeface="+mn-ea"/>
                <a:cs typeface="+mn-cs"/>
              </a:rPr>
              <a:t>corneocytes</a:t>
            </a:r>
            <a:r>
              <a:rPr lang="en-US" sz="1200" kern="1200" dirty="0" smtClean="0">
                <a:solidFill>
                  <a:schemeClr val="tx1"/>
                </a:solidFill>
                <a:effectLst/>
                <a:latin typeface="+mn-lt"/>
                <a:ea typeface="+mn-ea"/>
                <a:cs typeface="+mn-cs"/>
              </a:rPr>
              <a:t>, which are the dead cells that create the skin’s natural protective barrier.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While new cells migrate to the surface of the skin, the accumulated </a:t>
            </a:r>
            <a:r>
              <a:rPr lang="en-US" sz="1200" kern="1200" dirty="0" err="1" smtClean="0">
                <a:solidFill>
                  <a:schemeClr val="tx1"/>
                </a:solidFill>
                <a:effectLst/>
                <a:latin typeface="+mn-lt"/>
                <a:ea typeface="+mn-ea"/>
                <a:cs typeface="+mn-cs"/>
              </a:rPr>
              <a:t>corneocytes</a:t>
            </a:r>
            <a:r>
              <a:rPr lang="en-US" sz="1200" kern="1200" dirty="0" smtClean="0">
                <a:solidFill>
                  <a:schemeClr val="tx1"/>
                </a:solidFill>
                <a:effectLst/>
                <a:latin typeface="+mn-lt"/>
                <a:ea typeface="+mn-ea"/>
                <a:cs typeface="+mn-cs"/>
              </a:rPr>
              <a:t> naturally flake off (shedding).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cap="small" dirty="0" smtClean="0">
                <a:solidFill>
                  <a:schemeClr val="tx1">
                    <a:lumMod val="75000"/>
                    <a:lumOff val="25000"/>
                  </a:schemeClr>
                </a:solidFill>
                <a:latin typeface="Sofia Pro Medium" panose="00000500000000000000" pitchFamily="50" charset="0"/>
              </a:rPr>
              <a:t>It is therefore important to help the skin in this process of cell renewal. Some</a:t>
            </a:r>
            <a:r>
              <a:rPr lang="en-US" sz="1200" kern="0" cap="small" baseline="0" dirty="0" smtClean="0">
                <a:solidFill>
                  <a:schemeClr val="tx1">
                    <a:lumMod val="75000"/>
                    <a:lumOff val="25000"/>
                  </a:schemeClr>
                </a:solidFill>
                <a:latin typeface="Sofia Pro Medium" panose="00000500000000000000" pitchFamily="50" charset="0"/>
              </a:rPr>
              <a:t> factors can </a:t>
            </a:r>
            <a:r>
              <a:rPr lang="en-US" sz="1200" kern="0" cap="small" baseline="0" dirty="0" err="1" smtClean="0">
                <a:solidFill>
                  <a:schemeClr val="tx1">
                    <a:lumMod val="75000"/>
                    <a:lumOff val="25000"/>
                  </a:schemeClr>
                </a:solidFill>
                <a:latin typeface="Sofia Pro Medium" panose="00000500000000000000" pitchFamily="50" charset="0"/>
              </a:rPr>
              <a:t>discrupt</a:t>
            </a:r>
            <a:r>
              <a:rPr lang="en-US" sz="1200" kern="0" cap="small" baseline="0" dirty="0" smtClean="0">
                <a:solidFill>
                  <a:schemeClr val="tx1">
                    <a:lumMod val="75000"/>
                    <a:lumOff val="25000"/>
                  </a:schemeClr>
                </a:solidFill>
                <a:latin typeface="Sofia Pro Medium" panose="00000500000000000000" pitchFamily="50" charset="0"/>
              </a:rPr>
              <a:t> the skin renewal</a:t>
            </a:r>
            <a:endParaRPr kumimoji="0" lang="fr-FR" sz="12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F1F5A-3C0B-489C-931A-7874617FC0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43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8</a:t>
            </a:fld>
            <a:endParaRPr lang="fr-FR"/>
          </a:p>
        </p:txBody>
      </p:sp>
    </p:spTree>
    <p:extLst>
      <p:ext uri="{BB962C8B-B14F-4D97-AF65-F5344CB8AC3E}">
        <p14:creationId xmlns:p14="http://schemas.microsoft.com/office/powerpoint/2010/main" val="2800137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t>9</a:t>
            </a:fld>
            <a:endParaRPr lang="fr-FR"/>
          </a:p>
        </p:txBody>
      </p:sp>
    </p:spTree>
    <p:extLst>
      <p:ext uri="{BB962C8B-B14F-4D97-AF65-F5344CB8AC3E}">
        <p14:creationId xmlns:p14="http://schemas.microsoft.com/office/powerpoint/2010/main" val="154518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851C34CD-ADBF-4281-AEFE-0BEA3DF61CF2}" type="datetimeFigureOut">
              <a:rPr lang="fr-FR" smtClean="0"/>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t>‹N°›</a:t>
            </a:fld>
            <a:endParaRPr lang="fr-FR"/>
          </a:p>
        </p:txBody>
      </p:sp>
    </p:spTree>
    <p:extLst>
      <p:ext uri="{BB962C8B-B14F-4D97-AF65-F5344CB8AC3E}">
        <p14:creationId xmlns:p14="http://schemas.microsoft.com/office/powerpoint/2010/main" val="55415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51C34CD-ADBF-4281-AEFE-0BEA3DF61CF2}" type="datetimeFigureOut">
              <a:rPr lang="fr-FR" smtClean="0"/>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t>‹N°›</a:t>
            </a:fld>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3956" cy="1274618"/>
          </a:xfrm>
          <a:prstGeom prst="rect">
            <a:avLst/>
          </a:prstGeom>
        </p:spPr>
      </p:pic>
    </p:spTree>
    <p:extLst>
      <p:ext uri="{BB962C8B-B14F-4D97-AF65-F5344CB8AC3E}">
        <p14:creationId xmlns:p14="http://schemas.microsoft.com/office/powerpoint/2010/main" val="19599353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51C34CD-ADBF-4281-AEFE-0BEA3DF61CF2}" type="datetimeFigureOut">
              <a:rPr lang="fr-FR" smtClean="0"/>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t>‹N°›</a:t>
            </a:fld>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3956" cy="1274618"/>
          </a:xfrm>
          <a:prstGeom prst="rect">
            <a:avLst/>
          </a:prstGeom>
        </p:spPr>
      </p:pic>
    </p:spTree>
    <p:extLst>
      <p:ext uri="{BB962C8B-B14F-4D97-AF65-F5344CB8AC3E}">
        <p14:creationId xmlns:p14="http://schemas.microsoft.com/office/powerpoint/2010/main" val="17113707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3956" cy="1274618"/>
          </a:xfrm>
          <a:prstGeom prst="rect">
            <a:avLst/>
          </a:prstGeom>
        </p:spPr>
      </p:pic>
    </p:spTree>
    <p:extLst>
      <p:ext uri="{BB962C8B-B14F-4D97-AF65-F5344CB8AC3E}">
        <p14:creationId xmlns:p14="http://schemas.microsoft.com/office/powerpoint/2010/main" val="18344308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3956" cy="1274618"/>
          </a:xfrm>
          <a:prstGeom prst="rect">
            <a:avLst/>
          </a:prstGeom>
        </p:spPr>
      </p:pic>
    </p:spTree>
    <p:extLst>
      <p:ext uri="{BB962C8B-B14F-4D97-AF65-F5344CB8AC3E}">
        <p14:creationId xmlns:p14="http://schemas.microsoft.com/office/powerpoint/2010/main" val="39400807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3956" cy="1274618"/>
          </a:xfrm>
          <a:prstGeom prst="rect">
            <a:avLst/>
          </a:prstGeom>
        </p:spPr>
      </p:pic>
    </p:spTree>
    <p:extLst>
      <p:ext uri="{BB962C8B-B14F-4D97-AF65-F5344CB8AC3E}">
        <p14:creationId xmlns:p14="http://schemas.microsoft.com/office/powerpoint/2010/main" val="29323623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51C34CD-ADBF-4281-AEFE-0BEA3DF61CF2}" type="datetimeFigureOut">
              <a:rPr lang="fr-FR" smtClean="0"/>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t>‹N°›</a:t>
            </a:fld>
            <a:endParaRPr lang="fr-FR"/>
          </a:p>
        </p:txBody>
      </p:sp>
    </p:spTree>
    <p:extLst>
      <p:ext uri="{BB962C8B-B14F-4D97-AF65-F5344CB8AC3E}">
        <p14:creationId xmlns:p14="http://schemas.microsoft.com/office/powerpoint/2010/main" val="389113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851C34CD-ADBF-4281-AEFE-0BEA3DF61CF2}" type="datetimeFigureOut">
              <a:rPr lang="fr-FR" smtClean="0"/>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t>‹N°›</a:t>
            </a:fld>
            <a:endParaRPr lang="fr-FR"/>
          </a:p>
        </p:txBody>
      </p:sp>
    </p:spTree>
    <p:extLst>
      <p:ext uri="{BB962C8B-B14F-4D97-AF65-F5344CB8AC3E}">
        <p14:creationId xmlns:p14="http://schemas.microsoft.com/office/powerpoint/2010/main" val="112584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51C34CD-ADBF-4281-AEFE-0BEA3DF61CF2}" type="datetimeFigureOut">
              <a:rPr lang="fr-FR" smtClean="0"/>
              <a:t>19/05/2021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773E08-9CDF-4C1C-904A-0D05F3185739}" type="slidenum">
              <a:rPr lang="fr-FR" smtClean="0"/>
              <a:t>‹N°›</a:t>
            </a:fld>
            <a:endParaRPr lang="fr-FR"/>
          </a:p>
        </p:txBody>
      </p:sp>
    </p:spTree>
    <p:extLst>
      <p:ext uri="{BB962C8B-B14F-4D97-AF65-F5344CB8AC3E}">
        <p14:creationId xmlns:p14="http://schemas.microsoft.com/office/powerpoint/2010/main" val="179009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51C34CD-ADBF-4281-AEFE-0BEA3DF61CF2}" type="datetimeFigureOut">
              <a:rPr lang="fr-FR" smtClean="0"/>
              <a:t>19/05/2021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773E08-9CDF-4C1C-904A-0D05F3185739}" type="slidenum">
              <a:rPr lang="fr-FR" smtClean="0"/>
              <a:t>‹N°›</a:t>
            </a:fld>
            <a:endParaRPr lang="fr-FR"/>
          </a:p>
        </p:txBody>
      </p:sp>
    </p:spTree>
    <p:extLst>
      <p:ext uri="{BB962C8B-B14F-4D97-AF65-F5344CB8AC3E}">
        <p14:creationId xmlns:p14="http://schemas.microsoft.com/office/powerpoint/2010/main" val="15605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51C34CD-ADBF-4281-AEFE-0BEA3DF61CF2}" type="datetimeFigureOut">
              <a:rPr lang="fr-FR" smtClean="0"/>
              <a:t>19/05/2021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773E08-9CDF-4C1C-904A-0D05F3185739}" type="slidenum">
              <a:rPr lang="fr-FR" smtClean="0"/>
              <a:t>‹N°›</a:t>
            </a:fld>
            <a:endParaRPr lang="fr-F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3956" cy="1274618"/>
          </a:xfrm>
          <a:prstGeom prst="rect">
            <a:avLst/>
          </a:prstGeom>
        </p:spPr>
      </p:pic>
    </p:spTree>
    <p:extLst>
      <p:ext uri="{BB962C8B-B14F-4D97-AF65-F5344CB8AC3E}">
        <p14:creationId xmlns:p14="http://schemas.microsoft.com/office/powerpoint/2010/main" val="24074874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51C34CD-ADBF-4281-AEFE-0BEA3DF61CF2}" type="datetimeFigureOut">
              <a:rPr lang="fr-FR" smtClean="0"/>
              <a:t>19/05/2021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773E08-9CDF-4C1C-904A-0D05F3185739}" type="slidenum">
              <a:rPr lang="fr-FR" smtClean="0"/>
              <a:t>‹N°›</a:t>
            </a:fld>
            <a:endParaRPr lang="fr-F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3956" cy="1274618"/>
          </a:xfrm>
          <a:prstGeom prst="rect">
            <a:avLst/>
          </a:prstGeom>
        </p:spPr>
      </p:pic>
    </p:spTree>
    <p:extLst>
      <p:ext uri="{BB962C8B-B14F-4D97-AF65-F5344CB8AC3E}">
        <p14:creationId xmlns:p14="http://schemas.microsoft.com/office/powerpoint/2010/main" val="22022084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851C34CD-ADBF-4281-AEFE-0BEA3DF61CF2}" type="datetimeFigureOut">
              <a:rPr lang="fr-FR" smtClean="0"/>
              <a:t>19/05/2021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773E08-9CDF-4C1C-904A-0D05F3185739}" type="slidenum">
              <a:rPr lang="fr-FR" smtClean="0"/>
              <a:t>‹N°›</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3956" cy="1274618"/>
          </a:xfrm>
          <a:prstGeom prst="rect">
            <a:avLst/>
          </a:prstGeom>
        </p:spPr>
      </p:pic>
    </p:spTree>
    <p:extLst>
      <p:ext uri="{BB962C8B-B14F-4D97-AF65-F5344CB8AC3E}">
        <p14:creationId xmlns:p14="http://schemas.microsoft.com/office/powerpoint/2010/main" val="24611892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851C34CD-ADBF-4281-AEFE-0BEA3DF61CF2}" type="datetimeFigureOut">
              <a:rPr lang="fr-FR" smtClean="0"/>
              <a:t>19/05/2021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773E08-9CDF-4C1C-904A-0D05F3185739}" type="slidenum">
              <a:rPr lang="fr-FR" smtClean="0"/>
              <a:t>‹N°›</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3956" cy="1274618"/>
          </a:xfrm>
          <a:prstGeom prst="rect">
            <a:avLst/>
          </a:prstGeom>
        </p:spPr>
      </p:pic>
    </p:spTree>
    <p:extLst>
      <p:ext uri="{BB962C8B-B14F-4D97-AF65-F5344CB8AC3E}">
        <p14:creationId xmlns:p14="http://schemas.microsoft.com/office/powerpoint/2010/main" val="19963407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C34CD-ADBF-4281-AEFE-0BEA3DF61CF2}" type="datetimeFigureOut">
              <a:rPr lang="fr-FR" smtClean="0"/>
              <a:t>19/05/2021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73E08-9CDF-4C1C-904A-0D05F3185739}" type="slidenum">
              <a:rPr lang="fr-FR" smtClean="0"/>
              <a:t>‹N°›</a:t>
            </a:fld>
            <a:endParaRPr lang="fr-FR"/>
          </a:p>
        </p:txBody>
      </p:sp>
    </p:spTree>
    <p:extLst>
      <p:ext uri="{BB962C8B-B14F-4D97-AF65-F5344CB8AC3E}">
        <p14:creationId xmlns:p14="http://schemas.microsoft.com/office/powerpoint/2010/main" val="30229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8.wdp"/><Relationship Id="rId12"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6.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4.png"/><Relationship Id="rId5" Type="http://schemas.microsoft.com/office/2007/relationships/hdphoto" Target="../media/hdphoto12.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4.png"/><Relationship Id="rId5" Type="http://schemas.microsoft.com/office/2007/relationships/hdphoto" Target="../media/hdphoto12.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4.png"/><Relationship Id="rId5" Type="http://schemas.microsoft.com/office/2007/relationships/hdphoto" Target="../media/hdphoto12.wdp"/><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4.png"/><Relationship Id="rId5" Type="http://schemas.microsoft.com/office/2007/relationships/hdphoto" Target="../media/hdphoto12.wdp"/><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8.jpe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0" Type="http://schemas.openxmlformats.org/officeDocument/2006/relationships/image" Target="../media/image15.jpe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6286" t="21742" r="10112" b="13259"/>
          <a:stretch/>
        </p:blipFill>
        <p:spPr>
          <a:xfrm>
            <a:off x="0" y="-27296"/>
            <a:ext cx="12192000" cy="6885296"/>
          </a:xfrm>
          <a:prstGeom prst="rect">
            <a:avLst/>
          </a:prstGeom>
        </p:spPr>
      </p:pic>
      <p:sp>
        <p:nvSpPr>
          <p:cNvPr id="4" name="ZoneTexte 3"/>
          <p:cNvSpPr txBox="1"/>
          <p:nvPr/>
        </p:nvSpPr>
        <p:spPr>
          <a:xfrm>
            <a:off x="1" y="135929"/>
            <a:ext cx="1219199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54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WELCOME EVERYONE</a:t>
            </a:r>
            <a:endParaRPr kumimoji="0" lang="fr-FR" sz="54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2405060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684269" y="2364058"/>
            <a:ext cx="2698063" cy="3590693"/>
          </a:xfrm>
          <a:prstGeom prst="rect">
            <a:avLst/>
          </a:prstGeom>
        </p:spPr>
      </p:pic>
      <p:sp>
        <p:nvSpPr>
          <p:cNvPr id="4" name="Rectangle 3"/>
          <p:cNvSpPr/>
          <p:nvPr/>
        </p:nvSpPr>
        <p:spPr>
          <a:xfrm>
            <a:off x="305772" y="3142347"/>
            <a:ext cx="7132092" cy="646331"/>
          </a:xfrm>
          <a:prstGeom prst="rect">
            <a:avLst/>
          </a:prstGeom>
        </p:spPr>
        <p:txBody>
          <a:bodyPr wrap="square">
            <a:spAutoFit/>
          </a:bodyPr>
          <a:lstStyle/>
          <a:p>
            <a:r>
              <a:rPr lang="fr-FR" sz="3600" kern="0" cap="small" dirty="0" err="1">
                <a:solidFill>
                  <a:schemeClr val="tx1">
                    <a:lumMod val="75000"/>
                    <a:lumOff val="25000"/>
                  </a:schemeClr>
                </a:solidFill>
                <a:latin typeface="Sofia Pro Medium" panose="00000500000000000000" pitchFamily="50" charset="0"/>
              </a:rPr>
              <a:t>What</a:t>
            </a:r>
            <a:r>
              <a:rPr lang="fr-FR" sz="3600" kern="0" cap="small" dirty="0">
                <a:solidFill>
                  <a:schemeClr val="tx1">
                    <a:lumMod val="75000"/>
                    <a:lumOff val="25000"/>
                  </a:schemeClr>
                </a:solidFill>
                <a:latin typeface="Sofia Pro Medium" panose="00000500000000000000" pitchFamily="50" charset="0"/>
              </a:rPr>
              <a:t> are </a:t>
            </a:r>
            <a:r>
              <a:rPr lang="fr-FR" sz="3600" kern="0" cap="small" dirty="0" smtClean="0">
                <a:solidFill>
                  <a:schemeClr val="tx1">
                    <a:lumMod val="75000"/>
                    <a:lumOff val="25000"/>
                  </a:schemeClr>
                </a:solidFill>
                <a:latin typeface="Sofia Pro Medium" panose="00000500000000000000" pitchFamily="50" charset="0"/>
              </a:rPr>
              <a:t>aha</a:t>
            </a:r>
            <a:r>
              <a:rPr lang="fr-FR" sz="3600" kern="0" dirty="0" smtClean="0">
                <a:solidFill>
                  <a:schemeClr val="tx1">
                    <a:lumMod val="75000"/>
                    <a:lumOff val="25000"/>
                  </a:schemeClr>
                </a:solidFill>
                <a:latin typeface="Sofia Pro Medium" panose="00000500000000000000" pitchFamily="50" charset="0"/>
              </a:rPr>
              <a:t>s</a:t>
            </a:r>
            <a:r>
              <a:rPr lang="fr-FR" sz="3600" kern="0" cap="small" dirty="0" smtClean="0">
                <a:solidFill>
                  <a:schemeClr val="tx1">
                    <a:lumMod val="75000"/>
                    <a:lumOff val="25000"/>
                  </a:schemeClr>
                </a:solidFill>
                <a:latin typeface="Sofia Pro Medium" panose="00000500000000000000" pitchFamily="50" charset="0"/>
              </a:rPr>
              <a:t> ?</a:t>
            </a:r>
            <a:endParaRPr lang="fr-FR" sz="3600" dirty="0">
              <a:latin typeface="Sofia Pro Regular" panose="00000500000000000000" pitchFamily="50" charset="0"/>
            </a:endParaRPr>
          </a:p>
        </p:txBody>
      </p:sp>
    </p:spTree>
    <p:extLst>
      <p:ext uri="{BB962C8B-B14F-4D97-AF65-F5344CB8AC3E}">
        <p14:creationId xmlns:p14="http://schemas.microsoft.com/office/powerpoint/2010/main" val="254146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ZoneTexte 31"/>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err="1" smtClean="0">
                <a:ln>
                  <a:noFill/>
                </a:ln>
                <a:solidFill>
                  <a:schemeClr val="tx1">
                    <a:lumMod val="75000"/>
                    <a:lumOff val="25000"/>
                  </a:schemeClr>
                </a:solidFill>
                <a:effectLst/>
                <a:uLnTx/>
                <a:uFillTx/>
                <a:latin typeface="Butler" panose="02000503090000020003" pitchFamily="50" charset="0"/>
              </a:rPr>
              <a:t>Definition</a:t>
            </a: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 of </a:t>
            </a:r>
            <a:r>
              <a:rPr kumimoji="0" lang="fr-FR" sz="3600" b="0" i="0" u="none" strike="noStrike" kern="0" cap="small" spc="0" normalizeH="0" baseline="0" noProof="0" dirty="0" err="1" smtClean="0">
                <a:ln>
                  <a:noFill/>
                </a:ln>
                <a:solidFill>
                  <a:schemeClr val="tx1">
                    <a:lumMod val="75000"/>
                    <a:lumOff val="25000"/>
                  </a:schemeClr>
                </a:solidFill>
                <a:effectLst/>
                <a:uLnTx/>
                <a:uFillTx/>
                <a:latin typeface="Butler" panose="02000503090000020003" pitchFamily="50" charset="0"/>
              </a:rPr>
              <a:t>aha</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3" name="Rectangle 2"/>
          <p:cNvSpPr/>
          <p:nvPr/>
        </p:nvSpPr>
        <p:spPr>
          <a:xfrm>
            <a:off x="245044" y="3564883"/>
            <a:ext cx="11637448" cy="1609847"/>
          </a:xfrm>
          <a:prstGeom prst="rect">
            <a:avLst/>
          </a:prstGeom>
          <a:solidFill>
            <a:srgbClr val="EBE7E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Sofia Pro Medium" panose="00000500000000000000" pitchFamily="50" charset="0"/>
              </a:rPr>
              <a:t>AHA </a:t>
            </a:r>
            <a:r>
              <a:rPr lang="en-US" dirty="0" smtClean="0">
                <a:solidFill>
                  <a:schemeClr val="tx1"/>
                </a:solidFill>
                <a:latin typeface="Sofia Pro Medium" panose="00000500000000000000" pitchFamily="50" charset="0"/>
              </a:rPr>
              <a:t>means : </a:t>
            </a:r>
            <a:r>
              <a:rPr lang="en-US" dirty="0">
                <a:solidFill>
                  <a:schemeClr val="tx1"/>
                </a:solidFill>
                <a:latin typeface="Sofia Pro Medium" panose="00000500000000000000" pitchFamily="50" charset="0"/>
              </a:rPr>
              <a:t>Alpha-</a:t>
            </a:r>
            <a:r>
              <a:rPr lang="en-US" dirty="0" err="1">
                <a:solidFill>
                  <a:schemeClr val="tx1"/>
                </a:solidFill>
                <a:latin typeface="Sofia Pro Medium" panose="00000500000000000000" pitchFamily="50" charset="0"/>
              </a:rPr>
              <a:t>hydroxy</a:t>
            </a:r>
            <a:r>
              <a:rPr lang="en-US" dirty="0">
                <a:solidFill>
                  <a:schemeClr val="tx1"/>
                </a:solidFill>
                <a:latin typeface="Sofia Pro Medium" panose="00000500000000000000" pitchFamily="50" charset="0"/>
              </a:rPr>
              <a:t> </a:t>
            </a:r>
            <a:r>
              <a:rPr lang="en-US" dirty="0" smtClean="0">
                <a:solidFill>
                  <a:schemeClr val="tx1"/>
                </a:solidFill>
                <a:latin typeface="Sofia Pro Medium" panose="00000500000000000000" pitchFamily="50" charset="0"/>
              </a:rPr>
              <a:t>acid. AHAs </a:t>
            </a:r>
            <a:r>
              <a:rPr lang="en-US" dirty="0">
                <a:solidFill>
                  <a:schemeClr val="tx1"/>
                </a:solidFill>
                <a:latin typeface="Sofia Pro Medium" panose="00000500000000000000" pitchFamily="50" charset="0"/>
              </a:rPr>
              <a:t>are of natural or synthetic </a:t>
            </a:r>
            <a:r>
              <a:rPr lang="en-US" dirty="0" smtClean="0">
                <a:solidFill>
                  <a:schemeClr val="tx1"/>
                </a:solidFill>
                <a:latin typeface="Sofia Pro Medium" panose="00000500000000000000" pitchFamily="50" charset="0"/>
              </a:rPr>
              <a:t>origins.</a:t>
            </a:r>
            <a:r>
              <a:rPr lang="en-US" dirty="0">
                <a:solidFill>
                  <a:schemeClr val="tx1"/>
                </a:solidFill>
                <a:latin typeface="Sofia Pro Medium" panose="00000500000000000000" pitchFamily="50" charset="0"/>
              </a:rPr>
              <a:t> </a:t>
            </a:r>
            <a:endParaRPr lang="en-US" dirty="0" smtClean="0">
              <a:solidFill>
                <a:schemeClr val="tx1"/>
              </a:solidFill>
              <a:latin typeface="Sofia Pro Medium" panose="00000500000000000000" pitchFamily="50" charset="0"/>
            </a:endParaRPr>
          </a:p>
          <a:p>
            <a:pPr algn="ctr"/>
            <a:r>
              <a:rPr lang="en-US" dirty="0" smtClean="0">
                <a:solidFill>
                  <a:schemeClr val="tx1"/>
                </a:solidFill>
                <a:latin typeface="Sofia Pro Medium" panose="00000500000000000000" pitchFamily="50" charset="0"/>
              </a:rPr>
              <a:t>They </a:t>
            </a:r>
            <a:r>
              <a:rPr lang="en-US" dirty="0">
                <a:solidFill>
                  <a:schemeClr val="tx1"/>
                </a:solidFill>
                <a:latin typeface="Sofia Pro Medium" panose="00000500000000000000" pitchFamily="50" charset="0"/>
              </a:rPr>
              <a:t>are therefore a kind of very powerful exfoliator. </a:t>
            </a:r>
          </a:p>
          <a:p>
            <a:pPr algn="ctr"/>
            <a:r>
              <a:rPr lang="en-US" dirty="0">
                <a:solidFill>
                  <a:schemeClr val="tx1"/>
                </a:solidFill>
                <a:latin typeface="Sofia Pro Medium" panose="00000500000000000000" pitchFamily="50" charset="0"/>
              </a:rPr>
              <a:t>They </a:t>
            </a:r>
            <a:r>
              <a:rPr lang="en-US" dirty="0" smtClean="0">
                <a:solidFill>
                  <a:schemeClr val="tx1"/>
                </a:solidFill>
                <a:latin typeface="Sofia Pro Medium" panose="00000500000000000000" pitchFamily="50" charset="0"/>
              </a:rPr>
              <a:t>smooth the </a:t>
            </a:r>
            <a:r>
              <a:rPr lang="en-US" dirty="0">
                <a:solidFill>
                  <a:schemeClr val="tx1"/>
                </a:solidFill>
                <a:latin typeface="Sofia Pro Medium" panose="00000500000000000000" pitchFamily="50" charset="0"/>
              </a:rPr>
              <a:t>skin by removing its dead cells, bringing an immediate healthy glow effect. </a:t>
            </a:r>
          </a:p>
          <a:p>
            <a:pPr algn="ctr"/>
            <a:r>
              <a:rPr lang="en-US" dirty="0">
                <a:solidFill>
                  <a:schemeClr val="tx1"/>
                </a:solidFill>
                <a:latin typeface="Sofia Pro Medium" panose="00000500000000000000" pitchFamily="50" charset="0"/>
              </a:rPr>
              <a:t>In addition to this </a:t>
            </a:r>
            <a:r>
              <a:rPr lang="en-US" dirty="0" err="1">
                <a:solidFill>
                  <a:schemeClr val="tx1"/>
                </a:solidFill>
                <a:latin typeface="Sofia Pro Medium" panose="00000500000000000000" pitchFamily="50" charset="0"/>
              </a:rPr>
              <a:t>keratolytic</a:t>
            </a:r>
            <a:r>
              <a:rPr lang="en-US" dirty="0">
                <a:solidFill>
                  <a:schemeClr val="tx1"/>
                </a:solidFill>
                <a:latin typeface="Sofia Pro Medium" panose="00000500000000000000" pitchFamily="50" charset="0"/>
              </a:rPr>
              <a:t> effect, each has a complementary action</a:t>
            </a:r>
          </a:p>
          <a:p>
            <a:pPr algn="ctr"/>
            <a:endParaRPr lang="fr-FR" dirty="0">
              <a:solidFill>
                <a:schemeClr val="tx1"/>
              </a:solidFill>
              <a:latin typeface="Sofia Pro Medium" panose="00000500000000000000" pitchFamily="50" charset="0"/>
            </a:endParaRPr>
          </a:p>
        </p:txBody>
      </p:sp>
      <p:sp>
        <p:nvSpPr>
          <p:cNvPr id="4" name="Rectangle 3"/>
          <p:cNvSpPr/>
          <p:nvPr/>
        </p:nvSpPr>
        <p:spPr>
          <a:xfrm>
            <a:off x="0" y="1614863"/>
            <a:ext cx="12192000" cy="707886"/>
          </a:xfrm>
          <a:prstGeom prst="rect">
            <a:avLst/>
          </a:prstGeom>
        </p:spPr>
        <p:txBody>
          <a:bodyPr wrap="square">
            <a:spAutoFit/>
          </a:bodyPr>
          <a:lstStyle/>
          <a:p>
            <a:pPr algn="ctr"/>
            <a:r>
              <a:rPr lang="fr-FR" sz="4000" kern="0" cap="small" dirty="0" smtClean="0">
                <a:solidFill>
                  <a:schemeClr val="tx1">
                    <a:lumMod val="75000"/>
                    <a:lumOff val="25000"/>
                  </a:schemeClr>
                </a:solidFill>
                <a:latin typeface="Sofia Pro Medium" panose="00000500000000000000" pitchFamily="50" charset="0"/>
              </a:rPr>
              <a:t>The </a:t>
            </a:r>
            <a:r>
              <a:rPr lang="fr-FR" sz="4000" kern="0" cap="small" dirty="0" err="1" smtClean="0">
                <a:solidFill>
                  <a:schemeClr val="tx1">
                    <a:lumMod val="75000"/>
                    <a:lumOff val="25000"/>
                  </a:schemeClr>
                </a:solidFill>
                <a:latin typeface="Sofia Pro Medium" panose="00000500000000000000" pitchFamily="50" charset="0"/>
              </a:rPr>
              <a:t>aha</a:t>
            </a:r>
            <a:endParaRPr lang="fr-FR" sz="4000" dirty="0">
              <a:latin typeface="Sofia Pro Regular" panose="00000500000000000000" pitchFamily="50" charset="0"/>
            </a:endParaRPr>
          </a:p>
        </p:txBody>
      </p:sp>
      <p:grpSp>
        <p:nvGrpSpPr>
          <p:cNvPr id="5" name="Groupe 4"/>
          <p:cNvGrpSpPr/>
          <p:nvPr/>
        </p:nvGrpSpPr>
        <p:grpSpPr>
          <a:xfrm>
            <a:off x="77514" y="2587235"/>
            <a:ext cx="11804978" cy="470285"/>
            <a:chOff x="-241910" y="3506423"/>
            <a:chExt cx="11804978" cy="470285"/>
          </a:xfrm>
        </p:grpSpPr>
        <p:cxnSp>
          <p:nvCxnSpPr>
            <p:cNvPr id="6" name="Connecteur droit 5"/>
            <p:cNvCxnSpPr/>
            <p:nvPr/>
          </p:nvCxnSpPr>
          <p:spPr>
            <a:xfrm>
              <a:off x="-241910" y="3506423"/>
              <a:ext cx="4773124" cy="4426"/>
            </a:xfrm>
            <a:prstGeom prst="line">
              <a:avLst/>
            </a:prstGeom>
            <a:ln/>
          </p:spPr>
          <p:style>
            <a:lnRef idx="1">
              <a:schemeClr val="dk1"/>
            </a:lnRef>
            <a:fillRef idx="0">
              <a:schemeClr val="dk1"/>
            </a:fillRef>
            <a:effectRef idx="0">
              <a:schemeClr val="dk1"/>
            </a:effectRef>
            <a:fontRef idx="minor">
              <a:schemeClr val="tx1"/>
            </a:fontRef>
          </p:style>
        </p:cxnSp>
        <p:cxnSp>
          <p:nvCxnSpPr>
            <p:cNvPr id="7" name="Connecteur droit 6"/>
            <p:cNvCxnSpPr/>
            <p:nvPr/>
          </p:nvCxnSpPr>
          <p:spPr>
            <a:xfrm>
              <a:off x="7116727" y="3506423"/>
              <a:ext cx="4446341" cy="0"/>
            </a:xfrm>
            <a:prstGeom prst="line">
              <a:avLst/>
            </a:prstGeom>
            <a:ln/>
          </p:spPr>
          <p:style>
            <a:lnRef idx="1">
              <a:schemeClr val="dk1"/>
            </a:lnRef>
            <a:fillRef idx="0">
              <a:schemeClr val="dk1"/>
            </a:fillRef>
            <a:effectRef idx="0">
              <a:schemeClr val="dk1"/>
            </a:effectRef>
            <a:fontRef idx="minor">
              <a:schemeClr val="tx1"/>
            </a:fontRef>
          </p:style>
        </p:cxnSp>
        <p:cxnSp>
          <p:nvCxnSpPr>
            <p:cNvPr id="8" name="Connecteur droit 7"/>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9" name="Connecteur droit 8"/>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7035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10191197" y="3403217"/>
            <a:ext cx="2000803" cy="1880017"/>
            <a:chOff x="10163376" y="3374642"/>
            <a:chExt cx="2000803" cy="1880017"/>
          </a:xfrm>
        </p:grpSpPr>
        <p:sp>
          <p:nvSpPr>
            <p:cNvPr id="24" name="Rectangle : coins arrondis 25">
              <a:extLst>
                <a:ext uri="{FF2B5EF4-FFF2-40B4-BE49-F238E27FC236}">
                  <a16:creationId xmlns:a16="http://schemas.microsoft.com/office/drawing/2014/main" id="{C651C49E-47CE-4337-B33B-D044EE3F0A39}"/>
                </a:ext>
              </a:extLst>
            </p:cNvPr>
            <p:cNvSpPr/>
            <p:nvPr/>
          </p:nvSpPr>
          <p:spPr>
            <a:xfrm>
              <a:off x="10191784" y="3720289"/>
              <a:ext cx="1972395" cy="1286188"/>
            </a:xfrm>
            <a:prstGeom prst="roundRect">
              <a:avLst/>
            </a:prstGeom>
            <a:noFill/>
            <a:ln w="19050">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0254072" y="3374642"/>
              <a:ext cx="1732118" cy="307777"/>
            </a:xfrm>
            <a:prstGeom prst="rect">
              <a:avLst/>
            </a:prstGeom>
            <a:solidFill>
              <a:schemeClr val="bg1"/>
            </a:solidFill>
          </p:spPr>
          <p:txBody>
            <a:bodyPr wrap="square">
              <a:spAutoFit/>
            </a:bodyPr>
            <a:lstStyle/>
            <a:p>
              <a:pPr algn="ctr"/>
              <a:r>
                <a:rPr lang="fr-FR" sz="1400" kern="0" cap="small" dirty="0" err="1" smtClean="0">
                  <a:solidFill>
                    <a:schemeClr val="tx1">
                      <a:lumMod val="75000"/>
                      <a:lumOff val="25000"/>
                    </a:schemeClr>
                  </a:solidFill>
                  <a:latin typeface="Sofia Pro Medium" panose="00000500000000000000" pitchFamily="50" charset="0"/>
                </a:rPr>
                <a:t>Glycolic</a:t>
              </a:r>
              <a:r>
                <a:rPr lang="fr-FR" sz="1400" kern="0" cap="small" dirty="0" smtClean="0">
                  <a:solidFill>
                    <a:schemeClr val="tx1">
                      <a:lumMod val="75000"/>
                      <a:lumOff val="25000"/>
                    </a:schemeClr>
                  </a:solidFill>
                  <a:latin typeface="Sofia Pro Medium" panose="00000500000000000000" pitchFamily="50" charset="0"/>
                </a:rPr>
                <a:t> Acid  </a:t>
              </a:r>
              <a:endParaRPr lang="fr-FR" sz="1400" dirty="0">
                <a:latin typeface="Sofia Pro Regular" panose="00000500000000000000" pitchFamily="50" charset="0"/>
              </a:endParaRPr>
            </a:p>
          </p:txBody>
        </p:sp>
        <p:sp>
          <p:nvSpPr>
            <p:cNvPr id="12" name="ZoneTexte 11"/>
            <p:cNvSpPr txBox="1"/>
            <p:nvPr/>
          </p:nvSpPr>
          <p:spPr>
            <a:xfrm>
              <a:off x="10163376" y="3684999"/>
              <a:ext cx="1924603" cy="1569660"/>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Sofia Pro Regular" panose="00000500000000000000" pitchFamily="50" charset="0"/>
                </a:rPr>
                <a:t>Extract from sugar cane, pineapple or </a:t>
              </a:r>
              <a:r>
                <a:rPr lang="en-US" sz="1200" dirty="0" smtClean="0">
                  <a:latin typeface="Sofia Pro Regular" panose="00000500000000000000" pitchFamily="50" charset="0"/>
                </a:rPr>
                <a:t>synthetic   </a:t>
              </a:r>
              <a:endParaRPr lang="en-US" sz="1200" dirty="0">
                <a:latin typeface="Sofia Pro Regular" panose="00000500000000000000" pitchFamily="50" charset="0"/>
              </a:endParaRPr>
            </a:p>
            <a:p>
              <a:pPr marL="285750" indent="-285750">
                <a:buFont typeface="Arial" panose="020B0604020202020204" pitchFamily="34" charset="0"/>
                <a:buChar char="•"/>
              </a:pPr>
              <a:r>
                <a:rPr lang="en-US" sz="1200" dirty="0">
                  <a:latin typeface="Sofia Pro Regular" panose="00000500000000000000" pitchFamily="50" charset="0"/>
                </a:rPr>
                <a:t>The smallest AHA therefore the most </a:t>
              </a:r>
              <a:r>
                <a:rPr lang="en-US" sz="1200" dirty="0" smtClean="0">
                  <a:latin typeface="Sofia Pro Regular" panose="00000500000000000000" pitchFamily="50" charset="0"/>
                </a:rPr>
                <a:t>effective one</a:t>
              </a:r>
              <a:endParaRPr lang="fr-FR" sz="1200" dirty="0" smtClean="0">
                <a:latin typeface="Sofia Pro Regular" panose="00000500000000000000" pitchFamily="50" charset="0"/>
              </a:endParaRPr>
            </a:p>
          </p:txBody>
        </p:sp>
      </p:grpSp>
      <p:grpSp>
        <p:nvGrpSpPr>
          <p:cNvPr id="5" name="Groupe 4"/>
          <p:cNvGrpSpPr/>
          <p:nvPr/>
        </p:nvGrpSpPr>
        <p:grpSpPr>
          <a:xfrm>
            <a:off x="10801350" y="5983424"/>
            <a:ext cx="1390649" cy="962095"/>
            <a:chOff x="396094" y="5923465"/>
            <a:chExt cx="1125528" cy="1039201"/>
          </a:xfrm>
        </p:grpSpPr>
        <p:sp>
          <p:nvSpPr>
            <p:cNvPr id="18" name="ZoneTexte 7">
              <a:extLst>
                <a:ext uri="{FF2B5EF4-FFF2-40B4-BE49-F238E27FC236}">
                  <a16:creationId xmlns:a16="http://schemas.microsoft.com/office/drawing/2014/main" id="{ED79C10A-8566-44DB-8CE8-49696A0C532E}"/>
                </a:ext>
              </a:extLst>
            </p:cNvPr>
            <p:cNvSpPr txBox="1">
              <a:spLocks noChangeArrowheads="1"/>
            </p:cNvSpPr>
            <p:nvPr/>
          </p:nvSpPr>
          <p:spPr bwMode="auto">
            <a:xfrm>
              <a:off x="396094" y="6343432"/>
              <a:ext cx="1125528" cy="619234"/>
            </a:xfrm>
            <a:prstGeom prst="rect">
              <a:avLst/>
            </a:prstGeom>
            <a:solidFill>
              <a:srgbClr val="FFFFFF">
                <a:alpha val="50196"/>
              </a:srgbClr>
            </a:solidFill>
            <a:ln w="28575">
              <a:noFill/>
              <a:miter lim="800000"/>
              <a:headEnd/>
              <a:tailEnd/>
            </a:ln>
          </p:spPr>
          <p:txBody>
            <a:bodyPr wrap="square" lIns="80063" tIns="40032" rIns="80063" bIns="40032">
              <a:spAutoFit/>
            </a:bodyPr>
            <a:lstStyle/>
            <a:p>
              <a:pPr algn="ctr"/>
              <a:r>
                <a:rPr lang="fr-FR" sz="1600" b="1" dirty="0" smtClean="0">
                  <a:latin typeface="Sofia Pro Regular" panose="00000500000000000000" pitchFamily="50" charset="0"/>
                </a:rPr>
                <a:t>Anti-</a:t>
              </a:r>
              <a:r>
                <a:rPr lang="fr-FR" sz="1600" b="1" dirty="0" err="1" smtClean="0">
                  <a:latin typeface="Sofia Pro Regular" panose="00000500000000000000" pitchFamily="50" charset="0"/>
                </a:rPr>
                <a:t>wrinkle</a:t>
              </a:r>
              <a:endParaRPr lang="fr-FR" sz="1600" b="1" dirty="0">
                <a:latin typeface="Sofia Pro Regular" panose="00000500000000000000" pitchFamily="50" charset="0"/>
              </a:endParaRPr>
            </a:p>
          </p:txBody>
        </p:sp>
        <p:sp>
          <p:nvSpPr>
            <p:cNvPr id="25" name="Flèche : bas 19">
              <a:extLst>
                <a:ext uri="{FF2B5EF4-FFF2-40B4-BE49-F238E27FC236}">
                  <a16:creationId xmlns:a16="http://schemas.microsoft.com/office/drawing/2014/main" id="{47A8EF76-D21D-47C9-A3DD-C0C2CE260178}"/>
                </a:ext>
              </a:extLst>
            </p:cNvPr>
            <p:cNvSpPr/>
            <p:nvPr/>
          </p:nvSpPr>
          <p:spPr>
            <a:xfrm>
              <a:off x="950913" y="5923465"/>
              <a:ext cx="173999" cy="431553"/>
            </a:xfrm>
            <a:prstGeom prst="downArrow">
              <a:avLst/>
            </a:prstGeom>
            <a:solidFill>
              <a:srgbClr val="DFDAFB"/>
            </a:solidFill>
            <a:ln>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rgbClr val="90143A"/>
                </a:solidFill>
              </a:endParaRPr>
            </a:p>
          </p:txBody>
        </p:sp>
      </p:grpSp>
      <p:sp>
        <p:nvSpPr>
          <p:cNvPr id="32" name="ZoneTexte 31"/>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fr-FR" sz="3600" kern="0" cap="small" dirty="0" smtClean="0">
                <a:solidFill>
                  <a:schemeClr val="tx1">
                    <a:lumMod val="75000"/>
                    <a:lumOff val="25000"/>
                  </a:schemeClr>
                </a:solidFill>
                <a:latin typeface="Butler" panose="02000503090000020003" pitchFamily="50" charset="0"/>
              </a:rPr>
              <a:t>Th</a:t>
            </a: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e </a:t>
            </a:r>
            <a:r>
              <a:rPr kumimoji="0" lang="fr-FR" sz="3600" b="0" i="0" u="none" strike="noStrike" kern="0" cap="small" spc="0" normalizeH="0" baseline="0" noProof="0" dirty="0" err="1" smtClean="0">
                <a:ln>
                  <a:noFill/>
                </a:ln>
                <a:solidFill>
                  <a:schemeClr val="tx1">
                    <a:lumMod val="75000"/>
                    <a:lumOff val="25000"/>
                  </a:schemeClr>
                </a:solidFill>
                <a:effectLst/>
                <a:uLnTx/>
                <a:uFillTx/>
                <a:latin typeface="Butler" panose="02000503090000020003" pitchFamily="50" charset="0"/>
              </a:rPr>
              <a:t>different</a:t>
            </a:r>
            <a:r>
              <a:rPr lang="fr-FR" sz="3600" kern="0" cap="small" dirty="0">
                <a:solidFill>
                  <a:schemeClr val="tx1">
                    <a:lumMod val="75000"/>
                    <a:lumOff val="25000"/>
                  </a:schemeClr>
                </a:solidFill>
                <a:latin typeface="Butler" panose="02000503090000020003" pitchFamily="50" charset="0"/>
              </a:rPr>
              <a:t> </a:t>
            </a: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types </a:t>
            </a:r>
            <a:r>
              <a:rPr lang="fr-FR" sz="3600" kern="0" cap="small" dirty="0" smtClean="0">
                <a:solidFill>
                  <a:schemeClr val="tx1">
                    <a:lumMod val="75000"/>
                    <a:lumOff val="25000"/>
                  </a:schemeClr>
                </a:solidFill>
                <a:latin typeface="Butler" panose="02000503090000020003" pitchFamily="50" charset="0"/>
              </a:rPr>
              <a:t>of </a:t>
            </a: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AHA</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grpSp>
        <p:nvGrpSpPr>
          <p:cNvPr id="17" name="Groupe 16"/>
          <p:cNvGrpSpPr/>
          <p:nvPr/>
        </p:nvGrpSpPr>
        <p:grpSpPr>
          <a:xfrm>
            <a:off x="2057957" y="3388384"/>
            <a:ext cx="2011129" cy="1822866"/>
            <a:chOff x="2057957" y="3388384"/>
            <a:chExt cx="2011129" cy="1822866"/>
          </a:xfrm>
        </p:grpSpPr>
        <p:sp>
          <p:nvSpPr>
            <p:cNvPr id="167" name="Rectangle : coins arrondis 25">
              <a:extLst>
                <a:ext uri="{FF2B5EF4-FFF2-40B4-BE49-F238E27FC236}">
                  <a16:creationId xmlns:a16="http://schemas.microsoft.com/office/drawing/2014/main" id="{C651C49E-47CE-4337-B33B-D044EE3F0A39}"/>
                </a:ext>
              </a:extLst>
            </p:cNvPr>
            <p:cNvSpPr/>
            <p:nvPr/>
          </p:nvSpPr>
          <p:spPr>
            <a:xfrm>
              <a:off x="2057957" y="3676880"/>
              <a:ext cx="1973029" cy="1286188"/>
            </a:xfrm>
            <a:prstGeom prst="roundRect">
              <a:avLst/>
            </a:prstGeom>
            <a:noFill/>
            <a:ln w="19050">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Rectangle 167"/>
            <p:cNvSpPr/>
            <p:nvPr/>
          </p:nvSpPr>
          <p:spPr>
            <a:xfrm>
              <a:off x="2167906" y="3388384"/>
              <a:ext cx="1732675" cy="307777"/>
            </a:xfrm>
            <a:prstGeom prst="rect">
              <a:avLst/>
            </a:prstGeom>
            <a:solidFill>
              <a:schemeClr val="bg1"/>
            </a:solidFill>
          </p:spPr>
          <p:txBody>
            <a:bodyPr wrap="square">
              <a:spAutoFit/>
            </a:bodyPr>
            <a:lstStyle/>
            <a:p>
              <a:pPr algn="ctr"/>
              <a:r>
                <a:rPr lang="fr-FR" sz="1400" kern="0" cap="small" dirty="0" err="1" smtClean="0">
                  <a:solidFill>
                    <a:schemeClr val="tx1">
                      <a:lumMod val="75000"/>
                      <a:lumOff val="25000"/>
                    </a:schemeClr>
                  </a:solidFill>
                  <a:latin typeface="Sofia Pro Medium" panose="00000500000000000000" pitchFamily="50" charset="0"/>
                </a:rPr>
                <a:t>Lactic</a:t>
              </a:r>
              <a:r>
                <a:rPr lang="fr-FR" sz="1400" kern="0" cap="small" dirty="0" smtClean="0">
                  <a:solidFill>
                    <a:schemeClr val="tx1">
                      <a:lumMod val="75000"/>
                      <a:lumOff val="25000"/>
                    </a:schemeClr>
                  </a:solidFill>
                  <a:latin typeface="Sofia Pro Medium" panose="00000500000000000000" pitchFamily="50" charset="0"/>
                </a:rPr>
                <a:t> Acid</a:t>
              </a:r>
              <a:endParaRPr lang="fr-FR" sz="1400" dirty="0">
                <a:latin typeface="Sofia Pro Regular" panose="00000500000000000000" pitchFamily="50" charset="0"/>
              </a:endParaRPr>
            </a:p>
          </p:txBody>
        </p:sp>
        <p:sp>
          <p:nvSpPr>
            <p:cNvPr id="169" name="ZoneTexte 168"/>
            <p:cNvSpPr txBox="1"/>
            <p:nvPr/>
          </p:nvSpPr>
          <p:spPr>
            <a:xfrm>
              <a:off x="2143864" y="3641590"/>
              <a:ext cx="1925222" cy="1569660"/>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Sofia Pro Regular" panose="00000500000000000000" pitchFamily="50" charset="0"/>
                </a:rPr>
                <a:t>Fermentation of milk and </a:t>
              </a:r>
              <a:r>
                <a:rPr lang="en-US" sz="1200" dirty="0" smtClean="0">
                  <a:latin typeface="Sofia Pro Regular" panose="00000500000000000000" pitchFamily="50" charset="0"/>
                </a:rPr>
                <a:t>fruit sugar  extract, pulses. </a:t>
              </a:r>
            </a:p>
            <a:p>
              <a:pPr marL="285750" indent="-285750">
                <a:buFont typeface="Arial" panose="020B0604020202020204" pitchFamily="34" charset="0"/>
                <a:buChar char="•"/>
              </a:pPr>
              <a:r>
                <a:rPr lang="en-US" sz="1200" dirty="0" smtClean="0">
                  <a:latin typeface="Sofia Pro Regular" panose="00000500000000000000" pitchFamily="50" charset="0"/>
                </a:rPr>
                <a:t>Ideal </a:t>
              </a:r>
              <a:r>
                <a:rPr lang="en-US" sz="1200" dirty="0">
                  <a:latin typeface="Sofia Pro Regular" panose="00000500000000000000" pitchFamily="50" charset="0"/>
                </a:rPr>
                <a:t>for sensitive and dry skin</a:t>
              </a:r>
            </a:p>
            <a:p>
              <a:pPr marL="285750" indent="-285750">
                <a:buFont typeface="Arial" panose="020B0604020202020204" pitchFamily="34" charset="0"/>
                <a:buChar char="•"/>
              </a:pPr>
              <a:endParaRPr lang="fr-FR" sz="1200" dirty="0">
                <a:latin typeface="Sofia Pro Regular" panose="00000500000000000000" pitchFamily="50" charset="0"/>
              </a:endParaRPr>
            </a:p>
          </p:txBody>
        </p:sp>
      </p:grpSp>
      <p:grpSp>
        <p:nvGrpSpPr>
          <p:cNvPr id="1027" name="Groupe 1026"/>
          <p:cNvGrpSpPr/>
          <p:nvPr/>
        </p:nvGrpSpPr>
        <p:grpSpPr>
          <a:xfrm>
            <a:off x="4070431" y="3403813"/>
            <a:ext cx="2057792" cy="1574684"/>
            <a:chOff x="4070431" y="3403813"/>
            <a:chExt cx="2057792" cy="1574684"/>
          </a:xfrm>
        </p:grpSpPr>
        <p:sp>
          <p:nvSpPr>
            <p:cNvPr id="173" name="Rectangle : coins arrondis 25">
              <a:extLst>
                <a:ext uri="{FF2B5EF4-FFF2-40B4-BE49-F238E27FC236}">
                  <a16:creationId xmlns:a16="http://schemas.microsoft.com/office/drawing/2014/main" id="{C651C49E-47CE-4337-B33B-D044EE3F0A39}"/>
                </a:ext>
              </a:extLst>
            </p:cNvPr>
            <p:cNvSpPr/>
            <p:nvPr/>
          </p:nvSpPr>
          <p:spPr>
            <a:xfrm>
              <a:off x="4070431" y="3692309"/>
              <a:ext cx="2019691" cy="1286188"/>
            </a:xfrm>
            <a:prstGeom prst="roundRect">
              <a:avLst/>
            </a:prstGeom>
            <a:noFill/>
            <a:ln w="19050">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Rectangle 173"/>
            <p:cNvSpPr/>
            <p:nvPr/>
          </p:nvSpPr>
          <p:spPr>
            <a:xfrm>
              <a:off x="4182980" y="3403813"/>
              <a:ext cx="1773652" cy="307777"/>
            </a:xfrm>
            <a:prstGeom prst="rect">
              <a:avLst/>
            </a:prstGeom>
            <a:solidFill>
              <a:schemeClr val="bg1"/>
            </a:solidFill>
          </p:spPr>
          <p:txBody>
            <a:bodyPr wrap="square">
              <a:spAutoFit/>
            </a:bodyPr>
            <a:lstStyle/>
            <a:p>
              <a:pPr algn="ctr"/>
              <a:r>
                <a:rPr lang="fr-FR" sz="1400" kern="0" cap="small" dirty="0" err="1" smtClean="0">
                  <a:solidFill>
                    <a:schemeClr val="tx1">
                      <a:lumMod val="75000"/>
                      <a:lumOff val="25000"/>
                    </a:schemeClr>
                  </a:solidFill>
                  <a:latin typeface="Sofia Pro Medium" panose="00000500000000000000" pitchFamily="50" charset="0"/>
                </a:rPr>
                <a:t>Mandelic</a:t>
              </a:r>
              <a:r>
                <a:rPr lang="fr-FR" sz="1400" kern="0" cap="small" dirty="0" smtClean="0">
                  <a:solidFill>
                    <a:schemeClr val="tx1">
                      <a:lumMod val="75000"/>
                      <a:lumOff val="25000"/>
                    </a:schemeClr>
                  </a:solidFill>
                  <a:latin typeface="Sofia Pro Medium" panose="00000500000000000000" pitchFamily="50" charset="0"/>
                </a:rPr>
                <a:t> Acid </a:t>
              </a:r>
              <a:endParaRPr lang="fr-FR" sz="1400" dirty="0">
                <a:latin typeface="Sofia Pro Regular" panose="00000500000000000000" pitchFamily="50" charset="0"/>
              </a:endParaRPr>
            </a:p>
          </p:txBody>
        </p:sp>
        <p:sp>
          <p:nvSpPr>
            <p:cNvPr id="175" name="ZoneTexte 174"/>
            <p:cNvSpPr txBox="1"/>
            <p:nvPr/>
          </p:nvSpPr>
          <p:spPr>
            <a:xfrm>
              <a:off x="4157469" y="3704644"/>
              <a:ext cx="1970754" cy="830997"/>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Sofia Pro Regular" panose="00000500000000000000" pitchFamily="50" charset="0"/>
                </a:rPr>
                <a:t>Bitter almond extract</a:t>
              </a:r>
            </a:p>
            <a:p>
              <a:pPr marL="285750" indent="-285750">
                <a:buFont typeface="Arial" panose="020B0604020202020204" pitchFamily="34" charset="0"/>
                <a:buChar char="•"/>
              </a:pPr>
              <a:r>
                <a:rPr lang="en-US" sz="1200" dirty="0">
                  <a:latin typeface="Sofia Pro Regular" panose="00000500000000000000" pitchFamily="50" charset="0"/>
                </a:rPr>
                <a:t>Ideal for sensitive skin</a:t>
              </a:r>
              <a:endParaRPr lang="fr-FR" sz="1200" dirty="0">
                <a:latin typeface="Sofia Pro Regular" panose="00000500000000000000" pitchFamily="50" charset="0"/>
              </a:endParaRPr>
            </a:p>
          </p:txBody>
        </p:sp>
      </p:grpSp>
      <p:grpSp>
        <p:nvGrpSpPr>
          <p:cNvPr id="1029" name="Groupe 1028"/>
          <p:cNvGrpSpPr/>
          <p:nvPr/>
        </p:nvGrpSpPr>
        <p:grpSpPr>
          <a:xfrm>
            <a:off x="6120983" y="3431793"/>
            <a:ext cx="2001207" cy="1574684"/>
            <a:chOff x="6120983" y="3431793"/>
            <a:chExt cx="2001207" cy="1574684"/>
          </a:xfrm>
        </p:grpSpPr>
        <p:sp>
          <p:nvSpPr>
            <p:cNvPr id="179" name="Rectangle : coins arrondis 25">
              <a:extLst>
                <a:ext uri="{FF2B5EF4-FFF2-40B4-BE49-F238E27FC236}">
                  <a16:creationId xmlns:a16="http://schemas.microsoft.com/office/drawing/2014/main" id="{C651C49E-47CE-4337-B33B-D044EE3F0A39}"/>
                </a:ext>
              </a:extLst>
            </p:cNvPr>
            <p:cNvSpPr/>
            <p:nvPr/>
          </p:nvSpPr>
          <p:spPr>
            <a:xfrm>
              <a:off x="6120983" y="3720289"/>
              <a:ext cx="1991682" cy="1286188"/>
            </a:xfrm>
            <a:prstGeom prst="roundRect">
              <a:avLst/>
            </a:prstGeom>
            <a:noFill/>
            <a:ln w="19050">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Rectangle 179"/>
            <p:cNvSpPr/>
            <p:nvPr/>
          </p:nvSpPr>
          <p:spPr>
            <a:xfrm>
              <a:off x="6231971" y="3431793"/>
              <a:ext cx="1749056" cy="307777"/>
            </a:xfrm>
            <a:prstGeom prst="rect">
              <a:avLst/>
            </a:prstGeom>
            <a:solidFill>
              <a:schemeClr val="bg1"/>
            </a:solidFill>
          </p:spPr>
          <p:txBody>
            <a:bodyPr wrap="square">
              <a:spAutoFit/>
            </a:bodyPr>
            <a:lstStyle/>
            <a:p>
              <a:pPr algn="ctr"/>
              <a:r>
                <a:rPr lang="fr-FR" sz="1400" kern="0" cap="small" dirty="0" err="1" smtClean="0">
                  <a:solidFill>
                    <a:schemeClr val="tx1">
                      <a:lumMod val="75000"/>
                      <a:lumOff val="25000"/>
                    </a:schemeClr>
                  </a:solidFill>
                  <a:latin typeface="Sofia Pro Medium" panose="00000500000000000000" pitchFamily="50" charset="0"/>
                </a:rPr>
                <a:t>Malic</a:t>
              </a:r>
              <a:r>
                <a:rPr lang="fr-FR" sz="1400" kern="0" cap="small" dirty="0" smtClean="0">
                  <a:solidFill>
                    <a:schemeClr val="tx1">
                      <a:lumMod val="75000"/>
                      <a:lumOff val="25000"/>
                    </a:schemeClr>
                  </a:solidFill>
                  <a:latin typeface="Sofia Pro Medium" panose="00000500000000000000" pitchFamily="50" charset="0"/>
                </a:rPr>
                <a:t> Acid</a:t>
              </a:r>
              <a:endParaRPr lang="fr-FR" sz="1400" dirty="0">
                <a:latin typeface="Sofia Pro Regular" panose="00000500000000000000" pitchFamily="50" charset="0"/>
              </a:endParaRPr>
            </a:p>
          </p:txBody>
        </p:sp>
        <p:sp>
          <p:nvSpPr>
            <p:cNvPr id="181" name="ZoneTexte 180"/>
            <p:cNvSpPr txBox="1"/>
            <p:nvPr/>
          </p:nvSpPr>
          <p:spPr>
            <a:xfrm>
              <a:off x="6178767" y="3885024"/>
              <a:ext cx="1943423" cy="461665"/>
            </a:xfrm>
            <a:prstGeom prst="rect">
              <a:avLst/>
            </a:prstGeom>
            <a:noFill/>
          </p:spPr>
          <p:txBody>
            <a:bodyPr wrap="square" rtlCol="0">
              <a:spAutoFit/>
            </a:bodyPr>
            <a:lstStyle/>
            <a:p>
              <a:pPr marL="285750" indent="-285750">
                <a:buFont typeface="Arial" panose="020B0604020202020204" pitchFamily="34" charset="0"/>
                <a:buChar char="•"/>
              </a:pPr>
              <a:r>
                <a:rPr lang="fr-FR" sz="1200" dirty="0">
                  <a:latin typeface="Sofia Pro Regular" panose="00000500000000000000" pitchFamily="50" charset="0"/>
                </a:rPr>
                <a:t> </a:t>
              </a:r>
              <a:r>
                <a:rPr lang="fr-FR" sz="1200" dirty="0" smtClean="0">
                  <a:latin typeface="Sofia Pro Regular" panose="00000500000000000000" pitchFamily="50" charset="0"/>
                </a:rPr>
                <a:t>Apple, </a:t>
              </a:r>
              <a:r>
                <a:rPr lang="fr-FR" sz="1200" dirty="0" err="1" smtClean="0">
                  <a:latin typeface="Sofia Pro Regular" panose="00000500000000000000" pitchFamily="50" charset="0"/>
                </a:rPr>
                <a:t>pear</a:t>
              </a:r>
              <a:r>
                <a:rPr lang="fr-FR" sz="1200" dirty="0" smtClean="0">
                  <a:latin typeface="Sofia Pro Regular" panose="00000500000000000000" pitchFamily="50" charset="0"/>
                </a:rPr>
                <a:t> </a:t>
              </a:r>
              <a:r>
                <a:rPr lang="fr-FR" sz="1200" dirty="0">
                  <a:latin typeface="Sofia Pro Regular" panose="00000500000000000000" pitchFamily="50" charset="0"/>
                </a:rPr>
                <a:t>and </a:t>
              </a:r>
              <a:r>
                <a:rPr lang="fr-FR" sz="1200" dirty="0" err="1" smtClean="0">
                  <a:latin typeface="Sofia Pro Regular" panose="00000500000000000000" pitchFamily="50" charset="0"/>
                </a:rPr>
                <a:t>grape</a:t>
              </a:r>
              <a:r>
                <a:rPr lang="fr-FR" sz="1200" dirty="0" smtClean="0">
                  <a:latin typeface="Sofia Pro Regular" panose="00000500000000000000" pitchFamily="50" charset="0"/>
                </a:rPr>
                <a:t> </a:t>
              </a:r>
              <a:r>
                <a:rPr lang="fr-FR" sz="1200" dirty="0" err="1" smtClean="0">
                  <a:latin typeface="Sofia Pro Regular" panose="00000500000000000000" pitchFamily="50" charset="0"/>
                </a:rPr>
                <a:t>extracts</a:t>
              </a:r>
              <a:endParaRPr lang="fr-FR" sz="1200" dirty="0" smtClean="0">
                <a:latin typeface="Sofia Pro Regular" panose="00000500000000000000" pitchFamily="50" charset="0"/>
              </a:endParaRPr>
            </a:p>
          </p:txBody>
        </p:sp>
      </p:grpSp>
      <p:grpSp>
        <p:nvGrpSpPr>
          <p:cNvPr id="1031" name="Groupe 1030"/>
          <p:cNvGrpSpPr/>
          <p:nvPr/>
        </p:nvGrpSpPr>
        <p:grpSpPr>
          <a:xfrm>
            <a:off x="8151399" y="3432543"/>
            <a:ext cx="1989373" cy="1574684"/>
            <a:chOff x="8160924" y="3432543"/>
            <a:chExt cx="1989373" cy="1574684"/>
          </a:xfrm>
        </p:grpSpPr>
        <p:sp>
          <p:nvSpPr>
            <p:cNvPr id="185" name="Rectangle : coins arrondis 25">
              <a:extLst>
                <a:ext uri="{FF2B5EF4-FFF2-40B4-BE49-F238E27FC236}">
                  <a16:creationId xmlns:a16="http://schemas.microsoft.com/office/drawing/2014/main" id="{C651C49E-47CE-4337-B33B-D044EE3F0A39}"/>
                </a:ext>
              </a:extLst>
            </p:cNvPr>
            <p:cNvSpPr/>
            <p:nvPr/>
          </p:nvSpPr>
          <p:spPr>
            <a:xfrm>
              <a:off x="8160924" y="3721039"/>
              <a:ext cx="1989372" cy="1286188"/>
            </a:xfrm>
            <a:prstGeom prst="roundRect">
              <a:avLst/>
            </a:prstGeom>
            <a:noFill/>
            <a:ln w="19050">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Rectangle 185"/>
            <p:cNvSpPr/>
            <p:nvPr/>
          </p:nvSpPr>
          <p:spPr>
            <a:xfrm>
              <a:off x="8271783" y="3432543"/>
              <a:ext cx="1747027" cy="307777"/>
            </a:xfrm>
            <a:prstGeom prst="rect">
              <a:avLst/>
            </a:prstGeom>
            <a:solidFill>
              <a:schemeClr val="bg1"/>
            </a:solidFill>
          </p:spPr>
          <p:txBody>
            <a:bodyPr wrap="square">
              <a:spAutoFit/>
            </a:bodyPr>
            <a:lstStyle/>
            <a:p>
              <a:pPr algn="ctr"/>
              <a:r>
                <a:rPr lang="fr-FR" sz="1400" kern="0" cap="small" dirty="0" err="1">
                  <a:solidFill>
                    <a:schemeClr val="tx1">
                      <a:lumMod val="75000"/>
                      <a:lumOff val="25000"/>
                    </a:schemeClr>
                  </a:solidFill>
                  <a:latin typeface="Sofia Pro Medium" panose="00000500000000000000" pitchFamily="50" charset="0"/>
                </a:rPr>
                <a:t>Tartaric</a:t>
              </a:r>
              <a:r>
                <a:rPr lang="fr-FR" sz="1400" kern="0" cap="small" dirty="0">
                  <a:solidFill>
                    <a:schemeClr val="tx1">
                      <a:lumMod val="75000"/>
                      <a:lumOff val="25000"/>
                    </a:schemeClr>
                  </a:solidFill>
                  <a:latin typeface="Sofia Pro Medium" panose="00000500000000000000" pitchFamily="50" charset="0"/>
                </a:rPr>
                <a:t> </a:t>
              </a:r>
              <a:r>
                <a:rPr lang="fr-FR" sz="1400" kern="0" cap="small" dirty="0" err="1">
                  <a:solidFill>
                    <a:schemeClr val="tx1">
                      <a:lumMod val="75000"/>
                      <a:lumOff val="25000"/>
                    </a:schemeClr>
                  </a:solidFill>
                  <a:latin typeface="Sofia Pro Medium" panose="00000500000000000000" pitchFamily="50" charset="0"/>
                </a:rPr>
                <a:t>acid</a:t>
              </a:r>
              <a:endParaRPr lang="fr-FR" sz="1400" dirty="0">
                <a:latin typeface="Sofia Pro Regular" panose="00000500000000000000" pitchFamily="50" charset="0"/>
              </a:endParaRPr>
            </a:p>
          </p:txBody>
        </p:sp>
        <p:sp>
          <p:nvSpPr>
            <p:cNvPr id="187" name="ZoneTexte 186"/>
            <p:cNvSpPr txBox="1"/>
            <p:nvPr/>
          </p:nvSpPr>
          <p:spPr>
            <a:xfrm>
              <a:off x="8209128" y="3885774"/>
              <a:ext cx="1941169" cy="276999"/>
            </a:xfrm>
            <a:prstGeom prst="rect">
              <a:avLst/>
            </a:prstGeom>
            <a:noFill/>
          </p:spPr>
          <p:txBody>
            <a:bodyPr wrap="square" rtlCol="0">
              <a:spAutoFit/>
            </a:bodyPr>
            <a:lstStyle/>
            <a:p>
              <a:pPr marL="285750" indent="-285750">
                <a:buFont typeface="Arial" panose="020B0604020202020204" pitchFamily="34" charset="0"/>
                <a:buChar char="•"/>
              </a:pPr>
              <a:r>
                <a:rPr lang="fr-FR" sz="1200" dirty="0" err="1">
                  <a:latin typeface="Sofia Pro Regular" panose="00000500000000000000" pitchFamily="50" charset="0"/>
                </a:rPr>
                <a:t>Grape</a:t>
              </a:r>
              <a:r>
                <a:rPr lang="fr-FR" sz="1200" dirty="0">
                  <a:latin typeface="Sofia Pro Regular" panose="00000500000000000000" pitchFamily="50" charset="0"/>
                </a:rPr>
                <a:t> </a:t>
              </a:r>
              <a:r>
                <a:rPr lang="fr-FR" sz="1200" dirty="0" err="1">
                  <a:latin typeface="Sofia Pro Regular" panose="00000500000000000000" pitchFamily="50" charset="0"/>
                </a:rPr>
                <a:t>extract</a:t>
              </a:r>
              <a:endParaRPr lang="fr-FR" sz="1200" dirty="0" smtClean="0">
                <a:solidFill>
                  <a:srgbClr val="FF0000"/>
                </a:solidFill>
                <a:latin typeface="Sofia Pro Regular" panose="00000500000000000000" pitchFamily="50" charset="0"/>
              </a:endParaRPr>
            </a:p>
          </p:txBody>
        </p:sp>
      </p:grpSp>
      <p:grpSp>
        <p:nvGrpSpPr>
          <p:cNvPr id="1032" name="Groupe 1031"/>
          <p:cNvGrpSpPr/>
          <p:nvPr/>
        </p:nvGrpSpPr>
        <p:grpSpPr>
          <a:xfrm>
            <a:off x="40413" y="3388384"/>
            <a:ext cx="1961269" cy="1574684"/>
            <a:chOff x="10198499" y="3406551"/>
            <a:chExt cx="1961269" cy="1574684"/>
          </a:xfrm>
        </p:grpSpPr>
        <p:sp>
          <p:nvSpPr>
            <p:cNvPr id="191" name="Rectangle : coins arrondis 25">
              <a:extLst>
                <a:ext uri="{FF2B5EF4-FFF2-40B4-BE49-F238E27FC236}">
                  <a16:creationId xmlns:a16="http://schemas.microsoft.com/office/drawing/2014/main" id="{C651C49E-47CE-4337-B33B-D044EE3F0A39}"/>
                </a:ext>
              </a:extLst>
            </p:cNvPr>
            <p:cNvSpPr/>
            <p:nvPr/>
          </p:nvSpPr>
          <p:spPr>
            <a:xfrm>
              <a:off x="10198499" y="3695047"/>
              <a:ext cx="1961269" cy="1286188"/>
            </a:xfrm>
            <a:prstGeom prst="roundRect">
              <a:avLst/>
            </a:prstGeom>
            <a:noFill/>
            <a:ln w="19050">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Rectangle 191"/>
            <p:cNvSpPr/>
            <p:nvPr/>
          </p:nvSpPr>
          <p:spPr>
            <a:xfrm>
              <a:off x="10307792" y="3406551"/>
              <a:ext cx="1722347" cy="307777"/>
            </a:xfrm>
            <a:prstGeom prst="rect">
              <a:avLst/>
            </a:prstGeom>
            <a:solidFill>
              <a:schemeClr val="bg1"/>
            </a:solidFill>
          </p:spPr>
          <p:txBody>
            <a:bodyPr wrap="square">
              <a:spAutoFit/>
            </a:bodyPr>
            <a:lstStyle/>
            <a:p>
              <a:pPr algn="ctr"/>
              <a:r>
                <a:rPr lang="fr-FR" sz="1400" kern="0" cap="small" dirty="0" err="1" smtClean="0">
                  <a:solidFill>
                    <a:schemeClr val="tx1">
                      <a:lumMod val="75000"/>
                      <a:lumOff val="25000"/>
                    </a:schemeClr>
                  </a:solidFill>
                  <a:latin typeface="Sofia Pro Medium" panose="00000500000000000000" pitchFamily="50" charset="0"/>
                </a:rPr>
                <a:t>Citric</a:t>
              </a:r>
              <a:r>
                <a:rPr lang="fr-FR" sz="1400" kern="0" cap="small" dirty="0" smtClean="0">
                  <a:solidFill>
                    <a:schemeClr val="tx1">
                      <a:lumMod val="75000"/>
                      <a:lumOff val="25000"/>
                    </a:schemeClr>
                  </a:solidFill>
                  <a:latin typeface="Sofia Pro Medium" panose="00000500000000000000" pitchFamily="50" charset="0"/>
                </a:rPr>
                <a:t> Acid</a:t>
              </a:r>
              <a:endParaRPr lang="fr-FR" sz="1400" dirty="0">
                <a:latin typeface="Sofia Pro Regular" panose="00000500000000000000" pitchFamily="50" charset="0"/>
              </a:endParaRPr>
            </a:p>
          </p:txBody>
        </p:sp>
        <p:sp>
          <p:nvSpPr>
            <p:cNvPr id="193" name="ZoneTexte 192"/>
            <p:cNvSpPr txBox="1"/>
            <p:nvPr/>
          </p:nvSpPr>
          <p:spPr>
            <a:xfrm>
              <a:off x="10246021" y="3859782"/>
              <a:ext cx="1913747" cy="461665"/>
            </a:xfrm>
            <a:prstGeom prst="rect">
              <a:avLst/>
            </a:prstGeom>
            <a:noFill/>
          </p:spPr>
          <p:txBody>
            <a:bodyPr wrap="square" rtlCol="0">
              <a:spAutoFit/>
            </a:bodyPr>
            <a:lstStyle/>
            <a:p>
              <a:pPr marL="285750" indent="-285750">
                <a:buFont typeface="Arial" panose="020B0604020202020204" pitchFamily="34" charset="0"/>
                <a:buChar char="•"/>
              </a:pPr>
              <a:r>
                <a:rPr lang="fr-FR" sz="1200" dirty="0">
                  <a:latin typeface="Sofia Pro Regular" panose="00000500000000000000" pitchFamily="50" charset="0"/>
                </a:rPr>
                <a:t>Citrus fruit </a:t>
              </a:r>
              <a:r>
                <a:rPr lang="fr-FR" sz="1200" dirty="0" err="1">
                  <a:latin typeface="Sofia Pro Regular" panose="00000500000000000000" pitchFamily="50" charset="0"/>
                </a:rPr>
                <a:t>extract</a:t>
              </a:r>
              <a:endParaRPr lang="fr-FR" sz="1200" dirty="0" smtClean="0">
                <a:latin typeface="Sofia Pro Regular" panose="00000500000000000000" pitchFamily="50" charset="0"/>
              </a:endParaRPr>
            </a:p>
          </p:txBody>
        </p:sp>
      </p:grpSp>
      <p:sp>
        <p:nvSpPr>
          <p:cNvPr id="196" name="ZoneTexte 7">
            <a:extLst>
              <a:ext uri="{FF2B5EF4-FFF2-40B4-BE49-F238E27FC236}">
                <a16:creationId xmlns:a16="http://schemas.microsoft.com/office/drawing/2014/main" id="{ED79C10A-8566-44DB-8CE8-49696A0C532E}"/>
              </a:ext>
            </a:extLst>
          </p:cNvPr>
          <p:cNvSpPr txBox="1">
            <a:spLocks noChangeArrowheads="1"/>
          </p:cNvSpPr>
          <p:nvPr/>
        </p:nvSpPr>
        <p:spPr bwMode="auto">
          <a:xfrm>
            <a:off x="0" y="5329613"/>
            <a:ext cx="12192000" cy="388622"/>
          </a:xfrm>
          <a:prstGeom prst="rect">
            <a:avLst/>
          </a:prstGeom>
          <a:solidFill>
            <a:srgbClr val="EBE7E4">
              <a:alpha val="50196"/>
            </a:srgbClr>
          </a:solidFill>
          <a:ln w="28575">
            <a:noFill/>
            <a:miter lim="800000"/>
            <a:headEnd/>
            <a:tailEnd/>
          </a:ln>
        </p:spPr>
        <p:txBody>
          <a:bodyPr wrap="square" lIns="80063" tIns="40032" rIns="80063" bIns="40032">
            <a:spAutoFit/>
          </a:bodyPr>
          <a:lstStyle/>
          <a:p>
            <a:pPr algn="ctr"/>
            <a:r>
              <a:rPr lang="fr-FR" sz="2000" b="1" cap="small" dirty="0" err="1" smtClean="0">
                <a:latin typeface="Sofia Pro Regular" panose="00000500000000000000" pitchFamily="50" charset="0"/>
              </a:rPr>
              <a:t>keratolytic</a:t>
            </a:r>
            <a:endParaRPr lang="fr-FR" sz="2000" b="1" cap="small" dirty="0">
              <a:latin typeface="Sofia Pro Regular" panose="00000500000000000000" pitchFamily="50" charset="0"/>
            </a:endParaRPr>
          </a:p>
        </p:txBody>
      </p:sp>
      <p:grpSp>
        <p:nvGrpSpPr>
          <p:cNvPr id="1024" name="Groupe 1023"/>
          <p:cNvGrpSpPr/>
          <p:nvPr/>
        </p:nvGrpSpPr>
        <p:grpSpPr>
          <a:xfrm>
            <a:off x="2190751" y="5944350"/>
            <a:ext cx="1638300" cy="745417"/>
            <a:chOff x="2190751" y="5944350"/>
            <a:chExt cx="1638300" cy="745417"/>
          </a:xfrm>
        </p:grpSpPr>
        <p:sp>
          <p:nvSpPr>
            <p:cNvPr id="170" name="ZoneTexte 7">
              <a:extLst>
                <a:ext uri="{FF2B5EF4-FFF2-40B4-BE49-F238E27FC236}">
                  <a16:creationId xmlns:a16="http://schemas.microsoft.com/office/drawing/2014/main" id="{ED79C10A-8566-44DB-8CE8-49696A0C532E}"/>
                </a:ext>
              </a:extLst>
            </p:cNvPr>
            <p:cNvSpPr txBox="1">
              <a:spLocks noChangeArrowheads="1"/>
            </p:cNvSpPr>
            <p:nvPr/>
          </p:nvSpPr>
          <p:spPr bwMode="auto">
            <a:xfrm>
              <a:off x="2190751" y="6362700"/>
              <a:ext cx="1638300" cy="327067"/>
            </a:xfrm>
            <a:prstGeom prst="rect">
              <a:avLst/>
            </a:prstGeom>
            <a:solidFill>
              <a:srgbClr val="FFFFFF">
                <a:alpha val="50196"/>
              </a:srgbClr>
            </a:solidFill>
            <a:ln w="28575">
              <a:noFill/>
              <a:miter lim="800000"/>
              <a:headEnd/>
              <a:tailEnd/>
            </a:ln>
          </p:spPr>
          <p:txBody>
            <a:bodyPr wrap="square" lIns="80063" tIns="40032" rIns="80063" bIns="40032">
              <a:spAutoFit/>
            </a:bodyPr>
            <a:lstStyle/>
            <a:p>
              <a:pPr algn="ctr"/>
              <a:r>
                <a:rPr lang="fr-FR" sz="1600" b="1" dirty="0" err="1" smtClean="0">
                  <a:latin typeface="Sofia Pro Regular" panose="00000500000000000000" pitchFamily="50" charset="0"/>
                </a:rPr>
                <a:t>Moisturising</a:t>
              </a:r>
              <a:endParaRPr lang="fr-FR" sz="1600" b="1" dirty="0">
                <a:latin typeface="Sofia Pro Regular" panose="00000500000000000000" pitchFamily="50" charset="0"/>
              </a:endParaRPr>
            </a:p>
          </p:txBody>
        </p:sp>
        <p:sp>
          <p:nvSpPr>
            <p:cNvPr id="197" name="Flèche : bas 19">
              <a:extLst>
                <a:ext uri="{FF2B5EF4-FFF2-40B4-BE49-F238E27FC236}">
                  <a16:creationId xmlns:a16="http://schemas.microsoft.com/office/drawing/2014/main" id="{47A8EF76-D21D-47C9-A3DD-C0C2CE260178}"/>
                </a:ext>
              </a:extLst>
            </p:cNvPr>
            <p:cNvSpPr/>
            <p:nvPr/>
          </p:nvSpPr>
          <p:spPr>
            <a:xfrm>
              <a:off x="2942595" y="5944350"/>
              <a:ext cx="173999" cy="431553"/>
            </a:xfrm>
            <a:prstGeom prst="downArrow">
              <a:avLst/>
            </a:prstGeom>
            <a:solidFill>
              <a:srgbClr val="DFDAFB"/>
            </a:solidFill>
            <a:ln>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rgbClr val="90143A"/>
                </a:solidFill>
              </a:endParaRPr>
            </a:p>
          </p:txBody>
        </p:sp>
      </p:grpSp>
      <p:grpSp>
        <p:nvGrpSpPr>
          <p:cNvPr id="1025" name="Groupe 1024"/>
          <p:cNvGrpSpPr/>
          <p:nvPr/>
        </p:nvGrpSpPr>
        <p:grpSpPr>
          <a:xfrm>
            <a:off x="4119369" y="5948812"/>
            <a:ext cx="2065652" cy="729495"/>
            <a:chOff x="4119369" y="5948812"/>
            <a:chExt cx="2065652" cy="729495"/>
          </a:xfrm>
        </p:grpSpPr>
        <p:sp>
          <p:nvSpPr>
            <p:cNvPr id="176" name="ZoneTexte 7">
              <a:extLst>
                <a:ext uri="{FF2B5EF4-FFF2-40B4-BE49-F238E27FC236}">
                  <a16:creationId xmlns:a16="http://schemas.microsoft.com/office/drawing/2014/main" id="{ED79C10A-8566-44DB-8CE8-49696A0C532E}"/>
                </a:ext>
              </a:extLst>
            </p:cNvPr>
            <p:cNvSpPr txBox="1">
              <a:spLocks noChangeArrowheads="1"/>
            </p:cNvSpPr>
            <p:nvPr/>
          </p:nvSpPr>
          <p:spPr bwMode="auto">
            <a:xfrm>
              <a:off x="4119369" y="6351240"/>
              <a:ext cx="2065652" cy="327067"/>
            </a:xfrm>
            <a:prstGeom prst="rect">
              <a:avLst/>
            </a:prstGeom>
            <a:solidFill>
              <a:srgbClr val="FFFFFF">
                <a:alpha val="50196"/>
              </a:srgbClr>
            </a:solidFill>
            <a:ln w="28575">
              <a:noFill/>
              <a:miter lim="800000"/>
              <a:headEnd/>
              <a:tailEnd/>
            </a:ln>
          </p:spPr>
          <p:txBody>
            <a:bodyPr wrap="square" lIns="80063" tIns="40032" rIns="80063" bIns="40032">
              <a:spAutoFit/>
            </a:bodyPr>
            <a:lstStyle/>
            <a:p>
              <a:pPr algn="ctr"/>
              <a:r>
                <a:rPr lang="fr-FR" sz="1600" b="1" dirty="0" err="1" smtClean="0">
                  <a:latin typeface="Sofia Pro Regular" panose="00000500000000000000" pitchFamily="50" charset="0"/>
                </a:rPr>
                <a:t>Depigmenting</a:t>
              </a:r>
              <a:endParaRPr lang="fr-FR" sz="1600" b="1" dirty="0">
                <a:latin typeface="Sofia Pro Regular" panose="00000500000000000000" pitchFamily="50" charset="0"/>
              </a:endParaRPr>
            </a:p>
          </p:txBody>
        </p:sp>
        <p:sp>
          <p:nvSpPr>
            <p:cNvPr id="198" name="Flèche : bas 19">
              <a:extLst>
                <a:ext uri="{FF2B5EF4-FFF2-40B4-BE49-F238E27FC236}">
                  <a16:creationId xmlns:a16="http://schemas.microsoft.com/office/drawing/2014/main" id="{47A8EF76-D21D-47C9-A3DD-C0C2CE260178}"/>
                </a:ext>
              </a:extLst>
            </p:cNvPr>
            <p:cNvSpPr/>
            <p:nvPr/>
          </p:nvSpPr>
          <p:spPr>
            <a:xfrm>
              <a:off x="5017745" y="5948812"/>
              <a:ext cx="173999" cy="431553"/>
            </a:xfrm>
            <a:prstGeom prst="downArrow">
              <a:avLst/>
            </a:prstGeom>
            <a:solidFill>
              <a:srgbClr val="DFDAFB"/>
            </a:solidFill>
            <a:ln>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rgbClr val="90143A"/>
                </a:solidFill>
              </a:endParaRPr>
            </a:p>
          </p:txBody>
        </p:sp>
      </p:grpSp>
      <p:grpSp>
        <p:nvGrpSpPr>
          <p:cNvPr id="1028" name="Groupe 1027"/>
          <p:cNvGrpSpPr/>
          <p:nvPr/>
        </p:nvGrpSpPr>
        <p:grpSpPr>
          <a:xfrm>
            <a:off x="6461759" y="5944349"/>
            <a:ext cx="1316265" cy="725831"/>
            <a:chOff x="6461759" y="5944349"/>
            <a:chExt cx="1316265" cy="725831"/>
          </a:xfrm>
        </p:grpSpPr>
        <p:sp>
          <p:nvSpPr>
            <p:cNvPr id="182" name="ZoneTexte 7">
              <a:extLst>
                <a:ext uri="{FF2B5EF4-FFF2-40B4-BE49-F238E27FC236}">
                  <a16:creationId xmlns:a16="http://schemas.microsoft.com/office/drawing/2014/main" id="{ED79C10A-8566-44DB-8CE8-49696A0C532E}"/>
                </a:ext>
              </a:extLst>
            </p:cNvPr>
            <p:cNvSpPr txBox="1">
              <a:spLocks noChangeArrowheads="1"/>
            </p:cNvSpPr>
            <p:nvPr/>
          </p:nvSpPr>
          <p:spPr bwMode="auto">
            <a:xfrm>
              <a:off x="6461759" y="6343113"/>
              <a:ext cx="1316265" cy="327067"/>
            </a:xfrm>
            <a:prstGeom prst="rect">
              <a:avLst/>
            </a:prstGeom>
            <a:solidFill>
              <a:srgbClr val="FFFFFF">
                <a:alpha val="50196"/>
              </a:srgbClr>
            </a:solidFill>
            <a:ln w="28575">
              <a:noFill/>
              <a:miter lim="800000"/>
              <a:headEnd/>
              <a:tailEnd/>
            </a:ln>
          </p:spPr>
          <p:txBody>
            <a:bodyPr wrap="square" lIns="80063" tIns="40032" rIns="80063" bIns="40032">
              <a:spAutoFit/>
            </a:bodyPr>
            <a:lstStyle/>
            <a:p>
              <a:pPr algn="ctr"/>
              <a:r>
                <a:rPr lang="fr-FR" sz="1600" b="1" dirty="0" err="1" smtClean="0">
                  <a:latin typeface="Sofia Pro Regular" panose="00000500000000000000" pitchFamily="50" charset="0"/>
                </a:rPr>
                <a:t>Hydrating</a:t>
              </a:r>
              <a:endParaRPr lang="fr-FR" sz="1600" b="1" dirty="0">
                <a:latin typeface="Sofia Pro Regular" panose="00000500000000000000" pitchFamily="50" charset="0"/>
              </a:endParaRPr>
            </a:p>
          </p:txBody>
        </p:sp>
        <p:sp>
          <p:nvSpPr>
            <p:cNvPr id="199" name="Flèche : bas 19">
              <a:extLst>
                <a:ext uri="{FF2B5EF4-FFF2-40B4-BE49-F238E27FC236}">
                  <a16:creationId xmlns:a16="http://schemas.microsoft.com/office/drawing/2014/main" id="{47A8EF76-D21D-47C9-A3DD-C0C2CE260178}"/>
                </a:ext>
              </a:extLst>
            </p:cNvPr>
            <p:cNvSpPr/>
            <p:nvPr/>
          </p:nvSpPr>
          <p:spPr>
            <a:xfrm>
              <a:off x="7029824" y="5944349"/>
              <a:ext cx="173999" cy="431553"/>
            </a:xfrm>
            <a:prstGeom prst="downArrow">
              <a:avLst/>
            </a:prstGeom>
            <a:solidFill>
              <a:srgbClr val="DFDAFB"/>
            </a:solidFill>
            <a:ln>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rgbClr val="90143A"/>
                </a:solidFill>
              </a:endParaRPr>
            </a:p>
          </p:txBody>
        </p:sp>
      </p:grpSp>
      <p:grpSp>
        <p:nvGrpSpPr>
          <p:cNvPr id="1030" name="Groupe 1029"/>
          <p:cNvGrpSpPr/>
          <p:nvPr/>
        </p:nvGrpSpPr>
        <p:grpSpPr>
          <a:xfrm>
            <a:off x="8100375" y="5938367"/>
            <a:ext cx="2396175" cy="919633"/>
            <a:chOff x="8100375" y="5938367"/>
            <a:chExt cx="2396175" cy="919633"/>
          </a:xfrm>
        </p:grpSpPr>
        <p:sp>
          <p:nvSpPr>
            <p:cNvPr id="188" name="ZoneTexte 7">
              <a:extLst>
                <a:ext uri="{FF2B5EF4-FFF2-40B4-BE49-F238E27FC236}">
                  <a16:creationId xmlns:a16="http://schemas.microsoft.com/office/drawing/2014/main" id="{ED79C10A-8566-44DB-8CE8-49696A0C532E}"/>
                </a:ext>
              </a:extLst>
            </p:cNvPr>
            <p:cNvSpPr txBox="1">
              <a:spLocks noChangeArrowheads="1"/>
            </p:cNvSpPr>
            <p:nvPr/>
          </p:nvSpPr>
          <p:spPr bwMode="auto">
            <a:xfrm>
              <a:off x="8100375" y="6284712"/>
              <a:ext cx="2396175" cy="573288"/>
            </a:xfrm>
            <a:prstGeom prst="rect">
              <a:avLst/>
            </a:prstGeom>
            <a:solidFill>
              <a:srgbClr val="FFFFFF">
                <a:alpha val="50196"/>
              </a:srgbClr>
            </a:solidFill>
            <a:ln w="28575">
              <a:noFill/>
              <a:miter lim="800000"/>
              <a:headEnd/>
              <a:tailEnd/>
            </a:ln>
          </p:spPr>
          <p:txBody>
            <a:bodyPr wrap="square" lIns="80063" tIns="40032" rIns="80063" bIns="40032">
              <a:spAutoFit/>
            </a:bodyPr>
            <a:lstStyle/>
            <a:p>
              <a:pPr algn="ctr"/>
              <a:r>
                <a:rPr lang="fr-FR" sz="1600" b="1" dirty="0" err="1" smtClean="0">
                  <a:latin typeface="Sofia Pro Regular" panose="00000500000000000000" pitchFamily="50" charset="0"/>
                </a:rPr>
                <a:t>Antioxidant</a:t>
              </a:r>
              <a:endParaRPr lang="fr-FR" sz="1600" b="1" dirty="0" smtClean="0">
                <a:latin typeface="Sofia Pro Regular" panose="00000500000000000000" pitchFamily="50" charset="0"/>
              </a:endParaRPr>
            </a:p>
            <a:p>
              <a:pPr algn="ctr"/>
              <a:r>
                <a:rPr lang="fr-FR" sz="1600" b="1" dirty="0">
                  <a:latin typeface="Sofia Pro Regular" panose="00000500000000000000" pitchFamily="50" charset="0"/>
                </a:rPr>
                <a:t>Anti-</a:t>
              </a:r>
              <a:r>
                <a:rPr lang="fr-FR" sz="1600" b="1" dirty="0" err="1">
                  <a:latin typeface="Sofia Pro Regular" panose="00000500000000000000" pitchFamily="50" charset="0"/>
                </a:rPr>
                <a:t>inflammatory</a:t>
              </a:r>
              <a:endParaRPr lang="fr-FR" sz="1600" b="1" dirty="0">
                <a:latin typeface="Sofia Pro Regular" panose="00000500000000000000" pitchFamily="50" charset="0"/>
              </a:endParaRPr>
            </a:p>
          </p:txBody>
        </p:sp>
        <p:sp>
          <p:nvSpPr>
            <p:cNvPr id="200" name="Flèche : bas 19">
              <a:extLst>
                <a:ext uri="{FF2B5EF4-FFF2-40B4-BE49-F238E27FC236}">
                  <a16:creationId xmlns:a16="http://schemas.microsoft.com/office/drawing/2014/main" id="{47A8EF76-D21D-47C9-A3DD-C0C2CE260178}"/>
                </a:ext>
              </a:extLst>
            </p:cNvPr>
            <p:cNvSpPr/>
            <p:nvPr/>
          </p:nvSpPr>
          <p:spPr>
            <a:xfrm>
              <a:off x="9089759" y="5938367"/>
              <a:ext cx="173999" cy="431553"/>
            </a:xfrm>
            <a:prstGeom prst="downArrow">
              <a:avLst/>
            </a:prstGeom>
            <a:solidFill>
              <a:srgbClr val="DFDAFB"/>
            </a:solidFill>
            <a:ln>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rgbClr val="90143A"/>
                </a:solidFill>
              </a:endParaRPr>
            </a:p>
          </p:txBody>
        </p:sp>
      </p:grpSp>
      <p:grpSp>
        <p:nvGrpSpPr>
          <p:cNvPr id="1033" name="Groupe 1032"/>
          <p:cNvGrpSpPr/>
          <p:nvPr/>
        </p:nvGrpSpPr>
        <p:grpSpPr>
          <a:xfrm>
            <a:off x="77513" y="5945992"/>
            <a:ext cx="1968529" cy="916866"/>
            <a:chOff x="10328789" y="5938367"/>
            <a:chExt cx="1968529" cy="916866"/>
          </a:xfrm>
        </p:grpSpPr>
        <p:sp>
          <p:nvSpPr>
            <p:cNvPr id="194" name="ZoneTexte 7">
              <a:extLst>
                <a:ext uri="{FF2B5EF4-FFF2-40B4-BE49-F238E27FC236}">
                  <a16:creationId xmlns:a16="http://schemas.microsoft.com/office/drawing/2014/main" id="{ED79C10A-8566-44DB-8CE8-49696A0C532E}"/>
                </a:ext>
              </a:extLst>
            </p:cNvPr>
            <p:cNvSpPr txBox="1">
              <a:spLocks noChangeArrowheads="1"/>
            </p:cNvSpPr>
            <p:nvPr/>
          </p:nvSpPr>
          <p:spPr bwMode="auto">
            <a:xfrm>
              <a:off x="10328789" y="6281945"/>
              <a:ext cx="1968529" cy="573288"/>
            </a:xfrm>
            <a:prstGeom prst="rect">
              <a:avLst/>
            </a:prstGeom>
            <a:solidFill>
              <a:srgbClr val="FFFFFF">
                <a:alpha val="50196"/>
              </a:srgbClr>
            </a:solidFill>
            <a:ln w="28575">
              <a:noFill/>
              <a:miter lim="800000"/>
              <a:headEnd/>
              <a:tailEnd/>
            </a:ln>
          </p:spPr>
          <p:txBody>
            <a:bodyPr wrap="square" lIns="80063" tIns="40032" rIns="80063" bIns="40032">
              <a:spAutoFit/>
            </a:bodyPr>
            <a:lstStyle/>
            <a:p>
              <a:pPr algn="ctr"/>
              <a:r>
                <a:rPr lang="fr-FR" sz="1600" b="1" dirty="0" smtClean="0">
                  <a:latin typeface="Sofia Pro Regular" panose="00000500000000000000" pitchFamily="50" charset="0"/>
                </a:rPr>
                <a:t>Radiance booster</a:t>
              </a:r>
            </a:p>
            <a:p>
              <a:pPr algn="ctr"/>
              <a:r>
                <a:rPr lang="fr-FR" sz="1600" b="1" dirty="0" smtClean="0">
                  <a:latin typeface="Sofia Pro Regular" panose="00000500000000000000" pitchFamily="50" charset="0"/>
                </a:rPr>
                <a:t>Astringent</a:t>
              </a:r>
              <a:endParaRPr lang="fr-FR" sz="1600" b="1" dirty="0">
                <a:latin typeface="Sofia Pro Regular" panose="00000500000000000000" pitchFamily="50" charset="0"/>
              </a:endParaRPr>
            </a:p>
          </p:txBody>
        </p:sp>
        <p:sp>
          <p:nvSpPr>
            <p:cNvPr id="201" name="Flèche : bas 19">
              <a:extLst>
                <a:ext uri="{FF2B5EF4-FFF2-40B4-BE49-F238E27FC236}">
                  <a16:creationId xmlns:a16="http://schemas.microsoft.com/office/drawing/2014/main" id="{47A8EF76-D21D-47C9-A3DD-C0C2CE260178}"/>
                </a:ext>
              </a:extLst>
            </p:cNvPr>
            <p:cNvSpPr/>
            <p:nvPr/>
          </p:nvSpPr>
          <p:spPr>
            <a:xfrm>
              <a:off x="11248619" y="5938367"/>
              <a:ext cx="173999" cy="431553"/>
            </a:xfrm>
            <a:prstGeom prst="downArrow">
              <a:avLst/>
            </a:prstGeom>
            <a:solidFill>
              <a:srgbClr val="DFDAFB"/>
            </a:solidFill>
            <a:ln>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rgbClr val="90143A"/>
                </a:solidFill>
              </a:endParaRPr>
            </a:p>
          </p:txBody>
        </p:sp>
      </p:grpSp>
      <p:sp>
        <p:nvSpPr>
          <p:cNvPr id="54" name="Rectangle 53"/>
          <p:cNvSpPr/>
          <p:nvPr/>
        </p:nvSpPr>
        <p:spPr>
          <a:xfrm>
            <a:off x="0" y="1614863"/>
            <a:ext cx="12192000" cy="707886"/>
          </a:xfrm>
          <a:prstGeom prst="rect">
            <a:avLst/>
          </a:prstGeom>
        </p:spPr>
        <p:txBody>
          <a:bodyPr wrap="square">
            <a:spAutoFit/>
          </a:bodyPr>
          <a:lstStyle/>
          <a:p>
            <a:pPr algn="ctr"/>
            <a:r>
              <a:rPr lang="fr-FR" sz="4000" kern="0" cap="all" dirty="0" smtClean="0">
                <a:solidFill>
                  <a:schemeClr val="tx1">
                    <a:lumMod val="75000"/>
                    <a:lumOff val="25000"/>
                  </a:schemeClr>
                </a:solidFill>
                <a:latin typeface="Sofia Pro Medium" panose="00000500000000000000" pitchFamily="50" charset="0"/>
              </a:rPr>
              <a:t>t</a:t>
            </a:r>
            <a:r>
              <a:rPr lang="fr-FR" sz="4000" kern="0" cap="small" dirty="0" smtClean="0">
                <a:solidFill>
                  <a:schemeClr val="tx1">
                    <a:lumMod val="75000"/>
                    <a:lumOff val="25000"/>
                  </a:schemeClr>
                </a:solidFill>
                <a:latin typeface="Sofia Pro Medium" panose="00000500000000000000" pitchFamily="50" charset="0"/>
              </a:rPr>
              <a:t>he aha</a:t>
            </a:r>
            <a:r>
              <a:rPr lang="fr-FR" sz="3200" kern="0" cap="small" dirty="0" smtClean="0">
                <a:solidFill>
                  <a:schemeClr val="tx1">
                    <a:lumMod val="75000"/>
                    <a:lumOff val="25000"/>
                  </a:schemeClr>
                </a:solidFill>
                <a:latin typeface="Sofia Pro Medium" panose="00000500000000000000" pitchFamily="50" charset="0"/>
              </a:rPr>
              <a:t>s</a:t>
            </a:r>
            <a:endParaRPr lang="fr-FR" sz="3200" dirty="0">
              <a:latin typeface="Sofia Pro Regular" panose="00000500000000000000" pitchFamily="50" charset="0"/>
            </a:endParaRPr>
          </a:p>
        </p:txBody>
      </p:sp>
      <p:grpSp>
        <p:nvGrpSpPr>
          <p:cNvPr id="55" name="Groupe 54"/>
          <p:cNvGrpSpPr/>
          <p:nvPr/>
        </p:nvGrpSpPr>
        <p:grpSpPr>
          <a:xfrm>
            <a:off x="77514" y="2587235"/>
            <a:ext cx="11804978" cy="470285"/>
            <a:chOff x="-241910" y="3506423"/>
            <a:chExt cx="11804978" cy="470285"/>
          </a:xfrm>
        </p:grpSpPr>
        <p:cxnSp>
          <p:nvCxnSpPr>
            <p:cNvPr id="57" name="Connecteur droit 56"/>
            <p:cNvCxnSpPr/>
            <p:nvPr/>
          </p:nvCxnSpPr>
          <p:spPr>
            <a:xfrm>
              <a:off x="-241910" y="3506423"/>
              <a:ext cx="4773124" cy="4426"/>
            </a:xfrm>
            <a:prstGeom prst="line">
              <a:avLst/>
            </a:prstGeom>
            <a:ln/>
          </p:spPr>
          <p:style>
            <a:lnRef idx="1">
              <a:schemeClr val="dk1"/>
            </a:lnRef>
            <a:fillRef idx="0">
              <a:schemeClr val="dk1"/>
            </a:fillRef>
            <a:effectRef idx="0">
              <a:schemeClr val="dk1"/>
            </a:effectRef>
            <a:fontRef idx="minor">
              <a:schemeClr val="tx1"/>
            </a:fontRef>
          </p:style>
        </p:cxnSp>
        <p:cxnSp>
          <p:nvCxnSpPr>
            <p:cNvPr id="58" name="Connecteur droit 57"/>
            <p:cNvCxnSpPr/>
            <p:nvPr/>
          </p:nvCxnSpPr>
          <p:spPr>
            <a:xfrm>
              <a:off x="7116727" y="3506423"/>
              <a:ext cx="4446341" cy="0"/>
            </a:xfrm>
            <a:prstGeom prst="line">
              <a:avLst/>
            </a:prstGeom>
            <a:ln/>
          </p:spPr>
          <p:style>
            <a:lnRef idx="1">
              <a:schemeClr val="dk1"/>
            </a:lnRef>
            <a:fillRef idx="0">
              <a:schemeClr val="dk1"/>
            </a:fillRef>
            <a:effectRef idx="0">
              <a:schemeClr val="dk1"/>
            </a:effectRef>
            <a:fontRef idx="minor">
              <a:schemeClr val="tx1"/>
            </a:fontRef>
          </p:style>
        </p:cxnSp>
        <p:cxnSp>
          <p:nvCxnSpPr>
            <p:cNvPr id="59" name="Connecteur droit 58"/>
            <p:cNvCxnSpPr/>
            <p:nvPr/>
          </p:nvCxnSpPr>
          <p:spPr>
            <a:xfrm>
              <a:off x="4531214" y="3506423"/>
              <a:ext cx="1304261" cy="470285"/>
            </a:xfrm>
            <a:prstGeom prst="line">
              <a:avLst/>
            </a:prstGeom>
            <a:ln/>
          </p:spPr>
          <p:style>
            <a:lnRef idx="1">
              <a:schemeClr val="dk1"/>
            </a:lnRef>
            <a:fillRef idx="0">
              <a:schemeClr val="dk1"/>
            </a:fillRef>
            <a:effectRef idx="0">
              <a:schemeClr val="dk1"/>
            </a:effectRef>
            <a:fontRef idx="minor">
              <a:schemeClr val="tx1"/>
            </a:fontRef>
          </p:style>
        </p:cxnSp>
        <p:cxnSp>
          <p:nvCxnSpPr>
            <p:cNvPr id="60" name="Connecteur droit 59"/>
            <p:cNvCxnSpPr/>
            <p:nvPr/>
          </p:nvCxnSpPr>
          <p:spPr>
            <a:xfrm flipV="1">
              <a:off x="5835475" y="3506423"/>
              <a:ext cx="1304261" cy="470285"/>
            </a:xfrm>
            <a:prstGeom prst="line">
              <a:avLst/>
            </a:prstGeom>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381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2"/>
                                        </p:tgtEl>
                                        <p:attrNameLst>
                                          <p:attrName>style.visibility</p:attrName>
                                        </p:attrNameLst>
                                      </p:cBhvr>
                                      <p:to>
                                        <p:strVal val="visible"/>
                                      </p:to>
                                    </p:set>
                                    <p:animEffect transition="in" filter="fade">
                                      <p:cBhvr>
                                        <p:cTn id="14" dur="1000"/>
                                        <p:tgtEl>
                                          <p:spTgt spid="1032"/>
                                        </p:tgtEl>
                                      </p:cBhvr>
                                    </p:animEffect>
                                    <p:anim calcmode="lin" valueType="num">
                                      <p:cBhvr>
                                        <p:cTn id="15" dur="1000" fill="hold"/>
                                        <p:tgtEl>
                                          <p:spTgt spid="1032"/>
                                        </p:tgtEl>
                                        <p:attrNameLst>
                                          <p:attrName>ppt_x</p:attrName>
                                        </p:attrNameLst>
                                      </p:cBhvr>
                                      <p:tavLst>
                                        <p:tav tm="0">
                                          <p:val>
                                            <p:strVal val="#ppt_x"/>
                                          </p:val>
                                        </p:tav>
                                        <p:tav tm="100000">
                                          <p:val>
                                            <p:strVal val="#ppt_x"/>
                                          </p:val>
                                        </p:tav>
                                      </p:tavLst>
                                    </p:anim>
                                    <p:anim calcmode="lin" valueType="num">
                                      <p:cBhvr>
                                        <p:cTn id="1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1000"/>
                                        <p:tgtEl>
                                          <p:spTgt spid="1027"/>
                                        </p:tgtEl>
                                      </p:cBhvr>
                                    </p:animEffect>
                                    <p:anim calcmode="lin" valueType="num">
                                      <p:cBhvr>
                                        <p:cTn id="29" dur="1000" fill="hold"/>
                                        <p:tgtEl>
                                          <p:spTgt spid="1027"/>
                                        </p:tgtEl>
                                        <p:attrNameLst>
                                          <p:attrName>ppt_x</p:attrName>
                                        </p:attrNameLst>
                                      </p:cBhvr>
                                      <p:tavLst>
                                        <p:tav tm="0">
                                          <p:val>
                                            <p:strVal val="#ppt_x"/>
                                          </p:val>
                                        </p:tav>
                                        <p:tav tm="100000">
                                          <p:val>
                                            <p:strVal val="#ppt_x"/>
                                          </p:val>
                                        </p:tav>
                                      </p:tavLst>
                                    </p:anim>
                                    <p:anim calcmode="lin" valueType="num">
                                      <p:cBhvr>
                                        <p:cTn id="30"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1000"/>
                                        <p:tgtEl>
                                          <p:spTgt spid="1029"/>
                                        </p:tgtEl>
                                      </p:cBhvr>
                                    </p:animEffect>
                                    <p:anim calcmode="lin" valueType="num">
                                      <p:cBhvr>
                                        <p:cTn id="36" dur="1000" fill="hold"/>
                                        <p:tgtEl>
                                          <p:spTgt spid="1029"/>
                                        </p:tgtEl>
                                        <p:attrNameLst>
                                          <p:attrName>ppt_x</p:attrName>
                                        </p:attrNameLst>
                                      </p:cBhvr>
                                      <p:tavLst>
                                        <p:tav tm="0">
                                          <p:val>
                                            <p:strVal val="#ppt_x"/>
                                          </p:val>
                                        </p:tav>
                                        <p:tav tm="100000">
                                          <p:val>
                                            <p:strVal val="#ppt_x"/>
                                          </p:val>
                                        </p:tav>
                                      </p:tavLst>
                                    </p:anim>
                                    <p:anim calcmode="lin" valueType="num">
                                      <p:cBhvr>
                                        <p:cTn id="37"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31"/>
                                        </p:tgtEl>
                                        <p:attrNameLst>
                                          <p:attrName>style.visibility</p:attrName>
                                        </p:attrNameLst>
                                      </p:cBhvr>
                                      <p:to>
                                        <p:strVal val="visible"/>
                                      </p:to>
                                    </p:set>
                                    <p:animEffect transition="in" filter="fade">
                                      <p:cBhvr>
                                        <p:cTn id="42" dur="1000"/>
                                        <p:tgtEl>
                                          <p:spTgt spid="1031"/>
                                        </p:tgtEl>
                                      </p:cBhvr>
                                    </p:animEffect>
                                    <p:anim calcmode="lin" valueType="num">
                                      <p:cBhvr>
                                        <p:cTn id="43" dur="1000" fill="hold"/>
                                        <p:tgtEl>
                                          <p:spTgt spid="1031"/>
                                        </p:tgtEl>
                                        <p:attrNameLst>
                                          <p:attrName>ppt_x</p:attrName>
                                        </p:attrNameLst>
                                      </p:cBhvr>
                                      <p:tavLst>
                                        <p:tav tm="0">
                                          <p:val>
                                            <p:strVal val="#ppt_x"/>
                                          </p:val>
                                        </p:tav>
                                        <p:tav tm="100000">
                                          <p:val>
                                            <p:strVal val="#ppt_x"/>
                                          </p:val>
                                        </p:tav>
                                      </p:tavLst>
                                    </p:anim>
                                    <p:anim calcmode="lin" valueType="num">
                                      <p:cBhvr>
                                        <p:cTn id="44"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96"/>
                                        </p:tgtEl>
                                        <p:attrNameLst>
                                          <p:attrName>style.visibility</p:attrName>
                                        </p:attrNameLst>
                                      </p:cBhvr>
                                      <p:to>
                                        <p:strVal val="visible"/>
                                      </p:to>
                                    </p:set>
                                    <p:animEffect transition="in" filter="wipe(left)">
                                      <p:cBhvr>
                                        <p:cTn id="56" dur="500"/>
                                        <p:tgtEl>
                                          <p:spTgt spid="19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33"/>
                                        </p:tgtEl>
                                        <p:attrNameLst>
                                          <p:attrName>style.visibility</p:attrName>
                                        </p:attrNameLst>
                                      </p:cBhvr>
                                      <p:to>
                                        <p:strVal val="visible"/>
                                      </p:to>
                                    </p:set>
                                    <p:animEffect transition="in" filter="fade">
                                      <p:cBhvr>
                                        <p:cTn id="61" dur="1000"/>
                                        <p:tgtEl>
                                          <p:spTgt spid="1033"/>
                                        </p:tgtEl>
                                      </p:cBhvr>
                                    </p:animEffect>
                                    <p:anim calcmode="lin" valueType="num">
                                      <p:cBhvr>
                                        <p:cTn id="62" dur="1000" fill="hold"/>
                                        <p:tgtEl>
                                          <p:spTgt spid="1033"/>
                                        </p:tgtEl>
                                        <p:attrNameLst>
                                          <p:attrName>ppt_x</p:attrName>
                                        </p:attrNameLst>
                                      </p:cBhvr>
                                      <p:tavLst>
                                        <p:tav tm="0">
                                          <p:val>
                                            <p:strVal val="#ppt_x"/>
                                          </p:val>
                                        </p:tav>
                                        <p:tav tm="100000">
                                          <p:val>
                                            <p:strVal val="#ppt_x"/>
                                          </p:val>
                                        </p:tav>
                                      </p:tavLst>
                                    </p:anim>
                                    <p:anim calcmode="lin" valueType="num">
                                      <p:cBhvr>
                                        <p:cTn id="63"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024"/>
                                        </p:tgtEl>
                                        <p:attrNameLst>
                                          <p:attrName>style.visibility</p:attrName>
                                        </p:attrNameLst>
                                      </p:cBhvr>
                                      <p:to>
                                        <p:strVal val="visible"/>
                                      </p:to>
                                    </p:set>
                                    <p:animEffect transition="in" filter="fade">
                                      <p:cBhvr>
                                        <p:cTn id="68" dur="1000"/>
                                        <p:tgtEl>
                                          <p:spTgt spid="1024"/>
                                        </p:tgtEl>
                                      </p:cBhvr>
                                    </p:animEffect>
                                    <p:anim calcmode="lin" valueType="num">
                                      <p:cBhvr>
                                        <p:cTn id="69" dur="1000" fill="hold"/>
                                        <p:tgtEl>
                                          <p:spTgt spid="1024"/>
                                        </p:tgtEl>
                                        <p:attrNameLst>
                                          <p:attrName>ppt_x</p:attrName>
                                        </p:attrNameLst>
                                      </p:cBhvr>
                                      <p:tavLst>
                                        <p:tav tm="0">
                                          <p:val>
                                            <p:strVal val="#ppt_x"/>
                                          </p:val>
                                        </p:tav>
                                        <p:tav tm="100000">
                                          <p:val>
                                            <p:strVal val="#ppt_x"/>
                                          </p:val>
                                        </p:tav>
                                      </p:tavLst>
                                    </p:anim>
                                    <p:anim calcmode="lin" valueType="num">
                                      <p:cBhvr>
                                        <p:cTn id="70" dur="1000" fill="hold"/>
                                        <p:tgtEl>
                                          <p:spTgt spid="102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25"/>
                                        </p:tgtEl>
                                        <p:attrNameLst>
                                          <p:attrName>style.visibility</p:attrName>
                                        </p:attrNameLst>
                                      </p:cBhvr>
                                      <p:to>
                                        <p:strVal val="visible"/>
                                      </p:to>
                                    </p:set>
                                    <p:animEffect transition="in" filter="fade">
                                      <p:cBhvr>
                                        <p:cTn id="75" dur="1000"/>
                                        <p:tgtEl>
                                          <p:spTgt spid="1025"/>
                                        </p:tgtEl>
                                      </p:cBhvr>
                                    </p:animEffect>
                                    <p:anim calcmode="lin" valueType="num">
                                      <p:cBhvr>
                                        <p:cTn id="76" dur="1000" fill="hold"/>
                                        <p:tgtEl>
                                          <p:spTgt spid="1025"/>
                                        </p:tgtEl>
                                        <p:attrNameLst>
                                          <p:attrName>ppt_x</p:attrName>
                                        </p:attrNameLst>
                                      </p:cBhvr>
                                      <p:tavLst>
                                        <p:tav tm="0">
                                          <p:val>
                                            <p:strVal val="#ppt_x"/>
                                          </p:val>
                                        </p:tav>
                                        <p:tav tm="100000">
                                          <p:val>
                                            <p:strVal val="#ppt_x"/>
                                          </p:val>
                                        </p:tav>
                                      </p:tavLst>
                                    </p:anim>
                                    <p:anim calcmode="lin" valueType="num">
                                      <p:cBhvr>
                                        <p:cTn id="77"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028"/>
                                        </p:tgtEl>
                                        <p:attrNameLst>
                                          <p:attrName>style.visibility</p:attrName>
                                        </p:attrNameLst>
                                      </p:cBhvr>
                                      <p:to>
                                        <p:strVal val="visible"/>
                                      </p:to>
                                    </p:set>
                                    <p:animEffect transition="in" filter="fade">
                                      <p:cBhvr>
                                        <p:cTn id="82" dur="1000"/>
                                        <p:tgtEl>
                                          <p:spTgt spid="1028"/>
                                        </p:tgtEl>
                                      </p:cBhvr>
                                    </p:animEffect>
                                    <p:anim calcmode="lin" valueType="num">
                                      <p:cBhvr>
                                        <p:cTn id="83" dur="1000" fill="hold"/>
                                        <p:tgtEl>
                                          <p:spTgt spid="1028"/>
                                        </p:tgtEl>
                                        <p:attrNameLst>
                                          <p:attrName>ppt_x</p:attrName>
                                        </p:attrNameLst>
                                      </p:cBhvr>
                                      <p:tavLst>
                                        <p:tav tm="0">
                                          <p:val>
                                            <p:strVal val="#ppt_x"/>
                                          </p:val>
                                        </p:tav>
                                        <p:tav tm="100000">
                                          <p:val>
                                            <p:strVal val="#ppt_x"/>
                                          </p:val>
                                        </p:tav>
                                      </p:tavLst>
                                    </p:anim>
                                    <p:anim calcmode="lin" valueType="num">
                                      <p:cBhvr>
                                        <p:cTn id="8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1030"/>
                                        </p:tgtEl>
                                        <p:attrNameLst>
                                          <p:attrName>style.visibility</p:attrName>
                                        </p:attrNameLst>
                                      </p:cBhvr>
                                      <p:to>
                                        <p:strVal val="visible"/>
                                      </p:to>
                                    </p:set>
                                    <p:animEffect transition="in" filter="fade">
                                      <p:cBhvr>
                                        <p:cTn id="89" dur="1000"/>
                                        <p:tgtEl>
                                          <p:spTgt spid="1030"/>
                                        </p:tgtEl>
                                      </p:cBhvr>
                                    </p:animEffect>
                                    <p:anim calcmode="lin" valueType="num">
                                      <p:cBhvr>
                                        <p:cTn id="90" dur="1000" fill="hold"/>
                                        <p:tgtEl>
                                          <p:spTgt spid="1030"/>
                                        </p:tgtEl>
                                        <p:attrNameLst>
                                          <p:attrName>ppt_x</p:attrName>
                                        </p:attrNameLst>
                                      </p:cBhvr>
                                      <p:tavLst>
                                        <p:tav tm="0">
                                          <p:val>
                                            <p:strVal val="#ppt_x"/>
                                          </p:val>
                                        </p:tav>
                                        <p:tav tm="100000">
                                          <p:val>
                                            <p:strVal val="#ppt_x"/>
                                          </p:val>
                                        </p:tav>
                                      </p:tavLst>
                                    </p:anim>
                                    <p:anim calcmode="lin" valueType="num">
                                      <p:cBhvr>
                                        <p:cTn id="9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1000"/>
                                        <p:tgtEl>
                                          <p:spTgt spid="5"/>
                                        </p:tgtEl>
                                      </p:cBhvr>
                                    </p:animEffect>
                                    <p:anim calcmode="lin" valueType="num">
                                      <p:cBhvr>
                                        <p:cTn id="97" dur="1000" fill="hold"/>
                                        <p:tgtEl>
                                          <p:spTgt spid="5"/>
                                        </p:tgtEl>
                                        <p:attrNameLst>
                                          <p:attrName>ppt_x</p:attrName>
                                        </p:attrNameLst>
                                      </p:cBhvr>
                                      <p:tavLst>
                                        <p:tav tm="0">
                                          <p:val>
                                            <p:strVal val="#ppt_x"/>
                                          </p:val>
                                        </p:tav>
                                        <p:tav tm="100000">
                                          <p:val>
                                            <p:strVal val="#ppt_x"/>
                                          </p:val>
                                        </p:tav>
                                      </p:tavLst>
                                    </p:anim>
                                    <p:anim calcmode="lin" valueType="num">
                                      <p:cBhvr>
                                        <p:cTn id="9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032"/>
                                        </p:tgtEl>
                                      </p:cBhvr>
                                    </p:animEffect>
                                    <p:set>
                                      <p:cBhvr>
                                        <p:cTn id="103" dur="1" fill="hold">
                                          <p:stCondLst>
                                            <p:cond delay="499"/>
                                          </p:stCondLst>
                                        </p:cTn>
                                        <p:tgtEl>
                                          <p:spTgt spid="1032"/>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027"/>
                                        </p:tgtEl>
                                      </p:cBhvr>
                                    </p:animEffect>
                                    <p:set>
                                      <p:cBhvr>
                                        <p:cTn id="109" dur="1" fill="hold">
                                          <p:stCondLst>
                                            <p:cond delay="499"/>
                                          </p:stCondLst>
                                        </p:cTn>
                                        <p:tgtEl>
                                          <p:spTgt spid="1027"/>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1029"/>
                                        </p:tgtEl>
                                      </p:cBhvr>
                                    </p:animEffect>
                                    <p:set>
                                      <p:cBhvr>
                                        <p:cTn id="112" dur="1" fill="hold">
                                          <p:stCondLst>
                                            <p:cond delay="499"/>
                                          </p:stCondLst>
                                        </p:cTn>
                                        <p:tgtEl>
                                          <p:spTgt spid="1029"/>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1031"/>
                                        </p:tgtEl>
                                      </p:cBhvr>
                                    </p:animEffect>
                                    <p:set>
                                      <p:cBhvr>
                                        <p:cTn id="115" dur="1" fill="hold">
                                          <p:stCondLst>
                                            <p:cond delay="499"/>
                                          </p:stCondLst>
                                        </p:cTn>
                                        <p:tgtEl>
                                          <p:spTgt spid="1031"/>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96"/>
                                        </p:tgtEl>
                                      </p:cBhvr>
                                    </p:animEffect>
                                    <p:set>
                                      <p:cBhvr>
                                        <p:cTn id="118" dur="1" fill="hold">
                                          <p:stCondLst>
                                            <p:cond delay="499"/>
                                          </p:stCondLst>
                                        </p:cTn>
                                        <p:tgtEl>
                                          <p:spTgt spid="196"/>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1033"/>
                                        </p:tgtEl>
                                      </p:cBhvr>
                                    </p:animEffect>
                                    <p:set>
                                      <p:cBhvr>
                                        <p:cTn id="121" dur="1" fill="hold">
                                          <p:stCondLst>
                                            <p:cond delay="499"/>
                                          </p:stCondLst>
                                        </p:cTn>
                                        <p:tgtEl>
                                          <p:spTgt spid="1033"/>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024"/>
                                        </p:tgtEl>
                                      </p:cBhvr>
                                    </p:animEffect>
                                    <p:set>
                                      <p:cBhvr>
                                        <p:cTn id="124" dur="1" fill="hold">
                                          <p:stCondLst>
                                            <p:cond delay="499"/>
                                          </p:stCondLst>
                                        </p:cTn>
                                        <p:tgtEl>
                                          <p:spTgt spid="102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1025"/>
                                        </p:tgtEl>
                                      </p:cBhvr>
                                    </p:animEffect>
                                    <p:set>
                                      <p:cBhvr>
                                        <p:cTn id="127" dur="1" fill="hold">
                                          <p:stCondLst>
                                            <p:cond delay="499"/>
                                          </p:stCondLst>
                                        </p:cTn>
                                        <p:tgtEl>
                                          <p:spTgt spid="1025"/>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028"/>
                                        </p:tgtEl>
                                      </p:cBhvr>
                                    </p:animEffect>
                                    <p:set>
                                      <p:cBhvr>
                                        <p:cTn id="130" dur="1" fill="hold">
                                          <p:stCondLst>
                                            <p:cond delay="499"/>
                                          </p:stCondLst>
                                        </p:cTn>
                                        <p:tgtEl>
                                          <p:spTgt spid="1028"/>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1030"/>
                                        </p:tgtEl>
                                      </p:cBhvr>
                                    </p:animEffect>
                                    <p:set>
                                      <p:cBhvr>
                                        <p:cTn id="133" dur="1" fill="hold">
                                          <p:stCondLst>
                                            <p:cond delay="499"/>
                                          </p:stCondLst>
                                        </p:cTn>
                                        <p:tgtEl>
                                          <p:spTgt spid="1030"/>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3" presetClass="entr" presetSubtype="16" fill="hold" nodeType="clickEffect">
                                  <p:stCondLst>
                                    <p:cond delay="0"/>
                                  </p:stCondLst>
                                  <p:childTnLst>
                                    <p:set>
                                      <p:cBhvr>
                                        <p:cTn id="137" dur="1" fill="hold">
                                          <p:stCondLst>
                                            <p:cond delay="0"/>
                                          </p:stCondLst>
                                        </p:cTn>
                                        <p:tgtEl>
                                          <p:spTgt spid="3"/>
                                        </p:tgtEl>
                                        <p:attrNameLst>
                                          <p:attrName>style.visibility</p:attrName>
                                        </p:attrNameLst>
                                      </p:cBhvr>
                                      <p:to>
                                        <p:strVal val="visible"/>
                                      </p:to>
                                    </p:set>
                                    <p:anim calcmode="lin" valueType="num">
                                      <p:cBhvr>
                                        <p:cTn id="138" dur="500" fill="hold"/>
                                        <p:tgtEl>
                                          <p:spTgt spid="3"/>
                                        </p:tgtEl>
                                        <p:attrNameLst>
                                          <p:attrName>ppt_w</p:attrName>
                                        </p:attrNameLst>
                                      </p:cBhvr>
                                      <p:tavLst>
                                        <p:tav tm="0">
                                          <p:val>
                                            <p:fltVal val="0"/>
                                          </p:val>
                                        </p:tav>
                                        <p:tav tm="100000">
                                          <p:val>
                                            <p:strVal val="#ppt_w"/>
                                          </p:val>
                                        </p:tav>
                                      </p:tavLst>
                                    </p:anim>
                                    <p:anim calcmode="lin" valueType="num">
                                      <p:cBhvr>
                                        <p:cTn id="139" dur="500" fill="hold"/>
                                        <p:tgtEl>
                                          <p:spTgt spid="3"/>
                                        </p:tgtEl>
                                        <p:attrNameLst>
                                          <p:attrName>ppt_h</p:attrName>
                                        </p:attrNameLst>
                                      </p:cBhvr>
                                      <p:tavLst>
                                        <p:tav tm="0">
                                          <p:val>
                                            <p:fltVal val="0"/>
                                          </p:val>
                                        </p:tav>
                                        <p:tav tm="100000">
                                          <p:val>
                                            <p:strVal val="#ppt_h"/>
                                          </p:val>
                                        </p:tav>
                                      </p:tavLst>
                                    </p:anim>
                                  </p:childTnLst>
                                </p:cTn>
                              </p:par>
                              <p:par>
                                <p:cTn id="140" presetID="23" presetClass="entr" presetSubtype="16" fill="hold" nodeType="withEffect">
                                  <p:stCondLst>
                                    <p:cond delay="0"/>
                                  </p:stCondLst>
                                  <p:childTnLst>
                                    <p:set>
                                      <p:cBhvr>
                                        <p:cTn id="141" dur="1" fill="hold">
                                          <p:stCondLst>
                                            <p:cond delay="0"/>
                                          </p:stCondLst>
                                        </p:cTn>
                                        <p:tgtEl>
                                          <p:spTgt spid="5"/>
                                        </p:tgtEl>
                                        <p:attrNameLst>
                                          <p:attrName>style.visibility</p:attrName>
                                        </p:attrNameLst>
                                      </p:cBhvr>
                                      <p:to>
                                        <p:strVal val="visible"/>
                                      </p:to>
                                    </p:set>
                                    <p:anim calcmode="lin" valueType="num">
                                      <p:cBhvr>
                                        <p:cTn id="142" dur="500" fill="hold"/>
                                        <p:tgtEl>
                                          <p:spTgt spid="5"/>
                                        </p:tgtEl>
                                        <p:attrNameLst>
                                          <p:attrName>ppt_w</p:attrName>
                                        </p:attrNameLst>
                                      </p:cBhvr>
                                      <p:tavLst>
                                        <p:tav tm="0">
                                          <p:val>
                                            <p:fltVal val="0"/>
                                          </p:val>
                                        </p:tav>
                                        <p:tav tm="100000">
                                          <p:val>
                                            <p:strVal val="#ppt_w"/>
                                          </p:val>
                                        </p:tav>
                                      </p:tavLst>
                                    </p:anim>
                                    <p:anim calcmode="lin" valueType="num">
                                      <p:cBhvr>
                                        <p:cTn id="14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021286" y="434285"/>
            <a:ext cx="5170714" cy="646331"/>
          </a:xfrm>
          <a:prstGeom prst="rect">
            <a:avLst/>
          </a:prstGeom>
          <a:noFill/>
        </p:spPr>
        <p:txBody>
          <a:bodyPr wrap="square" rtlCol="0">
            <a:spAutoFit/>
          </a:bodyPr>
          <a:lstStyle/>
          <a:p>
            <a:pPr lvl="0" algn="r">
              <a:defRPr/>
            </a:pPr>
            <a:r>
              <a:rPr lang="fr-FR" sz="3600" kern="0" cap="small" dirty="0" err="1" smtClean="0">
                <a:solidFill>
                  <a:schemeClr val="tx1">
                    <a:lumMod val="75000"/>
                    <a:lumOff val="25000"/>
                  </a:schemeClr>
                </a:solidFill>
                <a:latin typeface="Butler" panose="02000503090000020003" pitchFamily="50" charset="0"/>
              </a:rPr>
              <a:t>Yon-ka</a:t>
            </a:r>
            <a:r>
              <a:rPr lang="fr-FR" sz="3600" kern="0" cap="small" dirty="0" smtClean="0">
                <a:solidFill>
                  <a:schemeClr val="tx1">
                    <a:lumMod val="75000"/>
                    <a:lumOff val="25000"/>
                  </a:schemeClr>
                </a:solidFill>
                <a:latin typeface="Butler" panose="02000503090000020003" pitchFamily="50" charset="0"/>
              </a:rPr>
              <a:t> </a:t>
            </a:r>
            <a:r>
              <a:rPr lang="fr-FR" sz="3600" kern="0" cap="small" dirty="0" err="1" smtClean="0">
                <a:solidFill>
                  <a:schemeClr val="tx1">
                    <a:lumMod val="75000"/>
                    <a:lumOff val="25000"/>
                  </a:schemeClr>
                </a:solidFill>
                <a:latin typeface="Butler" panose="02000503090000020003" pitchFamily="50" charset="0"/>
              </a:rPr>
              <a:t>legitimacy</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10" name="ZoneTexte 9"/>
          <p:cNvSpPr txBox="1"/>
          <p:nvPr/>
        </p:nvSpPr>
        <p:spPr>
          <a:xfrm>
            <a:off x="340865" y="1381438"/>
            <a:ext cx="92291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small" spc="0" normalizeH="0" baseline="0" noProof="0" dirty="0" err="1" smtClean="0">
                <a:ln>
                  <a:noFill/>
                </a:ln>
                <a:solidFill>
                  <a:schemeClr val="tx1">
                    <a:lumMod val="75000"/>
                    <a:lumOff val="25000"/>
                  </a:schemeClr>
                </a:solidFill>
                <a:effectLst/>
                <a:uLnTx/>
                <a:uFillTx/>
                <a:latin typeface="Sofia Pro Medium" panose="00000500000000000000" pitchFamily="50" charset="0"/>
              </a:rPr>
              <a:t>Market</a:t>
            </a:r>
            <a:r>
              <a:rPr kumimoji="0" lang="fr-FR" sz="2000" b="0" i="0" u="none" strike="noStrike" kern="0" cap="small" spc="0" normalizeH="0" baseline="0" noProof="0" dirty="0" smtClean="0">
                <a:ln>
                  <a:noFill/>
                </a:ln>
                <a:solidFill>
                  <a:schemeClr val="tx1">
                    <a:lumMod val="75000"/>
                    <a:lumOff val="25000"/>
                  </a:schemeClr>
                </a:solidFill>
                <a:effectLst/>
                <a:uLnTx/>
                <a:uFillTx/>
                <a:latin typeface="Sofia Pro Medium" panose="00000500000000000000" pitchFamily="50" charset="0"/>
              </a:rPr>
              <a:t> trends</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sp>
        <p:nvSpPr>
          <p:cNvPr id="6" name="Rectangle 5"/>
          <p:cNvSpPr/>
          <p:nvPr/>
        </p:nvSpPr>
        <p:spPr>
          <a:xfrm>
            <a:off x="474424" y="5072354"/>
            <a:ext cx="11238592" cy="1584319"/>
          </a:xfrm>
          <a:prstGeom prst="rect">
            <a:avLst/>
          </a:prstGeom>
          <a:solidFill>
            <a:srgbClr val="9A9C9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ofia Pro Regular" panose="00000500000000000000" pitchFamily="50" charset="0"/>
            </a:endParaRPr>
          </a:p>
        </p:txBody>
      </p:sp>
      <p:sp>
        <p:nvSpPr>
          <p:cNvPr id="7" name="ZoneTexte 6"/>
          <p:cNvSpPr txBox="1"/>
          <p:nvPr/>
        </p:nvSpPr>
        <p:spPr>
          <a:xfrm>
            <a:off x="1580972" y="5200936"/>
            <a:ext cx="10058400" cy="369332"/>
          </a:xfrm>
          <a:prstGeom prst="rect">
            <a:avLst/>
          </a:prstGeom>
          <a:noFill/>
          <a:ln>
            <a:noFill/>
          </a:ln>
        </p:spPr>
        <p:txBody>
          <a:bodyPr wrap="square" rtlCol="0">
            <a:spAutoFit/>
          </a:bodyPr>
          <a:lstStyle/>
          <a:p>
            <a:r>
              <a:rPr lang="en-US" b="1" dirty="0">
                <a:solidFill>
                  <a:schemeClr val="bg1"/>
                </a:solidFill>
                <a:latin typeface="Sofia Pro Regular" panose="00000500000000000000" pitchFamily="50" charset="0"/>
              </a:rPr>
              <a:t>Yon-Ka: Legitimacy in its response to the need for “new skin</a:t>
            </a:r>
            <a:r>
              <a:rPr lang="en-US" b="1" dirty="0" smtClean="0">
                <a:solidFill>
                  <a:schemeClr val="bg1"/>
                </a:solidFill>
                <a:latin typeface="Sofia Pro Regular" panose="00000500000000000000" pitchFamily="50" charset="0"/>
              </a:rPr>
              <a:t>”</a:t>
            </a:r>
          </a:p>
        </p:txBody>
      </p:sp>
      <p:sp>
        <p:nvSpPr>
          <p:cNvPr id="8" name="Triangle isocèle 7"/>
          <p:cNvSpPr/>
          <p:nvPr/>
        </p:nvSpPr>
        <p:spPr>
          <a:xfrm rot="5400000">
            <a:off x="-67500" y="5614274"/>
            <a:ext cx="1584323" cy="5004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ofia Pro Regular" panose="00000500000000000000" pitchFamily="50" charset="0"/>
            </a:endParaRPr>
          </a:p>
        </p:txBody>
      </p:sp>
      <p:grpSp>
        <p:nvGrpSpPr>
          <p:cNvPr id="2" name="Groupe 1"/>
          <p:cNvGrpSpPr/>
          <p:nvPr/>
        </p:nvGrpSpPr>
        <p:grpSpPr>
          <a:xfrm>
            <a:off x="679167" y="2227903"/>
            <a:ext cx="1772248" cy="2344684"/>
            <a:chOff x="679167" y="2227903"/>
            <a:chExt cx="1772248" cy="2344684"/>
          </a:xfrm>
        </p:grpSpPr>
        <p:grpSp>
          <p:nvGrpSpPr>
            <p:cNvPr id="9" name="Groupe 8"/>
            <p:cNvGrpSpPr/>
            <p:nvPr/>
          </p:nvGrpSpPr>
          <p:grpSpPr>
            <a:xfrm>
              <a:off x="791365" y="2531041"/>
              <a:ext cx="1322867" cy="2041546"/>
              <a:chOff x="770085" y="2288498"/>
              <a:chExt cx="1401089" cy="2877975"/>
            </a:xfrm>
          </p:grpSpPr>
          <p:sp>
            <p:nvSpPr>
              <p:cNvPr id="11" name="Rectangle 10"/>
              <p:cNvSpPr/>
              <p:nvPr/>
            </p:nvSpPr>
            <p:spPr>
              <a:xfrm rot="5400000">
                <a:off x="64991" y="2993593"/>
                <a:ext cx="2811277" cy="1401088"/>
              </a:xfrm>
              <a:prstGeom prst="rect">
                <a:avLst/>
              </a:prstGeom>
              <a:solidFill>
                <a:srgbClr val="ECEDEF"/>
              </a:solidFill>
              <a:ln w="5715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a:off x="770085" y="4665994"/>
                <a:ext cx="1401089" cy="5004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p:cNvSpPr txBox="1"/>
            <p:nvPr/>
          </p:nvSpPr>
          <p:spPr>
            <a:xfrm>
              <a:off x="679167" y="2227903"/>
              <a:ext cx="1772248" cy="400110"/>
            </a:xfrm>
            <a:prstGeom prst="rect">
              <a:avLst/>
            </a:prstGeom>
            <a:noFill/>
          </p:spPr>
          <p:txBody>
            <a:bodyPr wrap="square" rtlCol="0">
              <a:spAutoFit/>
            </a:bodyPr>
            <a:lstStyle/>
            <a:p>
              <a:pPr lvl="0">
                <a:defRPr/>
              </a:pPr>
              <a:r>
                <a:rPr lang="fr-FR" sz="2000" kern="0" cap="small" dirty="0" err="1">
                  <a:solidFill>
                    <a:schemeClr val="tx1">
                      <a:lumMod val="75000"/>
                      <a:lumOff val="25000"/>
                    </a:schemeClr>
                  </a:solidFill>
                  <a:latin typeface="Sofia Pro Medium" panose="00000500000000000000" pitchFamily="50" charset="0"/>
                </a:rPr>
                <a:t>effectiveness</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pic>
          <p:nvPicPr>
            <p:cNvPr id="26" name="Image 32"/>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30667" y1="40444" x2="30667" y2="71111"/>
                          <a14:foregroundMark x1="50222" y1="68444" x2="50222" y2="68444"/>
                          <a14:foregroundMark x1="48444" y1="27111" x2="48444" y2="27111"/>
                          <a14:foregroundMark x1="44889" y1="20444" x2="44889" y2="20444"/>
                          <a14:foregroundMark x1="76889" y1="56444" x2="76889" y2="56444"/>
                          <a14:foregroundMark x1="77778" y1="42667" x2="77778" y2="42667"/>
                          <a14:foregroundMark x1="77778" y1="76000" x2="77778" y2="76000"/>
                          <a14:foregroundMark x1="28889" y1="16000" x2="68000" y2="81333"/>
                          <a14:foregroundMark x1="60000" y1="41333" x2="60000" y2="41333"/>
                          <a14:foregroundMark x1="63111" y1="29778" x2="63111" y2="29778"/>
                          <a14:foregroundMark x1="60889" y1="34667" x2="60889" y2="34667"/>
                          <a14:foregroundMark x1="88000" y1="59111" x2="18667" y2="66667"/>
                          <a14:foregroundMark x1="22667" y1="25333" x2="60889" y2="83556"/>
                          <a14:foregroundMark x1="39111" y1="75111" x2="39111" y2="75111"/>
                          <a14:foregroundMark x1="19556" y1="72000" x2="52444" y2="73333"/>
                          <a14:foregroundMark x1="32889" y1="16889" x2="72000" y2="50667"/>
                          <a14:foregroundMark x1="73778" y1="68444" x2="82222" y2="68444"/>
                        </a14:backgroundRemoval>
                      </a14:imgEffect>
                    </a14:imgLayer>
                  </a14:imgProps>
                </a:ext>
                <a:ext uri="{28A0092B-C50C-407E-A947-70E740481C1C}">
                  <a14:useLocalDpi xmlns:a14="http://schemas.microsoft.com/office/drawing/2010/main" val="0"/>
                </a:ext>
              </a:extLst>
            </a:blip>
            <a:srcRect/>
            <a:stretch>
              <a:fillRect/>
            </a:stretch>
          </p:blipFill>
          <p:spPr bwMode="auto">
            <a:xfrm>
              <a:off x="1064254" y="3083721"/>
              <a:ext cx="935709" cy="9357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e 2"/>
          <p:cNvGrpSpPr/>
          <p:nvPr/>
        </p:nvGrpSpPr>
        <p:grpSpPr>
          <a:xfrm>
            <a:off x="3547096" y="2227903"/>
            <a:ext cx="1521291" cy="2344684"/>
            <a:chOff x="3547096" y="2227903"/>
            <a:chExt cx="1521291" cy="2344684"/>
          </a:xfrm>
        </p:grpSpPr>
        <p:grpSp>
          <p:nvGrpSpPr>
            <p:cNvPr id="13" name="Groupe 12"/>
            <p:cNvGrpSpPr/>
            <p:nvPr/>
          </p:nvGrpSpPr>
          <p:grpSpPr>
            <a:xfrm>
              <a:off x="3632566" y="2531041"/>
              <a:ext cx="1322867" cy="2041546"/>
              <a:chOff x="770085" y="2288498"/>
              <a:chExt cx="1401089" cy="2877975"/>
            </a:xfrm>
          </p:grpSpPr>
          <p:sp>
            <p:nvSpPr>
              <p:cNvPr id="14" name="Rectangle 13"/>
              <p:cNvSpPr/>
              <p:nvPr/>
            </p:nvSpPr>
            <p:spPr>
              <a:xfrm rot="5400000">
                <a:off x="64991" y="2993593"/>
                <a:ext cx="2811277" cy="1401088"/>
              </a:xfrm>
              <a:prstGeom prst="rect">
                <a:avLst/>
              </a:prstGeom>
              <a:solidFill>
                <a:srgbClr val="ECEDEF"/>
              </a:solidFill>
              <a:ln w="5715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p:cNvSpPr/>
              <p:nvPr/>
            </p:nvSpPr>
            <p:spPr>
              <a:xfrm>
                <a:off x="770085" y="4665994"/>
                <a:ext cx="1401089" cy="5004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 name="ZoneTexte 22"/>
            <p:cNvSpPr txBox="1"/>
            <p:nvPr/>
          </p:nvSpPr>
          <p:spPr>
            <a:xfrm>
              <a:off x="3547096" y="2227903"/>
              <a:ext cx="15212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small" spc="0" normalizeH="0" baseline="0" noProof="0" dirty="0" err="1" smtClean="0">
                  <a:ln>
                    <a:noFill/>
                  </a:ln>
                  <a:solidFill>
                    <a:schemeClr val="tx1">
                      <a:lumMod val="75000"/>
                      <a:lumOff val="25000"/>
                    </a:schemeClr>
                  </a:solidFill>
                  <a:effectLst/>
                  <a:uLnTx/>
                  <a:uFillTx/>
                  <a:latin typeface="Sofia Pro Medium" panose="00000500000000000000" pitchFamily="50" charset="0"/>
                </a:rPr>
                <a:t>Safety</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pic>
          <p:nvPicPr>
            <p:cNvPr id="27" name="Picture 2" descr="Safe Product Stamp, No Side Effects Stock Vector - Illustration of ..."/>
            <p:cNvPicPr>
              <a:picLocks noChangeAspect="1" noChangeArrowheads="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backgroundRemoval t="1802" b="100000" l="0" r="99700">
                          <a14:foregroundMark x1="55856" y1="49249" x2="55856" y2="49249"/>
                          <a14:foregroundMark x1="46246" y1="55556" x2="46246" y2="55556"/>
                          <a14:foregroundMark x1="34835" y1="61862" x2="34835" y2="61862"/>
                          <a14:foregroundMark x1="62763" y1="40841" x2="62763" y2="40841"/>
                          <a14:foregroundMark x1="70270" y1="45946" x2="70270" y2="45946"/>
                          <a14:foregroundMark x1="66066" y1="46847" x2="66066" y2="46847"/>
                        </a14:backgroundRemoval>
                      </a14:imgEffect>
                    </a14:imgLayer>
                  </a14:imgProps>
                </a:ext>
                <a:ext uri="{28A0092B-C50C-407E-A947-70E740481C1C}">
                  <a14:useLocalDpi xmlns:a14="http://schemas.microsoft.com/office/drawing/2010/main" val="0"/>
                </a:ext>
              </a:extLst>
            </a:blip>
            <a:srcRect/>
            <a:stretch>
              <a:fillRect/>
            </a:stretch>
          </p:blipFill>
          <p:spPr bwMode="auto">
            <a:xfrm>
              <a:off x="3873912" y="3083721"/>
              <a:ext cx="980460" cy="9804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e 4"/>
          <p:cNvGrpSpPr/>
          <p:nvPr/>
        </p:nvGrpSpPr>
        <p:grpSpPr>
          <a:xfrm>
            <a:off x="6401377" y="2230129"/>
            <a:ext cx="1741370" cy="2342458"/>
            <a:chOff x="6401377" y="2230129"/>
            <a:chExt cx="1741370" cy="2342458"/>
          </a:xfrm>
        </p:grpSpPr>
        <p:grpSp>
          <p:nvGrpSpPr>
            <p:cNvPr id="16" name="Groupe 15"/>
            <p:cNvGrpSpPr/>
            <p:nvPr/>
          </p:nvGrpSpPr>
          <p:grpSpPr>
            <a:xfrm>
              <a:off x="6512791" y="2531041"/>
              <a:ext cx="1322867" cy="2041546"/>
              <a:chOff x="770085" y="2288498"/>
              <a:chExt cx="1401089" cy="2877975"/>
            </a:xfrm>
          </p:grpSpPr>
          <p:sp>
            <p:nvSpPr>
              <p:cNvPr id="17" name="Rectangle 16"/>
              <p:cNvSpPr/>
              <p:nvPr/>
            </p:nvSpPr>
            <p:spPr>
              <a:xfrm rot="5400000">
                <a:off x="64991" y="2993593"/>
                <a:ext cx="2811277" cy="1401088"/>
              </a:xfrm>
              <a:prstGeom prst="rect">
                <a:avLst/>
              </a:prstGeom>
              <a:solidFill>
                <a:srgbClr val="ECEDEF"/>
              </a:solidFill>
              <a:ln w="5715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isocèle 17"/>
              <p:cNvSpPr/>
              <p:nvPr/>
            </p:nvSpPr>
            <p:spPr>
              <a:xfrm>
                <a:off x="770085" y="4665994"/>
                <a:ext cx="1401089" cy="5004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ZoneTexte 23"/>
            <p:cNvSpPr txBox="1"/>
            <p:nvPr/>
          </p:nvSpPr>
          <p:spPr>
            <a:xfrm>
              <a:off x="6401377" y="2230129"/>
              <a:ext cx="174137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small" spc="0" normalizeH="0" baseline="0" noProof="0" dirty="0" err="1" smtClean="0">
                  <a:ln>
                    <a:noFill/>
                  </a:ln>
                  <a:solidFill>
                    <a:schemeClr val="tx1">
                      <a:lumMod val="75000"/>
                      <a:lumOff val="25000"/>
                    </a:schemeClr>
                  </a:solidFill>
                  <a:effectLst/>
                  <a:uLnTx/>
                  <a:uFillTx/>
                  <a:latin typeface="Sofia Pro Medium" panose="00000500000000000000" pitchFamily="50" charset="0"/>
                </a:rPr>
                <a:t>Naturality</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pic>
          <p:nvPicPr>
            <p:cNvPr id="28" name="Image 27"/>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06076" y="3083721"/>
              <a:ext cx="1048646" cy="1048646"/>
            </a:xfrm>
            <a:prstGeom prst="rect">
              <a:avLst/>
            </a:prstGeom>
          </p:spPr>
        </p:pic>
      </p:grpSp>
      <p:grpSp>
        <p:nvGrpSpPr>
          <p:cNvPr id="31" name="Groupe 30"/>
          <p:cNvGrpSpPr/>
          <p:nvPr/>
        </p:nvGrpSpPr>
        <p:grpSpPr>
          <a:xfrm>
            <a:off x="9323898" y="2230219"/>
            <a:ext cx="2001142" cy="2342368"/>
            <a:chOff x="9323898" y="2230219"/>
            <a:chExt cx="2001142" cy="2342368"/>
          </a:xfrm>
        </p:grpSpPr>
        <p:grpSp>
          <p:nvGrpSpPr>
            <p:cNvPr id="19" name="Groupe 18"/>
            <p:cNvGrpSpPr/>
            <p:nvPr/>
          </p:nvGrpSpPr>
          <p:grpSpPr>
            <a:xfrm>
              <a:off x="9447607" y="2531041"/>
              <a:ext cx="1322867" cy="2041546"/>
              <a:chOff x="770085" y="2288498"/>
              <a:chExt cx="1401089" cy="2877975"/>
            </a:xfrm>
          </p:grpSpPr>
          <p:sp>
            <p:nvSpPr>
              <p:cNvPr id="20" name="Rectangle 19"/>
              <p:cNvSpPr/>
              <p:nvPr/>
            </p:nvSpPr>
            <p:spPr>
              <a:xfrm rot="5400000">
                <a:off x="64991" y="2993593"/>
                <a:ext cx="2811277" cy="1401088"/>
              </a:xfrm>
              <a:prstGeom prst="rect">
                <a:avLst/>
              </a:prstGeom>
              <a:solidFill>
                <a:srgbClr val="ECEDEF"/>
              </a:solidFill>
              <a:ln w="5715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p:cNvSpPr/>
              <p:nvPr/>
            </p:nvSpPr>
            <p:spPr>
              <a:xfrm>
                <a:off x="770085" y="4665994"/>
                <a:ext cx="1401089" cy="5004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ZoneTexte 24"/>
            <p:cNvSpPr txBox="1"/>
            <p:nvPr/>
          </p:nvSpPr>
          <p:spPr>
            <a:xfrm>
              <a:off x="9323898" y="2230219"/>
              <a:ext cx="200114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small" spc="0" normalizeH="0" baseline="0" noProof="0" dirty="0" err="1" smtClean="0">
                  <a:ln>
                    <a:noFill/>
                  </a:ln>
                  <a:solidFill>
                    <a:schemeClr val="tx1">
                      <a:lumMod val="75000"/>
                      <a:lumOff val="25000"/>
                    </a:schemeClr>
                  </a:solidFill>
                  <a:effectLst/>
                  <a:uLnTx/>
                  <a:uFillTx/>
                  <a:latin typeface="Sofia Pro Medium" panose="00000500000000000000" pitchFamily="50" charset="0"/>
                </a:rPr>
                <a:t>Sustainability</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pic>
          <p:nvPicPr>
            <p:cNvPr id="29" name="Picture 4" descr="Le Développement Durable PNG - 1255 images de Le Développement Durable  transparentes | PNG gratuit"/>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9231" r="90000"/>
                      </a14:imgEffect>
                    </a14:imgLayer>
                  </a14:imgProps>
                </a:ext>
                <a:ext uri="{28A0092B-C50C-407E-A947-70E740481C1C}">
                  <a14:useLocalDpi xmlns:a14="http://schemas.microsoft.com/office/drawing/2010/main" val="0"/>
                </a:ext>
              </a:extLst>
            </a:blip>
            <a:srcRect/>
            <a:stretch>
              <a:fillRect/>
            </a:stretch>
          </p:blipFill>
          <p:spPr bwMode="auto">
            <a:xfrm>
              <a:off x="9530495" y="2695048"/>
              <a:ext cx="1205270" cy="1761549"/>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ZoneTexte 29"/>
          <p:cNvSpPr txBox="1"/>
          <p:nvPr/>
        </p:nvSpPr>
        <p:spPr>
          <a:xfrm>
            <a:off x="340864" y="1800985"/>
            <a:ext cx="10191958" cy="369332"/>
          </a:xfrm>
          <a:prstGeom prst="rect">
            <a:avLst/>
          </a:prstGeom>
          <a:noFill/>
          <a:ln>
            <a:noFill/>
          </a:ln>
        </p:spPr>
        <p:txBody>
          <a:bodyPr wrap="square" rtlCol="0">
            <a:spAutoFit/>
          </a:bodyPr>
          <a:lstStyle/>
          <a:p>
            <a:r>
              <a:rPr lang="fr-FR" b="1" dirty="0" smtClean="0">
                <a:latin typeface="Sofia Pro Regular" panose="00000500000000000000" pitchFamily="50" charset="0"/>
              </a:rPr>
              <a:t>New </a:t>
            </a:r>
            <a:r>
              <a:rPr lang="fr-FR" b="1" dirty="0" err="1" smtClean="0">
                <a:latin typeface="Sofia Pro Regular" panose="00000500000000000000" pitchFamily="50" charset="0"/>
              </a:rPr>
              <a:t>markets</a:t>
            </a:r>
            <a:r>
              <a:rPr lang="fr-FR" b="1" dirty="0" smtClean="0">
                <a:latin typeface="Sofia Pro Regular" panose="00000500000000000000" pitchFamily="50" charset="0"/>
              </a:rPr>
              <a:t> and </a:t>
            </a:r>
            <a:r>
              <a:rPr lang="fr-FR" b="1" dirty="0" err="1" smtClean="0">
                <a:latin typeface="Sofia Pro Regular" panose="00000500000000000000" pitchFamily="50" charset="0"/>
              </a:rPr>
              <a:t>consumers</a:t>
            </a:r>
            <a:r>
              <a:rPr lang="fr-FR" b="1" dirty="0" smtClean="0">
                <a:latin typeface="Sofia Pro Regular" panose="00000500000000000000" pitchFamily="50" charset="0"/>
              </a:rPr>
              <a:t> </a:t>
            </a:r>
            <a:r>
              <a:rPr lang="fr-FR" b="1" dirty="0" err="1" smtClean="0">
                <a:latin typeface="Sofia Pro Regular" panose="00000500000000000000" pitchFamily="50" charset="0"/>
              </a:rPr>
              <a:t>needs</a:t>
            </a:r>
            <a:r>
              <a:rPr lang="fr-FR" b="1" dirty="0" smtClean="0">
                <a:latin typeface="Sofia Pro Regular" panose="00000500000000000000" pitchFamily="50" charset="0"/>
              </a:rPr>
              <a:t>. </a:t>
            </a:r>
            <a:endParaRPr lang="fr-FR" dirty="0" smtClean="0">
              <a:latin typeface="Sofia Pro Regular" panose="00000500000000000000" pitchFamily="50" charset="0"/>
            </a:endParaRPr>
          </a:p>
        </p:txBody>
      </p:sp>
      <p:sp>
        <p:nvSpPr>
          <p:cNvPr id="32" name="ZoneTexte 31"/>
          <p:cNvSpPr txBox="1"/>
          <p:nvPr/>
        </p:nvSpPr>
        <p:spPr>
          <a:xfrm>
            <a:off x="340864" y="4653857"/>
            <a:ext cx="92291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small" spc="0" normalizeH="0" baseline="0" noProof="0" dirty="0" err="1" smtClean="0">
                <a:ln>
                  <a:noFill/>
                </a:ln>
                <a:solidFill>
                  <a:schemeClr val="tx1">
                    <a:lumMod val="75000"/>
                    <a:lumOff val="25000"/>
                  </a:schemeClr>
                </a:solidFill>
                <a:effectLst/>
                <a:uLnTx/>
                <a:uFillTx/>
                <a:latin typeface="Sofia Pro Medium" panose="00000500000000000000" pitchFamily="50" charset="0"/>
              </a:rPr>
              <a:t>Matching</a:t>
            </a:r>
            <a:r>
              <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rPr>
              <a:t> Yon-Ka </a:t>
            </a:r>
            <a:r>
              <a:rPr kumimoji="0" lang="fr-FR" sz="2000" b="0" i="0" u="none" strike="noStrike" kern="0" cap="small" spc="0" normalizeH="0" noProof="0" dirty="0" err="1" smtClean="0">
                <a:ln>
                  <a:noFill/>
                </a:ln>
                <a:solidFill>
                  <a:schemeClr val="tx1">
                    <a:lumMod val="75000"/>
                    <a:lumOff val="25000"/>
                  </a:schemeClr>
                </a:solidFill>
                <a:effectLst/>
                <a:uLnTx/>
                <a:uFillTx/>
                <a:latin typeface="Sofia Pro Medium" panose="00000500000000000000" pitchFamily="50" charset="0"/>
              </a:rPr>
              <a:t>context</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sp>
        <p:nvSpPr>
          <p:cNvPr id="33" name="Rectangle 32"/>
          <p:cNvSpPr/>
          <p:nvPr/>
        </p:nvSpPr>
        <p:spPr>
          <a:xfrm>
            <a:off x="1806371" y="5834785"/>
            <a:ext cx="8208485" cy="369332"/>
          </a:xfrm>
          <a:prstGeom prst="rect">
            <a:avLst/>
          </a:prstGeom>
        </p:spPr>
        <p:txBody>
          <a:bodyPr wrap="square">
            <a:spAutoFit/>
          </a:bodyPr>
          <a:lstStyle/>
          <a:p>
            <a:pPr marL="285750" indent="-285750">
              <a:buFont typeface="Arial" panose="020B0604020202020204" pitchFamily="34" charset="0"/>
              <a:buChar char="•"/>
            </a:pPr>
            <a:r>
              <a:rPr lang="en-US" b="1" dirty="0">
                <a:solidFill>
                  <a:schemeClr val="bg1"/>
                </a:solidFill>
                <a:latin typeface="Sofia Pro Regular" panose="00000500000000000000" pitchFamily="50" charset="0"/>
              </a:rPr>
              <a:t>Known for its professional peels in spas and beauty </a:t>
            </a:r>
            <a:r>
              <a:rPr lang="en-US" b="1" dirty="0" smtClean="0">
                <a:solidFill>
                  <a:schemeClr val="bg1"/>
                </a:solidFill>
                <a:latin typeface="Sofia Pro Regular" panose="00000500000000000000" pitchFamily="50" charset="0"/>
              </a:rPr>
              <a:t>salons</a:t>
            </a:r>
            <a:endParaRPr lang="en-US" b="1" dirty="0">
              <a:solidFill>
                <a:schemeClr val="bg1"/>
              </a:solidFill>
              <a:latin typeface="Sofia Pro Regular" panose="00000500000000000000" pitchFamily="50" charset="0"/>
            </a:endParaRPr>
          </a:p>
        </p:txBody>
      </p:sp>
      <p:sp>
        <p:nvSpPr>
          <p:cNvPr id="34" name="Rectangle 33"/>
          <p:cNvSpPr/>
          <p:nvPr/>
        </p:nvSpPr>
        <p:spPr>
          <a:xfrm>
            <a:off x="1806371" y="6204117"/>
            <a:ext cx="3743332" cy="369332"/>
          </a:xfrm>
          <a:prstGeom prst="rect">
            <a:avLst/>
          </a:prstGeom>
        </p:spPr>
        <p:txBody>
          <a:bodyPr wrap="none">
            <a:spAutoFit/>
          </a:bodyPr>
          <a:lstStyle/>
          <a:p>
            <a:pPr marL="285750" indent="-285750">
              <a:buFont typeface="Arial" panose="020B0604020202020204" pitchFamily="34" charset="0"/>
              <a:buChar char="•"/>
            </a:pPr>
            <a:r>
              <a:rPr lang="en-US" b="1" dirty="0">
                <a:solidFill>
                  <a:schemeClr val="bg1"/>
                </a:solidFill>
                <a:latin typeface="Sofia Pro Regular" panose="00000500000000000000" pitchFamily="50" charset="0"/>
              </a:rPr>
              <a:t>First in the use of night masks</a:t>
            </a:r>
            <a:endParaRPr lang="fr-FR" dirty="0">
              <a:solidFill>
                <a:schemeClr val="bg1"/>
              </a:solidFill>
              <a:latin typeface="Sofia Pro Regular" panose="00000500000000000000" pitchFamily="50" charset="0"/>
            </a:endParaRPr>
          </a:p>
        </p:txBody>
      </p:sp>
      <p:sp>
        <p:nvSpPr>
          <p:cNvPr id="35" name="Rectangle 34"/>
          <p:cNvSpPr/>
          <p:nvPr/>
        </p:nvSpPr>
        <p:spPr>
          <a:xfrm>
            <a:off x="1808479" y="5503480"/>
            <a:ext cx="3477234" cy="369332"/>
          </a:xfrm>
          <a:prstGeom prst="rect">
            <a:avLst/>
          </a:prstGeom>
        </p:spPr>
        <p:txBody>
          <a:bodyPr wrap="none">
            <a:spAutoFit/>
          </a:bodyPr>
          <a:lstStyle/>
          <a:p>
            <a:pPr marL="285750" indent="-285750">
              <a:buFont typeface="Arial" panose="020B0604020202020204" pitchFamily="34" charset="0"/>
              <a:buChar char="•"/>
            </a:pPr>
            <a:r>
              <a:rPr lang="en-US" b="1" dirty="0">
                <a:solidFill>
                  <a:schemeClr val="bg1"/>
                </a:solidFill>
                <a:latin typeface="Sofia Pro Regular" panose="00000500000000000000" pitchFamily="50" charset="0"/>
              </a:rPr>
              <a:t>A pioneer in AHA skin peels</a:t>
            </a:r>
          </a:p>
        </p:txBody>
      </p:sp>
    </p:spTree>
    <p:extLst>
      <p:ext uri="{BB962C8B-B14F-4D97-AF65-F5344CB8AC3E}">
        <p14:creationId xmlns:p14="http://schemas.microsoft.com/office/powerpoint/2010/main" val="31244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0"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737582" y="434285"/>
            <a:ext cx="4454418" cy="646331"/>
          </a:xfrm>
          <a:prstGeom prst="rect">
            <a:avLst/>
          </a:prstGeom>
          <a:noFill/>
        </p:spPr>
        <p:txBody>
          <a:bodyPr wrap="square" rtlCol="0">
            <a:spAutoFit/>
          </a:bodyPr>
          <a:lstStyle/>
          <a:p>
            <a:pPr lvl="0" algn="r">
              <a:defRPr/>
            </a:pPr>
            <a:r>
              <a:rPr lang="fr-FR" sz="3600" kern="0" cap="small" dirty="0" err="1">
                <a:solidFill>
                  <a:schemeClr val="tx1">
                    <a:lumMod val="75000"/>
                    <a:lumOff val="25000"/>
                  </a:schemeClr>
                </a:solidFill>
                <a:latin typeface="Butler" panose="02000503090000020003" pitchFamily="50" charset="0"/>
              </a:rPr>
              <a:t>Yon-Ka’s</a:t>
            </a:r>
            <a:r>
              <a:rPr lang="fr-FR" sz="3600" kern="0" cap="small" dirty="0">
                <a:solidFill>
                  <a:schemeClr val="tx1">
                    <a:lumMod val="75000"/>
                    <a:lumOff val="25000"/>
                  </a:schemeClr>
                </a:solidFill>
                <a:latin typeface="Butler" panose="02000503090000020003" pitchFamily="50" charset="0"/>
              </a:rPr>
              <a:t> solution</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5" name="Rectangle 4"/>
          <p:cNvSpPr/>
          <p:nvPr/>
        </p:nvSpPr>
        <p:spPr>
          <a:xfrm>
            <a:off x="687571" y="2981951"/>
            <a:ext cx="8748529" cy="2677656"/>
          </a:xfrm>
          <a:prstGeom prst="rect">
            <a:avLst/>
          </a:prstGeom>
        </p:spPr>
        <p:txBody>
          <a:bodyPr wrap="square">
            <a:spAutoFit/>
          </a:bodyPr>
          <a:lstStyle/>
          <a:p>
            <a:r>
              <a:rPr lang="en-US" sz="2400" dirty="0" smtClean="0">
                <a:latin typeface="Sofia Pro Medium" panose="00000500000000000000" pitchFamily="50" charset="0"/>
              </a:rPr>
              <a:t>GLYCONIGHT </a:t>
            </a:r>
            <a:r>
              <a:rPr lang="en-US" sz="2400" dirty="0">
                <a:latin typeface="Sofia Pro Medium" panose="00000500000000000000" pitchFamily="50" charset="0"/>
              </a:rPr>
              <a:t>10% MASK</a:t>
            </a:r>
          </a:p>
          <a:p>
            <a:endParaRPr lang="en-US" sz="2400" dirty="0" smtClean="0">
              <a:latin typeface="Sofia Pro Medium" panose="00000500000000000000" pitchFamily="50" charset="0"/>
            </a:endParaRPr>
          </a:p>
          <a:p>
            <a:r>
              <a:rPr lang="en-US" sz="2400" dirty="0" smtClean="0">
                <a:latin typeface="Sofia Pro Medium" panose="00000500000000000000" pitchFamily="50" charset="0"/>
              </a:rPr>
              <a:t>Smoothing </a:t>
            </a:r>
            <a:r>
              <a:rPr lang="en-US" sz="2400" dirty="0">
                <a:latin typeface="Sofia Pro Medium" panose="00000500000000000000" pitchFamily="50" charset="0"/>
              </a:rPr>
              <a:t>peel mask, skin renewal, radiance</a:t>
            </a:r>
          </a:p>
          <a:p>
            <a:r>
              <a:rPr lang="en-US" sz="2400" dirty="0">
                <a:latin typeface="Sofia Pro Medium" panose="00000500000000000000" pitchFamily="50" charset="0"/>
              </a:rPr>
              <a:t>10% pure glycolic </a:t>
            </a:r>
            <a:r>
              <a:rPr lang="en-US" sz="2400" dirty="0" smtClean="0">
                <a:latin typeface="Sofia Pro Medium" panose="00000500000000000000" pitchFamily="50" charset="0"/>
              </a:rPr>
              <a:t>acid</a:t>
            </a:r>
          </a:p>
          <a:p>
            <a:endParaRPr lang="fr-FR" dirty="0" smtClean="0">
              <a:latin typeface="Sofia Pro Medium" panose="00000500000000000000" pitchFamily="50" charset="0"/>
            </a:endParaRPr>
          </a:p>
          <a:p>
            <a:r>
              <a:rPr lang="en-US" dirty="0">
                <a:latin typeface="Sofia Pro Medium" panose="00000500000000000000" pitchFamily="50" charset="0"/>
              </a:rPr>
              <a:t>Immediate and reinforced efficiency </a:t>
            </a:r>
            <a:r>
              <a:rPr lang="en-US" dirty="0" smtClean="0">
                <a:latin typeface="Sofia Pro Medium" panose="00000500000000000000" pitchFamily="50" charset="0"/>
              </a:rPr>
              <a:t>through </a:t>
            </a:r>
            <a:r>
              <a:rPr lang="en-US" dirty="0">
                <a:latin typeface="Sofia Pro Medium" panose="00000500000000000000" pitchFamily="50" charset="0"/>
              </a:rPr>
              <a:t>the </a:t>
            </a:r>
            <a:r>
              <a:rPr lang="en-US" dirty="0" smtClean="0">
                <a:latin typeface="Sofia Pro Medium" panose="00000500000000000000" pitchFamily="50" charset="0"/>
              </a:rPr>
              <a:t>duration of the course </a:t>
            </a:r>
          </a:p>
          <a:p>
            <a:endParaRPr lang="fr-FR" dirty="0" smtClean="0">
              <a:latin typeface="Sofia Pro Medium" panose="00000500000000000000" pitchFamily="50" charset="0"/>
            </a:endParaRPr>
          </a:p>
          <a:p>
            <a:r>
              <a:rPr lang="fr-FR" dirty="0" smtClean="0">
                <a:latin typeface="Sofia Pro Medium" panose="00000500000000000000" pitchFamily="50" charset="0"/>
              </a:rPr>
              <a:t>Anti-</a:t>
            </a:r>
            <a:r>
              <a:rPr lang="fr-FR" dirty="0" err="1" smtClean="0">
                <a:latin typeface="Sofia Pro Medium" panose="00000500000000000000" pitchFamily="50" charset="0"/>
              </a:rPr>
              <a:t>aging</a:t>
            </a:r>
            <a:r>
              <a:rPr lang="fr-FR" dirty="0" smtClean="0">
                <a:latin typeface="Sofia Pro Medium" panose="00000500000000000000" pitchFamily="50" charset="0"/>
              </a:rPr>
              <a:t>, New skin </a:t>
            </a:r>
            <a:r>
              <a:rPr lang="fr-FR" dirty="0" err="1" smtClean="0">
                <a:latin typeface="Sofia Pro Medium" panose="00000500000000000000" pitchFamily="50" charset="0"/>
              </a:rPr>
              <a:t>appearance</a:t>
            </a:r>
            <a:r>
              <a:rPr lang="fr-FR" dirty="0" smtClean="0">
                <a:latin typeface="Sofia Pro Medium" panose="00000500000000000000" pitchFamily="50" charset="0"/>
              </a:rPr>
              <a:t>, Radiance</a:t>
            </a:r>
            <a:endParaRPr lang="fr-FR" dirty="0">
              <a:latin typeface="Sofia Pro Medium" panose="00000500000000000000" pitchFamily="50" charset="0"/>
            </a:endParaRPr>
          </a:p>
        </p:txBody>
      </p:sp>
      <p:pic>
        <p:nvPicPr>
          <p:cNvPr id="7" name="Image 6"/>
          <p:cNvPicPr/>
          <p:nvPr/>
        </p:nvPicPr>
        <p:blipFill rotWithShape="1">
          <a:blip r:embed="rId3" cstate="print">
            <a:extLst>
              <a:ext uri="{28A0092B-C50C-407E-A947-70E740481C1C}">
                <a14:useLocalDpi xmlns:a14="http://schemas.microsoft.com/office/drawing/2010/main" val="0"/>
              </a:ext>
            </a:extLst>
          </a:blip>
          <a:srcRect t="23480"/>
          <a:stretch/>
        </p:blipFill>
        <p:spPr bwMode="auto">
          <a:xfrm>
            <a:off x="8119756" y="1080616"/>
            <a:ext cx="4737262" cy="5394006"/>
          </a:xfrm>
          <a:prstGeom prst="rect">
            <a:avLst/>
          </a:prstGeom>
          <a:ln>
            <a:noFill/>
          </a:ln>
          <a:extLst>
            <a:ext uri="{53640926-AAD7-44D8-BBD7-CCE9431645EC}">
              <a14:shadowObscured xmlns:a14="http://schemas.microsoft.com/office/drawing/2010/main"/>
            </a:ext>
          </a:extLst>
        </p:spPr>
      </p:pic>
      <p:sp>
        <p:nvSpPr>
          <p:cNvPr id="6" name="ZoneTexte 5"/>
          <p:cNvSpPr txBox="1"/>
          <p:nvPr/>
        </p:nvSpPr>
        <p:spPr>
          <a:xfrm>
            <a:off x="9379995" y="6114423"/>
            <a:ext cx="2626659" cy="646331"/>
          </a:xfrm>
          <a:prstGeom prst="rect">
            <a:avLst/>
          </a:prstGeom>
          <a:noFill/>
        </p:spPr>
        <p:txBody>
          <a:bodyPr wrap="square" rtlCol="0">
            <a:spAutoFit/>
          </a:bodyPr>
          <a:lstStyle/>
          <a:p>
            <a:pPr algn="ctr"/>
            <a:r>
              <a:rPr lang="fr-FR" sz="1200" dirty="0" smtClean="0">
                <a:latin typeface="Sofia Pro Light" panose="00000500000000000000" pitchFamily="50" charset="0"/>
              </a:rPr>
              <a:t>Tube 50 ml</a:t>
            </a:r>
          </a:p>
          <a:p>
            <a:pPr algn="ctr"/>
            <a:r>
              <a:rPr lang="fr-FR" sz="1200" dirty="0" err="1" smtClean="0">
                <a:latin typeface="Sofia Pro Light" panose="00000500000000000000" pitchFamily="50" charset="0"/>
              </a:rPr>
              <a:t>Recommended</a:t>
            </a:r>
            <a:r>
              <a:rPr lang="fr-FR" sz="1200" dirty="0" smtClean="0">
                <a:latin typeface="Sofia Pro Light" panose="00000500000000000000" pitchFamily="50" charset="0"/>
              </a:rPr>
              <a:t> </a:t>
            </a:r>
            <a:r>
              <a:rPr lang="fr-FR" sz="1200" dirty="0" err="1" smtClean="0">
                <a:latin typeface="Sofia Pro Light" panose="00000500000000000000" pitchFamily="50" charset="0"/>
              </a:rPr>
              <a:t>price</a:t>
            </a:r>
            <a:endParaRPr lang="fr-FR" sz="1200" dirty="0" smtClean="0">
              <a:latin typeface="Sofia Pro Light" panose="00000500000000000000" pitchFamily="50" charset="0"/>
            </a:endParaRPr>
          </a:p>
          <a:p>
            <a:pPr algn="ctr"/>
            <a:r>
              <a:rPr lang="fr-FR" sz="1200" dirty="0" smtClean="0">
                <a:latin typeface="Sofia Pro Light" panose="00000500000000000000" pitchFamily="50" charset="0"/>
              </a:rPr>
              <a:t>Zone Euro : 59 € / USA : 79 USD</a:t>
            </a:r>
            <a:endParaRPr lang="fr-FR" sz="1200" dirty="0">
              <a:latin typeface="Sofia Pro Light" panose="00000500000000000000" pitchFamily="50" charset="0"/>
            </a:endParaRPr>
          </a:p>
        </p:txBody>
      </p:sp>
      <p:pic>
        <p:nvPicPr>
          <p:cNvPr id="2" name="Image 1"/>
          <p:cNvPicPr>
            <a:picLocks noChangeAspect="1"/>
          </p:cNvPicPr>
          <p:nvPr/>
        </p:nvPicPr>
        <p:blipFill>
          <a:blip r:embed="rId4"/>
          <a:stretch>
            <a:fillRect/>
          </a:stretch>
        </p:blipFill>
        <p:spPr>
          <a:xfrm>
            <a:off x="5922420" y="5380998"/>
            <a:ext cx="3457575" cy="1466850"/>
          </a:xfrm>
          <a:prstGeom prst="rect">
            <a:avLst/>
          </a:prstGeom>
        </p:spPr>
      </p:pic>
    </p:spTree>
    <p:extLst>
      <p:ext uri="{BB962C8B-B14F-4D97-AF65-F5344CB8AC3E}">
        <p14:creationId xmlns:p14="http://schemas.microsoft.com/office/powerpoint/2010/main" val="120997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043707" y="434187"/>
            <a:ext cx="6143740" cy="646331"/>
          </a:xfrm>
          <a:prstGeom prst="rect">
            <a:avLst/>
          </a:prstGeom>
          <a:noFill/>
        </p:spPr>
        <p:txBody>
          <a:bodyPr wrap="square" rtlCol="0">
            <a:spAutoFit/>
          </a:bodyPr>
          <a:lstStyle/>
          <a:p>
            <a:pPr lvl="0" algn="r">
              <a:defRPr/>
            </a:pPr>
            <a:r>
              <a:rPr lang="fr-FR" sz="3600" kern="0" cap="small" dirty="0">
                <a:solidFill>
                  <a:schemeClr val="tx1">
                    <a:lumMod val="75000"/>
                    <a:lumOff val="25000"/>
                  </a:schemeClr>
                </a:solidFill>
                <a:latin typeface="Butler" panose="02000503090000020003" pitchFamily="50" charset="0"/>
              </a:rPr>
              <a:t>Actions &amp; </a:t>
            </a:r>
            <a:r>
              <a:rPr lang="fr-FR" sz="3600" kern="0" cap="small" dirty="0" err="1">
                <a:solidFill>
                  <a:schemeClr val="tx1">
                    <a:lumMod val="75000"/>
                    <a:lumOff val="25000"/>
                  </a:schemeClr>
                </a:solidFill>
                <a:latin typeface="Butler" panose="02000503090000020003" pitchFamily="50" charset="0"/>
              </a:rPr>
              <a:t>Ingredients</a:t>
            </a:r>
            <a:endPar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endParaRPr>
          </a:p>
        </p:txBody>
      </p:sp>
      <p:graphicFrame>
        <p:nvGraphicFramePr>
          <p:cNvPr id="7" name="Tableau 6"/>
          <p:cNvGraphicFramePr>
            <a:graphicFrameLocks noGrp="1"/>
          </p:cNvGraphicFramePr>
          <p:nvPr>
            <p:extLst/>
          </p:nvPr>
        </p:nvGraphicFramePr>
        <p:xfrm>
          <a:off x="738182" y="1645609"/>
          <a:ext cx="7795439" cy="688594"/>
        </p:xfrm>
        <a:graphic>
          <a:graphicData uri="http://schemas.openxmlformats.org/drawingml/2006/table">
            <a:tbl>
              <a:tblPr firstRow="1" bandRow="1">
                <a:tableStyleId>{5C22544A-7EE6-4342-B048-85BDC9FD1C3A}</a:tableStyleId>
              </a:tblPr>
              <a:tblGrid>
                <a:gridCol w="2138640">
                  <a:extLst>
                    <a:ext uri="{9D8B030D-6E8A-4147-A177-3AD203B41FA5}">
                      <a16:colId xmlns:a16="http://schemas.microsoft.com/office/drawing/2014/main" val="933500280"/>
                    </a:ext>
                  </a:extLst>
                </a:gridCol>
                <a:gridCol w="5656799">
                  <a:extLst>
                    <a:ext uri="{9D8B030D-6E8A-4147-A177-3AD203B41FA5}">
                      <a16:colId xmlns:a16="http://schemas.microsoft.com/office/drawing/2014/main" val="467013599"/>
                    </a:ext>
                  </a:extLst>
                </a:gridCol>
              </a:tblGrid>
              <a:tr h="513538">
                <a:tc>
                  <a:txBody>
                    <a:bodyPr/>
                    <a:lstStyle/>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SMOOTHING</a:t>
                      </a:r>
                    </a:p>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ANTI-WRINKLE</a:t>
                      </a:r>
                      <a:endParaRPr lang="fr-FR" sz="1800" b="0" dirty="0">
                        <a:ln>
                          <a:noFill/>
                        </a:ln>
                        <a:solidFill>
                          <a:schemeClr val="tx1"/>
                        </a:solidFill>
                        <a:effectLst/>
                        <a:uFill>
                          <a:solidFill>
                            <a:srgbClr val="000000"/>
                          </a:solidFill>
                        </a:uFill>
                        <a:latin typeface="Sofia Pro Regular" panose="00000500000000000000" pitchFamily="50" charset="0"/>
                        <a:ea typeface="Arial Unicode MS"/>
                        <a:cs typeface="Arial Unicode MS"/>
                      </a:endParaRPr>
                    </a:p>
                  </a:txBody>
                  <a:tcPr marL="50800" marR="50800" marT="50800" marB="50800"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tc>
                  <a:txBody>
                    <a:bodyPr/>
                    <a:lstStyle/>
                    <a:p>
                      <a:pPr algn="ctr"/>
                      <a:r>
                        <a:rPr lang="fr-FR" sz="1800" b="0" dirty="0" smtClean="0">
                          <a:solidFill>
                            <a:schemeClr val="tx1"/>
                          </a:solidFill>
                          <a:latin typeface="Sofia Pro Regular" panose="00000500000000000000" pitchFamily="50" charset="0"/>
                        </a:rPr>
                        <a:t>10% pure </a:t>
                      </a:r>
                      <a:r>
                        <a:rPr lang="fr-FR" sz="1800" b="0" dirty="0" err="1" smtClean="0">
                          <a:solidFill>
                            <a:schemeClr val="tx1"/>
                          </a:solidFill>
                          <a:latin typeface="Sofia Pro Regular" panose="00000500000000000000" pitchFamily="50" charset="0"/>
                        </a:rPr>
                        <a:t>glycolic</a:t>
                      </a:r>
                      <a:r>
                        <a:rPr lang="fr-FR" sz="1800" b="0" dirty="0" smtClean="0">
                          <a:solidFill>
                            <a:schemeClr val="tx1"/>
                          </a:solidFill>
                          <a:latin typeface="Sofia Pro Regular" panose="00000500000000000000" pitchFamily="50" charset="0"/>
                        </a:rPr>
                        <a:t> </a:t>
                      </a:r>
                      <a:r>
                        <a:rPr lang="fr-FR" sz="1800" b="0" dirty="0" err="1" smtClean="0">
                          <a:solidFill>
                            <a:schemeClr val="tx1"/>
                          </a:solidFill>
                          <a:latin typeface="Sofia Pro Regular" panose="00000500000000000000" pitchFamily="50" charset="0"/>
                        </a:rPr>
                        <a:t>acid</a:t>
                      </a:r>
                      <a:endParaRPr lang="fr-FR" sz="1800" b="0" dirty="0">
                        <a:solidFill>
                          <a:schemeClr val="tx1"/>
                        </a:solidFill>
                        <a:latin typeface="Sofia Pro Regular" panose="00000500000000000000" pitchFamily="50" charset="0"/>
                      </a:endParaRPr>
                    </a:p>
                  </a:txBody>
                  <a:tcPr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extLst>
                  <a:ext uri="{0D108BD9-81ED-4DB2-BD59-A6C34878D82A}">
                    <a16:rowId xmlns:a16="http://schemas.microsoft.com/office/drawing/2014/main" val="2142724621"/>
                  </a:ext>
                </a:extLst>
              </a:tr>
            </a:tbl>
          </a:graphicData>
        </a:graphic>
      </p:graphicFrame>
      <p:graphicFrame>
        <p:nvGraphicFramePr>
          <p:cNvPr id="8" name="Tableau 7"/>
          <p:cNvGraphicFramePr>
            <a:graphicFrameLocks noGrp="1"/>
          </p:cNvGraphicFramePr>
          <p:nvPr>
            <p:extLst/>
          </p:nvPr>
        </p:nvGraphicFramePr>
        <p:xfrm>
          <a:off x="738183" y="4290953"/>
          <a:ext cx="7795439" cy="513538"/>
        </p:xfrm>
        <a:graphic>
          <a:graphicData uri="http://schemas.openxmlformats.org/drawingml/2006/table">
            <a:tbl>
              <a:tblPr firstRow="1" bandRow="1">
                <a:tableStyleId>{5C22544A-7EE6-4342-B048-85BDC9FD1C3A}</a:tableStyleId>
              </a:tblPr>
              <a:tblGrid>
                <a:gridCol w="2138640">
                  <a:extLst>
                    <a:ext uri="{9D8B030D-6E8A-4147-A177-3AD203B41FA5}">
                      <a16:colId xmlns:a16="http://schemas.microsoft.com/office/drawing/2014/main" val="879916002"/>
                    </a:ext>
                  </a:extLst>
                </a:gridCol>
                <a:gridCol w="5656799">
                  <a:extLst>
                    <a:ext uri="{9D8B030D-6E8A-4147-A177-3AD203B41FA5}">
                      <a16:colId xmlns:a16="http://schemas.microsoft.com/office/drawing/2014/main" val="3239545926"/>
                    </a:ext>
                  </a:extLst>
                </a:gridCol>
              </a:tblGrid>
              <a:tr h="513538">
                <a:tc>
                  <a:txBody>
                    <a:bodyPr/>
                    <a:lstStyle/>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RADIANCE</a:t>
                      </a:r>
                      <a:endParaRPr lang="fr-FR" sz="1800" b="0" dirty="0">
                        <a:ln>
                          <a:noFill/>
                        </a:ln>
                        <a:solidFill>
                          <a:schemeClr val="tx1"/>
                        </a:solidFill>
                        <a:effectLst/>
                        <a:uFill>
                          <a:solidFill>
                            <a:srgbClr val="000000"/>
                          </a:solidFill>
                        </a:uFill>
                        <a:latin typeface="Sofia Pro Regular" panose="00000500000000000000" pitchFamily="50" charset="0"/>
                        <a:ea typeface="Arial Unicode MS"/>
                        <a:cs typeface="Arial Unicode MS"/>
                      </a:endParaRPr>
                    </a:p>
                  </a:txBody>
                  <a:tcPr marL="50800" marR="50800" marT="50800" marB="50800"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tc>
                  <a:txBody>
                    <a:bodyPr/>
                    <a:lstStyle/>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Brown</a:t>
                      </a:r>
                      <a:r>
                        <a:rPr lang="fr-FR" sz="1800" b="0" baseline="0" dirty="0" smtClean="0">
                          <a:ln>
                            <a:noFill/>
                          </a:ln>
                          <a:solidFill>
                            <a:schemeClr val="tx1"/>
                          </a:solidFill>
                          <a:effectLst/>
                          <a:uFill>
                            <a:solidFill>
                              <a:srgbClr val="000000"/>
                            </a:solidFill>
                          </a:uFill>
                          <a:latin typeface="Sofia Pro Regular" panose="00000500000000000000" pitchFamily="50" charset="0"/>
                        </a:rPr>
                        <a:t> </a:t>
                      </a:r>
                      <a:r>
                        <a:rPr lang="fr-FR" sz="1800" b="0" baseline="0" dirty="0" err="1" smtClean="0">
                          <a:ln>
                            <a:noFill/>
                          </a:ln>
                          <a:solidFill>
                            <a:schemeClr val="tx1"/>
                          </a:solidFill>
                          <a:effectLst/>
                          <a:uFill>
                            <a:solidFill>
                              <a:srgbClr val="000000"/>
                            </a:solidFill>
                          </a:uFill>
                          <a:latin typeface="Sofia Pro Regular" panose="00000500000000000000" pitchFamily="50" charset="0"/>
                        </a:rPr>
                        <a:t>algae</a:t>
                      </a:r>
                      <a:r>
                        <a:rPr lang="fr-FR" sz="1800" b="0" baseline="0" dirty="0" smtClean="0">
                          <a:ln>
                            <a:noFill/>
                          </a:ln>
                          <a:solidFill>
                            <a:schemeClr val="tx1"/>
                          </a:solidFill>
                          <a:effectLst/>
                          <a:uFill>
                            <a:solidFill>
                              <a:srgbClr val="000000"/>
                            </a:solidFill>
                          </a:uFill>
                          <a:latin typeface="Sofia Pro Regular" panose="00000500000000000000" pitchFamily="50" charset="0"/>
                        </a:rPr>
                        <a:t> &amp; </a:t>
                      </a:r>
                      <a:r>
                        <a:rPr lang="fr-FR" sz="1800" b="0" baseline="0" dirty="0" err="1" smtClean="0">
                          <a:ln>
                            <a:noFill/>
                          </a:ln>
                          <a:solidFill>
                            <a:schemeClr val="tx1"/>
                          </a:solidFill>
                          <a:effectLst/>
                          <a:uFill>
                            <a:solidFill>
                              <a:srgbClr val="000000"/>
                            </a:solidFill>
                          </a:uFill>
                          <a:latin typeface="Sofia Pro Regular" panose="00000500000000000000" pitchFamily="50" charset="0"/>
                        </a:rPr>
                        <a:t>Organic</a:t>
                      </a:r>
                      <a:r>
                        <a:rPr lang="fr-FR" sz="1800" b="0" baseline="0" dirty="0" smtClean="0">
                          <a:ln>
                            <a:noFill/>
                          </a:ln>
                          <a:solidFill>
                            <a:schemeClr val="tx1"/>
                          </a:solidFill>
                          <a:effectLst/>
                          <a:uFill>
                            <a:solidFill>
                              <a:srgbClr val="000000"/>
                            </a:solidFill>
                          </a:uFill>
                          <a:latin typeface="Sofia Pro Regular" panose="00000500000000000000" pitchFamily="50" charset="0"/>
                        </a:rPr>
                        <a:t> </a:t>
                      </a:r>
                      <a:r>
                        <a:rPr lang="fr-FR" sz="1800" b="0" baseline="0" dirty="0" err="1" smtClean="0">
                          <a:ln>
                            <a:noFill/>
                          </a:ln>
                          <a:solidFill>
                            <a:schemeClr val="tx1"/>
                          </a:solidFill>
                          <a:effectLst/>
                          <a:uFill>
                            <a:solidFill>
                              <a:srgbClr val="000000"/>
                            </a:solidFill>
                          </a:uFill>
                          <a:latin typeface="Sofia Pro Regular" panose="00000500000000000000" pitchFamily="50" charset="0"/>
                        </a:rPr>
                        <a:t>apricot</a:t>
                      </a:r>
                      <a:r>
                        <a:rPr lang="fr-FR" sz="1800" b="0" baseline="0" dirty="0" smtClean="0">
                          <a:ln>
                            <a:noFill/>
                          </a:ln>
                          <a:solidFill>
                            <a:schemeClr val="tx1"/>
                          </a:solidFill>
                          <a:effectLst/>
                          <a:uFill>
                            <a:solidFill>
                              <a:srgbClr val="000000"/>
                            </a:solidFill>
                          </a:uFill>
                          <a:latin typeface="Sofia Pro Regular" panose="00000500000000000000" pitchFamily="50" charset="0"/>
                        </a:rPr>
                        <a:t> </a:t>
                      </a:r>
                      <a:r>
                        <a:rPr lang="fr-FR" sz="1800" b="0" baseline="0" dirty="0" err="1" smtClean="0">
                          <a:ln>
                            <a:noFill/>
                          </a:ln>
                          <a:solidFill>
                            <a:schemeClr val="tx1"/>
                          </a:solidFill>
                          <a:effectLst/>
                          <a:uFill>
                            <a:solidFill>
                              <a:srgbClr val="000000"/>
                            </a:solidFill>
                          </a:uFill>
                          <a:latin typeface="Sofia Pro Regular" panose="00000500000000000000" pitchFamily="50" charset="0"/>
                        </a:rPr>
                        <a:t>kernel</a:t>
                      </a:r>
                      <a:r>
                        <a:rPr lang="fr-FR" sz="1800" b="0" baseline="0" dirty="0" smtClean="0">
                          <a:ln>
                            <a:noFill/>
                          </a:ln>
                          <a:solidFill>
                            <a:schemeClr val="tx1"/>
                          </a:solidFill>
                          <a:effectLst/>
                          <a:uFill>
                            <a:solidFill>
                              <a:srgbClr val="000000"/>
                            </a:solidFill>
                          </a:uFill>
                          <a:latin typeface="Sofia Pro Regular" panose="00000500000000000000" pitchFamily="50" charset="0"/>
                        </a:rPr>
                        <a:t> </a:t>
                      </a:r>
                      <a:r>
                        <a:rPr lang="fr-FR" sz="1800" b="0" baseline="0" dirty="0" err="1" smtClean="0">
                          <a:ln>
                            <a:noFill/>
                          </a:ln>
                          <a:solidFill>
                            <a:schemeClr val="tx1"/>
                          </a:solidFill>
                          <a:effectLst/>
                          <a:uFill>
                            <a:solidFill>
                              <a:srgbClr val="000000"/>
                            </a:solidFill>
                          </a:uFill>
                          <a:latin typeface="Sofia Pro Regular" panose="00000500000000000000" pitchFamily="50" charset="0"/>
                        </a:rPr>
                        <a:t>oil</a:t>
                      </a:r>
                      <a:endParaRPr lang="fr-FR" sz="1800" b="0" dirty="0">
                        <a:ln>
                          <a:noFill/>
                        </a:ln>
                        <a:solidFill>
                          <a:schemeClr val="tx1"/>
                        </a:solidFill>
                        <a:effectLst/>
                        <a:uFill>
                          <a:solidFill>
                            <a:srgbClr val="000000"/>
                          </a:solidFill>
                        </a:uFill>
                        <a:latin typeface="Sofia Pro Regular" panose="00000500000000000000" pitchFamily="50" charset="0"/>
                        <a:ea typeface="Arial Unicode MS"/>
                        <a:cs typeface="Arial Unicode MS"/>
                      </a:endParaRPr>
                    </a:p>
                  </a:txBody>
                  <a:tcPr marL="50800" marR="50800" marT="50800" marB="50800"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extLst>
                  <a:ext uri="{0D108BD9-81ED-4DB2-BD59-A6C34878D82A}">
                    <a16:rowId xmlns:a16="http://schemas.microsoft.com/office/drawing/2014/main" val="2027895893"/>
                  </a:ext>
                </a:extLst>
              </a:tr>
            </a:tbl>
          </a:graphicData>
        </a:graphic>
      </p:graphicFrame>
      <p:graphicFrame>
        <p:nvGraphicFramePr>
          <p:cNvPr id="9" name="Tableau 8"/>
          <p:cNvGraphicFramePr>
            <a:graphicFrameLocks noGrp="1"/>
          </p:cNvGraphicFramePr>
          <p:nvPr>
            <p:extLst/>
          </p:nvPr>
        </p:nvGraphicFramePr>
        <p:xfrm>
          <a:off x="738183" y="2531265"/>
          <a:ext cx="7795439" cy="513538"/>
        </p:xfrm>
        <a:graphic>
          <a:graphicData uri="http://schemas.openxmlformats.org/drawingml/2006/table">
            <a:tbl>
              <a:tblPr firstRow="1" bandRow="1">
                <a:tableStyleId>{5C22544A-7EE6-4342-B048-85BDC9FD1C3A}</a:tableStyleId>
              </a:tblPr>
              <a:tblGrid>
                <a:gridCol w="2149886">
                  <a:extLst>
                    <a:ext uri="{9D8B030D-6E8A-4147-A177-3AD203B41FA5}">
                      <a16:colId xmlns:a16="http://schemas.microsoft.com/office/drawing/2014/main" val="3548557409"/>
                    </a:ext>
                  </a:extLst>
                </a:gridCol>
                <a:gridCol w="5645553">
                  <a:extLst>
                    <a:ext uri="{9D8B030D-6E8A-4147-A177-3AD203B41FA5}">
                      <a16:colId xmlns:a16="http://schemas.microsoft.com/office/drawing/2014/main" val="2560813282"/>
                    </a:ext>
                  </a:extLst>
                </a:gridCol>
              </a:tblGrid>
              <a:tr h="513538">
                <a:tc>
                  <a:txBody>
                    <a:bodyPr/>
                    <a:lstStyle/>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SOOTHING</a:t>
                      </a:r>
                      <a:endParaRPr lang="fr-FR" sz="1800" b="0" dirty="0">
                        <a:ln>
                          <a:noFill/>
                        </a:ln>
                        <a:solidFill>
                          <a:schemeClr val="tx1"/>
                        </a:solidFill>
                        <a:effectLst/>
                        <a:uFill>
                          <a:solidFill>
                            <a:srgbClr val="000000"/>
                          </a:solidFill>
                        </a:uFill>
                        <a:latin typeface="Sofia Pro Regular" panose="00000500000000000000" pitchFamily="50" charset="0"/>
                        <a:ea typeface="Arial Unicode MS"/>
                        <a:cs typeface="Arial Unicode MS"/>
                      </a:endParaRPr>
                    </a:p>
                  </a:txBody>
                  <a:tcPr marL="50800" marR="50800" marT="50800" marB="50800"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tc>
                  <a:txBody>
                    <a:bodyPr/>
                    <a:lstStyle/>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Natural</a:t>
                      </a:r>
                      <a:r>
                        <a:rPr lang="fr-FR" sz="1800" b="0" baseline="0" dirty="0" smtClean="0">
                          <a:ln>
                            <a:noFill/>
                          </a:ln>
                          <a:solidFill>
                            <a:schemeClr val="tx1"/>
                          </a:solidFill>
                          <a:effectLst/>
                          <a:uFill>
                            <a:solidFill>
                              <a:srgbClr val="000000"/>
                            </a:solidFill>
                          </a:uFill>
                          <a:latin typeface="Sofia Pro Regular" panose="00000500000000000000" pitchFamily="50" charset="0"/>
                        </a:rPr>
                        <a:t> polysaccharides</a:t>
                      </a:r>
                      <a:endParaRPr lang="fr-FR" sz="1800" b="0" dirty="0">
                        <a:ln>
                          <a:noFill/>
                        </a:ln>
                        <a:solidFill>
                          <a:schemeClr val="tx1"/>
                        </a:solidFill>
                        <a:effectLst/>
                        <a:uFill>
                          <a:solidFill>
                            <a:srgbClr val="000000"/>
                          </a:solidFill>
                        </a:uFill>
                        <a:latin typeface="Sofia Pro Regular" panose="00000500000000000000" pitchFamily="50" charset="0"/>
                        <a:ea typeface="Arial Unicode MS"/>
                        <a:cs typeface="Arial Unicode MS"/>
                      </a:endParaRPr>
                    </a:p>
                  </a:txBody>
                  <a:tcPr marL="50800" marR="50800" marT="50800" marB="50800"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extLst>
                  <a:ext uri="{0D108BD9-81ED-4DB2-BD59-A6C34878D82A}">
                    <a16:rowId xmlns:a16="http://schemas.microsoft.com/office/drawing/2014/main" val="610428448"/>
                  </a:ext>
                </a:extLst>
              </a:tr>
            </a:tbl>
          </a:graphicData>
        </a:graphic>
      </p:graphicFrame>
      <p:graphicFrame>
        <p:nvGraphicFramePr>
          <p:cNvPr id="11" name="Tableau 10"/>
          <p:cNvGraphicFramePr>
            <a:graphicFrameLocks noGrp="1"/>
          </p:cNvGraphicFramePr>
          <p:nvPr>
            <p:extLst/>
          </p:nvPr>
        </p:nvGraphicFramePr>
        <p:xfrm>
          <a:off x="738183" y="3411109"/>
          <a:ext cx="7795439" cy="513538"/>
        </p:xfrm>
        <a:graphic>
          <a:graphicData uri="http://schemas.openxmlformats.org/drawingml/2006/table">
            <a:tbl>
              <a:tblPr firstRow="1" bandRow="1">
                <a:tableStyleId>{5C22544A-7EE6-4342-B048-85BDC9FD1C3A}</a:tableStyleId>
              </a:tblPr>
              <a:tblGrid>
                <a:gridCol w="2138640">
                  <a:extLst>
                    <a:ext uri="{9D8B030D-6E8A-4147-A177-3AD203B41FA5}">
                      <a16:colId xmlns:a16="http://schemas.microsoft.com/office/drawing/2014/main" val="3882411002"/>
                    </a:ext>
                  </a:extLst>
                </a:gridCol>
                <a:gridCol w="5656799">
                  <a:extLst>
                    <a:ext uri="{9D8B030D-6E8A-4147-A177-3AD203B41FA5}">
                      <a16:colId xmlns:a16="http://schemas.microsoft.com/office/drawing/2014/main" val="2389710662"/>
                    </a:ext>
                  </a:extLst>
                </a:gridCol>
              </a:tblGrid>
              <a:tr h="513538">
                <a:tc>
                  <a:txBody>
                    <a:bodyPr/>
                    <a:lstStyle/>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HYDRATION</a:t>
                      </a:r>
                      <a:endParaRPr lang="fr-FR" sz="1800" b="0" dirty="0">
                        <a:ln>
                          <a:noFill/>
                        </a:ln>
                        <a:solidFill>
                          <a:schemeClr val="tx1"/>
                        </a:solidFill>
                        <a:effectLst/>
                        <a:uFill>
                          <a:solidFill>
                            <a:srgbClr val="000000"/>
                          </a:solidFill>
                        </a:uFill>
                        <a:latin typeface="Sofia Pro Regular" panose="00000500000000000000" pitchFamily="50" charset="0"/>
                        <a:ea typeface="Arial Unicode MS"/>
                        <a:cs typeface="Arial Unicode MS"/>
                      </a:endParaRPr>
                    </a:p>
                  </a:txBody>
                  <a:tcPr marL="50800" marR="50800" marT="50800" marB="50800"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tc>
                  <a:txBody>
                    <a:bodyPr/>
                    <a:lstStyle/>
                    <a:p>
                      <a:pPr algn="ctr">
                        <a:lnSpc>
                          <a:spcPct val="107000"/>
                        </a:lnSpc>
                        <a:spcAft>
                          <a:spcPts val="0"/>
                        </a:spcAft>
                      </a:pPr>
                      <a:r>
                        <a:rPr lang="fr-FR" sz="1800" b="0" dirty="0" err="1" smtClean="0">
                          <a:ln>
                            <a:noFill/>
                          </a:ln>
                          <a:solidFill>
                            <a:schemeClr val="tx1"/>
                          </a:solidFill>
                          <a:effectLst/>
                          <a:uFill>
                            <a:solidFill>
                              <a:srgbClr val="000000"/>
                            </a:solidFill>
                          </a:uFill>
                          <a:latin typeface="Sofia Pro Regular" panose="00000500000000000000" pitchFamily="50" charset="0"/>
                        </a:rPr>
                        <a:t>Vegetable</a:t>
                      </a:r>
                      <a:r>
                        <a:rPr lang="fr-FR" sz="1800" b="0" baseline="0" dirty="0" smtClean="0">
                          <a:ln>
                            <a:noFill/>
                          </a:ln>
                          <a:solidFill>
                            <a:schemeClr val="tx1"/>
                          </a:solidFill>
                          <a:effectLst/>
                          <a:uFill>
                            <a:solidFill>
                              <a:srgbClr val="000000"/>
                            </a:solidFill>
                          </a:uFill>
                          <a:latin typeface="Sofia Pro Regular" panose="00000500000000000000" pitchFamily="50" charset="0"/>
                        </a:rPr>
                        <a:t> </a:t>
                      </a:r>
                      <a:r>
                        <a:rPr lang="fr-FR" sz="1800" b="0" baseline="0" dirty="0" err="1" smtClean="0">
                          <a:ln>
                            <a:noFill/>
                          </a:ln>
                          <a:solidFill>
                            <a:schemeClr val="tx1"/>
                          </a:solidFill>
                          <a:effectLst/>
                          <a:uFill>
                            <a:solidFill>
                              <a:srgbClr val="000000"/>
                            </a:solidFill>
                          </a:uFill>
                          <a:latin typeface="Sofia Pro Regular" panose="00000500000000000000" pitchFamily="50" charset="0"/>
                        </a:rPr>
                        <a:t>glycerin</a:t>
                      </a:r>
                      <a:endParaRPr lang="fr-FR" sz="1800" b="0" dirty="0">
                        <a:ln>
                          <a:noFill/>
                        </a:ln>
                        <a:solidFill>
                          <a:schemeClr val="tx1"/>
                        </a:solidFill>
                        <a:effectLst/>
                        <a:uFill>
                          <a:solidFill>
                            <a:srgbClr val="000000"/>
                          </a:solidFill>
                        </a:uFill>
                        <a:latin typeface="Sofia Pro Regular" panose="00000500000000000000" pitchFamily="50" charset="0"/>
                        <a:ea typeface="Arial Unicode MS"/>
                        <a:cs typeface="Arial Unicode MS"/>
                      </a:endParaRPr>
                    </a:p>
                  </a:txBody>
                  <a:tcPr marL="50800" marR="50800" marT="50800" marB="50800"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extLst>
                  <a:ext uri="{0D108BD9-81ED-4DB2-BD59-A6C34878D82A}">
                    <a16:rowId xmlns:a16="http://schemas.microsoft.com/office/drawing/2014/main" val="981912882"/>
                  </a:ext>
                </a:extLst>
              </a:tr>
            </a:tbl>
          </a:graphicData>
        </a:graphic>
      </p:graphicFrame>
      <p:graphicFrame>
        <p:nvGraphicFramePr>
          <p:cNvPr id="12" name="Tableau 11"/>
          <p:cNvGraphicFramePr>
            <a:graphicFrameLocks noGrp="1"/>
          </p:cNvGraphicFramePr>
          <p:nvPr>
            <p:extLst/>
          </p:nvPr>
        </p:nvGraphicFramePr>
        <p:xfrm>
          <a:off x="738183" y="5170797"/>
          <a:ext cx="7795439" cy="869497"/>
        </p:xfrm>
        <a:graphic>
          <a:graphicData uri="http://schemas.openxmlformats.org/drawingml/2006/table">
            <a:tbl>
              <a:tblPr firstRow="1" bandRow="1">
                <a:tableStyleId>{5C22544A-7EE6-4342-B048-85BDC9FD1C3A}</a:tableStyleId>
              </a:tblPr>
              <a:tblGrid>
                <a:gridCol w="2172378">
                  <a:extLst>
                    <a:ext uri="{9D8B030D-6E8A-4147-A177-3AD203B41FA5}">
                      <a16:colId xmlns:a16="http://schemas.microsoft.com/office/drawing/2014/main" val="2444246973"/>
                    </a:ext>
                  </a:extLst>
                </a:gridCol>
                <a:gridCol w="5623061">
                  <a:extLst>
                    <a:ext uri="{9D8B030D-6E8A-4147-A177-3AD203B41FA5}">
                      <a16:colId xmlns:a16="http://schemas.microsoft.com/office/drawing/2014/main" val="1558260580"/>
                    </a:ext>
                  </a:extLst>
                </a:gridCol>
              </a:tblGrid>
              <a:tr h="869497">
                <a:tc>
                  <a:txBody>
                    <a:bodyPr/>
                    <a:lstStyle/>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BALANCING/</a:t>
                      </a:r>
                    </a:p>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CALMING EFFECT</a:t>
                      </a:r>
                      <a:r>
                        <a:rPr lang="fr-FR" sz="1100" b="0" dirty="0">
                          <a:ln>
                            <a:noFill/>
                          </a:ln>
                          <a:solidFill>
                            <a:schemeClr val="tx1"/>
                          </a:solidFill>
                          <a:effectLst/>
                          <a:uFill>
                            <a:solidFill>
                              <a:srgbClr val="000000"/>
                            </a:solidFill>
                          </a:uFill>
                          <a:latin typeface="Sofia Pro Regular" panose="00000500000000000000" pitchFamily="50" charset="0"/>
                        </a:rPr>
                        <a:t> </a:t>
                      </a:r>
                      <a:endParaRPr lang="fr-FR" sz="1100" b="0" dirty="0">
                        <a:ln>
                          <a:noFill/>
                        </a:ln>
                        <a:solidFill>
                          <a:schemeClr val="tx1"/>
                        </a:solidFill>
                        <a:effectLst/>
                        <a:uFill>
                          <a:solidFill>
                            <a:srgbClr val="000000"/>
                          </a:solidFill>
                        </a:uFill>
                        <a:latin typeface="Sofia Pro Regular" panose="00000500000000000000" pitchFamily="50" charset="0"/>
                        <a:ea typeface="Arial Unicode MS"/>
                        <a:cs typeface="Arial Unicode MS"/>
                      </a:endParaRPr>
                    </a:p>
                  </a:txBody>
                  <a:tcPr marL="50800" marR="50800" marT="50800" marB="50800"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tc>
                  <a:txBody>
                    <a:bodyPr/>
                    <a:lstStyle/>
                    <a:p>
                      <a:pPr algn="ctr">
                        <a:lnSpc>
                          <a:spcPct val="107000"/>
                        </a:lnSpc>
                        <a:spcAft>
                          <a:spcPts val="0"/>
                        </a:spcAft>
                      </a:pPr>
                      <a:r>
                        <a:rPr lang="fr-FR" sz="1800" b="0" dirty="0" smtClean="0">
                          <a:ln>
                            <a:noFill/>
                          </a:ln>
                          <a:solidFill>
                            <a:schemeClr val="tx1"/>
                          </a:solidFill>
                          <a:effectLst/>
                          <a:uFill>
                            <a:solidFill>
                              <a:srgbClr val="000000"/>
                            </a:solidFill>
                          </a:uFill>
                          <a:latin typeface="Sofia Pro Regular" panose="00000500000000000000" pitchFamily="50" charset="0"/>
                        </a:rPr>
                        <a:t>Yon-Ka Quintessence </a:t>
                      </a:r>
                    </a:p>
                    <a:p>
                      <a:pPr algn="ctr">
                        <a:lnSpc>
                          <a:spcPct val="107000"/>
                        </a:lnSpc>
                        <a:spcAft>
                          <a:spcPts val="0"/>
                        </a:spcAft>
                      </a:pPr>
                      <a:r>
                        <a:rPr lang="fr-FR" sz="1400" b="0" dirty="0" smtClean="0">
                          <a:ln>
                            <a:noFill/>
                          </a:ln>
                          <a:solidFill>
                            <a:schemeClr val="tx1"/>
                          </a:solidFill>
                          <a:effectLst/>
                          <a:uFill>
                            <a:solidFill>
                              <a:srgbClr val="000000"/>
                            </a:solidFill>
                          </a:uFill>
                          <a:latin typeface="Sofia Pro Regular" panose="00000500000000000000" pitchFamily="50" charset="0"/>
                        </a:rPr>
                        <a:t>(</a:t>
                      </a:r>
                      <a:r>
                        <a:rPr lang="en-US" sz="1400" b="0" dirty="0" smtClean="0">
                          <a:ln>
                            <a:noFill/>
                          </a:ln>
                          <a:solidFill>
                            <a:schemeClr val="tx1"/>
                          </a:solidFill>
                          <a:effectLst/>
                          <a:uFill>
                            <a:solidFill>
                              <a:srgbClr val="000000"/>
                            </a:solidFill>
                          </a:uFill>
                          <a:latin typeface="Sofia Pro Regular" panose="00000500000000000000" pitchFamily="50" charset="0"/>
                        </a:rPr>
                        <a:t>Lavender, geranium, rosemary, cypress and thyme</a:t>
                      </a:r>
                      <a:r>
                        <a:rPr lang="fr-FR" sz="1400" b="0" dirty="0" smtClean="0">
                          <a:ln>
                            <a:noFill/>
                          </a:ln>
                          <a:solidFill>
                            <a:schemeClr val="tx1"/>
                          </a:solidFill>
                          <a:effectLst/>
                          <a:uFill>
                            <a:solidFill>
                              <a:srgbClr val="000000"/>
                            </a:solidFill>
                          </a:uFill>
                          <a:latin typeface="Sofia Pro Regular" panose="00000500000000000000" pitchFamily="50" charset="0"/>
                        </a:rPr>
                        <a:t>) </a:t>
                      </a:r>
                      <a:endParaRPr lang="fr-FR" sz="1400" b="0" dirty="0">
                        <a:ln>
                          <a:noFill/>
                        </a:ln>
                        <a:solidFill>
                          <a:schemeClr val="tx1"/>
                        </a:solidFill>
                        <a:effectLst/>
                        <a:uFill>
                          <a:solidFill>
                            <a:srgbClr val="000000"/>
                          </a:solidFill>
                        </a:uFill>
                        <a:latin typeface="Sofia Pro Regular" panose="00000500000000000000" pitchFamily="50" charset="0"/>
                        <a:ea typeface="Arial Unicode MS"/>
                        <a:cs typeface="Arial Unicode MS"/>
                      </a:endParaRPr>
                    </a:p>
                  </a:txBody>
                  <a:tcPr marL="50800" marR="50800" marT="50800" marB="50800" anchor="ctr">
                    <a:lnL w="19050" cap="flat" cmpd="sng" algn="ctr">
                      <a:solidFill>
                        <a:srgbClr val="9A9C9B"/>
                      </a:solidFill>
                      <a:prstDash val="solid"/>
                      <a:round/>
                      <a:headEnd type="none" w="med" len="med"/>
                      <a:tailEnd type="none" w="med" len="med"/>
                    </a:lnL>
                    <a:lnR w="19050" cap="flat" cmpd="sng" algn="ctr">
                      <a:solidFill>
                        <a:srgbClr val="9A9C9B"/>
                      </a:solidFill>
                      <a:prstDash val="solid"/>
                      <a:round/>
                      <a:headEnd type="none" w="med" len="med"/>
                      <a:tailEnd type="none" w="med" len="med"/>
                    </a:lnR>
                    <a:lnT w="19050" cap="flat" cmpd="sng" algn="ctr">
                      <a:solidFill>
                        <a:srgbClr val="9A9C9B"/>
                      </a:solidFill>
                      <a:prstDash val="solid"/>
                      <a:round/>
                      <a:headEnd type="none" w="med" len="med"/>
                      <a:tailEnd type="none" w="med" len="med"/>
                    </a:lnT>
                    <a:lnB w="19050" cap="flat" cmpd="sng" algn="ctr">
                      <a:solidFill>
                        <a:srgbClr val="9A9C9B"/>
                      </a:solidFill>
                      <a:prstDash val="solid"/>
                      <a:round/>
                      <a:headEnd type="none" w="med" len="med"/>
                      <a:tailEnd type="none" w="med" len="med"/>
                    </a:lnB>
                    <a:solidFill>
                      <a:srgbClr val="F3F3F5"/>
                    </a:solidFill>
                  </a:tcPr>
                </a:tc>
                <a:extLst>
                  <a:ext uri="{0D108BD9-81ED-4DB2-BD59-A6C34878D82A}">
                    <a16:rowId xmlns:a16="http://schemas.microsoft.com/office/drawing/2014/main" val="1781358679"/>
                  </a:ext>
                </a:extLst>
              </a:tr>
            </a:tbl>
          </a:graphicData>
        </a:graphic>
      </p:graphicFrame>
      <p:pic>
        <p:nvPicPr>
          <p:cNvPr id="13" name="Picture 2" descr="Acide glycolique — Wikipé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4691" y="1253023"/>
            <a:ext cx="1737020" cy="911936"/>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p:cNvPicPr/>
          <p:nvPr/>
        </p:nvPicPr>
        <p:blipFill>
          <a:blip r:embed="rId4" cstate="print">
            <a:extLst>
              <a:ext uri="{BEBA8EAE-BF5A-486C-A8C5-ECC9F3942E4B}">
                <a14:imgProps xmlns:a14="http://schemas.microsoft.com/office/drawing/2010/main">
                  <a14:imgLayer r:embed="rId5">
                    <a14:imgEffect>
                      <a14:backgroundRemoval t="9375" b="93304" l="5178" r="97087"/>
                    </a14:imgEffect>
                  </a14:imgLayer>
                </a14:imgProps>
              </a:ext>
              <a:ext uri="{28A0092B-C50C-407E-A947-70E740481C1C}">
                <a14:useLocalDpi xmlns:a14="http://schemas.microsoft.com/office/drawing/2010/main" val="0"/>
              </a:ext>
            </a:extLst>
          </a:blip>
          <a:stretch>
            <a:fillRect/>
          </a:stretch>
        </p:blipFill>
        <p:spPr>
          <a:xfrm>
            <a:off x="10163898" y="4212315"/>
            <a:ext cx="1128491" cy="817529"/>
          </a:xfrm>
          <a:prstGeom prst="rect">
            <a:avLst/>
          </a:prstGeom>
          <a:ln>
            <a:noFill/>
          </a:ln>
          <a:effectLst/>
        </p:spPr>
      </p:pic>
      <p:pic>
        <p:nvPicPr>
          <p:cNvPr id="15" name="Image 14"/>
          <p:cNvPicPr/>
          <p:nvPr/>
        </p:nvPicPr>
        <p:blipFill>
          <a:blip r:embed="rId6" cstate="print">
            <a:extLst>
              <a:ext uri="{BEBA8EAE-BF5A-486C-A8C5-ECC9F3942E4B}">
                <a14:imgProps xmlns:a14="http://schemas.microsoft.com/office/drawing/2010/main">
                  <a14:imgLayer r:embed="rId7">
                    <a14:imgEffect>
                      <a14:backgroundRemoval t="1299" b="97403" l="2676" r="99666"/>
                    </a14:imgEffect>
                  </a14:imgLayer>
                </a14:imgProps>
              </a:ext>
              <a:ext uri="{28A0092B-C50C-407E-A947-70E740481C1C}">
                <a14:useLocalDpi xmlns:a14="http://schemas.microsoft.com/office/drawing/2010/main" val="0"/>
              </a:ext>
            </a:extLst>
          </a:blip>
          <a:stretch>
            <a:fillRect/>
          </a:stretch>
        </p:blipFill>
        <p:spPr>
          <a:xfrm>
            <a:off x="8884691" y="2373299"/>
            <a:ext cx="1369424" cy="707840"/>
          </a:xfrm>
          <a:prstGeom prst="rect">
            <a:avLst/>
          </a:prstGeom>
        </p:spPr>
      </p:pic>
      <p:pic>
        <p:nvPicPr>
          <p:cNvPr id="16" name="Image 15"/>
          <p:cNvPicPr/>
          <p:nvPr/>
        </p:nvPicPr>
        <p:blipFill>
          <a:blip r:embed="rId8">
            <a:extLst>
              <a:ext uri="{BEBA8EAE-BF5A-486C-A8C5-ECC9F3942E4B}">
                <a14:imgProps xmlns:a14="http://schemas.microsoft.com/office/drawing/2010/main">
                  <a14:imgLayer r:embed="rId9">
                    <a14:imgEffect>
                      <a14:backgroundRemoval t="9032" b="89032" l="6623" r="97351"/>
                    </a14:imgEffect>
                  </a14:imgLayer>
                </a14:imgProps>
              </a:ext>
              <a:ext uri="{28A0092B-C50C-407E-A947-70E740481C1C}">
                <a14:useLocalDpi xmlns:a14="http://schemas.microsoft.com/office/drawing/2010/main" val="0"/>
              </a:ext>
            </a:extLst>
          </a:blip>
          <a:srcRect/>
          <a:stretch>
            <a:fillRect/>
          </a:stretch>
        </p:blipFill>
        <p:spPr bwMode="auto">
          <a:xfrm>
            <a:off x="9067570" y="3198782"/>
            <a:ext cx="1003663" cy="1028143"/>
          </a:xfrm>
          <a:prstGeom prst="rect">
            <a:avLst/>
          </a:prstGeom>
          <a:noFill/>
          <a:ln>
            <a:noFill/>
          </a:ln>
        </p:spPr>
      </p:pic>
      <p:pic>
        <p:nvPicPr>
          <p:cNvPr id="17" name="Picture 4" descr="Algues Brunes Kelp Algues Dans Lélément Peint À La Main Daquarelle Docéan  Disolement Sur Le Fond Blanc Conception Brune Dillustration Dalgue  Daquarelle Avec Chemin De Coupure Vecteurs libres de droits et plus"/>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89844" l="2930" r="96094"/>
                    </a14:imgEffect>
                  </a14:imgLayer>
                </a14:imgProps>
              </a:ext>
              <a:ext uri="{28A0092B-C50C-407E-A947-70E740481C1C}">
                <a14:useLocalDpi xmlns:a14="http://schemas.microsoft.com/office/drawing/2010/main" val="0"/>
              </a:ext>
            </a:extLst>
          </a:blip>
          <a:srcRect/>
          <a:stretch>
            <a:fillRect/>
          </a:stretch>
        </p:blipFill>
        <p:spPr bwMode="auto">
          <a:xfrm>
            <a:off x="9160235" y="4088422"/>
            <a:ext cx="1003663" cy="1003663"/>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p:nvPr/>
        </p:nvPicPr>
        <p:blipFill rotWithShape="1">
          <a:blip r:embed="rId12"/>
          <a:srcRect l="35902" t="23816" r="51098" b="61651"/>
          <a:stretch/>
        </p:blipFill>
        <p:spPr>
          <a:xfrm>
            <a:off x="9044223" y="5095640"/>
            <a:ext cx="1417955" cy="990600"/>
          </a:xfrm>
          <a:prstGeom prst="rect">
            <a:avLst/>
          </a:prstGeom>
        </p:spPr>
      </p:pic>
      <p:sp>
        <p:nvSpPr>
          <p:cNvPr id="21" name="Rectangle 20"/>
          <p:cNvSpPr/>
          <p:nvPr/>
        </p:nvSpPr>
        <p:spPr>
          <a:xfrm>
            <a:off x="10071233" y="6220126"/>
            <a:ext cx="2403066" cy="584775"/>
          </a:xfrm>
          <a:prstGeom prst="rect">
            <a:avLst/>
          </a:prstGeom>
        </p:spPr>
        <p:txBody>
          <a:bodyPr wrap="square">
            <a:spAutoFit/>
          </a:bodyPr>
          <a:lstStyle/>
          <a:p>
            <a:r>
              <a:rPr lang="fr-FR" sz="1600" dirty="0" smtClean="0">
                <a:latin typeface="Sofia Pro Medium" panose="00000500000000000000" pitchFamily="50" charset="0"/>
              </a:rPr>
              <a:t>DLUO = 30 </a:t>
            </a:r>
            <a:r>
              <a:rPr lang="fr-FR" sz="1600" dirty="0" err="1" smtClean="0">
                <a:latin typeface="Sofia Pro Medium" panose="00000500000000000000" pitchFamily="50" charset="0"/>
              </a:rPr>
              <a:t>months</a:t>
            </a:r>
            <a:endParaRPr lang="fr-FR" sz="1600" dirty="0" smtClean="0">
              <a:latin typeface="Sofia Pro Medium" panose="00000500000000000000" pitchFamily="50" charset="0"/>
            </a:endParaRPr>
          </a:p>
          <a:p>
            <a:r>
              <a:rPr lang="fr-FR" sz="1600" dirty="0" smtClean="0">
                <a:latin typeface="Sofia Pro Medium" panose="00000500000000000000" pitchFamily="50" charset="0"/>
              </a:rPr>
              <a:t>PAO = 6 </a:t>
            </a:r>
            <a:r>
              <a:rPr lang="fr-FR" sz="1600" dirty="0" err="1" smtClean="0">
                <a:latin typeface="Sofia Pro Medium" panose="00000500000000000000" pitchFamily="50" charset="0"/>
              </a:rPr>
              <a:t>months</a:t>
            </a:r>
            <a:endParaRPr lang="fr-FR" sz="1600" dirty="0">
              <a:latin typeface="Sofia Pro Medium" panose="00000500000000000000" pitchFamily="50" charset="0"/>
            </a:endParaRPr>
          </a:p>
        </p:txBody>
      </p:sp>
    </p:spTree>
    <p:extLst>
      <p:ext uri="{BB962C8B-B14F-4D97-AF65-F5344CB8AC3E}">
        <p14:creationId xmlns:p14="http://schemas.microsoft.com/office/powerpoint/2010/main" val="364492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18857" y="434187"/>
            <a:ext cx="8268590" cy="646331"/>
          </a:xfrm>
          <a:prstGeom prst="rect">
            <a:avLst/>
          </a:prstGeom>
          <a:noFill/>
        </p:spPr>
        <p:txBody>
          <a:bodyPr wrap="square" rtlCol="0">
            <a:spAutoFit/>
          </a:bodyPr>
          <a:lstStyle/>
          <a:p>
            <a:pPr lvl="0" algn="r">
              <a:defRPr/>
            </a:pPr>
            <a:r>
              <a:rPr lang="fr-FR" sz="3600" kern="0" cap="small" dirty="0">
                <a:solidFill>
                  <a:schemeClr val="tx1">
                    <a:lumMod val="75000"/>
                    <a:lumOff val="25000"/>
                  </a:schemeClr>
                </a:solidFill>
                <a:latin typeface="Butler" panose="02000503090000020003" pitchFamily="50" charset="0"/>
              </a:rPr>
              <a:t>A </a:t>
            </a:r>
            <a:r>
              <a:rPr lang="fr-FR" sz="3600" kern="0" cap="small" dirty="0" err="1">
                <a:solidFill>
                  <a:schemeClr val="tx1">
                    <a:lumMod val="75000"/>
                    <a:lumOff val="25000"/>
                  </a:schemeClr>
                </a:solidFill>
                <a:latin typeface="Butler" panose="02000503090000020003" pitchFamily="50" charset="0"/>
              </a:rPr>
              <a:t>breakthrough</a:t>
            </a:r>
            <a:r>
              <a:rPr lang="fr-FR" sz="3600" kern="0" cap="small" dirty="0">
                <a:solidFill>
                  <a:schemeClr val="tx1">
                    <a:lumMod val="75000"/>
                    <a:lumOff val="25000"/>
                  </a:schemeClr>
                </a:solidFill>
                <a:latin typeface="Butler" panose="02000503090000020003" pitchFamily="50" charset="0"/>
              </a:rPr>
              <a:t> in formulation</a:t>
            </a:r>
            <a:endPar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endParaRPr>
          </a:p>
        </p:txBody>
      </p:sp>
      <p:sp>
        <p:nvSpPr>
          <p:cNvPr id="8" name="ZoneTexte 7"/>
          <p:cNvSpPr txBox="1"/>
          <p:nvPr/>
        </p:nvSpPr>
        <p:spPr>
          <a:xfrm>
            <a:off x="362235" y="1316220"/>
            <a:ext cx="9229135" cy="400110"/>
          </a:xfrm>
          <a:prstGeom prst="rect">
            <a:avLst/>
          </a:prstGeom>
          <a:noFill/>
        </p:spPr>
        <p:txBody>
          <a:bodyPr wrap="square" rtlCol="0">
            <a:spAutoFit/>
          </a:bodyPr>
          <a:lstStyle/>
          <a:p>
            <a:pPr lvl="0">
              <a:defRPr/>
            </a:pPr>
            <a:r>
              <a:rPr lang="fr-FR" sz="2000" kern="0" cap="small" dirty="0" smtClean="0">
                <a:solidFill>
                  <a:schemeClr val="tx1">
                    <a:lumMod val="75000"/>
                    <a:lumOff val="25000"/>
                  </a:schemeClr>
                </a:solidFill>
                <a:latin typeface="Sofia Pro Medium" panose="00000500000000000000" pitchFamily="50" charset="0"/>
              </a:rPr>
              <a:t>A clean formula</a:t>
            </a:r>
            <a:r>
              <a:rPr lang="en-US" sz="2000" kern="0" cap="small" dirty="0" smtClean="0">
                <a:solidFill>
                  <a:schemeClr val="tx1">
                    <a:lumMod val="75000"/>
                    <a:lumOff val="25000"/>
                  </a:schemeClr>
                </a:solidFill>
                <a:latin typeface="Sofia Pro Medium" panose="00000500000000000000" pitchFamily="50" charset="0"/>
              </a:rPr>
              <a:t> </a:t>
            </a:r>
            <a:r>
              <a:rPr lang="en-US" sz="2000" kern="0" cap="small" dirty="0">
                <a:solidFill>
                  <a:schemeClr val="tx1">
                    <a:lumMod val="75000"/>
                    <a:lumOff val="25000"/>
                  </a:schemeClr>
                </a:solidFill>
                <a:latin typeface="Sofia Pro Medium" panose="00000500000000000000" pitchFamily="50" charset="0"/>
              </a:rPr>
              <a:t>with 10</a:t>
            </a:r>
            <a:r>
              <a:rPr lang="en-US" sz="2000" kern="0" cap="small" dirty="0" smtClean="0">
                <a:solidFill>
                  <a:schemeClr val="tx1">
                    <a:lumMod val="75000"/>
                    <a:lumOff val="25000"/>
                  </a:schemeClr>
                </a:solidFill>
                <a:latin typeface="Sofia Pro Medium" panose="00000500000000000000" pitchFamily="50" charset="0"/>
              </a:rPr>
              <a:t>% pure </a:t>
            </a:r>
            <a:r>
              <a:rPr lang="en-US" sz="2000" kern="0" cap="small" dirty="0">
                <a:solidFill>
                  <a:schemeClr val="tx1">
                    <a:lumMod val="75000"/>
                    <a:lumOff val="25000"/>
                  </a:schemeClr>
                </a:solidFill>
                <a:latin typeface="Sofia Pro Medium" panose="00000500000000000000" pitchFamily="50" charset="0"/>
              </a:rPr>
              <a:t>glycolic </a:t>
            </a:r>
            <a:r>
              <a:rPr lang="en-US" sz="2000" kern="0" cap="small" dirty="0" smtClean="0">
                <a:solidFill>
                  <a:schemeClr val="tx1">
                    <a:lumMod val="75000"/>
                    <a:lumOff val="25000"/>
                  </a:schemeClr>
                </a:solidFill>
                <a:latin typeface="Sofia Pro Medium" panose="00000500000000000000" pitchFamily="50" charset="0"/>
              </a:rPr>
              <a:t>acid</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sp>
        <p:nvSpPr>
          <p:cNvPr id="13" name="Rectangle 12"/>
          <p:cNvSpPr/>
          <p:nvPr/>
        </p:nvSpPr>
        <p:spPr>
          <a:xfrm>
            <a:off x="252526" y="3026240"/>
            <a:ext cx="11467530" cy="707886"/>
          </a:xfrm>
          <a:prstGeom prst="rect">
            <a:avLst/>
          </a:prstGeom>
        </p:spPr>
        <p:txBody>
          <a:bodyPr wrap="square">
            <a:spAutoFit/>
          </a:bodyPr>
          <a:lstStyle/>
          <a:p>
            <a:r>
              <a:rPr lang="fr-FR" sz="2000" kern="0" cap="small" dirty="0" err="1" smtClean="0">
                <a:solidFill>
                  <a:schemeClr val="tx1">
                    <a:lumMod val="75000"/>
                    <a:lumOff val="25000"/>
                  </a:schemeClr>
                </a:solidFill>
                <a:latin typeface="Sofia Pro Medium" panose="00000500000000000000" pitchFamily="50" charset="0"/>
              </a:rPr>
              <a:t>Formulated</a:t>
            </a:r>
            <a:r>
              <a:rPr lang="fr-FR" sz="2000" kern="0" cap="small" dirty="0" smtClean="0">
                <a:solidFill>
                  <a:schemeClr val="tx1">
                    <a:lumMod val="75000"/>
                    <a:lumOff val="25000"/>
                  </a:schemeClr>
                </a:solidFill>
                <a:latin typeface="Sofia Pro Medium" panose="00000500000000000000" pitchFamily="50" charset="0"/>
              </a:rPr>
              <a:t> </a:t>
            </a:r>
            <a:r>
              <a:rPr lang="fr-FR" sz="2000" kern="0" cap="small" dirty="0" err="1" smtClean="0">
                <a:solidFill>
                  <a:schemeClr val="tx1">
                    <a:lumMod val="75000"/>
                    <a:lumOff val="25000"/>
                  </a:schemeClr>
                </a:solidFill>
                <a:latin typeface="Sofia Pro Medium" panose="00000500000000000000" pitchFamily="50" charset="0"/>
              </a:rPr>
              <a:t>without</a:t>
            </a:r>
            <a:r>
              <a:rPr lang="fr-FR" sz="2000" kern="0" cap="small" dirty="0" smtClean="0">
                <a:solidFill>
                  <a:schemeClr val="tx1">
                    <a:lumMod val="75000"/>
                    <a:lumOff val="25000"/>
                  </a:schemeClr>
                </a:solidFill>
                <a:latin typeface="Sofia Pro Medium" panose="00000500000000000000" pitchFamily="50" charset="0"/>
              </a:rPr>
              <a:t> :</a:t>
            </a:r>
            <a:endParaRPr lang="fr-FR" sz="2000" kern="0" cap="small" dirty="0">
              <a:solidFill>
                <a:schemeClr val="tx1">
                  <a:lumMod val="75000"/>
                  <a:lumOff val="25000"/>
                </a:schemeClr>
              </a:solidFill>
              <a:latin typeface="Sofia Pro Medium" panose="00000500000000000000" pitchFamily="50" charset="0"/>
            </a:endParaRPr>
          </a:p>
          <a:p>
            <a:r>
              <a:rPr lang="fr-FR" sz="2000" dirty="0" smtClean="0">
                <a:latin typeface="Sofia Pro Medium" panose="00000500000000000000" pitchFamily="50" charset="0"/>
              </a:rPr>
              <a:t>	</a:t>
            </a:r>
            <a:endParaRPr lang="fr-FR" sz="2000" dirty="0">
              <a:latin typeface="Sofia Pro Medium" panose="00000500000000000000" pitchFamily="50" charset="0"/>
            </a:endParaRPr>
          </a:p>
        </p:txBody>
      </p:sp>
      <p:sp>
        <p:nvSpPr>
          <p:cNvPr id="3" name="Rectangle 2"/>
          <p:cNvSpPr/>
          <p:nvPr/>
        </p:nvSpPr>
        <p:spPr>
          <a:xfrm>
            <a:off x="362234" y="1820144"/>
            <a:ext cx="11829765" cy="369332"/>
          </a:xfrm>
          <a:prstGeom prst="rect">
            <a:avLst/>
          </a:prstGeom>
        </p:spPr>
        <p:txBody>
          <a:bodyPr wrap="square">
            <a:spAutoFit/>
          </a:bodyPr>
          <a:lstStyle/>
          <a:p>
            <a:pPr lvl="0"/>
            <a:r>
              <a:rPr lang="fr-FR" dirty="0" err="1">
                <a:latin typeface="Sofia Pro Medium" panose="00000500000000000000" pitchFamily="50" charset="0"/>
              </a:rPr>
              <a:t>Glyconight</a:t>
            </a:r>
            <a:r>
              <a:rPr lang="fr-FR" dirty="0">
                <a:latin typeface="Sofia Pro Medium" panose="00000500000000000000" pitchFamily="50" charset="0"/>
              </a:rPr>
              <a:t> 10% </a:t>
            </a:r>
            <a:r>
              <a:rPr lang="fr-FR" dirty="0" err="1" smtClean="0">
                <a:latin typeface="Sofia Pro Medium" panose="00000500000000000000" pitchFamily="50" charset="0"/>
              </a:rPr>
              <a:t>is</a:t>
            </a:r>
            <a:r>
              <a:rPr lang="fr-FR" dirty="0" smtClean="0">
                <a:latin typeface="Sofia Pro Medium" panose="00000500000000000000" pitchFamily="50" charset="0"/>
              </a:rPr>
              <a:t> the 1st night </a:t>
            </a:r>
            <a:r>
              <a:rPr lang="fr-FR" dirty="0" err="1" smtClean="0">
                <a:latin typeface="Sofia Pro Medium" panose="00000500000000000000" pitchFamily="50" charset="0"/>
              </a:rPr>
              <a:t>peel</a:t>
            </a:r>
            <a:r>
              <a:rPr lang="fr-FR" dirty="0" smtClean="0">
                <a:latin typeface="Sofia Pro Medium" panose="00000500000000000000" pitchFamily="50" charset="0"/>
              </a:rPr>
              <a:t> </a:t>
            </a:r>
            <a:r>
              <a:rPr lang="fr-FR" dirty="0" err="1" smtClean="0">
                <a:latin typeface="Sofia Pro Medium" panose="00000500000000000000" pitchFamily="50" charset="0"/>
              </a:rPr>
              <a:t>mask</a:t>
            </a:r>
            <a:r>
              <a:rPr lang="fr-FR" dirty="0" smtClean="0">
                <a:latin typeface="Sofia Pro Medium" panose="00000500000000000000" pitchFamily="50" charset="0"/>
              </a:rPr>
              <a:t> </a:t>
            </a:r>
            <a:r>
              <a:rPr lang="en-US" dirty="0">
                <a:latin typeface="Sofia Pro Medium" panose="00000500000000000000" pitchFamily="50" charset="0"/>
              </a:rPr>
              <a:t>combining a high percentage of glycolic acid and a clean </a:t>
            </a:r>
            <a:r>
              <a:rPr lang="en-US" dirty="0" smtClean="0">
                <a:latin typeface="Sofia Pro Medium" panose="00000500000000000000" pitchFamily="50" charset="0"/>
              </a:rPr>
              <a:t>formula. </a:t>
            </a:r>
            <a:endParaRPr lang="fr-FR" dirty="0" smtClean="0">
              <a:latin typeface="Sofia Pro Medium" panose="00000500000000000000" pitchFamily="50" charset="0"/>
            </a:endParaRPr>
          </a:p>
        </p:txBody>
      </p:sp>
      <p:pic>
        <p:nvPicPr>
          <p:cNvPr id="2" name="Image 1"/>
          <p:cNvPicPr>
            <a:picLocks noChangeAspect="1"/>
          </p:cNvPicPr>
          <p:nvPr/>
        </p:nvPicPr>
        <p:blipFill rotWithShape="1">
          <a:blip r:embed="rId3"/>
          <a:srcRect l="15627" r="6638"/>
          <a:stretch/>
        </p:blipFill>
        <p:spPr>
          <a:xfrm>
            <a:off x="236099" y="3709133"/>
            <a:ext cx="2061275" cy="3148867"/>
          </a:xfrm>
          <a:prstGeom prst="rect">
            <a:avLst/>
          </a:prstGeom>
        </p:spPr>
      </p:pic>
      <p:sp>
        <p:nvSpPr>
          <p:cNvPr id="6" name="Rectangle 5"/>
          <p:cNvSpPr/>
          <p:nvPr/>
        </p:nvSpPr>
        <p:spPr>
          <a:xfrm>
            <a:off x="3627915" y="2455956"/>
            <a:ext cx="4201635" cy="3139321"/>
          </a:xfrm>
          <a:prstGeom prst="rect">
            <a:avLst/>
          </a:prstGeom>
        </p:spPr>
        <p:txBody>
          <a:bodyPr wrap="square">
            <a:spAutoFit/>
          </a:bodyPr>
          <a:lstStyle/>
          <a:p>
            <a:r>
              <a:rPr lang="fr-FR" dirty="0">
                <a:latin typeface="Sofia Pro Medium" panose="00000500000000000000" pitchFamily="50" charset="0"/>
              </a:rPr>
              <a:t>PEG, </a:t>
            </a:r>
            <a:endParaRPr lang="fr-FR" dirty="0" smtClean="0">
              <a:latin typeface="Sofia Pro Medium" panose="00000500000000000000" pitchFamily="50" charset="0"/>
            </a:endParaRPr>
          </a:p>
          <a:p>
            <a:r>
              <a:rPr lang="fr-FR" dirty="0" smtClean="0">
                <a:latin typeface="Sofia Pro Medium" panose="00000500000000000000" pitchFamily="50" charset="0"/>
              </a:rPr>
              <a:t>PPG</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smtClean="0">
                <a:latin typeface="Sofia Pro Medium" panose="00000500000000000000" pitchFamily="50" charset="0"/>
              </a:rPr>
              <a:t>acrylates</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smtClean="0">
                <a:latin typeface="Sofia Pro Medium" panose="00000500000000000000" pitchFamily="50" charset="0"/>
              </a:rPr>
              <a:t>silicones</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smtClean="0">
                <a:latin typeface="Sofia Pro Medium" panose="00000500000000000000" pitchFamily="50" charset="0"/>
              </a:rPr>
              <a:t>SLS </a:t>
            </a:r>
            <a:r>
              <a:rPr lang="fr-FR" dirty="0">
                <a:latin typeface="Sofia Pro Medium" panose="00000500000000000000" pitchFamily="50" charset="0"/>
              </a:rPr>
              <a:t>and SLES sulfates, </a:t>
            </a:r>
            <a:endParaRPr lang="fr-FR" dirty="0" smtClean="0">
              <a:latin typeface="Sofia Pro Medium" panose="00000500000000000000" pitchFamily="50" charset="0"/>
            </a:endParaRPr>
          </a:p>
          <a:p>
            <a:r>
              <a:rPr lang="fr-FR" dirty="0" err="1" smtClean="0">
                <a:latin typeface="Sofia Pro Medium" panose="00000500000000000000" pitchFamily="50" charset="0"/>
              </a:rPr>
              <a:t>phenoxyethanol</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err="1" smtClean="0">
                <a:latin typeface="Sofia Pro Medium" panose="00000500000000000000" pitchFamily="50" charset="0"/>
              </a:rPr>
              <a:t>chlorphenesin</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err="1" smtClean="0">
                <a:latin typeface="Sofia Pro Medium" panose="00000500000000000000" pitchFamily="50" charset="0"/>
              </a:rPr>
              <a:t>parabens</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err="1" smtClean="0">
                <a:latin typeface="Sofia Pro Medium" panose="00000500000000000000" pitchFamily="50" charset="0"/>
              </a:rPr>
              <a:t>triclosan</a:t>
            </a:r>
            <a:r>
              <a:rPr lang="fr-FR" dirty="0" smtClean="0">
                <a:latin typeface="Sofia Pro Medium" panose="00000500000000000000" pitchFamily="50" charset="0"/>
              </a:rPr>
              <a:t> </a:t>
            </a:r>
            <a:r>
              <a:rPr lang="fr-FR" dirty="0">
                <a:latin typeface="Sofia Pro Medium" panose="00000500000000000000" pitchFamily="50" charset="0"/>
              </a:rPr>
              <a:t>and </a:t>
            </a:r>
            <a:r>
              <a:rPr lang="fr-FR" dirty="0" err="1">
                <a:latin typeface="Sofia Pro Medium" panose="00000500000000000000" pitchFamily="50" charset="0"/>
              </a:rPr>
              <a:t>triclocarban</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err="1" smtClean="0">
                <a:latin typeface="Sofia Pro Medium" panose="00000500000000000000" pitchFamily="50" charset="0"/>
              </a:rPr>
              <a:t>formaldehydes</a:t>
            </a:r>
            <a:r>
              <a:rPr lang="fr-FR" dirty="0" smtClean="0">
                <a:latin typeface="Sofia Pro Medium" panose="00000500000000000000" pitchFamily="50" charset="0"/>
              </a:rPr>
              <a:t> </a:t>
            </a:r>
          </a:p>
          <a:p>
            <a:r>
              <a:rPr lang="fr-FR" dirty="0" err="1" smtClean="0">
                <a:latin typeface="Sofia Pro Medium" panose="00000500000000000000" pitchFamily="50" charset="0"/>
              </a:rPr>
              <a:t>formaldehyde</a:t>
            </a:r>
            <a:r>
              <a:rPr lang="fr-FR" dirty="0" smtClean="0">
                <a:latin typeface="Sofia Pro Medium" panose="00000500000000000000" pitchFamily="50" charset="0"/>
              </a:rPr>
              <a:t>-releasing </a:t>
            </a:r>
            <a:r>
              <a:rPr lang="fr-FR" dirty="0">
                <a:latin typeface="Sofia Pro Medium" panose="00000500000000000000" pitchFamily="50" charset="0"/>
              </a:rPr>
              <a:t>agents</a:t>
            </a:r>
            <a:endParaRPr lang="fr-FR" dirty="0" smtClean="0">
              <a:latin typeface="Sofia Pro Medium" panose="00000500000000000000" pitchFamily="50" charset="0"/>
            </a:endParaRPr>
          </a:p>
        </p:txBody>
      </p:sp>
      <p:sp>
        <p:nvSpPr>
          <p:cNvPr id="7" name="Rectangle 6"/>
          <p:cNvSpPr/>
          <p:nvPr/>
        </p:nvSpPr>
        <p:spPr>
          <a:xfrm>
            <a:off x="8863598" y="2455956"/>
            <a:ext cx="6096000" cy="2862322"/>
          </a:xfrm>
          <a:prstGeom prst="rect">
            <a:avLst/>
          </a:prstGeom>
        </p:spPr>
        <p:txBody>
          <a:bodyPr>
            <a:spAutoFit/>
          </a:bodyPr>
          <a:lstStyle/>
          <a:p>
            <a:r>
              <a:rPr lang="fr-FR" dirty="0" err="1">
                <a:latin typeface="Sofia Pro Medium" panose="00000500000000000000" pitchFamily="50" charset="0"/>
              </a:rPr>
              <a:t>phtalates</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err="1" smtClean="0">
                <a:latin typeface="Sofia Pro Medium" panose="00000500000000000000" pitchFamily="50" charset="0"/>
              </a:rPr>
              <a:t>mineral</a:t>
            </a:r>
            <a:r>
              <a:rPr lang="fr-FR" dirty="0" smtClean="0">
                <a:latin typeface="Sofia Pro Medium" panose="00000500000000000000" pitchFamily="50" charset="0"/>
              </a:rPr>
              <a:t> </a:t>
            </a:r>
            <a:r>
              <a:rPr lang="fr-FR" dirty="0" err="1">
                <a:latin typeface="Sofia Pro Medium" panose="00000500000000000000" pitchFamily="50" charset="0"/>
              </a:rPr>
              <a:t>oils</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smtClean="0">
                <a:latin typeface="Sofia Pro Medium" panose="00000500000000000000" pitchFamily="50" charset="0"/>
              </a:rPr>
              <a:t>hydroquinone</a:t>
            </a:r>
            <a:r>
              <a:rPr lang="fr-FR" dirty="0">
                <a:latin typeface="Sofia Pro Medium" panose="00000500000000000000" pitchFamily="50" charset="0"/>
              </a:rPr>
              <a:t>,</a:t>
            </a:r>
          </a:p>
          <a:p>
            <a:r>
              <a:rPr lang="fr-FR" dirty="0" err="1">
                <a:latin typeface="Sofia Pro Medium" panose="00000500000000000000" pitchFamily="50" charset="0"/>
              </a:rPr>
              <a:t>synthetic</a:t>
            </a:r>
            <a:r>
              <a:rPr lang="fr-FR" dirty="0">
                <a:latin typeface="Sofia Pro Medium" panose="00000500000000000000" pitchFamily="50" charset="0"/>
              </a:rPr>
              <a:t> fragrances, </a:t>
            </a:r>
            <a:endParaRPr lang="fr-FR" dirty="0" smtClean="0">
              <a:latin typeface="Sofia Pro Medium" panose="00000500000000000000" pitchFamily="50" charset="0"/>
            </a:endParaRPr>
          </a:p>
          <a:p>
            <a:r>
              <a:rPr lang="fr-FR" dirty="0" err="1" smtClean="0">
                <a:latin typeface="Sofia Pro Medium" panose="00000500000000000000" pitchFamily="50" charset="0"/>
              </a:rPr>
              <a:t>synthetic</a:t>
            </a:r>
            <a:r>
              <a:rPr lang="fr-FR" dirty="0" smtClean="0">
                <a:latin typeface="Sofia Pro Medium" panose="00000500000000000000" pitchFamily="50" charset="0"/>
              </a:rPr>
              <a:t> </a:t>
            </a:r>
            <a:r>
              <a:rPr lang="fr-FR" dirty="0" err="1">
                <a:latin typeface="Sofia Pro Medium" panose="00000500000000000000" pitchFamily="50" charset="0"/>
              </a:rPr>
              <a:t>dyes</a:t>
            </a:r>
            <a:r>
              <a:rPr lang="fr-FR" dirty="0" smtClean="0">
                <a:latin typeface="Sofia Pro Medium" panose="00000500000000000000" pitchFamily="50" charset="0"/>
              </a:rPr>
              <a:t>,</a:t>
            </a:r>
          </a:p>
          <a:p>
            <a:r>
              <a:rPr lang="fr-FR" dirty="0" err="1" smtClean="0">
                <a:latin typeface="Sofia Pro Medium" panose="00000500000000000000" pitchFamily="50" charset="0"/>
              </a:rPr>
              <a:t>titanium</a:t>
            </a:r>
            <a:r>
              <a:rPr lang="fr-FR" dirty="0" smtClean="0">
                <a:latin typeface="Sofia Pro Medium" panose="00000500000000000000" pitchFamily="50" charset="0"/>
              </a:rPr>
              <a:t> </a:t>
            </a:r>
            <a:r>
              <a:rPr lang="fr-FR" dirty="0" err="1">
                <a:latin typeface="Sofia Pro Medium" panose="00000500000000000000" pitchFamily="50" charset="0"/>
              </a:rPr>
              <a:t>dioxide</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smtClean="0">
                <a:latin typeface="Sofia Pro Medium" panose="00000500000000000000" pitchFamily="50" charset="0"/>
              </a:rPr>
              <a:t>MIT</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smtClean="0">
                <a:latin typeface="Sofia Pro Medium" panose="00000500000000000000" pitchFamily="50" charset="0"/>
              </a:rPr>
              <a:t>EDTA</a:t>
            </a:r>
            <a:r>
              <a:rPr lang="fr-FR" dirty="0">
                <a:latin typeface="Sofia Pro Medium" panose="00000500000000000000" pitchFamily="50" charset="0"/>
              </a:rPr>
              <a:t>, </a:t>
            </a:r>
            <a:endParaRPr lang="fr-FR" dirty="0" smtClean="0">
              <a:latin typeface="Sofia Pro Medium" panose="00000500000000000000" pitchFamily="50" charset="0"/>
            </a:endParaRPr>
          </a:p>
          <a:p>
            <a:r>
              <a:rPr lang="fr-FR" dirty="0" err="1" smtClean="0">
                <a:latin typeface="Sofia Pro Medium" panose="00000500000000000000" pitchFamily="50" charset="0"/>
              </a:rPr>
              <a:t>synthetic</a:t>
            </a:r>
            <a:r>
              <a:rPr lang="fr-FR" dirty="0" smtClean="0">
                <a:latin typeface="Sofia Pro Medium" panose="00000500000000000000" pitchFamily="50" charset="0"/>
              </a:rPr>
              <a:t> </a:t>
            </a:r>
            <a:r>
              <a:rPr lang="fr-FR" dirty="0" err="1">
                <a:latin typeface="Sofia Pro Medium" panose="00000500000000000000" pitchFamily="50" charset="0"/>
              </a:rPr>
              <a:t>propylene</a:t>
            </a:r>
            <a:r>
              <a:rPr lang="fr-FR" dirty="0">
                <a:latin typeface="Sofia Pro Medium" panose="00000500000000000000" pitchFamily="50" charset="0"/>
              </a:rPr>
              <a:t> </a:t>
            </a:r>
            <a:r>
              <a:rPr lang="fr-FR" dirty="0" smtClean="0">
                <a:latin typeface="Sofia Pro Medium" panose="00000500000000000000" pitchFamily="50" charset="0"/>
              </a:rPr>
              <a:t>glycol,</a:t>
            </a:r>
          </a:p>
          <a:p>
            <a:r>
              <a:rPr lang="fr-FR" dirty="0" smtClean="0">
                <a:latin typeface="Sofia Pro Medium" panose="00000500000000000000" pitchFamily="50" charset="0"/>
              </a:rPr>
              <a:t>nylon</a:t>
            </a:r>
            <a:endParaRPr lang="fr-FR" dirty="0">
              <a:latin typeface="Sofia Pro Medium" panose="00000500000000000000" pitchFamily="50" charset="0"/>
            </a:endParaRPr>
          </a:p>
        </p:txBody>
      </p:sp>
      <p:pic>
        <p:nvPicPr>
          <p:cNvPr id="1028" name="Picture 4" descr="Mal de Croix-Rouge image stock. Image du rouge, croix - 1962309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366033">
            <a:off x="2784000" y="2092274"/>
            <a:ext cx="5519113" cy="40629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Mal de Croix-Rouge image stock. Image du rouge, croix - 1962309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366033">
            <a:off x="7947959" y="1776178"/>
            <a:ext cx="5735052" cy="422188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420466" y="5820173"/>
            <a:ext cx="10078401" cy="923330"/>
          </a:xfrm>
          <a:prstGeom prst="rect">
            <a:avLst/>
          </a:prstGeom>
        </p:spPr>
        <p:txBody>
          <a:bodyPr wrap="square">
            <a:spAutoFit/>
          </a:bodyPr>
          <a:lstStyle/>
          <a:p>
            <a:r>
              <a:rPr lang="en-US" dirty="0" smtClean="0">
                <a:latin typeface="Sofia Pro Medium" panose="00000500000000000000" pitchFamily="50" charset="0"/>
              </a:rPr>
              <a:t>It </a:t>
            </a:r>
            <a:r>
              <a:rPr lang="en-US" dirty="0">
                <a:latin typeface="Sofia Pro Medium" panose="00000500000000000000" pitchFamily="50" charset="0"/>
              </a:rPr>
              <a:t>is a true </a:t>
            </a:r>
            <a:r>
              <a:rPr lang="en-US" dirty="0">
                <a:solidFill>
                  <a:srgbClr val="CBC4BE"/>
                </a:solidFill>
                <a:latin typeface="Sofia Pro Medium" panose="00000500000000000000" pitchFamily="50" charset="0"/>
              </a:rPr>
              <a:t>breakthrough in formulation</a:t>
            </a:r>
            <a:r>
              <a:rPr lang="en-US" dirty="0">
                <a:latin typeface="Sofia Pro Medium" panose="00000500000000000000" pitchFamily="50" charset="0"/>
              </a:rPr>
              <a:t>, since some of these controversial</a:t>
            </a:r>
          </a:p>
          <a:p>
            <a:r>
              <a:rPr lang="en-US" dirty="0">
                <a:latin typeface="Sofia Pro Medium" panose="00000500000000000000" pitchFamily="50" charset="0"/>
              </a:rPr>
              <a:t>ingredients are widely used to stabilize formulas with a high concentration</a:t>
            </a:r>
          </a:p>
          <a:p>
            <a:r>
              <a:rPr lang="en-US" dirty="0">
                <a:latin typeface="Sofia Pro Medium" panose="00000500000000000000" pitchFamily="50" charset="0"/>
              </a:rPr>
              <a:t>of pure glycolic acid.</a:t>
            </a:r>
            <a:endParaRPr lang="fr-FR" dirty="0">
              <a:latin typeface="Sofia Pro Medium" panose="00000500000000000000" pitchFamily="50" charset="0"/>
            </a:endParaRPr>
          </a:p>
        </p:txBody>
      </p:sp>
    </p:spTree>
    <p:extLst>
      <p:ext uri="{BB962C8B-B14F-4D97-AF65-F5344CB8AC3E}">
        <p14:creationId xmlns:p14="http://schemas.microsoft.com/office/powerpoint/2010/main" val="178888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3" grpId="0"/>
      <p:bldP spid="6" grpId="0"/>
      <p:bldP spid="7"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18857" y="434187"/>
            <a:ext cx="8268590" cy="646331"/>
          </a:xfrm>
          <a:prstGeom prst="rect">
            <a:avLst/>
          </a:prstGeom>
          <a:noFill/>
        </p:spPr>
        <p:txBody>
          <a:bodyPr wrap="square" rtlCol="0">
            <a:spAutoFit/>
          </a:bodyPr>
          <a:lstStyle/>
          <a:p>
            <a:pPr lvl="0" algn="r">
              <a:defRPr/>
            </a:pPr>
            <a:r>
              <a:rPr lang="en-US" sz="3600" kern="0" cap="small" dirty="0">
                <a:solidFill>
                  <a:schemeClr val="tx1">
                    <a:lumMod val="75000"/>
                    <a:lumOff val="25000"/>
                  </a:schemeClr>
                </a:solidFill>
                <a:latin typeface="Butler" panose="02000503090000020003" pitchFamily="50" charset="0"/>
              </a:rPr>
              <a:t>Zoom on our glycolic acid </a:t>
            </a:r>
            <a:endPar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endParaRPr>
          </a:p>
        </p:txBody>
      </p:sp>
      <p:sp>
        <p:nvSpPr>
          <p:cNvPr id="8" name="ZoneTexte 7"/>
          <p:cNvSpPr txBox="1"/>
          <p:nvPr/>
        </p:nvSpPr>
        <p:spPr>
          <a:xfrm>
            <a:off x="365240" y="1749032"/>
            <a:ext cx="9229135" cy="400110"/>
          </a:xfrm>
          <a:prstGeom prst="rect">
            <a:avLst/>
          </a:prstGeom>
          <a:noFill/>
        </p:spPr>
        <p:txBody>
          <a:bodyPr wrap="square" rtlCol="0">
            <a:spAutoFit/>
          </a:bodyPr>
          <a:lstStyle/>
          <a:p>
            <a:pPr lvl="0">
              <a:defRPr/>
            </a:pPr>
            <a:r>
              <a:rPr lang="fr-FR" sz="2000" kern="0" cap="small" dirty="0">
                <a:solidFill>
                  <a:schemeClr val="tx1">
                    <a:lumMod val="75000"/>
                    <a:lumOff val="25000"/>
                  </a:schemeClr>
                </a:solidFill>
                <a:latin typeface="Sofia Pro Medium" panose="00000500000000000000" pitchFamily="50" charset="0"/>
              </a:rPr>
              <a:t>Yon-Ka </a:t>
            </a:r>
            <a:r>
              <a:rPr lang="fr-FR" sz="2000" kern="0" cap="small" dirty="0" err="1">
                <a:solidFill>
                  <a:schemeClr val="tx1">
                    <a:lumMod val="75000"/>
                    <a:lumOff val="25000"/>
                  </a:schemeClr>
                </a:solidFill>
                <a:latin typeface="Sofia Pro Medium" panose="00000500000000000000" pitchFamily="50" charset="0"/>
              </a:rPr>
              <a:t>chooses</a:t>
            </a:r>
            <a:r>
              <a:rPr lang="fr-FR" sz="2000" kern="0" cap="small" dirty="0">
                <a:solidFill>
                  <a:schemeClr val="tx1">
                    <a:lumMod val="75000"/>
                    <a:lumOff val="25000"/>
                  </a:schemeClr>
                </a:solidFill>
                <a:latin typeface="Sofia Pro Medium" panose="00000500000000000000" pitchFamily="50" charset="0"/>
              </a:rPr>
              <a:t> </a:t>
            </a:r>
            <a:r>
              <a:rPr lang="fr-FR" sz="2000" kern="0" cap="small" dirty="0" err="1">
                <a:solidFill>
                  <a:schemeClr val="tx1">
                    <a:lumMod val="75000"/>
                    <a:lumOff val="25000"/>
                  </a:schemeClr>
                </a:solidFill>
                <a:latin typeface="Sofia Pro Medium" panose="00000500000000000000" pitchFamily="50" charset="0"/>
              </a:rPr>
              <a:t>synthetic</a:t>
            </a:r>
            <a:r>
              <a:rPr lang="fr-FR" sz="2000" kern="0" cap="small" dirty="0">
                <a:solidFill>
                  <a:schemeClr val="tx1">
                    <a:lumMod val="75000"/>
                    <a:lumOff val="25000"/>
                  </a:schemeClr>
                </a:solidFill>
                <a:latin typeface="Sofia Pro Medium" panose="00000500000000000000" pitchFamily="50" charset="0"/>
              </a:rPr>
              <a:t> </a:t>
            </a:r>
            <a:r>
              <a:rPr lang="fr-FR" sz="2000" kern="0" cap="small" dirty="0" err="1">
                <a:solidFill>
                  <a:schemeClr val="tx1">
                    <a:lumMod val="75000"/>
                    <a:lumOff val="25000"/>
                  </a:schemeClr>
                </a:solidFill>
                <a:latin typeface="Sofia Pro Medium" panose="00000500000000000000" pitchFamily="50" charset="0"/>
              </a:rPr>
              <a:t>glycolic</a:t>
            </a:r>
            <a:r>
              <a:rPr lang="fr-FR" sz="2000" kern="0" cap="small" dirty="0">
                <a:solidFill>
                  <a:schemeClr val="tx1">
                    <a:lumMod val="75000"/>
                    <a:lumOff val="25000"/>
                  </a:schemeClr>
                </a:solidFill>
                <a:latin typeface="Sofia Pro Medium" panose="00000500000000000000" pitchFamily="50" charset="0"/>
              </a:rPr>
              <a:t> </a:t>
            </a:r>
            <a:r>
              <a:rPr lang="fr-FR" sz="2000" kern="0" cap="small" dirty="0" err="1" smtClean="0">
                <a:solidFill>
                  <a:schemeClr val="tx1">
                    <a:lumMod val="75000"/>
                    <a:lumOff val="25000"/>
                  </a:schemeClr>
                </a:solidFill>
                <a:latin typeface="Sofia Pro Medium" panose="00000500000000000000" pitchFamily="50" charset="0"/>
              </a:rPr>
              <a:t>acid</a:t>
            </a:r>
            <a:r>
              <a:rPr lang="fr-FR" sz="2000" kern="0" cap="small" dirty="0" smtClean="0">
                <a:solidFill>
                  <a:schemeClr val="tx1">
                    <a:lumMod val="75000"/>
                    <a:lumOff val="25000"/>
                  </a:schemeClr>
                </a:solidFill>
                <a:latin typeface="Sofia Pro Medium" panose="00000500000000000000" pitchFamily="50" charset="0"/>
              </a:rPr>
              <a:t>:</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sp>
        <p:nvSpPr>
          <p:cNvPr id="9" name="Rectangle 8"/>
          <p:cNvSpPr/>
          <p:nvPr/>
        </p:nvSpPr>
        <p:spPr>
          <a:xfrm>
            <a:off x="1879853" y="3664877"/>
            <a:ext cx="10078401" cy="369332"/>
          </a:xfrm>
          <a:prstGeom prst="rect">
            <a:avLst/>
          </a:prstGeom>
        </p:spPr>
        <p:txBody>
          <a:bodyPr wrap="square">
            <a:spAutoFit/>
          </a:bodyPr>
          <a:lstStyle/>
          <a:p>
            <a:r>
              <a:rPr lang="en-US" dirty="0">
                <a:latin typeface="Sofia Pro Medium" panose="00000500000000000000" pitchFamily="50" charset="0"/>
              </a:rPr>
              <a:t>Control of the formulation (feasibility, stability, glycolic acid concentration)</a:t>
            </a:r>
            <a:endParaRPr lang="fr-FR" dirty="0">
              <a:latin typeface="Sofia Pro Medium" panose="00000500000000000000" pitchFamily="50" charset="0"/>
            </a:endParaRPr>
          </a:p>
        </p:txBody>
      </p:sp>
      <p:sp>
        <p:nvSpPr>
          <p:cNvPr id="11" name="Rectangle 10"/>
          <p:cNvSpPr/>
          <p:nvPr/>
        </p:nvSpPr>
        <p:spPr>
          <a:xfrm>
            <a:off x="1879853" y="4636605"/>
            <a:ext cx="7574685" cy="369332"/>
          </a:xfrm>
          <a:prstGeom prst="rect">
            <a:avLst/>
          </a:prstGeom>
        </p:spPr>
        <p:txBody>
          <a:bodyPr wrap="square">
            <a:spAutoFit/>
          </a:bodyPr>
          <a:lstStyle/>
          <a:p>
            <a:r>
              <a:rPr lang="en-US" dirty="0">
                <a:latin typeface="Sofia Pro Medium" panose="00000500000000000000" pitchFamily="50" charset="0"/>
              </a:rPr>
              <a:t>Regulatory compliance for targeted markets</a:t>
            </a:r>
            <a:endParaRPr lang="fr-FR" dirty="0">
              <a:latin typeface="Sofia Pro Medium" panose="00000500000000000000" pitchFamily="50" charset="0"/>
            </a:endParaRPr>
          </a:p>
        </p:txBody>
      </p:sp>
      <p:pic>
        <p:nvPicPr>
          <p:cNvPr id="2050" name="Picture 2" descr="Coche (typographie) — Wikipédia"/>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1480" y="3436231"/>
            <a:ext cx="816429" cy="8164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che (typographie) — Wikipédia"/>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1481" y="4408100"/>
            <a:ext cx="816429" cy="81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5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Oréal Paris - Revitalift Laser X3 - Ampoules Effet Peeling - Cure 7 Jours  - À l'Acide Glycolique - 7x 1,3 ml: Amazon.fr: Beauté et Parf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6776" y="2329809"/>
            <a:ext cx="1427446" cy="380089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Glycolic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29" r="19412"/>
          <a:stretch/>
        </p:blipFill>
        <p:spPr bwMode="auto">
          <a:xfrm>
            <a:off x="545250" y="1598445"/>
            <a:ext cx="1740145" cy="453225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p:nvPr/>
        </p:nvPicPr>
        <p:blipFill rotWithShape="1">
          <a:blip r:embed="rId5" cstate="print">
            <a:extLst>
              <a:ext uri="{28A0092B-C50C-407E-A947-70E740481C1C}">
                <a14:useLocalDpi xmlns:a14="http://schemas.microsoft.com/office/drawing/2010/main" val="0"/>
              </a:ext>
            </a:extLst>
          </a:blip>
          <a:srcRect t="23480"/>
          <a:stretch/>
        </p:blipFill>
        <p:spPr bwMode="auto">
          <a:xfrm>
            <a:off x="5674237" y="1715711"/>
            <a:ext cx="3563682" cy="4297725"/>
          </a:xfrm>
          <a:prstGeom prst="rect">
            <a:avLst/>
          </a:prstGeom>
          <a:ln>
            <a:noFill/>
          </a:ln>
          <a:extLst>
            <a:ext uri="{53640926-AAD7-44D8-BBD7-CCE9431645EC}">
              <a14:shadowObscured xmlns:a14="http://schemas.microsoft.com/office/drawing/2010/main"/>
            </a:ext>
          </a:extLst>
        </p:spPr>
      </p:pic>
      <p:pic>
        <p:nvPicPr>
          <p:cNvPr id="10" name="Image 9" descr="Mask 15"/>
          <p:cNvPicPr>
            <a:picLocks noChangeAspect="1" noChangeArrowheads="1"/>
          </p:cNvPicPr>
          <p:nvPr/>
        </p:nvPicPr>
        <p:blipFill rotWithShape="1">
          <a:blip r:embed="rId6">
            <a:extLst>
              <a:ext uri="{28A0092B-C50C-407E-A947-70E740481C1C}">
                <a14:useLocalDpi xmlns:a14="http://schemas.microsoft.com/office/drawing/2010/main" val="0"/>
              </a:ext>
            </a:extLst>
          </a:blip>
          <a:srcRect l="57791" t="46564" r="3177" b="13969"/>
          <a:stretch/>
        </p:blipFill>
        <p:spPr bwMode="auto">
          <a:xfrm>
            <a:off x="2706543" y="2809996"/>
            <a:ext cx="3273877" cy="2258721"/>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2388000" y="434187"/>
            <a:ext cx="9799447"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fr-FR" sz="3600" kern="0" cap="small" dirty="0" err="1" smtClean="0">
                <a:solidFill>
                  <a:schemeClr val="tx1">
                    <a:lumMod val="75000"/>
                    <a:lumOff val="25000"/>
                  </a:schemeClr>
                </a:solidFill>
                <a:latin typeface="Butler" panose="02000503090000020003" pitchFamily="50" charset="0"/>
              </a:rPr>
              <a:t>Glycolic</a:t>
            </a:r>
            <a:r>
              <a:rPr lang="fr-FR" sz="3600" kern="0" cap="small" dirty="0" smtClean="0">
                <a:solidFill>
                  <a:schemeClr val="tx1">
                    <a:lumMod val="75000"/>
                    <a:lumOff val="25000"/>
                  </a:schemeClr>
                </a:solidFill>
                <a:latin typeface="Butler" panose="02000503090000020003" pitchFamily="50" charset="0"/>
              </a:rPr>
              <a:t> Acid </a:t>
            </a:r>
            <a:r>
              <a:rPr lang="fr-FR" sz="3600" kern="0" cap="small" dirty="0" err="1" smtClean="0">
                <a:solidFill>
                  <a:schemeClr val="tx1">
                    <a:lumMod val="75000"/>
                    <a:lumOff val="25000"/>
                  </a:schemeClr>
                </a:solidFill>
                <a:latin typeface="Butler" panose="02000503090000020003" pitchFamily="50" charset="0"/>
              </a:rPr>
              <a:t>Products</a:t>
            </a:r>
            <a:r>
              <a:rPr lang="fr-FR" sz="3600" kern="0" cap="small" dirty="0" smtClean="0">
                <a:solidFill>
                  <a:schemeClr val="tx1">
                    <a:lumMod val="75000"/>
                    <a:lumOff val="25000"/>
                  </a:schemeClr>
                </a:solidFill>
                <a:latin typeface="Butler" panose="02000503090000020003" pitchFamily="50" charset="0"/>
              </a:rPr>
              <a:t> </a:t>
            </a:r>
            <a:r>
              <a:rPr lang="fr-FR" sz="3600" kern="0" cap="small" dirty="0" err="1" smtClean="0">
                <a:solidFill>
                  <a:schemeClr val="tx1">
                    <a:lumMod val="75000"/>
                    <a:lumOff val="25000"/>
                  </a:schemeClr>
                </a:solidFill>
                <a:latin typeface="Butler" panose="02000503090000020003" pitchFamily="50" charset="0"/>
              </a:rPr>
              <a:t>competition</a:t>
            </a:r>
            <a:endPar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endParaRPr>
          </a:p>
        </p:txBody>
      </p:sp>
      <p:pic>
        <p:nvPicPr>
          <p:cNvPr id="13" name="Image 12"/>
          <p:cNvPicPr>
            <a:picLocks noChangeAspect="1"/>
          </p:cNvPicPr>
          <p:nvPr/>
        </p:nvPicPr>
        <p:blipFill rotWithShape="1">
          <a:blip r:embed="rId7"/>
          <a:srcRect l="32721" r="65481"/>
          <a:stretch/>
        </p:blipFill>
        <p:spPr>
          <a:xfrm>
            <a:off x="9026913" y="1580953"/>
            <a:ext cx="211006" cy="4801765"/>
          </a:xfrm>
          <a:prstGeom prst="rect">
            <a:avLst/>
          </a:prstGeom>
        </p:spPr>
      </p:pic>
    </p:spTree>
    <p:extLst>
      <p:ext uri="{BB962C8B-B14F-4D97-AF65-F5344CB8AC3E}">
        <p14:creationId xmlns:p14="http://schemas.microsoft.com/office/powerpoint/2010/main" val="362753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0600" y="434285"/>
            <a:ext cx="9931400" cy="646331"/>
          </a:xfrm>
          <a:prstGeom prst="rect">
            <a:avLst/>
          </a:prstGeom>
          <a:noFill/>
        </p:spPr>
        <p:txBody>
          <a:bodyPr wrap="square" rtlCol="0">
            <a:spAutoFit/>
          </a:bodyPr>
          <a:lstStyle/>
          <a:p>
            <a:pPr lvl="0" algn="r">
              <a:defRPr/>
            </a:pPr>
            <a:r>
              <a:rPr lang="fr-FR" sz="3600" kern="0" cap="small" dirty="0" err="1">
                <a:solidFill>
                  <a:schemeClr val="tx1">
                    <a:lumMod val="75000"/>
                    <a:lumOff val="25000"/>
                  </a:schemeClr>
                </a:solidFill>
                <a:latin typeface="Butler" panose="02000503090000020003" pitchFamily="50" charset="0"/>
              </a:rPr>
              <a:t>Proven</a:t>
            </a:r>
            <a:r>
              <a:rPr lang="fr-FR" sz="3600" kern="0" cap="small" dirty="0">
                <a:solidFill>
                  <a:schemeClr val="tx1">
                    <a:lumMod val="75000"/>
                    <a:lumOff val="25000"/>
                  </a:schemeClr>
                </a:solidFill>
                <a:latin typeface="Butler" panose="02000503090000020003" pitchFamily="50" charset="0"/>
              </a:rPr>
              <a:t>, </a:t>
            </a:r>
            <a:r>
              <a:rPr lang="fr-FR" sz="3600" kern="0" cap="small" dirty="0" smtClean="0">
                <a:solidFill>
                  <a:schemeClr val="tx1">
                    <a:lumMod val="75000"/>
                    <a:lumOff val="25000"/>
                  </a:schemeClr>
                </a:solidFill>
                <a:latin typeface="Butler" panose="02000503090000020003" pitchFamily="50" charset="0"/>
              </a:rPr>
              <a:t>visible, triple-action </a:t>
            </a:r>
            <a:r>
              <a:rPr lang="fr-FR" sz="3600" kern="0" cap="small" dirty="0" err="1">
                <a:solidFill>
                  <a:schemeClr val="tx1">
                    <a:lumMod val="75000"/>
                    <a:lumOff val="25000"/>
                  </a:schemeClr>
                </a:solidFill>
                <a:latin typeface="Butler" panose="02000503090000020003" pitchFamily="50" charset="0"/>
              </a:rPr>
              <a:t>effectiveness</a:t>
            </a:r>
            <a:endParaRPr lang="fr-FR" sz="3600" kern="0" cap="small" dirty="0">
              <a:solidFill>
                <a:schemeClr val="tx1">
                  <a:lumMod val="75000"/>
                  <a:lumOff val="25000"/>
                </a:schemeClr>
              </a:solidFill>
              <a:latin typeface="Butler" panose="02000503090000020003" pitchFamily="50" charset="0"/>
            </a:endParaRPr>
          </a:p>
        </p:txBody>
      </p:sp>
      <p:sp>
        <p:nvSpPr>
          <p:cNvPr id="8" name="ZoneTexte 7"/>
          <p:cNvSpPr txBox="1"/>
          <p:nvPr/>
        </p:nvSpPr>
        <p:spPr>
          <a:xfrm>
            <a:off x="365240" y="1749032"/>
            <a:ext cx="9229135" cy="400110"/>
          </a:xfrm>
          <a:prstGeom prst="rect">
            <a:avLst/>
          </a:prstGeom>
          <a:noFill/>
        </p:spPr>
        <p:txBody>
          <a:bodyPr wrap="square" rtlCol="0">
            <a:spAutoFit/>
          </a:bodyPr>
          <a:lstStyle/>
          <a:p>
            <a:pPr lvl="0">
              <a:defRPr/>
            </a:pPr>
            <a:r>
              <a:rPr lang="fr-FR" sz="2000" kern="0" cap="small" dirty="0" smtClean="0">
                <a:solidFill>
                  <a:schemeClr val="tx1">
                    <a:lumMod val="75000"/>
                    <a:lumOff val="25000"/>
                  </a:schemeClr>
                </a:solidFill>
                <a:latin typeface="Sofia Pro Medium" panose="00000500000000000000" pitchFamily="50" charset="0"/>
              </a:rPr>
              <a:t>Triple-action </a:t>
            </a:r>
            <a:r>
              <a:rPr lang="fr-FR" sz="2000" kern="0" cap="small" dirty="0" err="1" smtClean="0">
                <a:solidFill>
                  <a:schemeClr val="tx1">
                    <a:lumMod val="75000"/>
                    <a:lumOff val="25000"/>
                  </a:schemeClr>
                </a:solidFill>
                <a:latin typeface="Sofia Pro Medium" panose="00000500000000000000" pitchFamily="50" charset="0"/>
              </a:rPr>
              <a:t>effectiveness</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sp>
        <p:nvSpPr>
          <p:cNvPr id="12" name="Rectangle 11"/>
          <p:cNvSpPr/>
          <p:nvPr/>
        </p:nvSpPr>
        <p:spPr>
          <a:xfrm>
            <a:off x="715488" y="4091093"/>
            <a:ext cx="10078401" cy="369332"/>
          </a:xfrm>
          <a:prstGeom prst="rect">
            <a:avLst/>
          </a:prstGeom>
        </p:spPr>
        <p:txBody>
          <a:bodyPr wrap="square">
            <a:spAutoFit/>
          </a:bodyPr>
          <a:lstStyle/>
          <a:p>
            <a:r>
              <a:rPr lang="en-US" dirty="0">
                <a:solidFill>
                  <a:srgbClr val="CBC4BE"/>
                </a:solidFill>
                <a:latin typeface="Sofia Pro Medium" panose="00000500000000000000" pitchFamily="50" charset="0"/>
              </a:rPr>
              <a:t>In 1 night, </a:t>
            </a:r>
            <a:r>
              <a:rPr lang="en-US" dirty="0">
                <a:latin typeface="Sofia Pro Medium" panose="00000500000000000000" pitchFamily="50" charset="0"/>
              </a:rPr>
              <a:t>the skin is more beautiful, smoother, and the radiance </a:t>
            </a:r>
            <a:r>
              <a:rPr lang="en-US" dirty="0" smtClean="0">
                <a:latin typeface="Sofia Pro Medium" panose="00000500000000000000" pitchFamily="50" charset="0"/>
              </a:rPr>
              <a:t>boost effect </a:t>
            </a:r>
            <a:r>
              <a:rPr lang="en-US" dirty="0">
                <a:latin typeface="Sofia Pro Medium" panose="00000500000000000000" pitchFamily="50" charset="0"/>
              </a:rPr>
              <a:t>is </a:t>
            </a:r>
            <a:r>
              <a:rPr lang="en-US" dirty="0" smtClean="0">
                <a:latin typeface="Sofia Pro Medium" panose="00000500000000000000" pitchFamily="50" charset="0"/>
              </a:rPr>
              <a:t>visible</a:t>
            </a:r>
            <a:r>
              <a:rPr lang="en-US" baseline="30000" dirty="0">
                <a:latin typeface="Sofia Pro Medium" panose="00000500000000000000" pitchFamily="50" charset="0"/>
              </a:rPr>
              <a:t>3</a:t>
            </a:r>
            <a:r>
              <a:rPr lang="en-US" dirty="0" smtClean="0">
                <a:latin typeface="Sofia Pro Medium" panose="00000500000000000000" pitchFamily="50" charset="0"/>
              </a:rPr>
              <a:t>.</a:t>
            </a:r>
            <a:endParaRPr lang="fr-FR" dirty="0">
              <a:latin typeface="Sofia Pro Medium" panose="00000500000000000000" pitchFamily="50" charset="0"/>
            </a:endParaRPr>
          </a:p>
        </p:txBody>
      </p:sp>
      <p:sp>
        <p:nvSpPr>
          <p:cNvPr id="13" name="Rectangle 12"/>
          <p:cNvSpPr/>
          <p:nvPr/>
        </p:nvSpPr>
        <p:spPr>
          <a:xfrm>
            <a:off x="715489" y="4961509"/>
            <a:ext cx="10078401" cy="369332"/>
          </a:xfrm>
          <a:prstGeom prst="rect">
            <a:avLst/>
          </a:prstGeom>
        </p:spPr>
        <p:txBody>
          <a:bodyPr wrap="square">
            <a:spAutoFit/>
          </a:bodyPr>
          <a:lstStyle/>
          <a:p>
            <a:r>
              <a:rPr lang="en-US" dirty="0">
                <a:solidFill>
                  <a:srgbClr val="CBC4BE"/>
                </a:solidFill>
                <a:latin typeface="Sofia Pro Medium" panose="00000500000000000000" pitchFamily="50" charset="0"/>
              </a:rPr>
              <a:t>In 1 week, </a:t>
            </a:r>
            <a:r>
              <a:rPr lang="en-US" dirty="0">
                <a:latin typeface="Sofia Pro Medium" panose="00000500000000000000" pitchFamily="50" charset="0"/>
              </a:rPr>
              <a:t>the skin texture is transformed, the complexion glows, the </a:t>
            </a:r>
            <a:r>
              <a:rPr lang="en-US" dirty="0" smtClean="0">
                <a:latin typeface="Sofia Pro Medium" panose="00000500000000000000" pitchFamily="50" charset="0"/>
              </a:rPr>
              <a:t>new skin </a:t>
            </a:r>
            <a:r>
              <a:rPr lang="en-US" dirty="0">
                <a:latin typeface="Sofia Pro Medium" panose="00000500000000000000" pitchFamily="50" charset="0"/>
              </a:rPr>
              <a:t>result sets </a:t>
            </a:r>
            <a:r>
              <a:rPr lang="en-US" dirty="0" smtClean="0">
                <a:latin typeface="Sofia Pro Medium" panose="00000500000000000000" pitchFamily="50" charset="0"/>
              </a:rPr>
              <a:t>in</a:t>
            </a:r>
            <a:r>
              <a:rPr lang="en-US" baseline="30000" dirty="0">
                <a:latin typeface="Sofia Pro Medium" panose="00000500000000000000" pitchFamily="50" charset="0"/>
              </a:rPr>
              <a:t>3</a:t>
            </a:r>
            <a:r>
              <a:rPr lang="en-US" dirty="0" smtClean="0">
                <a:latin typeface="Sofia Pro Medium" panose="00000500000000000000" pitchFamily="50" charset="0"/>
              </a:rPr>
              <a:t>.</a:t>
            </a:r>
            <a:endParaRPr lang="fr-FR" dirty="0">
              <a:latin typeface="Sofia Pro Medium" panose="00000500000000000000" pitchFamily="50" charset="0"/>
            </a:endParaRPr>
          </a:p>
        </p:txBody>
      </p:sp>
      <p:sp>
        <p:nvSpPr>
          <p:cNvPr id="14" name="Rectangle 13"/>
          <p:cNvSpPr/>
          <p:nvPr/>
        </p:nvSpPr>
        <p:spPr>
          <a:xfrm>
            <a:off x="715489" y="5996401"/>
            <a:ext cx="11153513" cy="369332"/>
          </a:xfrm>
          <a:prstGeom prst="rect">
            <a:avLst/>
          </a:prstGeom>
        </p:spPr>
        <p:txBody>
          <a:bodyPr wrap="square">
            <a:spAutoFit/>
          </a:bodyPr>
          <a:lstStyle/>
          <a:p>
            <a:r>
              <a:rPr lang="en-US" dirty="0">
                <a:solidFill>
                  <a:srgbClr val="CBC4BE"/>
                </a:solidFill>
                <a:latin typeface="Sofia Pro Medium" panose="00000500000000000000" pitchFamily="50" charset="0"/>
              </a:rPr>
              <a:t>In 1 month, </a:t>
            </a:r>
            <a:r>
              <a:rPr lang="en-US" dirty="0">
                <a:latin typeface="Sofia Pro Medium" panose="00000500000000000000" pitchFamily="50" charset="0"/>
              </a:rPr>
              <a:t>the wrinkles, even deep ones, fade, the skin is denser, and </a:t>
            </a:r>
            <a:r>
              <a:rPr lang="en-US" dirty="0" smtClean="0">
                <a:latin typeface="Sofia Pro Medium" panose="00000500000000000000" pitchFamily="50" charset="0"/>
              </a:rPr>
              <a:t>can appear </a:t>
            </a:r>
            <a:r>
              <a:rPr lang="en-US" dirty="0">
                <a:latin typeface="Sofia Pro Medium" panose="00000500000000000000" pitchFamily="50" charset="0"/>
              </a:rPr>
              <a:t>up to 5 years </a:t>
            </a:r>
            <a:r>
              <a:rPr lang="en-US" dirty="0" smtClean="0">
                <a:latin typeface="Sofia Pro Medium" panose="00000500000000000000" pitchFamily="50" charset="0"/>
              </a:rPr>
              <a:t>younger</a:t>
            </a:r>
            <a:r>
              <a:rPr lang="en-US" baseline="30000" dirty="0">
                <a:latin typeface="Sofia Pro Medium" panose="00000500000000000000" pitchFamily="50" charset="0"/>
              </a:rPr>
              <a:t>4</a:t>
            </a:r>
            <a:r>
              <a:rPr lang="en-US" dirty="0" smtClean="0">
                <a:latin typeface="Sofia Pro Medium" panose="00000500000000000000" pitchFamily="50" charset="0"/>
              </a:rPr>
              <a:t>.</a:t>
            </a:r>
            <a:endParaRPr lang="fr-FR" dirty="0">
              <a:latin typeface="Sofia Pro Medium" panose="00000500000000000000" pitchFamily="50" charset="0"/>
            </a:endParaRPr>
          </a:p>
        </p:txBody>
      </p:sp>
      <p:sp>
        <p:nvSpPr>
          <p:cNvPr id="2" name="Triangle isocèle 1"/>
          <p:cNvSpPr/>
          <p:nvPr/>
        </p:nvSpPr>
        <p:spPr>
          <a:xfrm rot="5400000">
            <a:off x="234802" y="4160769"/>
            <a:ext cx="216334" cy="229980"/>
          </a:xfrm>
          <a:prstGeom prst="triangle">
            <a:avLst/>
          </a:prstGeom>
          <a:solidFill>
            <a:srgbClr val="CBC4BE"/>
          </a:solidFill>
          <a:ln>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riangle isocèle 14"/>
          <p:cNvSpPr/>
          <p:nvPr/>
        </p:nvSpPr>
        <p:spPr>
          <a:xfrm rot="5400000">
            <a:off x="234802" y="5044173"/>
            <a:ext cx="216334" cy="229980"/>
          </a:xfrm>
          <a:prstGeom prst="triangle">
            <a:avLst/>
          </a:prstGeom>
          <a:solidFill>
            <a:srgbClr val="CBC4BE"/>
          </a:solidFill>
          <a:ln>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riangle isocèle 15"/>
          <p:cNvSpPr/>
          <p:nvPr/>
        </p:nvSpPr>
        <p:spPr>
          <a:xfrm rot="5400000">
            <a:off x="234802" y="6066077"/>
            <a:ext cx="216334" cy="229980"/>
          </a:xfrm>
          <a:prstGeom prst="triangle">
            <a:avLst/>
          </a:prstGeom>
          <a:solidFill>
            <a:srgbClr val="CBC4BE"/>
          </a:solidFill>
          <a:ln>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17" name="Diagramme 16"/>
          <p:cNvGraphicFramePr/>
          <p:nvPr>
            <p:extLst/>
          </p:nvPr>
        </p:nvGraphicFramePr>
        <p:xfrm>
          <a:off x="8454434" y="2022920"/>
          <a:ext cx="2903987" cy="1905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ZoneTexte 17"/>
          <p:cNvSpPr txBox="1"/>
          <p:nvPr/>
        </p:nvSpPr>
        <p:spPr>
          <a:xfrm>
            <a:off x="7271812" y="1690419"/>
            <a:ext cx="4915635" cy="400110"/>
          </a:xfrm>
          <a:prstGeom prst="rect">
            <a:avLst/>
          </a:prstGeom>
          <a:noFill/>
        </p:spPr>
        <p:txBody>
          <a:bodyPr wrap="square" rtlCol="0">
            <a:spAutoFit/>
          </a:bodyPr>
          <a:lstStyle/>
          <a:p>
            <a:pPr lvl="0">
              <a:defRPr/>
            </a:pPr>
            <a:r>
              <a:rPr lang="en-US" sz="2000" kern="0" cap="small" dirty="0">
                <a:solidFill>
                  <a:schemeClr val="tx1">
                    <a:lumMod val="75000"/>
                    <a:lumOff val="25000"/>
                  </a:schemeClr>
                </a:solidFill>
                <a:latin typeface="Sofia Pro Medium" panose="00000500000000000000" pitchFamily="50" charset="0"/>
              </a:rPr>
              <a:t>Enhanced effect with each application</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grpSp>
        <p:nvGrpSpPr>
          <p:cNvPr id="3" name="Groupe 2"/>
          <p:cNvGrpSpPr/>
          <p:nvPr/>
        </p:nvGrpSpPr>
        <p:grpSpPr>
          <a:xfrm>
            <a:off x="342969" y="2144441"/>
            <a:ext cx="6082528" cy="1817676"/>
            <a:chOff x="342969" y="2144441"/>
            <a:chExt cx="6082528" cy="1817676"/>
          </a:xfrm>
        </p:grpSpPr>
        <p:pic>
          <p:nvPicPr>
            <p:cNvPr id="5" name="Image 4"/>
            <p:cNvPicPr>
              <a:picLocks noChangeAspect="1"/>
            </p:cNvPicPr>
            <p:nvPr/>
          </p:nvPicPr>
          <p:blipFill rotWithShape="1">
            <a:blip r:embed="rId8"/>
            <a:srcRect b="36675"/>
            <a:stretch/>
          </p:blipFill>
          <p:spPr>
            <a:xfrm>
              <a:off x="342969" y="2144441"/>
              <a:ext cx="5949277" cy="1140617"/>
            </a:xfrm>
            <a:prstGeom prst="rect">
              <a:avLst/>
            </a:prstGeom>
          </p:spPr>
        </p:pic>
        <p:sp>
          <p:nvSpPr>
            <p:cNvPr id="19" name="Rectangle 18"/>
            <p:cNvSpPr/>
            <p:nvPr/>
          </p:nvSpPr>
          <p:spPr>
            <a:xfrm>
              <a:off x="457959" y="3243119"/>
              <a:ext cx="1802641" cy="461665"/>
            </a:xfrm>
            <a:prstGeom prst="rect">
              <a:avLst/>
            </a:prstGeom>
          </p:spPr>
          <p:txBody>
            <a:bodyPr wrap="square">
              <a:spAutoFit/>
            </a:bodyPr>
            <a:lstStyle/>
            <a:p>
              <a:r>
                <a:rPr lang="fr-FR" sz="2400" dirty="0" smtClean="0">
                  <a:solidFill>
                    <a:srgbClr val="CBC4BE"/>
                  </a:solidFill>
                  <a:latin typeface="Sofia Pro Medium" panose="00000500000000000000" pitchFamily="50" charset="0"/>
                </a:rPr>
                <a:t>Anti-</a:t>
              </a:r>
              <a:r>
                <a:rPr lang="fr-FR" sz="2400" dirty="0" err="1" smtClean="0">
                  <a:solidFill>
                    <a:srgbClr val="CBC4BE"/>
                  </a:solidFill>
                  <a:latin typeface="Sofia Pro Medium" panose="00000500000000000000" pitchFamily="50" charset="0"/>
                </a:rPr>
                <a:t>aging</a:t>
              </a:r>
              <a:endParaRPr lang="fr-FR" sz="2400" dirty="0">
                <a:latin typeface="Sofia Pro Medium" panose="00000500000000000000" pitchFamily="50" charset="0"/>
              </a:endParaRPr>
            </a:p>
          </p:txBody>
        </p:sp>
        <p:sp>
          <p:nvSpPr>
            <p:cNvPr id="20" name="Rectangle 19"/>
            <p:cNvSpPr/>
            <p:nvPr/>
          </p:nvSpPr>
          <p:spPr>
            <a:xfrm>
              <a:off x="2527102" y="3131120"/>
              <a:ext cx="2009508" cy="830997"/>
            </a:xfrm>
            <a:prstGeom prst="rect">
              <a:avLst/>
            </a:prstGeom>
          </p:spPr>
          <p:txBody>
            <a:bodyPr wrap="square">
              <a:spAutoFit/>
            </a:bodyPr>
            <a:lstStyle/>
            <a:p>
              <a:pPr algn="ctr"/>
              <a:r>
                <a:rPr lang="fr-FR" sz="2400" dirty="0" smtClean="0">
                  <a:solidFill>
                    <a:srgbClr val="CBC4BE"/>
                  </a:solidFill>
                  <a:latin typeface="Sofia Pro Medium" panose="00000500000000000000" pitchFamily="50" charset="0"/>
                </a:rPr>
                <a:t>New skin </a:t>
              </a:r>
            </a:p>
            <a:p>
              <a:pPr algn="ctr"/>
              <a:r>
                <a:rPr lang="fr-FR" sz="2400" dirty="0" err="1" smtClean="0">
                  <a:solidFill>
                    <a:srgbClr val="CBC4BE"/>
                  </a:solidFill>
                  <a:latin typeface="Sofia Pro Medium" panose="00000500000000000000" pitchFamily="50" charset="0"/>
                </a:rPr>
                <a:t>appearance</a:t>
              </a:r>
              <a:endParaRPr lang="fr-FR" sz="2400" dirty="0">
                <a:latin typeface="Sofia Pro Medium" panose="00000500000000000000" pitchFamily="50" charset="0"/>
              </a:endParaRPr>
            </a:p>
          </p:txBody>
        </p:sp>
        <p:sp>
          <p:nvSpPr>
            <p:cNvPr id="21" name="Rectangle 20"/>
            <p:cNvSpPr/>
            <p:nvPr/>
          </p:nvSpPr>
          <p:spPr>
            <a:xfrm>
              <a:off x="4778430" y="3243118"/>
              <a:ext cx="1647067" cy="461665"/>
            </a:xfrm>
            <a:prstGeom prst="rect">
              <a:avLst/>
            </a:prstGeom>
          </p:spPr>
          <p:txBody>
            <a:bodyPr wrap="square">
              <a:spAutoFit/>
            </a:bodyPr>
            <a:lstStyle/>
            <a:p>
              <a:pPr algn="ctr"/>
              <a:r>
                <a:rPr lang="fr-FR" sz="2400" dirty="0" smtClean="0">
                  <a:solidFill>
                    <a:srgbClr val="CBC4BE"/>
                  </a:solidFill>
                  <a:latin typeface="Sofia Pro Medium" panose="00000500000000000000" pitchFamily="50" charset="0"/>
                </a:rPr>
                <a:t>Radiance</a:t>
              </a:r>
              <a:endParaRPr lang="fr-FR" sz="2400" dirty="0">
                <a:latin typeface="Sofia Pro Medium" panose="00000500000000000000" pitchFamily="50" charset="0"/>
              </a:endParaRPr>
            </a:p>
          </p:txBody>
        </p:sp>
      </p:grpSp>
    </p:spTree>
    <p:extLst>
      <p:ext uri="{BB962C8B-B14F-4D97-AF65-F5344CB8AC3E}">
        <p14:creationId xmlns:p14="http://schemas.microsoft.com/office/powerpoint/2010/main" val="240660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Graphic spid="17" grpId="0">
        <p:bldAsOne/>
      </p:bldGraphic>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684269" y="2364058"/>
            <a:ext cx="2698063" cy="3590693"/>
          </a:xfrm>
          <a:prstGeom prst="rect">
            <a:avLst/>
          </a:prstGeom>
        </p:spPr>
      </p:pic>
      <p:sp>
        <p:nvSpPr>
          <p:cNvPr id="4" name="Rectangle 3"/>
          <p:cNvSpPr/>
          <p:nvPr/>
        </p:nvSpPr>
        <p:spPr>
          <a:xfrm>
            <a:off x="305772" y="3107796"/>
            <a:ext cx="7132092" cy="646331"/>
          </a:xfrm>
          <a:prstGeom prst="rect">
            <a:avLst/>
          </a:prstGeom>
        </p:spPr>
        <p:txBody>
          <a:bodyPr wrap="square">
            <a:spAutoFit/>
          </a:bodyPr>
          <a:lstStyle/>
          <a:p>
            <a:pPr algn="ctr"/>
            <a:r>
              <a:rPr lang="fr-FR" sz="3600" kern="0" cap="small" dirty="0">
                <a:solidFill>
                  <a:schemeClr val="tx1">
                    <a:lumMod val="75000"/>
                    <a:lumOff val="25000"/>
                  </a:schemeClr>
                </a:solidFill>
                <a:latin typeface="Sofia Pro Medium" panose="00000500000000000000" pitchFamily="50" charset="0"/>
              </a:rPr>
              <a:t>The skin and night</a:t>
            </a:r>
          </a:p>
        </p:txBody>
      </p:sp>
      <p:sp>
        <p:nvSpPr>
          <p:cNvPr id="5" name="ZoneTexte 4"/>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149673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365499" y="521976"/>
            <a:ext cx="8826501" cy="532710"/>
          </a:xfrm>
          <a:prstGeom prst="rect">
            <a:avLst/>
          </a:prstGeom>
          <a:noFill/>
        </p:spPr>
        <p:txBody>
          <a:bodyPr wrap="square" rtlCol="0">
            <a:spAutoFit/>
          </a:bodyPr>
          <a:lstStyle/>
          <a:p>
            <a:pPr lvl="0" algn="r">
              <a:lnSpc>
                <a:spcPts val="3400"/>
              </a:lnSpc>
              <a:defRPr/>
            </a:pPr>
            <a:r>
              <a:rPr lang="fr-FR" sz="3600" kern="0" cap="small" dirty="0" err="1" smtClean="0">
                <a:solidFill>
                  <a:schemeClr val="tx1">
                    <a:lumMod val="75000"/>
                    <a:lumOff val="25000"/>
                  </a:schemeClr>
                </a:solidFill>
                <a:latin typeface="Sofia Pro Regular" panose="00000500000000000000" pitchFamily="50" charset="0"/>
              </a:rPr>
              <a:t>Clinical</a:t>
            </a:r>
            <a:r>
              <a:rPr lang="fr-FR" sz="3600" kern="0" cap="small" dirty="0" smtClean="0">
                <a:solidFill>
                  <a:schemeClr val="tx1">
                    <a:lumMod val="75000"/>
                    <a:lumOff val="25000"/>
                  </a:schemeClr>
                </a:solidFill>
                <a:latin typeface="Sofia Pro Regular" panose="00000500000000000000" pitchFamily="50" charset="0"/>
              </a:rPr>
              <a:t> and instrumental </a:t>
            </a:r>
            <a:r>
              <a:rPr lang="fr-FR" sz="3600" kern="0" cap="small" dirty="0" err="1" smtClean="0">
                <a:solidFill>
                  <a:schemeClr val="tx1">
                    <a:lumMod val="75000"/>
                    <a:lumOff val="25000"/>
                  </a:schemeClr>
                </a:solidFill>
                <a:latin typeface="Sofia Pro Regular" panose="00000500000000000000" pitchFamily="50" charset="0"/>
              </a:rPr>
              <a:t>study</a:t>
            </a:r>
            <a:endParaRPr kumimoji="0" lang="fr-FR" sz="3600" b="0" i="0" u="none" strike="noStrike" kern="0" cap="small" spc="0" normalizeH="0" noProof="0" dirty="0" smtClean="0">
              <a:ln>
                <a:noFill/>
              </a:ln>
              <a:solidFill>
                <a:schemeClr val="tx1">
                  <a:lumMod val="75000"/>
                  <a:lumOff val="25000"/>
                </a:schemeClr>
              </a:solidFill>
              <a:effectLst/>
              <a:uLnTx/>
              <a:uFillTx/>
              <a:latin typeface="Sofia Pro Regular" panose="00000500000000000000" pitchFamily="50" charset="0"/>
            </a:endParaRPr>
          </a:p>
        </p:txBody>
      </p:sp>
      <p:sp>
        <p:nvSpPr>
          <p:cNvPr id="7" name="Rectangle 6"/>
          <p:cNvSpPr/>
          <p:nvPr/>
        </p:nvSpPr>
        <p:spPr>
          <a:xfrm>
            <a:off x="263642" y="1568256"/>
            <a:ext cx="4196983" cy="507511"/>
          </a:xfrm>
          <a:prstGeom prst="rect">
            <a:avLst/>
          </a:prstGeom>
        </p:spPr>
        <p:txBody>
          <a:bodyPr wrap="none">
            <a:spAutoFit/>
          </a:bodyPr>
          <a:lstStyle/>
          <a:p>
            <a:pPr lvl="0">
              <a:lnSpc>
                <a:spcPts val="3400"/>
              </a:lnSpc>
              <a:defRPr/>
            </a:pPr>
            <a:r>
              <a:rPr lang="fr-FR" sz="2800" kern="0" cap="small" dirty="0" smtClean="0">
                <a:latin typeface="Sofia Pro Regular" panose="00000500000000000000" pitchFamily="50" charset="0"/>
              </a:rPr>
              <a:t>Anti-</a:t>
            </a:r>
            <a:r>
              <a:rPr lang="fr-FR" sz="2800" kern="0" cap="small" dirty="0" err="1" smtClean="0">
                <a:latin typeface="Sofia Pro Regular" panose="00000500000000000000" pitchFamily="50" charset="0"/>
              </a:rPr>
              <a:t>aging</a:t>
            </a:r>
            <a:r>
              <a:rPr lang="fr-FR" sz="2800" kern="0" cap="small" dirty="0" smtClean="0">
                <a:latin typeface="Sofia Pro Regular" panose="00000500000000000000" pitchFamily="50" charset="0"/>
              </a:rPr>
              <a:t> effectiveness</a:t>
            </a:r>
            <a:r>
              <a:rPr lang="fr-FR" sz="2800" kern="0" cap="small" baseline="30000" dirty="0">
                <a:latin typeface="Sofia Pro Regular" panose="00000500000000000000" pitchFamily="50" charset="0"/>
              </a:rPr>
              <a:t>4</a:t>
            </a:r>
          </a:p>
        </p:txBody>
      </p:sp>
      <p:sp>
        <p:nvSpPr>
          <p:cNvPr id="21" name="ZoneTexte 20"/>
          <p:cNvSpPr txBox="1"/>
          <p:nvPr/>
        </p:nvSpPr>
        <p:spPr>
          <a:xfrm>
            <a:off x="0" y="6558379"/>
            <a:ext cx="12301110" cy="461665"/>
          </a:xfrm>
          <a:prstGeom prst="rect">
            <a:avLst/>
          </a:prstGeom>
          <a:noFill/>
        </p:spPr>
        <p:txBody>
          <a:bodyPr wrap="square" rtlCol="0">
            <a:spAutoFit/>
          </a:bodyPr>
          <a:lstStyle/>
          <a:p>
            <a:r>
              <a:rPr lang="en-US" sz="800" dirty="0" smtClean="0"/>
              <a:t>4Clinical </a:t>
            </a:r>
            <a:r>
              <a:rPr lang="en-US" sz="800" dirty="0"/>
              <a:t>and instrumental study conducted by dermatologist - 15 volunteers from 20 to 39 years old (1 month) and 15 volunteers from 40 to 55 years old (2 months). Product applied all night long, every other night for the first week and every night for the weeks thereafter. Average results for both groups after 1 month. Estimated gain in years: 40-55 age group, among those who answered the question (n=10 at D28</a:t>
            </a:r>
            <a:r>
              <a:rPr lang="en-US" sz="800" dirty="0" smtClean="0"/>
              <a:t>). 5Ultrasound </a:t>
            </a:r>
            <a:r>
              <a:rPr lang="en-US" sz="800" dirty="0"/>
              <a:t>examination to analyze dermal density in subjects from the 40-55 </a:t>
            </a:r>
            <a:r>
              <a:rPr lang="en-US" sz="800" dirty="0" err="1"/>
              <a:t>y.o</a:t>
            </a:r>
            <a:r>
              <a:rPr lang="en-US" sz="800" dirty="0"/>
              <a:t>. group.</a:t>
            </a:r>
          </a:p>
          <a:p>
            <a:endParaRPr lang="fr-FR" sz="800" dirty="0"/>
          </a:p>
        </p:txBody>
      </p:sp>
      <p:pic>
        <p:nvPicPr>
          <p:cNvPr id="10" name="Image 9"/>
          <p:cNvPicPr>
            <a:picLocks noChangeAspect="1"/>
          </p:cNvPicPr>
          <p:nvPr/>
        </p:nvPicPr>
        <p:blipFill rotWithShape="1">
          <a:blip r:embed="rId3"/>
          <a:srcRect l="34645" t="6237" r="32079"/>
          <a:stretch/>
        </p:blipFill>
        <p:spPr>
          <a:xfrm>
            <a:off x="4475018" y="2075767"/>
            <a:ext cx="3505200" cy="3975101"/>
          </a:xfrm>
          <a:prstGeom prst="rect">
            <a:avLst/>
          </a:prstGeom>
        </p:spPr>
      </p:pic>
      <p:pic>
        <p:nvPicPr>
          <p:cNvPr id="6" name="Image 5"/>
          <p:cNvPicPr>
            <a:picLocks noChangeAspect="1"/>
          </p:cNvPicPr>
          <p:nvPr/>
        </p:nvPicPr>
        <p:blipFill rotWithShape="1">
          <a:blip r:embed="rId3"/>
          <a:srcRect l="1233" t="6237" r="65623"/>
          <a:stretch/>
        </p:blipFill>
        <p:spPr>
          <a:xfrm>
            <a:off x="969819" y="2075767"/>
            <a:ext cx="3491346" cy="3975101"/>
          </a:xfrm>
          <a:prstGeom prst="rect">
            <a:avLst/>
          </a:prstGeom>
        </p:spPr>
      </p:pic>
      <p:pic>
        <p:nvPicPr>
          <p:cNvPr id="8" name="Image 7"/>
          <p:cNvPicPr>
            <a:picLocks noChangeAspect="1"/>
          </p:cNvPicPr>
          <p:nvPr/>
        </p:nvPicPr>
        <p:blipFill rotWithShape="1">
          <a:blip r:embed="rId3"/>
          <a:srcRect l="64507" t="6237" r="1165"/>
          <a:stretch/>
        </p:blipFill>
        <p:spPr>
          <a:xfrm>
            <a:off x="7606145" y="2075767"/>
            <a:ext cx="3616036" cy="3975101"/>
          </a:xfrm>
          <a:prstGeom prst="rect">
            <a:avLst/>
          </a:prstGeom>
        </p:spPr>
      </p:pic>
    </p:spTree>
    <p:extLst>
      <p:ext uri="{BB962C8B-B14F-4D97-AF65-F5344CB8AC3E}">
        <p14:creationId xmlns:p14="http://schemas.microsoft.com/office/powerpoint/2010/main" val="374681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6928" y="1517423"/>
            <a:ext cx="5726248" cy="507511"/>
          </a:xfrm>
          <a:prstGeom prst="rect">
            <a:avLst/>
          </a:prstGeom>
        </p:spPr>
        <p:txBody>
          <a:bodyPr wrap="none">
            <a:spAutoFit/>
          </a:bodyPr>
          <a:lstStyle/>
          <a:p>
            <a:pPr lvl="0">
              <a:lnSpc>
                <a:spcPts val="3400"/>
              </a:lnSpc>
              <a:defRPr/>
            </a:pPr>
            <a:r>
              <a:rPr lang="fr-FR" sz="2800" kern="0" cap="small" dirty="0">
                <a:latin typeface="Sofia Pro Regular" panose="00000500000000000000" pitchFamily="50" charset="0"/>
              </a:rPr>
              <a:t>New skin </a:t>
            </a:r>
            <a:r>
              <a:rPr lang="fr-FR" sz="2800" kern="0" cap="small" dirty="0" err="1" smtClean="0">
                <a:latin typeface="Sofia Pro Regular" panose="00000500000000000000" pitchFamily="50" charset="0"/>
              </a:rPr>
              <a:t>appearance</a:t>
            </a:r>
            <a:r>
              <a:rPr lang="fr-FR" sz="2800" kern="0" cap="small" dirty="0" smtClean="0">
                <a:latin typeface="Sofia Pro Regular" panose="00000500000000000000" pitchFamily="50" charset="0"/>
              </a:rPr>
              <a:t> effectiveness</a:t>
            </a:r>
            <a:r>
              <a:rPr lang="fr-FR" sz="2800" kern="0" cap="small" baseline="30000" dirty="0" smtClean="0">
                <a:latin typeface="Sofia Pro Regular" panose="00000500000000000000" pitchFamily="50" charset="0"/>
              </a:rPr>
              <a:t>4</a:t>
            </a:r>
            <a:endParaRPr lang="fr-FR" sz="2800" kern="0" cap="small" baseline="30000" dirty="0">
              <a:latin typeface="Sofia Pro Regular" panose="00000500000000000000" pitchFamily="50" charset="0"/>
            </a:endParaRPr>
          </a:p>
        </p:txBody>
      </p:sp>
      <p:sp>
        <p:nvSpPr>
          <p:cNvPr id="8" name="Rectangle 7"/>
          <p:cNvSpPr/>
          <p:nvPr/>
        </p:nvSpPr>
        <p:spPr>
          <a:xfrm>
            <a:off x="7877293" y="1557085"/>
            <a:ext cx="3911648" cy="507511"/>
          </a:xfrm>
          <a:prstGeom prst="rect">
            <a:avLst/>
          </a:prstGeom>
        </p:spPr>
        <p:txBody>
          <a:bodyPr wrap="none">
            <a:spAutoFit/>
          </a:bodyPr>
          <a:lstStyle/>
          <a:p>
            <a:pPr>
              <a:lnSpc>
                <a:spcPts val="3400"/>
              </a:lnSpc>
              <a:defRPr/>
            </a:pPr>
            <a:r>
              <a:rPr lang="fr-FR" sz="2800" kern="0" cap="small" dirty="0" smtClean="0">
                <a:latin typeface="Sofia Pro Regular" panose="00000500000000000000" pitchFamily="50" charset="0"/>
              </a:rPr>
              <a:t>Radiance effectiveness</a:t>
            </a:r>
            <a:r>
              <a:rPr lang="fr-FR" sz="2800" kern="0" cap="small" baseline="30000" dirty="0" smtClean="0">
                <a:latin typeface="Sofia Pro Regular" panose="00000500000000000000" pitchFamily="50" charset="0"/>
              </a:rPr>
              <a:t>4</a:t>
            </a:r>
            <a:endParaRPr lang="fr-FR" sz="2800" kern="0" cap="small" baseline="30000" dirty="0">
              <a:latin typeface="Sofia Pro Regular" panose="00000500000000000000" pitchFamily="50" charset="0"/>
            </a:endParaRPr>
          </a:p>
        </p:txBody>
      </p:sp>
      <p:sp>
        <p:nvSpPr>
          <p:cNvPr id="15" name="ZoneTexte 14"/>
          <p:cNvSpPr txBox="1"/>
          <p:nvPr/>
        </p:nvSpPr>
        <p:spPr>
          <a:xfrm>
            <a:off x="3365499" y="521976"/>
            <a:ext cx="8826501" cy="532710"/>
          </a:xfrm>
          <a:prstGeom prst="rect">
            <a:avLst/>
          </a:prstGeom>
          <a:noFill/>
        </p:spPr>
        <p:txBody>
          <a:bodyPr wrap="square" rtlCol="0">
            <a:spAutoFit/>
          </a:bodyPr>
          <a:lstStyle/>
          <a:p>
            <a:pPr lvl="0" algn="r">
              <a:lnSpc>
                <a:spcPts val="3400"/>
              </a:lnSpc>
              <a:defRPr/>
            </a:pPr>
            <a:r>
              <a:rPr lang="fr-FR" sz="3600" kern="0" cap="small" dirty="0" err="1" smtClean="0">
                <a:solidFill>
                  <a:schemeClr val="tx1">
                    <a:lumMod val="75000"/>
                    <a:lumOff val="25000"/>
                  </a:schemeClr>
                </a:solidFill>
                <a:latin typeface="Sofia Pro Regular" panose="00000500000000000000" pitchFamily="50" charset="0"/>
              </a:rPr>
              <a:t>Clinical</a:t>
            </a:r>
            <a:r>
              <a:rPr lang="fr-FR" sz="3600" kern="0" cap="small" dirty="0" smtClean="0">
                <a:solidFill>
                  <a:schemeClr val="tx1">
                    <a:lumMod val="75000"/>
                    <a:lumOff val="25000"/>
                  </a:schemeClr>
                </a:solidFill>
                <a:latin typeface="Sofia Pro Regular" panose="00000500000000000000" pitchFamily="50" charset="0"/>
              </a:rPr>
              <a:t> and instrumental </a:t>
            </a:r>
            <a:r>
              <a:rPr lang="fr-FR" sz="3600" kern="0" cap="small" dirty="0" err="1" smtClean="0">
                <a:solidFill>
                  <a:schemeClr val="tx1">
                    <a:lumMod val="75000"/>
                    <a:lumOff val="25000"/>
                  </a:schemeClr>
                </a:solidFill>
                <a:latin typeface="Sofia Pro Regular" panose="00000500000000000000" pitchFamily="50" charset="0"/>
              </a:rPr>
              <a:t>study</a:t>
            </a:r>
            <a:endParaRPr kumimoji="0" lang="fr-FR" sz="3600" b="0" i="0" u="none" strike="noStrike" kern="0" cap="small" spc="0" normalizeH="0" noProof="0" dirty="0" smtClean="0">
              <a:ln>
                <a:noFill/>
              </a:ln>
              <a:solidFill>
                <a:schemeClr val="tx1">
                  <a:lumMod val="75000"/>
                  <a:lumOff val="25000"/>
                </a:schemeClr>
              </a:solidFill>
              <a:effectLst/>
              <a:uLnTx/>
              <a:uFillTx/>
              <a:latin typeface="Sofia Pro Regular" panose="00000500000000000000" pitchFamily="50" charset="0"/>
            </a:endParaRPr>
          </a:p>
        </p:txBody>
      </p:sp>
      <p:pic>
        <p:nvPicPr>
          <p:cNvPr id="2" name="Image 1"/>
          <p:cNvPicPr>
            <a:picLocks noChangeAspect="1"/>
          </p:cNvPicPr>
          <p:nvPr/>
        </p:nvPicPr>
        <p:blipFill rotWithShape="1">
          <a:blip r:embed="rId3"/>
          <a:srcRect t="2246" r="47543"/>
          <a:stretch/>
        </p:blipFill>
        <p:spPr>
          <a:xfrm>
            <a:off x="135982" y="2593266"/>
            <a:ext cx="3229517" cy="3282690"/>
          </a:xfrm>
          <a:prstGeom prst="rect">
            <a:avLst/>
          </a:prstGeom>
        </p:spPr>
      </p:pic>
      <p:pic>
        <p:nvPicPr>
          <p:cNvPr id="16" name="Image 15"/>
          <p:cNvPicPr>
            <a:picLocks noChangeAspect="1"/>
          </p:cNvPicPr>
          <p:nvPr/>
        </p:nvPicPr>
        <p:blipFill>
          <a:blip r:embed="rId4"/>
          <a:stretch>
            <a:fillRect/>
          </a:stretch>
        </p:blipFill>
        <p:spPr>
          <a:xfrm>
            <a:off x="8131293" y="2678023"/>
            <a:ext cx="2853746" cy="3113177"/>
          </a:xfrm>
          <a:prstGeom prst="rect">
            <a:avLst/>
          </a:prstGeom>
        </p:spPr>
      </p:pic>
      <p:sp>
        <p:nvSpPr>
          <p:cNvPr id="18" name="ZoneTexte 17"/>
          <p:cNvSpPr txBox="1"/>
          <p:nvPr/>
        </p:nvSpPr>
        <p:spPr>
          <a:xfrm>
            <a:off x="2621" y="6519446"/>
            <a:ext cx="12301110" cy="338554"/>
          </a:xfrm>
          <a:prstGeom prst="rect">
            <a:avLst/>
          </a:prstGeom>
          <a:noFill/>
        </p:spPr>
        <p:txBody>
          <a:bodyPr wrap="square" rtlCol="0">
            <a:spAutoFit/>
          </a:bodyPr>
          <a:lstStyle/>
          <a:p>
            <a:r>
              <a:rPr lang="en-US" sz="800" dirty="0" smtClean="0"/>
              <a:t> 4Clinical </a:t>
            </a:r>
            <a:r>
              <a:rPr lang="en-US" sz="800" dirty="0"/>
              <a:t>and instrumental study conducted by dermatologist - 15 volunteers from 20 to 39 years old (1 month) and 15 volunteers from 40 to 55 years old (2 months). Product applied all night long, every other night for the first week and every night for the weeks thereafter. Average results for both groups after 1 month. Estimated gain in years: 40-55 age group, among those who answered the question (n=10 at D28</a:t>
            </a:r>
            <a:r>
              <a:rPr lang="en-US" sz="800" dirty="0" smtClean="0"/>
              <a:t>). </a:t>
            </a:r>
            <a:endParaRPr lang="fr-FR" sz="800" dirty="0"/>
          </a:p>
        </p:txBody>
      </p:sp>
      <p:pic>
        <p:nvPicPr>
          <p:cNvPr id="9" name="Image 8"/>
          <p:cNvPicPr>
            <a:picLocks noChangeAspect="1"/>
          </p:cNvPicPr>
          <p:nvPr/>
        </p:nvPicPr>
        <p:blipFill rotWithShape="1">
          <a:blip r:embed="rId3"/>
          <a:srcRect l="51919" t="2246"/>
          <a:stretch/>
        </p:blipFill>
        <p:spPr>
          <a:xfrm>
            <a:off x="3408218" y="2593266"/>
            <a:ext cx="2960100" cy="3282690"/>
          </a:xfrm>
          <a:prstGeom prst="rect">
            <a:avLst/>
          </a:prstGeom>
        </p:spPr>
      </p:pic>
    </p:spTree>
    <p:extLst>
      <p:ext uri="{BB962C8B-B14F-4D97-AF65-F5344CB8AC3E}">
        <p14:creationId xmlns:p14="http://schemas.microsoft.com/office/powerpoint/2010/main" val="14844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08770" y="2955688"/>
            <a:ext cx="3757993" cy="3101556"/>
          </a:xfrm>
          <a:prstGeom prst="rect">
            <a:avLst/>
          </a:prstGeom>
          <a:noFill/>
          <a:ln w="762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214370" y="2929668"/>
            <a:ext cx="3496451" cy="3101556"/>
          </a:xfrm>
          <a:prstGeom prst="rect">
            <a:avLst/>
          </a:prstGeom>
          <a:noFill/>
          <a:ln w="762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978500" y="2554010"/>
            <a:ext cx="3496451" cy="586855"/>
          </a:xfrm>
          <a:prstGeom prst="rect">
            <a:avLst/>
          </a:prstGeom>
          <a:solidFill>
            <a:schemeClr val="bg1"/>
          </a:solidFill>
          <a:ln w="381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974269" y="2521429"/>
            <a:ext cx="4454418" cy="400110"/>
          </a:xfrm>
          <a:prstGeom prst="rect">
            <a:avLst/>
          </a:prstGeom>
          <a:noFill/>
        </p:spPr>
        <p:txBody>
          <a:bodyPr wrap="square" rtlCol="0">
            <a:spAutoFit/>
          </a:bodyPr>
          <a:lstStyle/>
          <a:p>
            <a:pPr lvl="0">
              <a:defRPr/>
            </a:pPr>
            <a:r>
              <a:rPr lang="fr-FR" sz="2000" kern="0" cap="small" dirty="0" smtClean="0">
                <a:solidFill>
                  <a:schemeClr val="tx1">
                    <a:lumMod val="75000"/>
                    <a:lumOff val="25000"/>
                  </a:schemeClr>
                </a:solidFill>
                <a:latin typeface="Sofia Pro Medium" panose="00000500000000000000" pitchFamily="50" charset="0"/>
              </a:rPr>
              <a:t>For </a:t>
            </a:r>
            <a:r>
              <a:rPr lang="fr-FR" sz="2000" kern="0" cap="small" dirty="0" err="1" smtClean="0">
                <a:solidFill>
                  <a:schemeClr val="tx1">
                    <a:lumMod val="75000"/>
                    <a:lumOff val="25000"/>
                  </a:schemeClr>
                </a:solidFill>
                <a:latin typeface="Sofia Pro Medium" panose="00000500000000000000" pitchFamily="50" charset="0"/>
              </a:rPr>
              <a:t>millenials</a:t>
            </a:r>
            <a:r>
              <a:rPr lang="fr-FR" sz="2000" kern="0" cap="small" dirty="0" smtClean="0">
                <a:solidFill>
                  <a:schemeClr val="tx1">
                    <a:lumMod val="75000"/>
                    <a:lumOff val="25000"/>
                  </a:schemeClr>
                </a:solidFill>
                <a:latin typeface="Sofia Pro Medium" panose="00000500000000000000" pitchFamily="50" charset="0"/>
              </a:rPr>
              <a:t> </a:t>
            </a:r>
          </a:p>
        </p:txBody>
      </p:sp>
      <p:sp>
        <p:nvSpPr>
          <p:cNvPr id="19" name="Rectangle 18"/>
          <p:cNvSpPr/>
          <p:nvPr/>
        </p:nvSpPr>
        <p:spPr>
          <a:xfrm>
            <a:off x="7177131" y="2563033"/>
            <a:ext cx="3496451" cy="586855"/>
          </a:xfrm>
          <a:prstGeom prst="rect">
            <a:avLst/>
          </a:prstGeom>
          <a:solidFill>
            <a:schemeClr val="bg1"/>
          </a:solidFill>
          <a:ln w="381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7177131" y="2554010"/>
            <a:ext cx="4454418" cy="400110"/>
          </a:xfrm>
          <a:prstGeom prst="rect">
            <a:avLst/>
          </a:prstGeom>
          <a:noFill/>
        </p:spPr>
        <p:txBody>
          <a:bodyPr wrap="square" rtlCol="0">
            <a:spAutoFit/>
          </a:bodyPr>
          <a:lstStyle/>
          <a:p>
            <a:pPr lvl="0">
              <a:defRPr/>
            </a:pPr>
            <a:r>
              <a:rPr lang="fr-FR" sz="2000" kern="0" cap="small" dirty="0" smtClean="0">
                <a:solidFill>
                  <a:schemeClr val="tx1">
                    <a:lumMod val="75000"/>
                    <a:lumOff val="25000"/>
                  </a:schemeClr>
                </a:solidFill>
                <a:latin typeface="Sofia Pro Medium" panose="00000500000000000000" pitchFamily="50" charset="0"/>
              </a:rPr>
              <a:t>For more mature skin</a:t>
            </a:r>
          </a:p>
        </p:txBody>
      </p:sp>
      <p:sp>
        <p:nvSpPr>
          <p:cNvPr id="20" name="ZoneTexte 19"/>
          <p:cNvSpPr txBox="1"/>
          <p:nvPr/>
        </p:nvSpPr>
        <p:spPr>
          <a:xfrm>
            <a:off x="1210140" y="4231733"/>
            <a:ext cx="3570056" cy="369332"/>
          </a:xfrm>
          <a:prstGeom prst="rect">
            <a:avLst/>
          </a:prstGeom>
          <a:noFill/>
        </p:spPr>
        <p:txBody>
          <a:bodyPr wrap="square" rtlCol="0">
            <a:spAutoFit/>
          </a:bodyPr>
          <a:lstStyle/>
          <a:p>
            <a:r>
              <a:rPr lang="fr-FR" dirty="0" err="1">
                <a:latin typeface="Sofia Pro Regular" panose="00000500000000000000" pitchFamily="50" charset="0"/>
              </a:rPr>
              <a:t>Blemish</a:t>
            </a:r>
            <a:r>
              <a:rPr lang="fr-FR" dirty="0">
                <a:latin typeface="Sofia Pro Regular" panose="00000500000000000000" pitchFamily="50" charset="0"/>
              </a:rPr>
              <a:t>-free </a:t>
            </a:r>
            <a:r>
              <a:rPr lang="fr-FR" dirty="0" smtClean="0">
                <a:latin typeface="Sofia Pro Regular" panose="00000500000000000000" pitchFamily="50" charset="0"/>
              </a:rPr>
              <a:t>skin</a:t>
            </a:r>
          </a:p>
        </p:txBody>
      </p:sp>
      <p:sp>
        <p:nvSpPr>
          <p:cNvPr id="21" name="ZoneTexte 20"/>
          <p:cNvSpPr txBox="1"/>
          <p:nvPr/>
        </p:nvSpPr>
        <p:spPr>
          <a:xfrm>
            <a:off x="7408769" y="4096132"/>
            <a:ext cx="4222780" cy="923330"/>
          </a:xfrm>
          <a:prstGeom prst="rect">
            <a:avLst/>
          </a:prstGeom>
          <a:noFill/>
        </p:spPr>
        <p:txBody>
          <a:bodyPr wrap="square" rtlCol="0">
            <a:spAutoFit/>
          </a:bodyPr>
          <a:lstStyle/>
          <a:p>
            <a:r>
              <a:rPr lang="en-US" dirty="0">
                <a:latin typeface="Sofia Pro Regular" panose="00000500000000000000" pitchFamily="50" charset="0"/>
              </a:rPr>
              <a:t>An anti-aging effect</a:t>
            </a:r>
          </a:p>
          <a:p>
            <a:r>
              <a:rPr lang="en-US" dirty="0">
                <a:latin typeface="Sofia Pro Regular" panose="00000500000000000000" pitchFamily="50" charset="0"/>
              </a:rPr>
              <a:t>(</a:t>
            </a:r>
            <a:r>
              <a:rPr lang="en-US" dirty="0" smtClean="0">
                <a:latin typeface="Sofia Pro Regular" panose="00000500000000000000" pitchFamily="50" charset="0"/>
              </a:rPr>
              <a:t>wrinkles</a:t>
            </a:r>
            <a:r>
              <a:rPr lang="en-US" dirty="0">
                <a:latin typeface="Sofia Pro Regular" panose="00000500000000000000" pitchFamily="50" charset="0"/>
              </a:rPr>
              <a:t>++/firmness/dark </a:t>
            </a:r>
            <a:r>
              <a:rPr lang="en-US" dirty="0" smtClean="0">
                <a:latin typeface="Sofia Pro Regular" panose="00000500000000000000" pitchFamily="50" charset="0"/>
              </a:rPr>
              <a:t>spots)</a:t>
            </a:r>
          </a:p>
          <a:p>
            <a:r>
              <a:rPr lang="en-US" dirty="0" smtClean="0">
                <a:latin typeface="Sofia Pro Regular" panose="00000500000000000000" pitchFamily="50" charset="0"/>
              </a:rPr>
              <a:t> and </a:t>
            </a:r>
            <a:r>
              <a:rPr lang="en-US" dirty="0">
                <a:latin typeface="Sofia Pro Regular" panose="00000500000000000000" pitchFamily="50" charset="0"/>
              </a:rPr>
              <a:t>radiance</a:t>
            </a:r>
            <a:endParaRPr lang="fr-FR" dirty="0">
              <a:latin typeface="Sofia Pro Regular" panose="00000500000000000000" pitchFamily="50" charset="0"/>
            </a:endParaRPr>
          </a:p>
        </p:txBody>
      </p:sp>
      <p:sp>
        <p:nvSpPr>
          <p:cNvPr id="24" name="ZoneTexte 23"/>
          <p:cNvSpPr txBox="1"/>
          <p:nvPr/>
        </p:nvSpPr>
        <p:spPr>
          <a:xfrm>
            <a:off x="6621137" y="434285"/>
            <a:ext cx="5570863"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err="1" smtClean="0">
                <a:ln>
                  <a:noFill/>
                </a:ln>
                <a:solidFill>
                  <a:schemeClr val="tx1">
                    <a:lumMod val="75000"/>
                    <a:lumOff val="25000"/>
                  </a:schemeClr>
                </a:solidFill>
                <a:effectLst/>
                <a:uLnTx/>
                <a:uFillTx/>
                <a:latin typeface="Butler" panose="02000503090000020003" pitchFamily="50" charset="0"/>
              </a:rPr>
              <a:t>Intergenerational</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11" name="ZoneTexte 10"/>
          <p:cNvSpPr txBox="1"/>
          <p:nvPr/>
        </p:nvSpPr>
        <p:spPr>
          <a:xfrm>
            <a:off x="1210140" y="4854479"/>
            <a:ext cx="3570056" cy="646331"/>
          </a:xfrm>
          <a:prstGeom prst="rect">
            <a:avLst/>
          </a:prstGeom>
          <a:noFill/>
        </p:spPr>
        <p:txBody>
          <a:bodyPr wrap="square" rtlCol="0">
            <a:spAutoFit/>
          </a:bodyPr>
          <a:lstStyle/>
          <a:p>
            <a:r>
              <a:rPr lang="en-US" dirty="0" smtClean="0">
                <a:latin typeface="Sofia Pro Regular" panose="00000500000000000000" pitchFamily="50" charset="0"/>
              </a:rPr>
              <a:t>Radiance </a:t>
            </a:r>
            <a:r>
              <a:rPr lang="en-US" dirty="0">
                <a:latin typeface="Sofia Pro Regular" panose="00000500000000000000" pitchFamily="50" charset="0"/>
              </a:rPr>
              <a:t>and </a:t>
            </a:r>
            <a:r>
              <a:rPr lang="en-US" dirty="0" smtClean="0">
                <a:latin typeface="Sofia Pro Regular" panose="00000500000000000000" pitchFamily="50" charset="0"/>
              </a:rPr>
              <a:t>treatment</a:t>
            </a:r>
          </a:p>
          <a:p>
            <a:r>
              <a:rPr lang="en-US" dirty="0" smtClean="0">
                <a:latin typeface="Sofia Pro Regular" panose="00000500000000000000" pitchFamily="50" charset="0"/>
              </a:rPr>
              <a:t>for </a:t>
            </a:r>
            <a:r>
              <a:rPr lang="en-US" dirty="0">
                <a:latin typeface="Sofia Pro Regular" panose="00000500000000000000" pitchFamily="50" charset="0"/>
              </a:rPr>
              <a:t>first wrinkles</a:t>
            </a:r>
            <a:endParaRPr lang="fr-FR" dirty="0">
              <a:latin typeface="Sofia Pro Regular" panose="00000500000000000000" pitchFamily="50" charset="0"/>
            </a:endParaRPr>
          </a:p>
        </p:txBody>
      </p:sp>
    </p:spTree>
    <p:extLst>
      <p:ext uri="{BB962C8B-B14F-4D97-AF65-F5344CB8AC3E}">
        <p14:creationId xmlns:p14="http://schemas.microsoft.com/office/powerpoint/2010/main" val="276322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21"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867401" y="490164"/>
            <a:ext cx="6324600" cy="528350"/>
          </a:xfrm>
          <a:prstGeom prst="rect">
            <a:avLst/>
          </a:prstGeom>
          <a:noFill/>
        </p:spPr>
        <p:txBody>
          <a:bodyPr wrap="square" rtlCol="0">
            <a:spAutoFit/>
          </a:bodyPr>
          <a:lstStyle/>
          <a:p>
            <a:pPr lvl="0" algn="r">
              <a:lnSpc>
                <a:spcPts val="3400"/>
              </a:lnSpc>
              <a:defRPr/>
            </a:pPr>
            <a:r>
              <a:rPr lang="fr-FR" sz="3600" kern="0" cap="small" dirty="0">
                <a:solidFill>
                  <a:schemeClr val="tx1">
                    <a:lumMod val="75000"/>
                    <a:lumOff val="25000"/>
                  </a:schemeClr>
                </a:solidFill>
                <a:latin typeface="Butler" panose="02000503090000020003" pitchFamily="50" charset="0"/>
              </a:rPr>
              <a:t>A </a:t>
            </a:r>
            <a:r>
              <a:rPr lang="fr-FR" sz="3600" kern="0" cap="small" dirty="0" err="1">
                <a:solidFill>
                  <a:schemeClr val="tx1">
                    <a:lumMod val="75000"/>
                    <a:lumOff val="25000"/>
                  </a:schemeClr>
                </a:solidFill>
                <a:latin typeface="Butler" panose="02000503090000020003" pitchFamily="50" charset="0"/>
              </a:rPr>
              <a:t>truly</a:t>
            </a:r>
            <a:r>
              <a:rPr lang="fr-FR" sz="3600" kern="0" cap="small" dirty="0">
                <a:solidFill>
                  <a:schemeClr val="tx1">
                    <a:lumMod val="75000"/>
                    <a:lumOff val="25000"/>
                  </a:schemeClr>
                </a:solidFill>
                <a:latin typeface="Butler" panose="02000503090000020003" pitchFamily="50" charset="0"/>
              </a:rPr>
              <a:t> </a:t>
            </a:r>
            <a:r>
              <a:rPr lang="fr-FR" sz="3600" kern="0" cap="small" dirty="0" err="1">
                <a:solidFill>
                  <a:schemeClr val="tx1">
                    <a:lumMod val="75000"/>
                    <a:lumOff val="25000"/>
                  </a:schemeClr>
                </a:solidFill>
                <a:latin typeface="Butler" panose="02000503090000020003" pitchFamily="50" charset="0"/>
              </a:rPr>
              <a:t>multi-purpose</a:t>
            </a:r>
            <a:r>
              <a:rPr lang="fr-FR" sz="3600" kern="0" cap="small" dirty="0">
                <a:solidFill>
                  <a:schemeClr val="tx1">
                    <a:lumMod val="75000"/>
                    <a:lumOff val="25000"/>
                  </a:schemeClr>
                </a:solidFill>
                <a:latin typeface="Butler" panose="02000503090000020003" pitchFamily="50" charset="0"/>
              </a:rPr>
              <a:t> </a:t>
            </a:r>
            <a:r>
              <a:rPr lang="fr-FR" sz="3600" kern="0" cap="small" dirty="0" err="1">
                <a:solidFill>
                  <a:schemeClr val="tx1">
                    <a:lumMod val="75000"/>
                    <a:lumOff val="25000"/>
                  </a:schemeClr>
                </a:solidFill>
                <a:latin typeface="Butler" panose="02000503090000020003" pitchFamily="50" charset="0"/>
              </a:rPr>
              <a:t>mask</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7" name="Rectangle 6"/>
          <p:cNvSpPr/>
          <p:nvPr/>
        </p:nvSpPr>
        <p:spPr>
          <a:xfrm>
            <a:off x="8212334" y="1864339"/>
            <a:ext cx="3496451" cy="3101556"/>
          </a:xfrm>
          <a:prstGeom prst="rect">
            <a:avLst/>
          </a:prstGeom>
          <a:noFill/>
          <a:ln w="762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345495" y="1843076"/>
            <a:ext cx="3496451" cy="3101556"/>
          </a:xfrm>
          <a:prstGeom prst="rect">
            <a:avLst/>
          </a:prstGeom>
          <a:noFill/>
          <a:ln w="762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74425" y="1843074"/>
            <a:ext cx="3496451" cy="3101556"/>
          </a:xfrm>
          <a:prstGeom prst="rect">
            <a:avLst/>
          </a:prstGeom>
          <a:noFill/>
          <a:ln w="762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238555" y="1450418"/>
            <a:ext cx="3496451" cy="586855"/>
          </a:xfrm>
          <a:prstGeom prst="rect">
            <a:avLst/>
          </a:prstGeom>
          <a:solidFill>
            <a:schemeClr val="bg1"/>
          </a:solidFill>
          <a:ln w="381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238555" y="1550157"/>
            <a:ext cx="4454418" cy="400110"/>
          </a:xfrm>
          <a:prstGeom prst="rect">
            <a:avLst/>
          </a:prstGeom>
          <a:noFill/>
        </p:spPr>
        <p:txBody>
          <a:bodyPr wrap="square" rtlCol="0">
            <a:spAutoFit/>
          </a:bodyPr>
          <a:lstStyle/>
          <a:p>
            <a:pPr lvl="0">
              <a:defRPr/>
            </a:pPr>
            <a:r>
              <a:rPr lang="fr-FR" sz="2000" kern="0" cap="small" dirty="0">
                <a:solidFill>
                  <a:schemeClr val="tx1">
                    <a:lumMod val="75000"/>
                    <a:lumOff val="25000"/>
                  </a:schemeClr>
                </a:solidFill>
                <a:latin typeface="Sofia Pro Medium" panose="00000500000000000000" pitchFamily="50" charset="0"/>
              </a:rPr>
              <a:t>radiance-</a:t>
            </a:r>
            <a:r>
              <a:rPr lang="fr-FR" sz="2000" kern="0" cap="small" dirty="0" err="1">
                <a:solidFill>
                  <a:schemeClr val="tx1">
                    <a:lumMod val="75000"/>
                    <a:lumOff val="25000"/>
                  </a:schemeClr>
                </a:solidFill>
                <a:latin typeface="Sofia Pro Medium" panose="00000500000000000000" pitchFamily="50" charset="0"/>
              </a:rPr>
              <a:t>boosting</a:t>
            </a:r>
            <a:r>
              <a:rPr lang="fr-FR" sz="2000" kern="0" cap="small" dirty="0">
                <a:solidFill>
                  <a:schemeClr val="tx1">
                    <a:lumMod val="75000"/>
                    <a:lumOff val="25000"/>
                  </a:schemeClr>
                </a:solidFill>
                <a:latin typeface="Sofia Pro Medium" panose="00000500000000000000" pitchFamily="50" charset="0"/>
              </a:rPr>
              <a:t> </a:t>
            </a:r>
            <a:r>
              <a:rPr lang="fr-FR" sz="2000" kern="0" cap="small" dirty="0" err="1">
                <a:solidFill>
                  <a:schemeClr val="tx1">
                    <a:lumMod val="75000"/>
                    <a:lumOff val="25000"/>
                  </a:schemeClr>
                </a:solidFill>
                <a:latin typeface="Sofia Pro Medium" panose="00000500000000000000" pitchFamily="50" charset="0"/>
              </a:rPr>
              <a:t>mask</a:t>
            </a:r>
            <a:endParaRPr lang="fr-FR" sz="2000" kern="0" cap="small" dirty="0">
              <a:solidFill>
                <a:schemeClr val="tx1">
                  <a:lumMod val="75000"/>
                  <a:lumOff val="25000"/>
                </a:schemeClr>
              </a:solidFill>
              <a:latin typeface="Sofia Pro Medium" panose="00000500000000000000" pitchFamily="50" charset="0"/>
            </a:endParaRPr>
          </a:p>
        </p:txBody>
      </p:sp>
      <p:sp>
        <p:nvSpPr>
          <p:cNvPr id="18" name="Rectangle 17"/>
          <p:cNvSpPr/>
          <p:nvPr/>
        </p:nvSpPr>
        <p:spPr>
          <a:xfrm>
            <a:off x="4109625" y="1467418"/>
            <a:ext cx="3496451" cy="586855"/>
          </a:xfrm>
          <a:prstGeom prst="rect">
            <a:avLst/>
          </a:prstGeom>
          <a:solidFill>
            <a:schemeClr val="bg1"/>
          </a:solidFill>
          <a:ln w="381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109625" y="1548338"/>
            <a:ext cx="4454418" cy="400110"/>
          </a:xfrm>
          <a:prstGeom prst="rect">
            <a:avLst/>
          </a:prstGeom>
          <a:noFill/>
        </p:spPr>
        <p:txBody>
          <a:bodyPr wrap="square" rtlCol="0">
            <a:spAutoFit/>
          </a:bodyPr>
          <a:lstStyle/>
          <a:p>
            <a:pPr lvl="0">
              <a:defRPr/>
            </a:pPr>
            <a:r>
              <a:rPr lang="fr-FR" sz="2000" kern="0" cap="small" dirty="0">
                <a:solidFill>
                  <a:schemeClr val="tx1">
                    <a:lumMod val="75000"/>
                    <a:lumOff val="25000"/>
                  </a:schemeClr>
                </a:solidFill>
                <a:latin typeface="Sofia Pro Medium" panose="00000500000000000000" pitchFamily="50" charset="0"/>
              </a:rPr>
              <a:t>maintenance </a:t>
            </a:r>
            <a:r>
              <a:rPr lang="fr-FR" sz="2000" kern="0" cap="small" dirty="0" err="1">
                <a:solidFill>
                  <a:schemeClr val="tx1">
                    <a:lumMod val="75000"/>
                    <a:lumOff val="25000"/>
                  </a:schemeClr>
                </a:solidFill>
                <a:latin typeface="Sofia Pro Medium" panose="00000500000000000000" pitchFamily="50" charset="0"/>
              </a:rPr>
              <a:t>treatment</a:t>
            </a:r>
            <a:endParaRPr lang="fr-FR" sz="2000" kern="0" cap="small" dirty="0">
              <a:solidFill>
                <a:schemeClr val="tx1">
                  <a:lumMod val="75000"/>
                  <a:lumOff val="25000"/>
                </a:schemeClr>
              </a:solidFill>
              <a:latin typeface="Sofia Pro Medium" panose="00000500000000000000" pitchFamily="50" charset="0"/>
            </a:endParaRPr>
          </a:p>
        </p:txBody>
      </p:sp>
      <p:sp>
        <p:nvSpPr>
          <p:cNvPr id="19" name="Rectangle 18"/>
          <p:cNvSpPr/>
          <p:nvPr/>
        </p:nvSpPr>
        <p:spPr>
          <a:xfrm>
            <a:off x="7980695" y="1450418"/>
            <a:ext cx="3496451" cy="586855"/>
          </a:xfrm>
          <a:prstGeom prst="rect">
            <a:avLst/>
          </a:prstGeom>
          <a:solidFill>
            <a:schemeClr val="bg1"/>
          </a:solidFill>
          <a:ln w="38100">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7980695" y="1450054"/>
            <a:ext cx="4454418" cy="615553"/>
          </a:xfrm>
          <a:prstGeom prst="rect">
            <a:avLst/>
          </a:prstGeom>
          <a:noFill/>
        </p:spPr>
        <p:txBody>
          <a:bodyPr wrap="square" rtlCol="0">
            <a:spAutoFit/>
          </a:bodyPr>
          <a:lstStyle/>
          <a:p>
            <a:pPr lvl="0">
              <a:defRPr/>
            </a:pPr>
            <a:r>
              <a:rPr lang="en-US" sz="2000" kern="0" cap="small" dirty="0">
                <a:solidFill>
                  <a:schemeClr val="tx1">
                    <a:lumMod val="75000"/>
                    <a:lumOff val="25000"/>
                  </a:schemeClr>
                </a:solidFill>
                <a:latin typeface="Sofia Pro Medium" panose="00000500000000000000" pitchFamily="50" charset="0"/>
              </a:rPr>
              <a:t>intensive course of treatment</a:t>
            </a:r>
          </a:p>
          <a:p>
            <a:pPr lvl="0">
              <a:defRPr/>
            </a:pPr>
            <a:r>
              <a:rPr lang="en-US" sz="1400" kern="0" cap="small" dirty="0">
                <a:solidFill>
                  <a:schemeClr val="tx1">
                    <a:lumMod val="75000"/>
                    <a:lumOff val="25000"/>
                  </a:schemeClr>
                </a:solidFill>
                <a:latin typeface="Sofia Pro Medium" panose="00000500000000000000" pitchFamily="50" charset="0"/>
              </a:rPr>
              <a:t>(1 to 2 months)</a:t>
            </a:r>
            <a:endParaRPr lang="fr-FR" sz="1400" kern="0" cap="small" dirty="0">
              <a:solidFill>
                <a:schemeClr val="tx1">
                  <a:lumMod val="75000"/>
                  <a:lumOff val="25000"/>
                </a:schemeClr>
              </a:solidFill>
              <a:latin typeface="Sofia Pro Medium" panose="00000500000000000000" pitchFamily="50" charset="0"/>
            </a:endParaRPr>
          </a:p>
        </p:txBody>
      </p:sp>
      <p:sp>
        <p:nvSpPr>
          <p:cNvPr id="20" name="ZoneTexte 19"/>
          <p:cNvSpPr txBox="1"/>
          <p:nvPr/>
        </p:nvSpPr>
        <p:spPr>
          <a:xfrm>
            <a:off x="4414869" y="2959470"/>
            <a:ext cx="3496451" cy="646331"/>
          </a:xfrm>
          <a:prstGeom prst="rect">
            <a:avLst/>
          </a:prstGeom>
          <a:noFill/>
        </p:spPr>
        <p:txBody>
          <a:bodyPr wrap="square" rtlCol="0">
            <a:spAutoFit/>
          </a:bodyPr>
          <a:lstStyle/>
          <a:p>
            <a:r>
              <a:rPr lang="en-US" dirty="0">
                <a:latin typeface="Sofia Pro Regular" panose="00000500000000000000" pitchFamily="50" charset="0"/>
              </a:rPr>
              <a:t>Use every other night for one week.</a:t>
            </a:r>
            <a:endParaRPr lang="fr-FR" dirty="0">
              <a:latin typeface="Sofia Pro Regular" panose="00000500000000000000" pitchFamily="50" charset="0"/>
            </a:endParaRPr>
          </a:p>
        </p:txBody>
      </p:sp>
      <p:sp>
        <p:nvSpPr>
          <p:cNvPr id="21" name="ZoneTexte 20"/>
          <p:cNvSpPr txBox="1"/>
          <p:nvPr/>
        </p:nvSpPr>
        <p:spPr>
          <a:xfrm>
            <a:off x="8212334" y="2543971"/>
            <a:ext cx="3496451" cy="1477328"/>
          </a:xfrm>
          <a:prstGeom prst="rect">
            <a:avLst/>
          </a:prstGeom>
          <a:noFill/>
        </p:spPr>
        <p:txBody>
          <a:bodyPr wrap="square" rtlCol="0">
            <a:spAutoFit/>
          </a:bodyPr>
          <a:lstStyle/>
          <a:p>
            <a:r>
              <a:rPr lang="en-US" dirty="0">
                <a:latin typeface="Sofia Pro Regular" panose="00000500000000000000" pitchFamily="50" charset="0"/>
              </a:rPr>
              <a:t>Use every other night for the first </a:t>
            </a:r>
            <a:r>
              <a:rPr lang="en-US" dirty="0" smtClean="0">
                <a:latin typeface="Sofia Pro Regular" panose="00000500000000000000" pitchFamily="50" charset="0"/>
              </a:rPr>
              <a:t>week, then </a:t>
            </a:r>
            <a:r>
              <a:rPr lang="en-US" dirty="0">
                <a:latin typeface="Sofia Pro Regular" panose="00000500000000000000" pitchFamily="50" charset="0"/>
              </a:rPr>
              <a:t>every night for each of the </a:t>
            </a:r>
            <a:r>
              <a:rPr lang="en-US" dirty="0" smtClean="0">
                <a:latin typeface="Sofia Pro Regular" panose="00000500000000000000" pitchFamily="50" charset="0"/>
              </a:rPr>
              <a:t>following weeks</a:t>
            </a:r>
            <a:r>
              <a:rPr lang="en-US" dirty="0">
                <a:latin typeface="Sofia Pro Regular" panose="00000500000000000000" pitchFamily="50" charset="0"/>
              </a:rPr>
              <a:t>. </a:t>
            </a:r>
            <a:endParaRPr lang="en-US" dirty="0" smtClean="0">
              <a:latin typeface="Sofia Pro Regular" panose="00000500000000000000" pitchFamily="50" charset="0"/>
            </a:endParaRPr>
          </a:p>
          <a:p>
            <a:r>
              <a:rPr lang="en-US" dirty="0" smtClean="0">
                <a:latin typeface="Sofia Pro Regular" panose="00000500000000000000" pitchFamily="50" charset="0"/>
              </a:rPr>
              <a:t>Repeat </a:t>
            </a:r>
            <a:r>
              <a:rPr lang="en-US" dirty="0">
                <a:latin typeface="Sofia Pro Regular" panose="00000500000000000000" pitchFamily="50" charset="0"/>
              </a:rPr>
              <a:t>this course of treatment </a:t>
            </a:r>
            <a:r>
              <a:rPr lang="en-US" dirty="0" smtClean="0">
                <a:latin typeface="Sofia Pro Regular" panose="00000500000000000000" pitchFamily="50" charset="0"/>
              </a:rPr>
              <a:t>two or </a:t>
            </a:r>
            <a:r>
              <a:rPr lang="en-US" dirty="0">
                <a:latin typeface="Sofia Pro Regular" panose="00000500000000000000" pitchFamily="50" charset="0"/>
              </a:rPr>
              <a:t>three times a year.</a:t>
            </a:r>
            <a:endParaRPr lang="fr-FR" dirty="0">
              <a:latin typeface="Sofia Pro Regular" panose="00000500000000000000" pitchFamily="50" charset="0"/>
            </a:endParaRPr>
          </a:p>
        </p:txBody>
      </p:sp>
      <p:sp>
        <p:nvSpPr>
          <p:cNvPr id="22" name="ZoneTexte 21"/>
          <p:cNvSpPr txBox="1"/>
          <p:nvPr/>
        </p:nvSpPr>
        <p:spPr>
          <a:xfrm>
            <a:off x="497784" y="2820970"/>
            <a:ext cx="3496451" cy="923330"/>
          </a:xfrm>
          <a:prstGeom prst="rect">
            <a:avLst/>
          </a:prstGeom>
          <a:noFill/>
        </p:spPr>
        <p:txBody>
          <a:bodyPr wrap="square" rtlCol="0">
            <a:spAutoFit/>
          </a:bodyPr>
          <a:lstStyle/>
          <a:p>
            <a:r>
              <a:rPr lang="en-US" dirty="0">
                <a:latin typeface="Sofia Pro Regular" panose="00000500000000000000" pitchFamily="50" charset="0"/>
              </a:rPr>
              <a:t>Apply once at night for an incredibly more radiant </a:t>
            </a:r>
            <a:r>
              <a:rPr lang="en-US" dirty="0" smtClean="0">
                <a:latin typeface="Sofia Pro Regular" panose="00000500000000000000" pitchFamily="50" charset="0"/>
              </a:rPr>
              <a:t>complexion the </a:t>
            </a:r>
            <a:r>
              <a:rPr lang="en-US" dirty="0">
                <a:latin typeface="Sofia Pro Regular" panose="00000500000000000000" pitchFamily="50" charset="0"/>
              </a:rPr>
              <a:t>next morning.</a:t>
            </a:r>
            <a:endParaRPr lang="fr-FR" dirty="0">
              <a:latin typeface="Sofia Pro Regular" panose="00000500000000000000" pitchFamily="50" charset="0"/>
            </a:endParaRPr>
          </a:p>
        </p:txBody>
      </p:sp>
      <p:sp>
        <p:nvSpPr>
          <p:cNvPr id="16" name="Rectangle 15"/>
          <p:cNvSpPr/>
          <p:nvPr/>
        </p:nvSpPr>
        <p:spPr>
          <a:xfrm>
            <a:off x="212624" y="5683946"/>
            <a:ext cx="11568223" cy="923330"/>
          </a:xfrm>
          <a:prstGeom prst="rect">
            <a:avLst/>
          </a:prstGeom>
        </p:spPr>
        <p:txBody>
          <a:bodyPr wrap="square">
            <a:spAutoFit/>
          </a:bodyPr>
          <a:lstStyle/>
          <a:p>
            <a:r>
              <a:rPr lang="en-US" dirty="0" smtClean="0">
                <a:latin typeface="Sofia Pro Medium" panose="00000500000000000000" pitchFamily="50" charset="0"/>
              </a:rPr>
              <a:t>May </a:t>
            </a:r>
            <a:r>
              <a:rPr lang="en-US" dirty="0">
                <a:latin typeface="Sofia Pro Medium" panose="00000500000000000000" pitchFamily="50" charset="0"/>
              </a:rPr>
              <a:t>also be applied to the neckline to make it look visibly </a:t>
            </a:r>
            <a:r>
              <a:rPr lang="en-US" dirty="0" smtClean="0">
                <a:latin typeface="Sofia Pro Medium" panose="00000500000000000000" pitchFamily="50" charset="0"/>
              </a:rPr>
              <a:t>smoother, like </a:t>
            </a:r>
            <a:r>
              <a:rPr lang="en-US" dirty="0">
                <a:latin typeface="Sofia Pro Medium" panose="00000500000000000000" pitchFamily="50" charset="0"/>
              </a:rPr>
              <a:t>new skin</a:t>
            </a:r>
            <a:r>
              <a:rPr lang="en-US" dirty="0" smtClean="0">
                <a:latin typeface="Sofia Pro Medium" panose="00000500000000000000" pitchFamily="50" charset="0"/>
              </a:rPr>
              <a:t>. </a:t>
            </a:r>
          </a:p>
          <a:p>
            <a:endParaRPr lang="en-US" dirty="0">
              <a:latin typeface="Sofia Pro Medium" panose="00000500000000000000" pitchFamily="50" charset="0"/>
            </a:endParaRPr>
          </a:p>
          <a:p>
            <a:r>
              <a:rPr lang="en-US" dirty="0">
                <a:latin typeface="Sofia Pro Medium" panose="00000500000000000000" pitchFamily="50" charset="0"/>
              </a:rPr>
              <a:t>It’s a great way to prime </a:t>
            </a:r>
            <a:r>
              <a:rPr lang="en-US" dirty="0" smtClean="0">
                <a:latin typeface="Sofia Pro Medium" panose="00000500000000000000" pitchFamily="50" charset="0"/>
              </a:rPr>
              <a:t>skin before a medical peel.</a:t>
            </a:r>
            <a:endParaRPr lang="fr-FR" dirty="0" smtClean="0">
              <a:latin typeface="Sofia Pro Medium" panose="00000500000000000000" pitchFamily="50" charset="0"/>
            </a:endParaRPr>
          </a:p>
        </p:txBody>
      </p:sp>
      <p:sp>
        <p:nvSpPr>
          <p:cNvPr id="23" name="ZoneTexte 22"/>
          <p:cNvSpPr txBox="1"/>
          <p:nvPr/>
        </p:nvSpPr>
        <p:spPr>
          <a:xfrm>
            <a:off x="212624" y="5112167"/>
            <a:ext cx="9229135" cy="400110"/>
          </a:xfrm>
          <a:prstGeom prst="rect">
            <a:avLst/>
          </a:prstGeom>
          <a:noFill/>
        </p:spPr>
        <p:txBody>
          <a:bodyPr wrap="square" rtlCol="0">
            <a:spAutoFit/>
          </a:bodyPr>
          <a:lstStyle/>
          <a:p>
            <a:pPr lvl="0">
              <a:defRPr/>
            </a:pPr>
            <a:r>
              <a:rPr lang="fr-FR" sz="2000" kern="0" cap="small" dirty="0" smtClean="0">
                <a:solidFill>
                  <a:schemeClr val="tx1">
                    <a:lumMod val="75000"/>
                    <a:lumOff val="25000"/>
                  </a:schemeClr>
                </a:solidFill>
                <a:latin typeface="Sofia Pro Medium" panose="00000500000000000000" pitchFamily="50" charset="0"/>
              </a:rPr>
              <a:t>The </a:t>
            </a:r>
            <a:r>
              <a:rPr lang="fr-FR" sz="2000" kern="0" cap="small" dirty="0" err="1" smtClean="0">
                <a:solidFill>
                  <a:schemeClr val="tx1">
                    <a:lumMod val="75000"/>
                    <a:lumOff val="25000"/>
                  </a:schemeClr>
                </a:solidFill>
                <a:latin typeface="Sofia Pro Medium" panose="00000500000000000000" pitchFamily="50" charset="0"/>
              </a:rPr>
              <a:t>product</a:t>
            </a:r>
            <a:r>
              <a:rPr lang="fr-FR" sz="2000" kern="0" cap="small" dirty="0" smtClean="0">
                <a:solidFill>
                  <a:schemeClr val="tx1">
                    <a:lumMod val="75000"/>
                    <a:lumOff val="25000"/>
                  </a:schemeClr>
                </a:solidFill>
                <a:latin typeface="Sofia Pro Medium" panose="00000500000000000000" pitchFamily="50" charset="0"/>
              </a:rPr>
              <a:t> </a:t>
            </a:r>
            <a:r>
              <a:rPr lang="fr-FR" sz="2000" kern="0" cap="small" dirty="0" err="1" smtClean="0">
                <a:solidFill>
                  <a:schemeClr val="tx1">
                    <a:lumMod val="75000"/>
                    <a:lumOff val="25000"/>
                  </a:schemeClr>
                </a:solidFill>
                <a:latin typeface="Sofia Pro Medium" panose="00000500000000000000" pitchFamily="50" charset="0"/>
              </a:rPr>
              <a:t>advantage</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spTree>
    <p:extLst>
      <p:ext uri="{BB962C8B-B14F-4D97-AF65-F5344CB8AC3E}">
        <p14:creationId xmlns:p14="http://schemas.microsoft.com/office/powerpoint/2010/main" val="149962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20" grpId="0"/>
      <p:bldP spid="21" grpId="0"/>
      <p:bldP spid="22" grpId="0"/>
      <p:bldP spid="16"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15518" y="3441844"/>
            <a:ext cx="7725795" cy="2081132"/>
          </a:xfrm>
          <a:prstGeom prst="rect">
            <a:avLst/>
          </a:prstGeom>
          <a:solidFill>
            <a:schemeClr val="bg1"/>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85" y="1866872"/>
            <a:ext cx="6506665" cy="4338319"/>
          </a:xfrm>
          <a:prstGeom prst="rect">
            <a:avLst/>
          </a:prstGeom>
        </p:spPr>
      </p:pic>
      <p:sp>
        <p:nvSpPr>
          <p:cNvPr id="3" name="ZoneTexte 2"/>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fr-FR" sz="3600" kern="0" cap="small" noProof="0" dirty="0" smtClean="0">
                <a:solidFill>
                  <a:schemeClr val="tx1">
                    <a:lumMod val="75000"/>
                    <a:lumOff val="25000"/>
                  </a:schemeClr>
                </a:solidFill>
                <a:latin typeface="Butler" panose="02000503090000020003" pitchFamily="50" charset="0"/>
              </a:rPr>
              <a:t>INSIGHT</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grpSp>
        <p:nvGrpSpPr>
          <p:cNvPr id="2" name="Groupe 1"/>
          <p:cNvGrpSpPr/>
          <p:nvPr/>
        </p:nvGrpSpPr>
        <p:grpSpPr>
          <a:xfrm>
            <a:off x="4315518" y="3204966"/>
            <a:ext cx="7876482" cy="2604905"/>
            <a:chOff x="762970" y="2733172"/>
            <a:chExt cx="8256844" cy="2736943"/>
          </a:xfrm>
        </p:grpSpPr>
        <p:sp>
          <p:nvSpPr>
            <p:cNvPr id="6" name="Rectangle 5">
              <a:extLst>
                <a:ext uri="{FF2B5EF4-FFF2-40B4-BE49-F238E27FC236}">
                  <a16:creationId xmlns:a16="http://schemas.microsoft.com/office/drawing/2014/main" id="{FF4C9ABF-87D2-4977-BB36-4FC5FFF5E3F7}"/>
                </a:ext>
              </a:extLst>
            </p:cNvPr>
            <p:cNvSpPr/>
            <p:nvPr/>
          </p:nvSpPr>
          <p:spPr>
            <a:xfrm>
              <a:off x="1101904" y="3101152"/>
              <a:ext cx="7578975" cy="1875587"/>
            </a:xfrm>
            <a:prstGeom prst="rect">
              <a:avLst/>
            </a:prstGeom>
            <a:solidFill>
              <a:srgbClr val="EBE7E4">
                <a:alpha val="84000"/>
              </a:srgbClr>
            </a:solidFill>
          </p:spPr>
          <p:txBody>
            <a:bodyPr wrap="square">
              <a:spAutoFit/>
            </a:bodyPr>
            <a:lstStyle/>
            <a:p>
              <a:pPr defTabSz="685800">
                <a:defRPr/>
              </a:pPr>
              <a:endParaRPr lang="fr-FR" sz="2200" dirty="0" smtClean="0">
                <a:latin typeface="Sofia Pro Medium" panose="00000500000000000000" pitchFamily="50" charset="0"/>
              </a:endParaRPr>
            </a:p>
            <a:p>
              <a:pPr defTabSz="685800">
                <a:defRPr/>
              </a:pPr>
              <a:r>
                <a:rPr lang="en-US" sz="2200" dirty="0" smtClean="0">
                  <a:latin typeface="Sofia Pro Medium" panose="00000500000000000000" pitchFamily="50" charset="0"/>
                </a:rPr>
                <a:t>I have a dull skin, with dilated pores, </a:t>
              </a:r>
              <a:r>
                <a:rPr lang="en-US" sz="2200" dirty="0">
                  <a:latin typeface="Sofia Pro Medium" panose="00000500000000000000" pitchFamily="50" charset="0"/>
                </a:rPr>
                <a:t>I have a few imperfections and I don't have time </a:t>
              </a:r>
              <a:r>
                <a:rPr lang="en-US" sz="2200" dirty="0" smtClean="0">
                  <a:latin typeface="Sofia Pro Medium" panose="00000500000000000000" pitchFamily="50" charset="0"/>
                </a:rPr>
                <a:t>for exfoliation. </a:t>
              </a:r>
              <a:endParaRPr lang="en-US" sz="2200" dirty="0">
                <a:latin typeface="Sofia Pro Medium" panose="00000500000000000000" pitchFamily="50" charset="0"/>
              </a:endParaRPr>
            </a:p>
            <a:p>
              <a:pPr defTabSz="685800">
                <a:defRPr/>
              </a:pPr>
              <a:r>
                <a:rPr lang="en-US" sz="2200" dirty="0">
                  <a:latin typeface="Sofia Pro Medium" panose="00000500000000000000" pitchFamily="50" charset="0"/>
                </a:rPr>
                <a:t>My day cream suits me but I am looking for an active product for the </a:t>
              </a:r>
              <a:r>
                <a:rPr lang="en-US" sz="2200" dirty="0" smtClean="0">
                  <a:latin typeface="Sofia Pro Medium" panose="00000500000000000000" pitchFamily="50" charset="0"/>
                </a:rPr>
                <a:t>night</a:t>
              </a:r>
              <a:r>
                <a:rPr lang="fr-FR" sz="2200" dirty="0" smtClean="0">
                  <a:latin typeface="Sofia Pro Medium" panose="00000500000000000000" pitchFamily="50" charset="0"/>
                </a:rPr>
                <a:t>.</a:t>
              </a:r>
            </a:p>
          </p:txBody>
        </p:sp>
        <p:pic>
          <p:nvPicPr>
            <p:cNvPr id="5"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2970" y="2733172"/>
              <a:ext cx="942029" cy="73596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RÃ©sultat de recherche d'images pour &quot;guillemets&quot;">
              <a:extLst>
                <a:ext uri="{FF2B5EF4-FFF2-40B4-BE49-F238E27FC236}">
                  <a16:creationId xmlns:a16="http://schemas.microsoft.com/office/drawing/2014/main" id="{E1A88CFF-B8A6-4B8F-9AAC-6D585454AD6A}"/>
                </a:ext>
              </a:extLst>
            </p:cNvPr>
            <p:cNvPicPr>
              <a:picLocks noChangeAspect="1" noChangeArrowheads="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8077785" y="4734155"/>
              <a:ext cx="942029" cy="73596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180262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669" y="1719107"/>
            <a:ext cx="6977831" cy="4651888"/>
          </a:xfrm>
          <a:prstGeom prst="rect">
            <a:avLst/>
          </a:prstGeom>
        </p:spPr>
      </p:pic>
      <p:sp>
        <p:nvSpPr>
          <p:cNvPr id="4" name="ZoneTexte 3"/>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fr-FR" sz="3600" kern="0" cap="small" noProof="0" dirty="0" smtClean="0">
                <a:solidFill>
                  <a:schemeClr val="tx1">
                    <a:lumMod val="75000"/>
                    <a:lumOff val="25000"/>
                  </a:schemeClr>
                </a:solidFill>
                <a:latin typeface="Butler" panose="02000503090000020003" pitchFamily="50" charset="0"/>
              </a:rPr>
              <a:t>INSIGHT</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grpSp>
        <p:nvGrpSpPr>
          <p:cNvPr id="5" name="Groupe 4"/>
          <p:cNvGrpSpPr/>
          <p:nvPr/>
        </p:nvGrpSpPr>
        <p:grpSpPr>
          <a:xfrm>
            <a:off x="87116" y="3678232"/>
            <a:ext cx="7231715" cy="2479169"/>
            <a:chOff x="410966" y="3116257"/>
            <a:chExt cx="7231715" cy="2479169"/>
          </a:xfrm>
        </p:grpSpPr>
        <p:sp>
          <p:nvSpPr>
            <p:cNvPr id="6" name="Rectangle 5"/>
            <p:cNvSpPr/>
            <p:nvPr/>
          </p:nvSpPr>
          <p:spPr>
            <a:xfrm>
              <a:off x="513708" y="3328827"/>
              <a:ext cx="7128973" cy="2081373"/>
            </a:xfrm>
            <a:prstGeom prst="rect">
              <a:avLst/>
            </a:prstGeom>
            <a:solidFill>
              <a:schemeClr val="bg1"/>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6"/>
            <p:cNvGrpSpPr/>
            <p:nvPr/>
          </p:nvGrpSpPr>
          <p:grpSpPr>
            <a:xfrm>
              <a:off x="410966" y="3116257"/>
              <a:ext cx="7196614" cy="2479169"/>
              <a:chOff x="762970" y="2733172"/>
              <a:chExt cx="7843478" cy="2628811"/>
            </a:xfrm>
          </p:grpSpPr>
          <p:sp>
            <p:nvSpPr>
              <p:cNvPr id="8" name="Rectangle 7">
                <a:extLst>
                  <a:ext uri="{FF2B5EF4-FFF2-40B4-BE49-F238E27FC236}">
                    <a16:creationId xmlns:a16="http://schemas.microsoft.com/office/drawing/2014/main" id="{FF4C9ABF-87D2-4977-BB36-4FC5FFF5E3F7}"/>
                  </a:ext>
                </a:extLst>
              </p:cNvPr>
              <p:cNvSpPr/>
              <p:nvPr/>
            </p:nvSpPr>
            <p:spPr>
              <a:xfrm>
                <a:off x="1101906" y="3101152"/>
                <a:ext cx="7277583" cy="1892852"/>
              </a:xfrm>
              <a:prstGeom prst="rect">
                <a:avLst/>
              </a:prstGeom>
              <a:solidFill>
                <a:srgbClr val="EBE7E4">
                  <a:alpha val="84000"/>
                </a:srgbClr>
              </a:solidFill>
            </p:spPr>
            <p:txBody>
              <a:bodyPr wrap="square">
                <a:spAutoFit/>
              </a:bodyPr>
              <a:lstStyle/>
              <a:p>
                <a:pPr defTabSz="685800">
                  <a:defRPr/>
                </a:pPr>
                <a:endParaRPr lang="fr-FR" sz="2200" dirty="0" smtClean="0">
                  <a:latin typeface="Sofia Pro Medium" panose="00000500000000000000" pitchFamily="50" charset="0"/>
                </a:endParaRPr>
              </a:p>
              <a:p>
                <a:pPr defTabSz="685800">
                  <a:defRPr/>
                </a:pPr>
                <a:r>
                  <a:rPr lang="en-US" sz="2200" dirty="0">
                    <a:latin typeface="Sofia Pro Medium" panose="00000500000000000000" pitchFamily="50" charset="0"/>
                  </a:rPr>
                  <a:t>I have a very important appointment tomorrow, I'm looking for a product that </a:t>
                </a:r>
                <a:r>
                  <a:rPr lang="en-US" sz="2200" dirty="0" smtClean="0">
                    <a:latin typeface="Sofia Pro Medium" panose="00000500000000000000" pitchFamily="50" charset="0"/>
                  </a:rPr>
                  <a:t>provides an </a:t>
                </a:r>
                <a:r>
                  <a:rPr lang="en-US" sz="2200" dirty="0">
                    <a:latin typeface="Sofia Pro Medium" panose="00000500000000000000" pitchFamily="50" charset="0"/>
                  </a:rPr>
                  <a:t>immediate </a:t>
                </a:r>
                <a:r>
                  <a:rPr lang="en-US" sz="2200" dirty="0" smtClean="0">
                    <a:latin typeface="Sofia Pro Medium" panose="00000500000000000000" pitchFamily="50" charset="0"/>
                  </a:rPr>
                  <a:t>radiance boost.</a:t>
                </a:r>
                <a:endParaRPr lang="fr-FR" sz="2200" dirty="0" smtClean="0">
                  <a:latin typeface="Sofia Pro Medium" panose="00000500000000000000" pitchFamily="50" charset="0"/>
                </a:endParaRPr>
              </a:p>
              <a:p>
                <a:pPr defTabSz="685800">
                  <a:defRPr/>
                </a:pPr>
                <a:r>
                  <a:rPr lang="fr-FR" sz="2200" dirty="0" smtClean="0">
                    <a:latin typeface="Sofia Pro Medium" panose="00000500000000000000" pitchFamily="50" charset="0"/>
                  </a:rPr>
                  <a:t> </a:t>
                </a:r>
              </a:p>
            </p:txBody>
          </p:sp>
          <p:pic>
            <p:nvPicPr>
              <p:cNvPr id="9"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2970" y="2733172"/>
                <a:ext cx="942029" cy="73596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RÃ©sultat de recherche d'images pour &quot;guillemets&quot;">
                <a:extLst>
                  <a:ext uri="{FF2B5EF4-FFF2-40B4-BE49-F238E27FC236}">
                    <a16:creationId xmlns:a16="http://schemas.microsoft.com/office/drawing/2014/main" id="{E1A88CFF-B8A6-4B8F-9AAC-6D585454AD6A}"/>
                  </a:ext>
                </a:extLst>
              </p:cNvPr>
              <p:cNvPicPr>
                <a:picLocks noChangeAspect="1" noChangeArrowheads="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7664419" y="4626024"/>
                <a:ext cx="942029" cy="735959"/>
              </a:xfrm>
              <a:prstGeom prst="rect">
                <a:avLst/>
              </a:prstGeom>
              <a:noFill/>
              <a:extLst>
                <a:ext uri="{909E8E84-426E-40dd-AFC4-6F175D3DCCD1}">
                  <a14:hiddenFill xmlns:a14="http://schemas.microsoft.com/office/drawing/2010/main" xmlns="">
                    <a:solidFill>
                      <a:srgbClr val="FFFFFF"/>
                    </a:solidFill>
                  </a14:hiddenFill>
                </a:ext>
              </a:extLst>
            </p:spPr>
          </p:pic>
        </p:grpSp>
      </p:grpSp>
    </p:spTree>
    <p:extLst>
      <p:ext uri="{BB962C8B-B14F-4D97-AF65-F5344CB8AC3E}">
        <p14:creationId xmlns:p14="http://schemas.microsoft.com/office/powerpoint/2010/main" val="41365494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95" y="1833897"/>
            <a:ext cx="6620145" cy="4396312"/>
          </a:xfrm>
          <a:prstGeom prst="rect">
            <a:avLst/>
          </a:prstGeom>
        </p:spPr>
      </p:pic>
      <p:sp>
        <p:nvSpPr>
          <p:cNvPr id="3" name="ZoneTexte 2"/>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fr-FR" sz="3600" kern="0" cap="small" noProof="0" dirty="0" smtClean="0">
                <a:solidFill>
                  <a:schemeClr val="tx1">
                    <a:lumMod val="75000"/>
                    <a:lumOff val="25000"/>
                  </a:schemeClr>
                </a:solidFill>
                <a:latin typeface="Butler" panose="02000503090000020003" pitchFamily="50" charset="0"/>
              </a:rPr>
              <a:t>INSIGHT</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grpSp>
        <p:nvGrpSpPr>
          <p:cNvPr id="7" name="Groupe 6"/>
          <p:cNvGrpSpPr/>
          <p:nvPr/>
        </p:nvGrpSpPr>
        <p:grpSpPr>
          <a:xfrm>
            <a:off x="4004010" y="2883956"/>
            <a:ext cx="8187990" cy="2563324"/>
            <a:chOff x="4004010" y="2883956"/>
            <a:chExt cx="8187990" cy="2563324"/>
          </a:xfrm>
        </p:grpSpPr>
        <p:sp>
          <p:nvSpPr>
            <p:cNvPr id="9" name="Rectangle 8"/>
            <p:cNvSpPr/>
            <p:nvPr/>
          </p:nvSpPr>
          <p:spPr>
            <a:xfrm>
              <a:off x="4004010" y="3082246"/>
              <a:ext cx="8068125" cy="1879898"/>
            </a:xfrm>
            <a:prstGeom prst="rect">
              <a:avLst/>
            </a:prstGeom>
            <a:solidFill>
              <a:schemeClr val="bg1"/>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p:cNvGrpSpPr/>
            <p:nvPr/>
          </p:nvGrpSpPr>
          <p:grpSpPr>
            <a:xfrm>
              <a:off x="4004010" y="2883956"/>
              <a:ext cx="8187990" cy="2563324"/>
              <a:chOff x="762970" y="2733172"/>
              <a:chExt cx="8791084" cy="2674952"/>
            </a:xfrm>
          </p:grpSpPr>
          <p:sp>
            <p:nvSpPr>
              <p:cNvPr id="6" name="Rectangle 5">
                <a:extLst>
                  <a:ext uri="{FF2B5EF4-FFF2-40B4-BE49-F238E27FC236}">
                    <a16:creationId xmlns:a16="http://schemas.microsoft.com/office/drawing/2014/main" id="{FF4C9ABF-87D2-4977-BB36-4FC5FFF5E3F7}"/>
                  </a:ext>
                </a:extLst>
              </p:cNvPr>
              <p:cNvSpPr/>
              <p:nvPr/>
            </p:nvSpPr>
            <p:spPr>
              <a:xfrm>
                <a:off x="1101904" y="3101152"/>
                <a:ext cx="8113216" cy="1638016"/>
              </a:xfrm>
              <a:prstGeom prst="rect">
                <a:avLst/>
              </a:prstGeom>
              <a:solidFill>
                <a:srgbClr val="EBE7E4">
                  <a:alpha val="84000"/>
                </a:srgbClr>
              </a:solidFill>
            </p:spPr>
            <p:txBody>
              <a:bodyPr wrap="square">
                <a:spAutoFit/>
              </a:bodyPr>
              <a:lstStyle/>
              <a:p>
                <a:pPr defTabSz="685800">
                  <a:defRPr/>
                </a:pPr>
                <a:endParaRPr lang="en-US" sz="2400" dirty="0" smtClean="0">
                  <a:latin typeface="Sofia Pro Medium" panose="00000500000000000000" pitchFamily="50" charset="0"/>
                </a:endParaRPr>
              </a:p>
              <a:p>
                <a:pPr defTabSz="685800">
                  <a:defRPr/>
                </a:pPr>
                <a:r>
                  <a:rPr lang="en-US" sz="2400" dirty="0" smtClean="0">
                    <a:latin typeface="Sofia Pro Medium" panose="00000500000000000000" pitchFamily="50" charset="0"/>
                  </a:rPr>
                  <a:t>I </a:t>
                </a:r>
                <a:r>
                  <a:rPr lang="en-US" sz="2400" dirty="0">
                    <a:latin typeface="Sofia Pro Medium" panose="00000500000000000000" pitchFamily="50" charset="0"/>
                  </a:rPr>
                  <a:t>have a blurred complexion and I notice the appearance of the first wrinkles on the crow's feet. </a:t>
                </a:r>
                <a:endParaRPr lang="fr-FR" sz="2400" dirty="0" smtClean="0">
                  <a:latin typeface="Sofia Pro Medium" panose="00000500000000000000" pitchFamily="50" charset="0"/>
                </a:endParaRPr>
              </a:p>
              <a:p>
                <a:pPr defTabSz="685800">
                  <a:defRPr/>
                </a:pPr>
                <a:r>
                  <a:rPr lang="fr-FR" sz="2400" dirty="0" smtClean="0">
                    <a:latin typeface="Sofia Pro Medium" panose="00000500000000000000" pitchFamily="50" charset="0"/>
                  </a:rPr>
                  <a:t> </a:t>
                </a:r>
              </a:p>
            </p:txBody>
          </p:sp>
          <p:pic>
            <p:nvPicPr>
              <p:cNvPr id="5"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2970" y="2733172"/>
                <a:ext cx="942029" cy="73596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RÃ©sultat de recherche d'images pour &quot;guillemets&quot;">
                <a:extLst>
                  <a:ext uri="{FF2B5EF4-FFF2-40B4-BE49-F238E27FC236}">
                    <a16:creationId xmlns:a16="http://schemas.microsoft.com/office/drawing/2014/main" id="{E1A88CFF-B8A6-4B8F-9AAC-6D585454AD6A}"/>
                  </a:ext>
                </a:extLst>
              </p:cNvPr>
              <p:cNvPicPr>
                <a:picLocks noChangeAspect="1" noChangeArrowheads="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8612025" y="4672164"/>
                <a:ext cx="942029" cy="735960"/>
              </a:xfrm>
              <a:prstGeom prst="rect">
                <a:avLst/>
              </a:prstGeom>
              <a:noFill/>
              <a:extLst>
                <a:ext uri="{909E8E84-426E-40dd-AFC4-6F175D3DCCD1}">
                  <a14:hiddenFill xmlns:a14="http://schemas.microsoft.com/office/drawing/2010/main" xmlns="">
                    <a:solidFill>
                      <a:srgbClr val="FFFFFF"/>
                    </a:solidFill>
                  </a14:hiddenFill>
                </a:ext>
              </a:extLst>
            </p:spPr>
          </p:pic>
        </p:grpSp>
      </p:grpSp>
      <p:grpSp>
        <p:nvGrpSpPr>
          <p:cNvPr id="10" name="Groupe 9"/>
          <p:cNvGrpSpPr/>
          <p:nvPr/>
        </p:nvGrpSpPr>
        <p:grpSpPr>
          <a:xfrm>
            <a:off x="3677821" y="4515354"/>
            <a:ext cx="8514179" cy="2504571"/>
            <a:chOff x="-124109" y="5000332"/>
            <a:chExt cx="8514179" cy="2504571"/>
          </a:xfrm>
        </p:grpSpPr>
        <p:sp>
          <p:nvSpPr>
            <p:cNvPr id="11" name="Rectangle 10"/>
            <p:cNvSpPr/>
            <p:nvPr/>
          </p:nvSpPr>
          <p:spPr>
            <a:xfrm>
              <a:off x="98324" y="5232662"/>
              <a:ext cx="8203196" cy="2036997"/>
            </a:xfrm>
            <a:prstGeom prst="rect">
              <a:avLst/>
            </a:prstGeom>
            <a:solidFill>
              <a:schemeClr val="bg1"/>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p:cNvGrpSpPr/>
            <p:nvPr/>
          </p:nvGrpSpPr>
          <p:grpSpPr>
            <a:xfrm>
              <a:off x="-124109" y="5000332"/>
              <a:ext cx="8514179" cy="2504571"/>
              <a:chOff x="762970" y="2733172"/>
              <a:chExt cx="9279472" cy="2655745"/>
            </a:xfrm>
          </p:grpSpPr>
          <p:sp>
            <p:nvSpPr>
              <p:cNvPr id="13" name="Rectangle 12">
                <a:extLst>
                  <a:ext uri="{FF2B5EF4-FFF2-40B4-BE49-F238E27FC236}">
                    <a16:creationId xmlns:a16="http://schemas.microsoft.com/office/drawing/2014/main" id="{FF4C9ABF-87D2-4977-BB36-4FC5FFF5E3F7}"/>
                  </a:ext>
                </a:extLst>
              </p:cNvPr>
              <p:cNvSpPr/>
              <p:nvPr/>
            </p:nvSpPr>
            <p:spPr>
              <a:xfrm>
                <a:off x="1101906" y="3101152"/>
                <a:ext cx="8729062" cy="1533863"/>
              </a:xfrm>
              <a:prstGeom prst="rect">
                <a:avLst/>
              </a:prstGeom>
              <a:solidFill>
                <a:srgbClr val="EBE7E4">
                  <a:alpha val="84000"/>
                </a:srgbClr>
              </a:solidFill>
            </p:spPr>
            <p:txBody>
              <a:bodyPr wrap="square">
                <a:spAutoFit/>
              </a:bodyPr>
              <a:lstStyle/>
              <a:p>
                <a:pPr defTabSz="685800">
                  <a:defRPr/>
                </a:pPr>
                <a:endParaRPr lang="fr-FR" sz="2200" dirty="0" smtClean="0">
                  <a:latin typeface="Sofia Pro Medium" panose="00000500000000000000" pitchFamily="50" charset="0"/>
                </a:endParaRPr>
              </a:p>
              <a:p>
                <a:pPr defTabSz="685800">
                  <a:defRPr/>
                </a:pPr>
                <a:r>
                  <a:rPr lang="en-US" sz="2200" dirty="0">
                    <a:latin typeface="Sofia Pro Medium" panose="00000500000000000000" pitchFamily="50" charset="0"/>
                  </a:rPr>
                  <a:t>I have </a:t>
                </a:r>
                <a:r>
                  <a:rPr lang="en-US" sz="2200" dirty="0" smtClean="0">
                    <a:latin typeface="Sofia Pro Medium" panose="00000500000000000000" pitchFamily="50" charset="0"/>
                  </a:rPr>
                  <a:t>started </a:t>
                </a:r>
                <a:r>
                  <a:rPr lang="en-US" sz="2200" dirty="0">
                    <a:latin typeface="Sofia Pro Medium" panose="00000500000000000000" pitchFamily="50" charset="0"/>
                  </a:rPr>
                  <a:t>a new skincare treatment and am looking for a product that will enhance the results.</a:t>
                </a:r>
                <a:endParaRPr lang="fr-FR" sz="2200" dirty="0" smtClean="0">
                  <a:latin typeface="Sofia Pro Medium" panose="00000500000000000000" pitchFamily="50" charset="0"/>
                </a:endParaRPr>
              </a:p>
              <a:p>
                <a:pPr defTabSz="685800">
                  <a:defRPr/>
                </a:pPr>
                <a:endParaRPr lang="fr-FR" sz="2200" dirty="0" smtClean="0">
                  <a:latin typeface="Sofia Pro Medium" panose="00000500000000000000" pitchFamily="50" charset="0"/>
                </a:endParaRPr>
              </a:p>
            </p:txBody>
          </p:sp>
          <p:pic>
            <p:nvPicPr>
              <p:cNvPr id="14"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2970" y="2733172"/>
                <a:ext cx="942029" cy="73596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RÃ©sultat de recherche d'images pour &quot;guillemets&quot;">
                <a:extLst>
                  <a:ext uri="{FF2B5EF4-FFF2-40B4-BE49-F238E27FC236}">
                    <a16:creationId xmlns:a16="http://schemas.microsoft.com/office/drawing/2014/main" id="{E1A88CFF-B8A6-4B8F-9AAC-6D585454AD6A}"/>
                  </a:ext>
                </a:extLst>
              </p:cNvPr>
              <p:cNvPicPr>
                <a:picLocks noChangeAspect="1" noChangeArrowheads="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9100413" y="4652958"/>
                <a:ext cx="942029" cy="735959"/>
              </a:xfrm>
              <a:prstGeom prst="rect">
                <a:avLst/>
              </a:prstGeom>
              <a:noFill/>
              <a:extLst>
                <a:ext uri="{909E8E84-426E-40dd-AFC4-6F175D3DCCD1}">
                  <a14:hiddenFill xmlns:a14="http://schemas.microsoft.com/office/drawing/2010/main" xmlns="">
                    <a:solidFill>
                      <a:srgbClr val="FFFFFF"/>
                    </a:solidFill>
                  </a14:hiddenFill>
                </a:ext>
              </a:extLst>
            </p:spPr>
          </p:pic>
        </p:grpSp>
      </p:grpSp>
    </p:spTree>
    <p:extLst>
      <p:ext uri="{BB962C8B-B14F-4D97-AF65-F5344CB8AC3E}">
        <p14:creationId xmlns:p14="http://schemas.microsoft.com/office/powerpoint/2010/main" val="42697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2392" y="1737360"/>
            <a:ext cx="7007291" cy="4653280"/>
          </a:xfrm>
          <a:prstGeom prst="rect">
            <a:avLst/>
          </a:prstGeom>
        </p:spPr>
      </p:pic>
      <p:sp>
        <p:nvSpPr>
          <p:cNvPr id="3" name="ZoneTexte 2"/>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fr-FR" sz="3600" kern="0" cap="small" noProof="0" dirty="0" smtClean="0">
                <a:solidFill>
                  <a:schemeClr val="tx1">
                    <a:lumMod val="75000"/>
                    <a:lumOff val="25000"/>
                  </a:schemeClr>
                </a:solidFill>
                <a:latin typeface="Butler" panose="02000503090000020003" pitchFamily="50" charset="0"/>
              </a:rPr>
              <a:t>INSIGHT</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grpSp>
        <p:nvGrpSpPr>
          <p:cNvPr id="7" name="Groupe 6"/>
          <p:cNvGrpSpPr/>
          <p:nvPr/>
        </p:nvGrpSpPr>
        <p:grpSpPr>
          <a:xfrm>
            <a:off x="410966" y="3116257"/>
            <a:ext cx="7231715" cy="2116405"/>
            <a:chOff x="410966" y="3116257"/>
            <a:chExt cx="7231715" cy="2116405"/>
          </a:xfrm>
        </p:grpSpPr>
        <p:sp>
          <p:nvSpPr>
            <p:cNvPr id="10" name="Rectangle 9"/>
            <p:cNvSpPr/>
            <p:nvPr/>
          </p:nvSpPr>
          <p:spPr>
            <a:xfrm>
              <a:off x="513708" y="3328827"/>
              <a:ext cx="7128973" cy="1736333"/>
            </a:xfrm>
            <a:prstGeom prst="rect">
              <a:avLst/>
            </a:prstGeom>
            <a:solidFill>
              <a:schemeClr val="bg1"/>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p:cNvGrpSpPr/>
            <p:nvPr/>
          </p:nvGrpSpPr>
          <p:grpSpPr>
            <a:xfrm>
              <a:off x="410966" y="3116257"/>
              <a:ext cx="7155588" cy="2116405"/>
              <a:chOff x="762970" y="2733172"/>
              <a:chExt cx="7798764" cy="2244150"/>
            </a:xfrm>
          </p:grpSpPr>
          <p:sp>
            <p:nvSpPr>
              <p:cNvPr id="6" name="Rectangle 5">
                <a:extLst>
                  <a:ext uri="{FF2B5EF4-FFF2-40B4-BE49-F238E27FC236}">
                    <a16:creationId xmlns:a16="http://schemas.microsoft.com/office/drawing/2014/main" id="{FF4C9ABF-87D2-4977-BB36-4FC5FFF5E3F7}"/>
                  </a:ext>
                </a:extLst>
              </p:cNvPr>
              <p:cNvSpPr/>
              <p:nvPr/>
            </p:nvSpPr>
            <p:spPr>
              <a:xfrm>
                <a:off x="1101906" y="3101152"/>
                <a:ext cx="7277583" cy="1533863"/>
              </a:xfrm>
              <a:prstGeom prst="rect">
                <a:avLst/>
              </a:prstGeom>
              <a:solidFill>
                <a:srgbClr val="EBE7E4">
                  <a:alpha val="84000"/>
                </a:srgbClr>
              </a:solidFill>
            </p:spPr>
            <p:txBody>
              <a:bodyPr wrap="square">
                <a:spAutoFit/>
              </a:bodyPr>
              <a:lstStyle/>
              <a:p>
                <a:pPr defTabSz="685800">
                  <a:defRPr/>
                </a:pPr>
                <a:endParaRPr lang="en-US" sz="2200" dirty="0" smtClean="0">
                  <a:latin typeface="Sofia Pro Medium" panose="00000500000000000000" pitchFamily="50" charset="0"/>
                </a:endParaRPr>
              </a:p>
              <a:p>
                <a:pPr defTabSz="685800">
                  <a:defRPr/>
                </a:pPr>
                <a:r>
                  <a:rPr lang="en-US" sz="2200" dirty="0" smtClean="0">
                    <a:latin typeface="Sofia Pro Medium" panose="00000500000000000000" pitchFamily="50" charset="0"/>
                  </a:rPr>
                  <a:t>I </a:t>
                </a:r>
                <a:r>
                  <a:rPr lang="en-US" sz="2200" dirty="0">
                    <a:latin typeface="Sofia Pro Medium" panose="00000500000000000000" pitchFamily="50" charset="0"/>
                  </a:rPr>
                  <a:t>have a dull, uneven complexion </a:t>
                </a:r>
                <a:r>
                  <a:rPr lang="en-US" sz="2200" dirty="0" smtClean="0">
                    <a:latin typeface="Sofia Pro Medium" panose="00000500000000000000" pitchFamily="50" charset="0"/>
                  </a:rPr>
                  <a:t>and </a:t>
                </a:r>
                <a:r>
                  <a:rPr lang="en-US" sz="2200" dirty="0">
                    <a:latin typeface="Sofia Pro Medium" panose="00000500000000000000" pitchFamily="50" charset="0"/>
                  </a:rPr>
                  <a:t>deep wrinkles</a:t>
                </a:r>
                <a:r>
                  <a:rPr lang="en-US" sz="2200" dirty="0" smtClean="0">
                    <a:latin typeface="Sofia Pro Medium" panose="00000500000000000000" pitchFamily="50" charset="0"/>
                  </a:rPr>
                  <a:t>.</a:t>
                </a:r>
              </a:p>
              <a:p>
                <a:pPr defTabSz="685800">
                  <a:defRPr/>
                </a:pPr>
                <a:endParaRPr lang="fr-FR" sz="2200" dirty="0" smtClean="0">
                  <a:latin typeface="Sofia Pro Medium" panose="00000500000000000000" pitchFamily="50" charset="0"/>
                </a:endParaRPr>
              </a:p>
            </p:txBody>
          </p:sp>
          <p:pic>
            <p:nvPicPr>
              <p:cNvPr id="5"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2970" y="2733172"/>
                <a:ext cx="942029" cy="73596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RÃ©sultat de recherche d'images pour &quot;guillemets&quot;">
                <a:extLst>
                  <a:ext uri="{FF2B5EF4-FFF2-40B4-BE49-F238E27FC236}">
                    <a16:creationId xmlns:a16="http://schemas.microsoft.com/office/drawing/2014/main" id="{E1A88CFF-B8A6-4B8F-9AAC-6D585454AD6A}"/>
                  </a:ext>
                </a:extLst>
              </p:cNvPr>
              <p:cNvPicPr>
                <a:picLocks noChangeAspect="1" noChangeArrowheads="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7619705" y="4241363"/>
                <a:ext cx="942029" cy="735959"/>
              </a:xfrm>
              <a:prstGeom prst="rect">
                <a:avLst/>
              </a:prstGeom>
              <a:noFill/>
              <a:extLst>
                <a:ext uri="{909E8E84-426E-40dd-AFC4-6F175D3DCCD1}">
                  <a14:hiddenFill xmlns:a14="http://schemas.microsoft.com/office/drawing/2010/main" xmlns="">
                    <a:solidFill>
                      <a:srgbClr val="FFFFFF"/>
                    </a:solidFill>
                  </a14:hiddenFill>
                </a:ext>
              </a:extLst>
            </p:spPr>
          </p:pic>
        </p:grpSp>
      </p:grpSp>
      <p:grpSp>
        <p:nvGrpSpPr>
          <p:cNvPr id="8" name="Groupe 7"/>
          <p:cNvGrpSpPr/>
          <p:nvPr/>
        </p:nvGrpSpPr>
        <p:grpSpPr>
          <a:xfrm>
            <a:off x="-76484" y="4652532"/>
            <a:ext cx="8631128" cy="2140616"/>
            <a:chOff x="-124109" y="5000332"/>
            <a:chExt cx="8631128" cy="2140616"/>
          </a:xfrm>
        </p:grpSpPr>
        <p:sp>
          <p:nvSpPr>
            <p:cNvPr id="15" name="Rectangle 14"/>
            <p:cNvSpPr/>
            <p:nvPr/>
          </p:nvSpPr>
          <p:spPr>
            <a:xfrm>
              <a:off x="98324" y="5232663"/>
              <a:ext cx="8203196" cy="1659322"/>
            </a:xfrm>
            <a:prstGeom prst="rect">
              <a:avLst/>
            </a:prstGeom>
            <a:solidFill>
              <a:schemeClr val="bg1"/>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p:cNvGrpSpPr/>
            <p:nvPr/>
          </p:nvGrpSpPr>
          <p:grpSpPr>
            <a:xfrm>
              <a:off x="-124109" y="5000332"/>
              <a:ext cx="8631128" cy="2140616"/>
              <a:chOff x="762970" y="2733172"/>
              <a:chExt cx="9406933" cy="2269822"/>
            </a:xfrm>
          </p:grpSpPr>
          <p:sp>
            <p:nvSpPr>
              <p:cNvPr id="12" name="Rectangle 11">
                <a:extLst>
                  <a:ext uri="{FF2B5EF4-FFF2-40B4-BE49-F238E27FC236}">
                    <a16:creationId xmlns:a16="http://schemas.microsoft.com/office/drawing/2014/main" id="{FF4C9ABF-87D2-4977-BB36-4FC5FFF5E3F7}"/>
                  </a:ext>
                </a:extLst>
              </p:cNvPr>
              <p:cNvSpPr/>
              <p:nvPr/>
            </p:nvSpPr>
            <p:spPr>
              <a:xfrm>
                <a:off x="1101906" y="3101152"/>
                <a:ext cx="8729062" cy="1533863"/>
              </a:xfrm>
              <a:prstGeom prst="rect">
                <a:avLst/>
              </a:prstGeom>
              <a:solidFill>
                <a:srgbClr val="EBE7E4">
                  <a:alpha val="84000"/>
                </a:srgbClr>
              </a:solidFill>
            </p:spPr>
            <p:txBody>
              <a:bodyPr wrap="square">
                <a:spAutoFit/>
              </a:bodyPr>
              <a:lstStyle/>
              <a:p>
                <a:pPr defTabSz="685800">
                  <a:defRPr/>
                </a:pPr>
                <a:endParaRPr lang="fr-FR" sz="2200" dirty="0" smtClean="0">
                  <a:latin typeface="Sofia Pro Medium" panose="00000500000000000000" pitchFamily="50" charset="0"/>
                </a:endParaRPr>
              </a:p>
              <a:p>
                <a:pPr defTabSz="685800">
                  <a:defRPr/>
                </a:pPr>
                <a:r>
                  <a:rPr lang="en-US" sz="2200" dirty="0">
                    <a:latin typeface="Sofia Pro Medium" panose="00000500000000000000" pitchFamily="50" charset="0"/>
                  </a:rPr>
                  <a:t>I am about to receive a professional peel and I want to prepare my </a:t>
                </a:r>
                <a:r>
                  <a:rPr lang="en-US" sz="2200" dirty="0" smtClean="0">
                    <a:latin typeface="Sofia Pro Medium" panose="00000500000000000000" pitchFamily="50" charset="0"/>
                  </a:rPr>
                  <a:t>skin</a:t>
                </a:r>
                <a:r>
                  <a:rPr lang="fr-FR" sz="2200" dirty="0" smtClean="0">
                    <a:latin typeface="Sofia Pro Medium" panose="00000500000000000000" pitchFamily="50" charset="0"/>
                  </a:rPr>
                  <a:t>.</a:t>
                </a:r>
              </a:p>
              <a:p>
                <a:pPr defTabSz="685800">
                  <a:defRPr/>
                </a:pPr>
                <a:endParaRPr lang="fr-FR" sz="2200" dirty="0" smtClean="0">
                  <a:latin typeface="Sofia Pro Medium" panose="00000500000000000000" pitchFamily="50" charset="0"/>
                </a:endParaRPr>
              </a:p>
            </p:txBody>
          </p:sp>
          <p:pic>
            <p:nvPicPr>
              <p:cNvPr id="13"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2970" y="2733172"/>
                <a:ext cx="942029" cy="73596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RÃ©sultat de recherche d'images pour &quot;guillemets&quot;">
                <a:extLst>
                  <a:ext uri="{FF2B5EF4-FFF2-40B4-BE49-F238E27FC236}">
                    <a16:creationId xmlns:a16="http://schemas.microsoft.com/office/drawing/2014/main" id="{E1A88CFF-B8A6-4B8F-9AAC-6D585454AD6A}"/>
                  </a:ext>
                </a:extLst>
              </p:cNvPr>
              <p:cNvPicPr>
                <a:picLocks noChangeAspect="1" noChangeArrowheads="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9227874" y="4267035"/>
                <a:ext cx="942029" cy="735959"/>
              </a:xfrm>
              <a:prstGeom prst="rect">
                <a:avLst/>
              </a:prstGeom>
              <a:noFill/>
              <a:extLst>
                <a:ext uri="{909E8E84-426E-40dd-AFC4-6F175D3DCCD1}">
                  <a14:hiddenFill xmlns:a14="http://schemas.microsoft.com/office/drawing/2010/main" xmlns="">
                    <a:solidFill>
                      <a:srgbClr val="FFFFFF"/>
                    </a:solidFill>
                  </a14:hiddenFill>
                </a:ext>
              </a:extLst>
            </p:spPr>
          </p:pic>
        </p:grpSp>
      </p:grpSp>
    </p:spTree>
    <p:extLst>
      <p:ext uri="{BB962C8B-B14F-4D97-AF65-F5344CB8AC3E}">
        <p14:creationId xmlns:p14="http://schemas.microsoft.com/office/powerpoint/2010/main" val="100301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775373" y="434285"/>
            <a:ext cx="5416627" cy="646331"/>
          </a:xfrm>
          <a:prstGeom prst="rect">
            <a:avLst/>
          </a:prstGeom>
          <a:noFill/>
        </p:spPr>
        <p:txBody>
          <a:bodyPr wrap="square" rtlCol="0">
            <a:spAutoFit/>
          </a:bodyPr>
          <a:lstStyle/>
          <a:p>
            <a:pPr lvl="0" algn="r">
              <a:defRPr/>
            </a:pPr>
            <a:r>
              <a:rPr lang="fr-FR" sz="3600" kern="0" cap="small" dirty="0" err="1">
                <a:solidFill>
                  <a:schemeClr val="tx1">
                    <a:lumMod val="75000"/>
                    <a:lumOff val="25000"/>
                  </a:schemeClr>
                </a:solidFill>
                <a:latin typeface="Butler" panose="02000503090000020003" pitchFamily="50" charset="0"/>
              </a:rPr>
              <a:t>Precautions</a:t>
            </a:r>
            <a:r>
              <a:rPr lang="fr-FR" sz="3600" kern="0" cap="small" dirty="0">
                <a:solidFill>
                  <a:schemeClr val="tx1">
                    <a:lumMod val="75000"/>
                    <a:lumOff val="25000"/>
                  </a:schemeClr>
                </a:solidFill>
                <a:latin typeface="Butler" panose="02000503090000020003" pitchFamily="50" charset="0"/>
              </a:rPr>
              <a:t> for use</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7" name="Rectangle 6"/>
          <p:cNvSpPr/>
          <p:nvPr/>
        </p:nvSpPr>
        <p:spPr>
          <a:xfrm>
            <a:off x="268041" y="2597207"/>
            <a:ext cx="11568223" cy="2862322"/>
          </a:xfrm>
          <a:prstGeom prst="rect">
            <a:avLst/>
          </a:prstGeom>
        </p:spPr>
        <p:txBody>
          <a:bodyPr wrap="square">
            <a:spAutoFit/>
          </a:bodyPr>
          <a:lstStyle/>
          <a:p>
            <a:pPr marL="285750" lvl="0" indent="-285750">
              <a:buFont typeface="Arial" panose="020B0604020202020204" pitchFamily="34" charset="0"/>
              <a:buChar char="•"/>
            </a:pPr>
            <a:r>
              <a:rPr lang="en-US" sz="1600" dirty="0">
                <a:latin typeface="Sofia Pro Medium" panose="00000500000000000000" pitchFamily="50" charset="0"/>
              </a:rPr>
              <a:t>Follow the instructions for use.</a:t>
            </a:r>
          </a:p>
          <a:p>
            <a:pPr marL="285750" lvl="0" indent="-285750">
              <a:buFont typeface="Arial" panose="020B0604020202020204" pitchFamily="34" charset="0"/>
              <a:buChar char="•"/>
            </a:pPr>
            <a:r>
              <a:rPr lang="en-US" sz="1600" dirty="0">
                <a:latin typeface="Sofia Pro Medium" panose="00000500000000000000" pitchFamily="50" charset="0"/>
              </a:rPr>
              <a:t>Avoid contact with eyes and lips.</a:t>
            </a:r>
          </a:p>
          <a:p>
            <a:pPr marL="285750" lvl="0" indent="-285750">
              <a:buFont typeface="Arial" panose="020B0604020202020204" pitchFamily="34" charset="0"/>
              <a:buChar char="•"/>
            </a:pPr>
            <a:r>
              <a:rPr lang="en-US" sz="1600" dirty="0">
                <a:latin typeface="Sofia Pro Medium" panose="00000500000000000000" pitchFamily="50" charset="0"/>
              </a:rPr>
              <a:t>Always apply sunscreen during the day.</a:t>
            </a:r>
          </a:p>
          <a:p>
            <a:pPr marL="285750" lvl="0" indent="-285750">
              <a:buFont typeface="Arial" panose="020B0604020202020204" pitchFamily="34" charset="0"/>
              <a:buChar char="•"/>
            </a:pPr>
            <a:r>
              <a:rPr lang="en-US" sz="1600" dirty="0">
                <a:latin typeface="Sofia Pro Medium" panose="00000500000000000000" pitchFamily="50" charset="0"/>
              </a:rPr>
              <a:t>In the event of persistent redness or </a:t>
            </a:r>
            <a:r>
              <a:rPr lang="en-US" sz="1600" dirty="0" smtClean="0">
                <a:latin typeface="Sofia Pro Medium" panose="00000500000000000000" pitchFamily="50" charset="0"/>
              </a:rPr>
              <a:t>irritation, discontinue </a:t>
            </a:r>
            <a:r>
              <a:rPr lang="en-US" sz="1600" dirty="0">
                <a:latin typeface="Sofia Pro Medium" panose="00000500000000000000" pitchFamily="50" charset="0"/>
              </a:rPr>
              <a:t>use and see a doctor.</a:t>
            </a:r>
          </a:p>
          <a:p>
            <a:pPr marL="285750" lvl="0" indent="-285750">
              <a:buFont typeface="Arial" panose="020B0604020202020204" pitchFamily="34" charset="0"/>
              <a:buChar char="•"/>
            </a:pPr>
            <a:r>
              <a:rPr lang="en-US" sz="1600" dirty="0">
                <a:latin typeface="Sofia Pro Medium" panose="00000500000000000000" pitchFamily="50" charset="0"/>
              </a:rPr>
              <a:t>Do not apply this mask just before or just after hair removal</a:t>
            </a:r>
          </a:p>
          <a:p>
            <a:pPr marL="285750" lvl="0" indent="-285750">
              <a:buFont typeface="Arial" panose="020B0604020202020204" pitchFamily="34" charset="0"/>
              <a:buChar char="•"/>
            </a:pPr>
            <a:r>
              <a:rPr lang="en-US" sz="1600" dirty="0">
                <a:latin typeface="Sofia Pro Medium" panose="00000500000000000000" pitchFamily="50" charset="0"/>
              </a:rPr>
              <a:t>Do not apply this mask just before a treating skin </a:t>
            </a:r>
            <a:r>
              <a:rPr lang="en-US" sz="1600" dirty="0" smtClean="0">
                <a:latin typeface="Sofia Pro Medium" panose="00000500000000000000" pitchFamily="50" charset="0"/>
              </a:rPr>
              <a:t>with retinoic </a:t>
            </a:r>
            <a:r>
              <a:rPr lang="en-US" sz="1600" dirty="0">
                <a:latin typeface="Sofia Pro Medium" panose="00000500000000000000" pitchFamily="50" charset="0"/>
              </a:rPr>
              <a:t>acid, or if your skin is sensitive to glycolic acid.</a:t>
            </a:r>
          </a:p>
          <a:p>
            <a:pPr marL="285750" lvl="0" indent="-285750">
              <a:buFont typeface="Arial" panose="020B0604020202020204" pitchFamily="34" charset="0"/>
              <a:buChar char="•"/>
            </a:pPr>
            <a:r>
              <a:rPr lang="en-US" sz="1600" dirty="0">
                <a:latin typeface="Sofia Pro Medium" panose="00000500000000000000" pitchFamily="50" charset="0"/>
              </a:rPr>
              <a:t>This product must be used infrequently and </a:t>
            </a:r>
            <a:r>
              <a:rPr lang="en-US" sz="1600" dirty="0" smtClean="0">
                <a:latin typeface="Sofia Pro Medium" panose="00000500000000000000" pitchFamily="50" charset="0"/>
              </a:rPr>
              <a:t>for limited </a:t>
            </a:r>
            <a:r>
              <a:rPr lang="en-US" sz="1600" dirty="0">
                <a:latin typeface="Sofia Pro Medium" panose="00000500000000000000" pitchFamily="50" charset="0"/>
              </a:rPr>
              <a:t>periods of time.</a:t>
            </a:r>
            <a:endParaRPr lang="fr-FR" sz="1600" dirty="0" smtClean="0">
              <a:latin typeface="Sofia Pro Medium" panose="00000500000000000000" pitchFamily="50" charset="0"/>
            </a:endParaRPr>
          </a:p>
          <a:p>
            <a:endParaRPr lang="fr-FR" sz="1200" dirty="0" smtClean="0">
              <a:latin typeface="Sofia Pro Medium" panose="00000500000000000000" pitchFamily="50" charset="0"/>
            </a:endParaRPr>
          </a:p>
          <a:p>
            <a:endParaRPr lang="fr-FR" sz="1200" dirty="0">
              <a:latin typeface="Sofia Pro Medium" panose="00000500000000000000" pitchFamily="50" charset="0"/>
            </a:endParaRPr>
          </a:p>
          <a:p>
            <a:endParaRPr lang="fr-FR" sz="1200" dirty="0" smtClean="0">
              <a:latin typeface="Sofia Pro Medium" panose="00000500000000000000" pitchFamily="50" charset="0"/>
            </a:endParaRPr>
          </a:p>
          <a:p>
            <a:r>
              <a:rPr lang="en-US" sz="1600" dirty="0">
                <a:latin typeface="Sofia Pro Medium" panose="00000500000000000000" pitchFamily="50" charset="0"/>
              </a:rPr>
              <a:t>To see if you can tolerate glycolic acid, apply a small amount to the inside of your elbow or </a:t>
            </a:r>
            <a:r>
              <a:rPr lang="en-US" sz="1600" dirty="0" smtClean="0">
                <a:latin typeface="Sofia Pro Medium" panose="00000500000000000000" pitchFamily="50" charset="0"/>
              </a:rPr>
              <a:t>behind your </a:t>
            </a:r>
            <a:r>
              <a:rPr lang="en-US" sz="1600" dirty="0">
                <a:latin typeface="Sofia Pro Medium" panose="00000500000000000000" pitchFamily="50" charset="0"/>
              </a:rPr>
              <a:t>ear. If redness and violent sensations of discomfort appear, remove and try again the next day </a:t>
            </a:r>
            <a:r>
              <a:rPr lang="en-US" sz="1600" dirty="0" smtClean="0">
                <a:latin typeface="Sofia Pro Medium" panose="00000500000000000000" pitchFamily="50" charset="0"/>
              </a:rPr>
              <a:t>to confirm </a:t>
            </a:r>
            <a:r>
              <a:rPr lang="en-US" sz="1600" dirty="0">
                <a:latin typeface="Sofia Pro Medium" panose="00000500000000000000" pitchFamily="50" charset="0"/>
              </a:rPr>
              <a:t>or not the intolerance.</a:t>
            </a:r>
            <a:endParaRPr lang="fr-FR" sz="1600" dirty="0">
              <a:latin typeface="Sofia Pro Medium" panose="00000500000000000000" pitchFamily="50" charset="0"/>
            </a:endParaRPr>
          </a:p>
        </p:txBody>
      </p:sp>
    </p:spTree>
    <p:extLst>
      <p:ext uri="{BB962C8B-B14F-4D97-AF65-F5344CB8AC3E}">
        <p14:creationId xmlns:p14="http://schemas.microsoft.com/office/powerpoint/2010/main" val="19994429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014" y="1649643"/>
            <a:ext cx="3949220" cy="5881705"/>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69" y="2049196"/>
            <a:ext cx="1559977" cy="4671733"/>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511" y="2053731"/>
            <a:ext cx="1550298" cy="4667198"/>
          </a:xfrm>
          <a:prstGeom prst="rect">
            <a:avLst/>
          </a:prstGeom>
        </p:spPr>
      </p:pic>
      <p:pic>
        <p:nvPicPr>
          <p:cNvPr id="41" name="Image 40"/>
          <p:cNvPicPr/>
          <p:nvPr/>
        </p:nvPicPr>
        <p:blipFill rotWithShape="1">
          <a:blip r:embed="rId6" cstate="print">
            <a:extLst>
              <a:ext uri="{28A0092B-C50C-407E-A947-70E740481C1C}">
                <a14:useLocalDpi xmlns:a14="http://schemas.microsoft.com/office/drawing/2010/main" val="0"/>
              </a:ext>
            </a:extLst>
          </a:blip>
          <a:srcRect t="23480"/>
          <a:stretch/>
        </p:blipFill>
        <p:spPr bwMode="auto">
          <a:xfrm>
            <a:off x="6164616" y="2516752"/>
            <a:ext cx="3272839" cy="3756283"/>
          </a:xfrm>
          <a:prstGeom prst="rect">
            <a:avLst/>
          </a:prstGeom>
          <a:ln>
            <a:noFill/>
          </a:ln>
          <a:extLst>
            <a:ext uri="{53640926-AAD7-44D8-BBD7-CCE9431645EC}">
              <a14:shadowObscured xmlns:a14="http://schemas.microsoft.com/office/drawing/2010/main"/>
            </a:ext>
          </a:extLst>
        </p:spPr>
      </p:pic>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8781" y="1222480"/>
            <a:ext cx="1810336" cy="5498449"/>
          </a:xfrm>
          <a:prstGeom prst="rect">
            <a:avLst/>
          </a:prstGeom>
        </p:spPr>
      </p:pic>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4787" y="1176168"/>
            <a:ext cx="1870715" cy="5681832"/>
          </a:xfrm>
          <a:prstGeom prst="rect">
            <a:avLst/>
          </a:prstGeom>
        </p:spPr>
      </p:pic>
      <p:pic>
        <p:nvPicPr>
          <p:cNvPr id="8" name="Image 7"/>
          <p:cNvPicPr/>
          <p:nvPr/>
        </p:nvPicPr>
        <p:blipFill>
          <a:blip r:embed="rId9">
            <a:extLst/>
          </a:blip>
          <a:stretch>
            <a:fillRect/>
          </a:stretch>
        </p:blipFill>
        <p:spPr>
          <a:xfrm>
            <a:off x="6857903" y="5646606"/>
            <a:ext cx="571444" cy="542138"/>
          </a:xfrm>
          <a:prstGeom prst="rect">
            <a:avLst/>
          </a:prstGeom>
        </p:spPr>
      </p:pic>
      <p:grpSp>
        <p:nvGrpSpPr>
          <p:cNvPr id="3" name="Groupe 2"/>
          <p:cNvGrpSpPr/>
          <p:nvPr/>
        </p:nvGrpSpPr>
        <p:grpSpPr>
          <a:xfrm>
            <a:off x="922899" y="4107676"/>
            <a:ext cx="3418110" cy="2727399"/>
            <a:chOff x="989862" y="4169599"/>
            <a:chExt cx="3418110" cy="2727399"/>
          </a:xfrm>
        </p:grpSpPr>
        <p:sp>
          <p:nvSpPr>
            <p:cNvPr id="15" name="ZoneTexte 14"/>
            <p:cNvSpPr txBox="1"/>
            <p:nvPr/>
          </p:nvSpPr>
          <p:spPr>
            <a:xfrm>
              <a:off x="3851388" y="4169599"/>
              <a:ext cx="556584" cy="584775"/>
            </a:xfrm>
            <a:prstGeom prst="rect">
              <a:avLst/>
            </a:prstGeom>
            <a:noFill/>
          </p:spPr>
          <p:txBody>
            <a:bodyPr wrap="square" rtlCol="0">
              <a:spAutoFit/>
            </a:bodyPr>
            <a:lstStyle/>
            <a:p>
              <a:r>
                <a:rPr lang="fr-FR" sz="3200" dirty="0" smtClean="0"/>
                <a:t>+</a:t>
              </a:r>
              <a:endParaRPr lang="fr-FR" sz="3200" dirty="0"/>
            </a:p>
          </p:txBody>
        </p:sp>
        <p:sp>
          <p:nvSpPr>
            <p:cNvPr id="17" name="Rectangle 16"/>
            <p:cNvSpPr/>
            <p:nvPr/>
          </p:nvSpPr>
          <p:spPr>
            <a:xfrm>
              <a:off x="989862" y="6250667"/>
              <a:ext cx="2569068" cy="646331"/>
            </a:xfrm>
            <a:prstGeom prst="rect">
              <a:avLst/>
            </a:prstGeom>
          </p:spPr>
          <p:txBody>
            <a:bodyPr wrap="square">
              <a:spAutoFit/>
            </a:bodyPr>
            <a:lstStyle/>
            <a:p>
              <a:pPr algn="ctr"/>
              <a:r>
                <a:rPr lang="fr-FR" dirty="0" smtClean="0">
                  <a:latin typeface="Sofia Pro Medium" panose="00000500000000000000" pitchFamily="50" charset="0"/>
                </a:rPr>
                <a:t>Yon-Ka </a:t>
              </a:r>
              <a:r>
                <a:rPr lang="fr-FR" dirty="0" err="1" smtClean="0">
                  <a:latin typeface="Sofia Pro Medium" panose="00000500000000000000" pitchFamily="50" charset="0"/>
                </a:rPr>
                <a:t>Cleaner</a:t>
              </a:r>
              <a:r>
                <a:rPr lang="fr-FR" dirty="0" smtClean="0">
                  <a:latin typeface="Sofia Pro Medium" panose="00000500000000000000" pitchFamily="50" charset="0"/>
                </a:rPr>
                <a:t>- </a:t>
              </a:r>
              <a:r>
                <a:rPr lang="fr-FR" dirty="0" err="1" smtClean="0">
                  <a:latin typeface="Sofia Pro Medium" panose="00000500000000000000" pitchFamily="50" charset="0"/>
                </a:rPr>
                <a:t>Makeup</a:t>
              </a:r>
              <a:r>
                <a:rPr lang="fr-FR" dirty="0" smtClean="0">
                  <a:latin typeface="Sofia Pro Medium" panose="00000500000000000000" pitchFamily="50" charset="0"/>
                </a:rPr>
                <a:t> </a:t>
              </a:r>
              <a:r>
                <a:rPr lang="fr-FR" dirty="0" err="1" smtClean="0">
                  <a:latin typeface="Sofia Pro Medium" panose="00000500000000000000" pitchFamily="50" charset="0"/>
                </a:rPr>
                <a:t>remover</a:t>
              </a:r>
              <a:endParaRPr lang="fr-FR" dirty="0">
                <a:latin typeface="Sofia Pro Medium" panose="00000500000000000000" pitchFamily="50" charset="0"/>
              </a:endParaRPr>
            </a:p>
          </p:txBody>
        </p:sp>
      </p:grpSp>
      <p:grpSp>
        <p:nvGrpSpPr>
          <p:cNvPr id="4" name="Groupe 3"/>
          <p:cNvGrpSpPr/>
          <p:nvPr/>
        </p:nvGrpSpPr>
        <p:grpSpPr>
          <a:xfrm>
            <a:off x="9904324" y="2986650"/>
            <a:ext cx="2422944" cy="3457693"/>
            <a:chOff x="6856374" y="2096417"/>
            <a:chExt cx="2569068" cy="3862477"/>
          </a:xfrm>
        </p:grpSpPr>
        <p:sp>
          <p:nvSpPr>
            <p:cNvPr id="18" name="Rectangle 17"/>
            <p:cNvSpPr/>
            <p:nvPr/>
          </p:nvSpPr>
          <p:spPr>
            <a:xfrm>
              <a:off x="6856374" y="5312563"/>
              <a:ext cx="2569068" cy="646331"/>
            </a:xfrm>
            <a:prstGeom prst="rect">
              <a:avLst/>
            </a:prstGeom>
          </p:spPr>
          <p:txBody>
            <a:bodyPr wrap="square">
              <a:spAutoFit/>
            </a:bodyPr>
            <a:lstStyle/>
            <a:p>
              <a:pPr algn="ctr"/>
              <a:r>
                <a:rPr lang="fr-FR" dirty="0">
                  <a:latin typeface="Sofia Pro Medium" panose="00000500000000000000" pitchFamily="50" charset="0"/>
                </a:rPr>
                <a:t>Daily care</a:t>
              </a:r>
            </a:p>
            <a:p>
              <a:pPr algn="ctr"/>
              <a:r>
                <a:rPr lang="fr-FR" dirty="0">
                  <a:latin typeface="Sofia Pro Medium" panose="00000500000000000000" pitchFamily="50" charset="0"/>
                </a:rPr>
                <a:t>&amp; Sun protection </a:t>
              </a:r>
            </a:p>
          </p:txBody>
        </p:sp>
        <p:pic>
          <p:nvPicPr>
            <p:cNvPr id="21" name="Image 20"/>
            <p:cNvPicPr>
              <a:picLocks noChangeAspect="1"/>
            </p:cNvPicPr>
            <p:nvPr/>
          </p:nvPicPr>
          <p:blipFill>
            <a:blip r:embed="rId10"/>
            <a:stretch>
              <a:fillRect/>
            </a:stretch>
          </p:blipFill>
          <p:spPr>
            <a:xfrm>
              <a:off x="6924352" y="2276797"/>
              <a:ext cx="1067103" cy="2674034"/>
            </a:xfrm>
            <a:prstGeom prst="rect">
              <a:avLst/>
            </a:prstGeom>
          </p:spPr>
        </p:pic>
        <p:pic>
          <p:nvPicPr>
            <p:cNvPr id="22" name="Image 21"/>
            <p:cNvPicPr>
              <a:picLocks noChangeAspect="1"/>
            </p:cNvPicPr>
            <p:nvPr/>
          </p:nvPicPr>
          <p:blipFill>
            <a:blip r:embed="rId10"/>
            <a:stretch>
              <a:fillRect/>
            </a:stretch>
          </p:blipFill>
          <p:spPr>
            <a:xfrm>
              <a:off x="7927514" y="2096417"/>
              <a:ext cx="1169832" cy="2931460"/>
            </a:xfrm>
            <a:prstGeom prst="rect">
              <a:avLst/>
            </a:prstGeom>
          </p:spPr>
        </p:pic>
        <p:sp>
          <p:nvSpPr>
            <p:cNvPr id="23" name="ZoneTexte 22"/>
            <p:cNvSpPr txBox="1"/>
            <p:nvPr/>
          </p:nvSpPr>
          <p:spPr>
            <a:xfrm>
              <a:off x="6989135" y="3322824"/>
              <a:ext cx="2301039" cy="646331"/>
            </a:xfrm>
            <a:prstGeom prst="rect">
              <a:avLst/>
            </a:prstGeom>
            <a:solidFill>
              <a:schemeClr val="bg2"/>
            </a:solidFill>
          </p:spPr>
          <p:txBody>
            <a:bodyPr wrap="square" rtlCol="0">
              <a:spAutoFit/>
            </a:bodyPr>
            <a:lstStyle/>
            <a:p>
              <a:pPr algn="ctr"/>
              <a:r>
                <a:rPr lang="fr-FR" dirty="0" smtClean="0">
                  <a:latin typeface="Sofia Pro Medium" panose="00000500000000000000" pitchFamily="50" charset="0"/>
                </a:rPr>
                <a:t>DAILY CARE</a:t>
              </a:r>
            </a:p>
            <a:p>
              <a:pPr algn="ctr"/>
              <a:r>
                <a:rPr lang="fr-FR" dirty="0" smtClean="0">
                  <a:latin typeface="Sofia Pro Medium" panose="00000500000000000000" pitchFamily="50" charset="0"/>
                </a:rPr>
                <a:t>+ SUN PROTECTION</a:t>
              </a:r>
              <a:endParaRPr lang="fr-FR" dirty="0">
                <a:latin typeface="Sofia Pro Medium" panose="00000500000000000000" pitchFamily="50" charset="0"/>
              </a:endParaRPr>
            </a:p>
          </p:txBody>
        </p:sp>
      </p:grpSp>
      <p:sp>
        <p:nvSpPr>
          <p:cNvPr id="25" name="Rectangle 24"/>
          <p:cNvSpPr/>
          <p:nvPr/>
        </p:nvSpPr>
        <p:spPr>
          <a:xfrm>
            <a:off x="6507849" y="6211361"/>
            <a:ext cx="2569068" cy="646331"/>
          </a:xfrm>
          <a:prstGeom prst="rect">
            <a:avLst/>
          </a:prstGeom>
        </p:spPr>
        <p:txBody>
          <a:bodyPr wrap="square">
            <a:spAutoFit/>
          </a:bodyPr>
          <a:lstStyle/>
          <a:p>
            <a:pPr algn="ctr"/>
            <a:r>
              <a:rPr lang="fr-FR" dirty="0">
                <a:latin typeface="Sofia Pro Medium" panose="00000500000000000000" pitchFamily="50" charset="0"/>
              </a:rPr>
              <a:t>GLYCONIGHT 10</a:t>
            </a:r>
            <a:r>
              <a:rPr lang="fr-FR" dirty="0" smtClean="0">
                <a:latin typeface="Sofia Pro Medium" panose="00000500000000000000" pitchFamily="50" charset="0"/>
              </a:rPr>
              <a:t>%</a:t>
            </a:r>
          </a:p>
          <a:p>
            <a:pPr algn="ctr"/>
            <a:r>
              <a:rPr lang="fr-FR" dirty="0" err="1" smtClean="0">
                <a:latin typeface="Sofia Pro Medium" panose="00000500000000000000" pitchFamily="50" charset="0"/>
              </a:rPr>
              <a:t>Mask</a:t>
            </a:r>
            <a:endParaRPr lang="fr-FR" dirty="0">
              <a:latin typeface="Sofia Pro Medium" panose="00000500000000000000" pitchFamily="50" charset="0"/>
            </a:endParaRPr>
          </a:p>
        </p:txBody>
      </p:sp>
      <p:cxnSp>
        <p:nvCxnSpPr>
          <p:cNvPr id="9" name="Connecteur droit avec flèche 8"/>
          <p:cNvCxnSpPr/>
          <p:nvPr/>
        </p:nvCxnSpPr>
        <p:spPr>
          <a:xfrm>
            <a:off x="8327098" y="4631548"/>
            <a:ext cx="130309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0" name="Image 29"/>
          <p:cNvPicPr>
            <a:picLocks noChangeAspect="1"/>
          </p:cNvPicPr>
          <p:nvPr/>
        </p:nvPicPr>
        <p:blipFill>
          <a:blip r:embed="rId11">
            <a:extLst/>
          </a:blip>
          <a:stretch>
            <a:fillRect/>
          </a:stretch>
        </p:blipFill>
        <p:spPr>
          <a:xfrm>
            <a:off x="8827723" y="4273134"/>
            <a:ext cx="301843" cy="298022"/>
          </a:xfrm>
          <a:prstGeom prst="rect">
            <a:avLst/>
          </a:prstGeom>
        </p:spPr>
      </p:pic>
      <p:sp>
        <p:nvSpPr>
          <p:cNvPr id="2" name="ZoneTexte 1"/>
          <p:cNvSpPr txBox="1"/>
          <p:nvPr/>
        </p:nvSpPr>
        <p:spPr>
          <a:xfrm>
            <a:off x="8327098" y="4808784"/>
            <a:ext cx="1517242" cy="261610"/>
          </a:xfrm>
          <a:prstGeom prst="rect">
            <a:avLst/>
          </a:prstGeom>
          <a:noFill/>
        </p:spPr>
        <p:txBody>
          <a:bodyPr wrap="square" rtlCol="0">
            <a:spAutoFit/>
          </a:bodyPr>
          <a:lstStyle/>
          <a:p>
            <a:r>
              <a:rPr lang="fr-FR" sz="1100" dirty="0"/>
              <a:t>The </a:t>
            </a:r>
            <a:r>
              <a:rPr lang="fr-FR" sz="1100" dirty="0" err="1" smtClean="0"/>
              <a:t>following</a:t>
            </a:r>
            <a:r>
              <a:rPr lang="fr-FR" sz="1100" dirty="0" smtClean="0"/>
              <a:t> </a:t>
            </a:r>
            <a:r>
              <a:rPr lang="fr-FR" sz="1100" dirty="0" err="1"/>
              <a:t>morning</a:t>
            </a:r>
            <a:endParaRPr lang="fr-FR" sz="1100" dirty="0"/>
          </a:p>
        </p:txBody>
      </p:sp>
      <p:sp>
        <p:nvSpPr>
          <p:cNvPr id="28" name="ZoneTexte 27"/>
          <p:cNvSpPr txBox="1"/>
          <p:nvPr/>
        </p:nvSpPr>
        <p:spPr>
          <a:xfrm>
            <a:off x="5478200" y="140256"/>
            <a:ext cx="6713800" cy="1200329"/>
          </a:xfrm>
          <a:prstGeom prst="rect">
            <a:avLst/>
          </a:prstGeom>
          <a:noFill/>
        </p:spPr>
        <p:txBody>
          <a:bodyPr wrap="square" rtlCol="0">
            <a:spAutoFit/>
          </a:bodyPr>
          <a:lstStyle/>
          <a:p>
            <a:pPr lvl="0" algn="r">
              <a:defRPr/>
            </a:pPr>
            <a:r>
              <a:rPr lang="en-US" sz="3600" kern="0" cap="small" dirty="0">
                <a:solidFill>
                  <a:schemeClr val="tx1">
                    <a:lumMod val="75000"/>
                    <a:lumOff val="25000"/>
                  </a:schemeClr>
                </a:solidFill>
                <a:latin typeface="Butler" panose="02000503090000020003" pitchFamily="50" charset="0"/>
              </a:rPr>
              <a:t>Fits perfectly into </a:t>
            </a:r>
            <a:endParaRPr lang="en-US" sz="3600" kern="0" cap="small" dirty="0" smtClean="0">
              <a:solidFill>
                <a:schemeClr val="tx1">
                  <a:lumMod val="75000"/>
                  <a:lumOff val="25000"/>
                </a:schemeClr>
              </a:solidFill>
              <a:latin typeface="Butler" panose="02000503090000020003" pitchFamily="50" charset="0"/>
            </a:endParaRPr>
          </a:p>
          <a:p>
            <a:pPr lvl="0" algn="r">
              <a:defRPr/>
            </a:pPr>
            <a:r>
              <a:rPr lang="en-US" sz="3600" kern="0" cap="small" dirty="0" smtClean="0">
                <a:solidFill>
                  <a:schemeClr val="tx1">
                    <a:lumMod val="75000"/>
                    <a:lumOff val="25000"/>
                  </a:schemeClr>
                </a:solidFill>
                <a:latin typeface="Butler" panose="02000503090000020003" pitchFamily="50" charset="0"/>
              </a:rPr>
              <a:t>your </a:t>
            </a:r>
            <a:r>
              <a:rPr lang="en-US" sz="3600" kern="0" cap="small" dirty="0">
                <a:solidFill>
                  <a:schemeClr val="tx1">
                    <a:lumMod val="75000"/>
                    <a:lumOff val="25000"/>
                  </a:schemeClr>
                </a:solidFill>
                <a:latin typeface="Butler" panose="02000503090000020003" pitchFamily="50" charset="0"/>
              </a:rPr>
              <a:t>Yon-Ka routine</a:t>
            </a:r>
          </a:p>
        </p:txBody>
      </p:sp>
      <p:sp>
        <p:nvSpPr>
          <p:cNvPr id="29" name="ZoneTexte 28"/>
          <p:cNvSpPr txBox="1"/>
          <p:nvPr/>
        </p:nvSpPr>
        <p:spPr>
          <a:xfrm>
            <a:off x="6631484" y="4092674"/>
            <a:ext cx="556584" cy="584775"/>
          </a:xfrm>
          <a:prstGeom prst="rect">
            <a:avLst/>
          </a:prstGeom>
          <a:noFill/>
        </p:spPr>
        <p:txBody>
          <a:bodyPr wrap="square" rtlCol="0">
            <a:spAutoFit/>
          </a:bodyPr>
          <a:lstStyle/>
          <a:p>
            <a:r>
              <a:rPr lang="fr-FR" sz="3200" dirty="0" smtClean="0"/>
              <a:t>+</a:t>
            </a:r>
            <a:endParaRPr lang="fr-FR" sz="3200" dirty="0"/>
          </a:p>
        </p:txBody>
      </p:sp>
      <p:sp>
        <p:nvSpPr>
          <p:cNvPr id="27" name="Rectangle 26"/>
          <p:cNvSpPr/>
          <p:nvPr/>
        </p:nvSpPr>
        <p:spPr>
          <a:xfrm>
            <a:off x="3952850" y="6211361"/>
            <a:ext cx="2759507" cy="646331"/>
          </a:xfrm>
          <a:prstGeom prst="rect">
            <a:avLst/>
          </a:prstGeom>
        </p:spPr>
        <p:txBody>
          <a:bodyPr wrap="square">
            <a:spAutoFit/>
          </a:bodyPr>
          <a:lstStyle/>
          <a:p>
            <a:pPr algn="ctr"/>
            <a:r>
              <a:rPr lang="fr-FR" dirty="0" smtClean="0">
                <a:latin typeface="Sofia Pro Medium" panose="00000500000000000000" pitchFamily="50" charset="0"/>
              </a:rPr>
              <a:t>Yon-Ka Lotion</a:t>
            </a:r>
          </a:p>
          <a:p>
            <a:pPr algn="ctr"/>
            <a:r>
              <a:rPr lang="fr-FR" dirty="0">
                <a:latin typeface="Sofia Pro Medium" panose="00000500000000000000" pitchFamily="50" charset="0"/>
              </a:rPr>
              <a:t>To </a:t>
            </a:r>
            <a:r>
              <a:rPr lang="fr-FR" dirty="0" err="1">
                <a:latin typeface="Sofia Pro Medium" panose="00000500000000000000" pitchFamily="50" charset="0"/>
              </a:rPr>
              <a:t>make</a:t>
            </a:r>
            <a:r>
              <a:rPr lang="fr-FR" dirty="0">
                <a:latin typeface="Sofia Pro Medium" panose="00000500000000000000" pitchFamily="50" charset="0"/>
              </a:rPr>
              <a:t> </a:t>
            </a:r>
            <a:r>
              <a:rPr lang="fr-FR" dirty="0" err="1">
                <a:latin typeface="Sofia Pro Medium" panose="00000500000000000000" pitchFamily="50" charset="0"/>
              </a:rPr>
              <a:t>penetrate</a:t>
            </a:r>
            <a:r>
              <a:rPr lang="fr-FR" dirty="0">
                <a:latin typeface="Sofia Pro Medium" panose="00000500000000000000" pitchFamily="50" charset="0"/>
              </a:rPr>
              <a:t> </a:t>
            </a:r>
            <a:r>
              <a:rPr lang="fr-FR" dirty="0" err="1">
                <a:latin typeface="Sofia Pro Medium" panose="00000500000000000000" pitchFamily="50" charset="0"/>
              </a:rPr>
              <a:t>well</a:t>
            </a:r>
            <a:endParaRPr lang="fr-FR" dirty="0">
              <a:latin typeface="Sofia Pro Medium" panose="00000500000000000000" pitchFamily="50" charset="0"/>
            </a:endParaRPr>
          </a:p>
        </p:txBody>
      </p:sp>
      <p:pic>
        <p:nvPicPr>
          <p:cNvPr id="31" name="Image 30"/>
          <p:cNvPicPr/>
          <p:nvPr/>
        </p:nvPicPr>
        <p:blipFill>
          <a:blip r:embed="rId12">
            <a:extLst/>
          </a:blip>
          <a:stretch>
            <a:fillRect/>
          </a:stretch>
        </p:blipFill>
        <p:spPr>
          <a:xfrm>
            <a:off x="9361045" y="5493800"/>
            <a:ext cx="794311" cy="708996"/>
          </a:xfrm>
          <a:prstGeom prst="rect">
            <a:avLst/>
          </a:prstGeom>
        </p:spPr>
      </p:pic>
      <p:pic>
        <p:nvPicPr>
          <p:cNvPr id="38" name="Image 37"/>
          <p:cNvPicPr/>
          <p:nvPr/>
        </p:nvPicPr>
        <p:blipFill>
          <a:blip r:embed="rId9">
            <a:extLst/>
          </a:blip>
          <a:stretch>
            <a:fillRect/>
          </a:stretch>
        </p:blipFill>
        <p:spPr>
          <a:xfrm>
            <a:off x="3782877" y="5649083"/>
            <a:ext cx="571444" cy="542138"/>
          </a:xfrm>
          <a:prstGeom prst="rect">
            <a:avLst/>
          </a:prstGeom>
        </p:spPr>
      </p:pic>
      <p:pic>
        <p:nvPicPr>
          <p:cNvPr id="39" name="Image 38"/>
          <p:cNvPicPr/>
          <p:nvPr/>
        </p:nvPicPr>
        <p:blipFill>
          <a:blip r:embed="rId9">
            <a:extLst/>
          </a:blip>
          <a:stretch>
            <a:fillRect/>
          </a:stretch>
        </p:blipFill>
        <p:spPr>
          <a:xfrm>
            <a:off x="284980" y="5646606"/>
            <a:ext cx="571444" cy="542138"/>
          </a:xfrm>
          <a:prstGeom prst="rect">
            <a:avLst/>
          </a:prstGeom>
        </p:spPr>
      </p:pic>
    </p:spTree>
    <p:extLst>
      <p:ext uri="{BB962C8B-B14F-4D97-AF65-F5344CB8AC3E}">
        <p14:creationId xmlns:p14="http://schemas.microsoft.com/office/powerpoint/2010/main" val="22596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grpSp>
        <p:nvGrpSpPr>
          <p:cNvPr id="8" name="Groupe 7"/>
          <p:cNvGrpSpPr/>
          <p:nvPr/>
        </p:nvGrpSpPr>
        <p:grpSpPr>
          <a:xfrm>
            <a:off x="836023" y="2226380"/>
            <a:ext cx="10493829" cy="2929095"/>
            <a:chOff x="2047875" y="4983492"/>
            <a:chExt cx="2558431" cy="2994610"/>
          </a:xfrm>
        </p:grpSpPr>
        <p:sp>
          <p:nvSpPr>
            <p:cNvPr id="9" name="Rectangle à coins arrondis 8"/>
            <p:cNvSpPr/>
            <p:nvPr/>
          </p:nvSpPr>
          <p:spPr>
            <a:xfrm>
              <a:off x="2047875" y="5250953"/>
              <a:ext cx="2558431" cy="272714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2109902" y="4983492"/>
              <a:ext cx="2160942" cy="534923"/>
            </a:xfrm>
            <a:prstGeom prst="rect">
              <a:avLst/>
            </a:prstGeom>
            <a:solidFill>
              <a:schemeClr val="bg1"/>
            </a:solidFill>
          </p:spPr>
          <p:txBody>
            <a:bodyPr wrap="square" rtlCol="0">
              <a:spAutoFit/>
            </a:bodyPr>
            <a:lstStyle/>
            <a:p>
              <a:pPr lvl="0"/>
              <a:r>
                <a:rPr lang="en-US" sz="2800" kern="0" dirty="0">
                  <a:solidFill>
                    <a:schemeClr val="tx1">
                      <a:lumMod val="75000"/>
                      <a:lumOff val="25000"/>
                    </a:schemeClr>
                  </a:solidFill>
                  <a:latin typeface="Sofia Pro Medium" panose="00000500000000000000" pitchFamily="50" charset="0"/>
                </a:rPr>
                <a:t>HOW MANY DAYS </a:t>
              </a:r>
              <a:r>
                <a:rPr lang="en-US" sz="2800" kern="0" dirty="0" smtClean="0">
                  <a:solidFill>
                    <a:schemeClr val="tx1">
                      <a:lumMod val="75000"/>
                      <a:lumOff val="25000"/>
                    </a:schemeClr>
                  </a:solidFill>
                  <a:latin typeface="Sofia Pro Medium" panose="00000500000000000000" pitchFamily="50" charset="0"/>
                </a:rPr>
                <a:t>DO WE </a:t>
              </a:r>
              <a:r>
                <a:rPr lang="en-US" sz="2800" kern="0" dirty="0">
                  <a:solidFill>
                    <a:schemeClr val="tx1">
                      <a:lumMod val="75000"/>
                      <a:lumOff val="25000"/>
                    </a:schemeClr>
                  </a:solidFill>
                  <a:latin typeface="Sofia Pro Medium" panose="00000500000000000000" pitchFamily="50" charset="0"/>
                </a:rPr>
                <a:t>SLEEP </a:t>
              </a:r>
              <a:r>
                <a:rPr lang="en-US" sz="2800" kern="0" dirty="0" smtClean="0">
                  <a:solidFill>
                    <a:schemeClr val="tx1">
                      <a:lumMod val="75000"/>
                      <a:lumOff val="25000"/>
                    </a:schemeClr>
                  </a:solidFill>
                  <a:latin typeface="Sofia Pro Medium" panose="00000500000000000000" pitchFamily="50" charset="0"/>
                </a:rPr>
                <a:t>A YEAR </a:t>
              </a:r>
              <a:r>
                <a:rPr lang="fr-FR" sz="2800" kern="0" dirty="0" smtClean="0">
                  <a:solidFill>
                    <a:schemeClr val="tx1">
                      <a:lumMod val="75000"/>
                      <a:lumOff val="25000"/>
                    </a:schemeClr>
                  </a:solidFill>
                  <a:latin typeface="Sofia Pro Medium" panose="00000500000000000000" pitchFamily="50" charset="0"/>
                </a:rPr>
                <a:t>?</a:t>
              </a:r>
              <a:endParaRPr lang="fr-FR" sz="2800" kern="0" dirty="0">
                <a:solidFill>
                  <a:schemeClr val="tx1">
                    <a:lumMod val="75000"/>
                    <a:lumOff val="25000"/>
                  </a:schemeClr>
                </a:solidFill>
                <a:latin typeface="Sofia Pro Medium" panose="00000500000000000000" pitchFamily="50" charset="0"/>
              </a:endParaRPr>
            </a:p>
          </p:txBody>
        </p:sp>
      </p:grpSp>
      <p:sp>
        <p:nvSpPr>
          <p:cNvPr id="13" name="ZoneTexte 12"/>
          <p:cNvSpPr txBox="1"/>
          <p:nvPr/>
        </p:nvSpPr>
        <p:spPr>
          <a:xfrm>
            <a:off x="1098580" y="3014784"/>
            <a:ext cx="10231272" cy="461665"/>
          </a:xfrm>
          <a:prstGeom prst="rect">
            <a:avLst/>
          </a:prstGeom>
          <a:noFill/>
        </p:spPr>
        <p:txBody>
          <a:bodyPr wrap="square" rtlCol="0">
            <a:spAutoFit/>
          </a:bodyPr>
          <a:lstStyle/>
          <a:p>
            <a:r>
              <a:rPr lang="fr-FR" sz="2400" dirty="0" smtClean="0">
                <a:latin typeface="Sofia Pro Medium" panose="00000500000000000000" pitchFamily="50" charset="0"/>
              </a:rPr>
              <a:t>a. 118 </a:t>
            </a:r>
            <a:r>
              <a:rPr lang="fr-FR" sz="2400" dirty="0" err="1" smtClean="0">
                <a:latin typeface="Sofia Pro Medium" panose="00000500000000000000" pitchFamily="50" charset="0"/>
              </a:rPr>
              <a:t>days</a:t>
            </a:r>
            <a:endParaRPr lang="fr-FR" sz="2400" dirty="0">
              <a:latin typeface="Sofia Pro Medium" panose="00000500000000000000" pitchFamily="50" charset="0"/>
            </a:endParaRPr>
          </a:p>
        </p:txBody>
      </p:sp>
      <p:sp>
        <p:nvSpPr>
          <p:cNvPr id="14" name="ZoneTexte 13"/>
          <p:cNvSpPr txBox="1"/>
          <p:nvPr/>
        </p:nvSpPr>
        <p:spPr>
          <a:xfrm>
            <a:off x="1090437" y="3574459"/>
            <a:ext cx="10231272" cy="461665"/>
          </a:xfrm>
          <a:prstGeom prst="rect">
            <a:avLst/>
          </a:prstGeom>
          <a:noFill/>
        </p:spPr>
        <p:txBody>
          <a:bodyPr wrap="square" rtlCol="0">
            <a:spAutoFit/>
          </a:bodyPr>
          <a:lstStyle/>
          <a:p>
            <a:pPr lvl="0"/>
            <a:r>
              <a:rPr lang="fr-FR" sz="2400" dirty="0" smtClean="0">
                <a:latin typeface="Sofia Pro Medium" panose="00000500000000000000" pitchFamily="50" charset="0"/>
              </a:rPr>
              <a:t>b. 43 </a:t>
            </a:r>
            <a:r>
              <a:rPr lang="fr-FR" sz="2400" dirty="0" err="1" smtClean="0">
                <a:latin typeface="Sofia Pro Medium" panose="00000500000000000000" pitchFamily="50" charset="0"/>
              </a:rPr>
              <a:t>days</a:t>
            </a:r>
            <a:endParaRPr lang="fr-FR" sz="2400" dirty="0">
              <a:latin typeface="Sofia Pro Medium" panose="00000500000000000000" pitchFamily="50" charset="0"/>
            </a:endParaRPr>
          </a:p>
        </p:txBody>
      </p:sp>
      <p:sp>
        <p:nvSpPr>
          <p:cNvPr id="15" name="ZoneTexte 14"/>
          <p:cNvSpPr txBox="1"/>
          <p:nvPr/>
        </p:nvSpPr>
        <p:spPr>
          <a:xfrm>
            <a:off x="1098580" y="4134134"/>
            <a:ext cx="10231272" cy="461665"/>
          </a:xfrm>
          <a:prstGeom prst="rect">
            <a:avLst/>
          </a:prstGeom>
          <a:noFill/>
        </p:spPr>
        <p:txBody>
          <a:bodyPr wrap="square" rtlCol="0">
            <a:spAutoFit/>
          </a:bodyPr>
          <a:lstStyle/>
          <a:p>
            <a:pPr lvl="0"/>
            <a:r>
              <a:rPr lang="fr-FR" sz="2400" dirty="0" smtClean="0">
                <a:latin typeface="Sofia Pro Medium" panose="00000500000000000000" pitchFamily="50" charset="0"/>
              </a:rPr>
              <a:t>c. 16 </a:t>
            </a:r>
            <a:r>
              <a:rPr lang="fr-FR" sz="2400" dirty="0" err="1" smtClean="0">
                <a:latin typeface="Sofia Pro Medium" panose="00000500000000000000" pitchFamily="50" charset="0"/>
              </a:rPr>
              <a:t>days</a:t>
            </a:r>
            <a:endParaRPr lang="fr-FR" sz="2400" dirty="0">
              <a:latin typeface="Sofia Pro Medium" panose="00000500000000000000" pitchFamily="50" charset="0"/>
            </a:endParaRPr>
          </a:p>
        </p:txBody>
      </p:sp>
    </p:spTree>
    <p:extLst>
      <p:ext uri="{BB962C8B-B14F-4D97-AF65-F5344CB8AC3E}">
        <p14:creationId xmlns:p14="http://schemas.microsoft.com/office/powerpoint/2010/main" val="123260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grpId="1" nodeType="clickEffect">
                                  <p:stCondLst>
                                    <p:cond delay="0"/>
                                  </p:stCondLst>
                                  <p:childTnLst>
                                    <p:animClr clrSpc="rgb" dir="cw">
                                      <p:cBhvr override="childStyle">
                                        <p:cTn id="27" dur="1000" fill="hold"/>
                                        <p:tgtEl>
                                          <p:spTgt spid="13"/>
                                        </p:tgtEl>
                                        <p:attrNameLst>
                                          <p:attrName>style.color</p:attrName>
                                        </p:attrNameLst>
                                      </p:cBhvr>
                                      <p:to>
                                        <a:srgbClr val="AA9CF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p:nvPr/>
        </p:nvPicPr>
        <p:blipFill rotWithShape="1">
          <a:blip r:embed="rId3" cstate="print">
            <a:extLst>
              <a:ext uri="{28A0092B-C50C-407E-A947-70E740481C1C}">
                <a14:useLocalDpi xmlns:a14="http://schemas.microsoft.com/office/drawing/2010/main" val="0"/>
              </a:ext>
            </a:extLst>
          </a:blip>
          <a:srcRect l="29005" r="28467"/>
          <a:stretch/>
        </p:blipFill>
        <p:spPr bwMode="auto">
          <a:xfrm>
            <a:off x="11370539" y="5254691"/>
            <a:ext cx="641985" cy="875030"/>
          </a:xfrm>
          <a:prstGeom prst="rect">
            <a:avLst/>
          </a:prstGeom>
          <a:ln>
            <a:noFill/>
          </a:ln>
          <a:extLst>
            <a:ext uri="{53640926-AAD7-44D8-BBD7-CCE9431645EC}">
              <a14:shadowObscured xmlns:a14="http://schemas.microsoft.com/office/drawing/2010/main"/>
            </a:ext>
          </a:extLst>
        </p:spPr>
      </p:pic>
      <p:sp>
        <p:nvSpPr>
          <p:cNvPr id="11" name="Rectangle à coins arrondis 10"/>
          <p:cNvSpPr/>
          <p:nvPr/>
        </p:nvSpPr>
        <p:spPr>
          <a:xfrm>
            <a:off x="9051290" y="5395855"/>
            <a:ext cx="3451860" cy="1409131"/>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b="1" dirty="0" err="1" smtClean="0">
                <a:ln w="0"/>
                <a:solidFill>
                  <a:schemeClr val="tx1">
                    <a:lumMod val="65000"/>
                    <a:lumOff val="35000"/>
                  </a:schemeClr>
                </a:solidFill>
                <a:latin typeface="Sofia Pro Regular" panose="00000500000000000000" pitchFamily="50" charset="0"/>
              </a:rPr>
              <a:t>Leaflet</a:t>
            </a:r>
            <a:r>
              <a:rPr lang="fr-FR" b="1" dirty="0" smtClean="0">
                <a:ln w="0"/>
                <a:solidFill>
                  <a:schemeClr val="tx1">
                    <a:lumMod val="65000"/>
                    <a:lumOff val="35000"/>
                  </a:schemeClr>
                </a:solidFill>
                <a:latin typeface="Sofia Pro Regular" panose="00000500000000000000" pitchFamily="50" charset="0"/>
              </a:rPr>
              <a:t> </a:t>
            </a:r>
          </a:p>
          <a:p>
            <a:r>
              <a:rPr lang="fr-FR" dirty="0" smtClean="0">
                <a:ln w="0"/>
                <a:solidFill>
                  <a:schemeClr val="tx1">
                    <a:lumMod val="65000"/>
                    <a:lumOff val="35000"/>
                  </a:schemeClr>
                </a:solidFill>
                <a:latin typeface="Sofia Pro Regular" panose="00000500000000000000" pitchFamily="50" charset="0"/>
              </a:rPr>
              <a:t>FSC </a:t>
            </a:r>
            <a:r>
              <a:rPr lang="fr-FR" dirty="0" err="1" smtClean="0">
                <a:ln w="0"/>
                <a:solidFill>
                  <a:schemeClr val="tx1">
                    <a:lumMod val="65000"/>
                    <a:lumOff val="35000"/>
                  </a:schemeClr>
                </a:solidFill>
                <a:latin typeface="Sofia Pro Regular" panose="00000500000000000000" pitchFamily="50" charset="0"/>
              </a:rPr>
              <a:t>paper</a:t>
            </a:r>
            <a:endParaRPr lang="fr-FR" dirty="0" smtClean="0">
              <a:ln w="0"/>
              <a:solidFill>
                <a:schemeClr val="tx1">
                  <a:lumMod val="65000"/>
                  <a:lumOff val="35000"/>
                </a:schemeClr>
              </a:solidFill>
              <a:latin typeface="Sofia Pro Regular" panose="00000500000000000000" pitchFamily="50" charset="0"/>
            </a:endParaRPr>
          </a:p>
          <a:p>
            <a:r>
              <a:rPr lang="fr-FR" dirty="0" err="1" smtClean="0">
                <a:ln w="0"/>
                <a:solidFill>
                  <a:schemeClr val="tx1">
                    <a:lumMod val="65000"/>
                    <a:lumOff val="35000"/>
                  </a:schemeClr>
                </a:solidFill>
                <a:latin typeface="Sofia Pro Regular" panose="00000500000000000000" pitchFamily="50" charset="0"/>
              </a:rPr>
              <a:t>Vegetable-based</a:t>
            </a:r>
            <a:r>
              <a:rPr lang="fr-FR" dirty="0" smtClean="0">
                <a:ln w="0"/>
                <a:solidFill>
                  <a:schemeClr val="tx1">
                    <a:lumMod val="65000"/>
                    <a:lumOff val="35000"/>
                  </a:schemeClr>
                </a:solidFill>
                <a:latin typeface="Sofia Pro Regular" panose="00000500000000000000" pitchFamily="50" charset="0"/>
              </a:rPr>
              <a:t> </a:t>
            </a:r>
            <a:r>
              <a:rPr lang="fr-FR" dirty="0" err="1" smtClean="0">
                <a:ln w="0"/>
                <a:solidFill>
                  <a:schemeClr val="tx1">
                    <a:lumMod val="65000"/>
                    <a:lumOff val="35000"/>
                  </a:schemeClr>
                </a:solidFill>
                <a:latin typeface="Sofia Pro Regular" panose="00000500000000000000" pitchFamily="50" charset="0"/>
              </a:rPr>
              <a:t>inks</a:t>
            </a:r>
            <a:r>
              <a:rPr lang="fr-FR" dirty="0" smtClean="0">
                <a:ln w="0"/>
                <a:solidFill>
                  <a:schemeClr val="tx1">
                    <a:lumMod val="65000"/>
                    <a:lumOff val="35000"/>
                  </a:schemeClr>
                </a:solidFill>
                <a:latin typeface="Sofia Pro Regular" panose="00000500000000000000" pitchFamily="50" charset="0"/>
              </a:rPr>
              <a:t> </a:t>
            </a:r>
          </a:p>
          <a:p>
            <a:r>
              <a:rPr lang="fr-FR" dirty="0" smtClean="0">
                <a:ln w="0"/>
                <a:solidFill>
                  <a:schemeClr val="tx1">
                    <a:lumMod val="65000"/>
                    <a:lumOff val="35000"/>
                  </a:schemeClr>
                </a:solidFill>
                <a:latin typeface="Sofia Pro Regular" panose="00000500000000000000" pitchFamily="50" charset="0"/>
              </a:rPr>
              <a:t>Recyclable </a:t>
            </a:r>
            <a:endParaRPr lang="fr-FR" dirty="0">
              <a:ln w="0"/>
              <a:solidFill>
                <a:schemeClr val="tx1">
                  <a:lumMod val="65000"/>
                  <a:lumOff val="35000"/>
                </a:schemeClr>
              </a:solidFill>
              <a:latin typeface="Sofia Pro Regular" panose="00000500000000000000" pitchFamily="50" charset="0"/>
            </a:endParaRPr>
          </a:p>
        </p:txBody>
      </p:sp>
      <p:sp>
        <p:nvSpPr>
          <p:cNvPr id="13" name="Rectangle à coins arrondis 12"/>
          <p:cNvSpPr/>
          <p:nvPr/>
        </p:nvSpPr>
        <p:spPr>
          <a:xfrm>
            <a:off x="1488611" y="5763170"/>
            <a:ext cx="3451860" cy="918910"/>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b="1" dirty="0">
                <a:ln w="0"/>
                <a:solidFill>
                  <a:schemeClr val="tx1">
                    <a:lumMod val="65000"/>
                    <a:lumOff val="35000"/>
                  </a:schemeClr>
                </a:solidFill>
                <a:latin typeface="Sofia Pro Regular" panose="00000500000000000000" pitchFamily="50" charset="0"/>
              </a:rPr>
              <a:t>Shiny white tube with matte silver lid - 50 </a:t>
            </a:r>
            <a:r>
              <a:rPr lang="en-US" b="1" dirty="0" smtClean="0">
                <a:ln w="0"/>
                <a:solidFill>
                  <a:schemeClr val="tx1">
                    <a:lumMod val="65000"/>
                    <a:lumOff val="35000"/>
                  </a:schemeClr>
                </a:solidFill>
                <a:latin typeface="Sofia Pro Regular" panose="00000500000000000000" pitchFamily="50" charset="0"/>
              </a:rPr>
              <a:t>ml</a:t>
            </a:r>
          </a:p>
          <a:p>
            <a:r>
              <a:rPr lang="fr-FR" dirty="0" smtClean="0">
                <a:ln w="0"/>
                <a:solidFill>
                  <a:schemeClr val="tx1">
                    <a:lumMod val="65000"/>
                    <a:lumOff val="35000"/>
                  </a:schemeClr>
                </a:solidFill>
                <a:latin typeface="Sofia Pro Regular" panose="00000500000000000000" pitchFamily="50" charset="0"/>
              </a:rPr>
              <a:t>HDPE </a:t>
            </a:r>
            <a:endParaRPr lang="fr-FR" dirty="0">
              <a:ln w="0"/>
              <a:solidFill>
                <a:schemeClr val="tx1">
                  <a:lumMod val="65000"/>
                  <a:lumOff val="35000"/>
                </a:schemeClr>
              </a:solidFill>
              <a:latin typeface="Sofia Pro Regular" panose="00000500000000000000" pitchFamily="50" charset="0"/>
            </a:endParaRPr>
          </a:p>
          <a:p>
            <a:r>
              <a:rPr lang="fr-FR" dirty="0" smtClean="0">
                <a:ln w="0"/>
                <a:solidFill>
                  <a:schemeClr val="tx1">
                    <a:lumMod val="65000"/>
                    <a:lumOff val="35000"/>
                  </a:schemeClr>
                </a:solidFill>
                <a:latin typeface="Sofia Pro Regular" panose="00000500000000000000" pitchFamily="50" charset="0"/>
              </a:rPr>
              <a:t>Recyclable </a:t>
            </a:r>
          </a:p>
          <a:p>
            <a:r>
              <a:rPr lang="fr-FR" sz="1200" i="1" dirty="0" smtClean="0">
                <a:ln w="0"/>
                <a:solidFill>
                  <a:schemeClr val="tx1">
                    <a:lumMod val="65000"/>
                    <a:lumOff val="35000"/>
                  </a:schemeClr>
                </a:solidFill>
                <a:latin typeface="Sofia Pro Regular" panose="00000500000000000000" pitchFamily="50" charset="0"/>
              </a:rPr>
              <a:t>  </a:t>
            </a:r>
            <a:endParaRPr lang="fr-FR" sz="1200" i="1" dirty="0">
              <a:ln w="0"/>
              <a:solidFill>
                <a:schemeClr val="tx1">
                  <a:lumMod val="65000"/>
                  <a:lumOff val="35000"/>
                </a:schemeClr>
              </a:solidFill>
              <a:latin typeface="Sofia Pro Regular" panose="00000500000000000000" pitchFamily="50" charset="0"/>
            </a:endParaRPr>
          </a:p>
        </p:txBody>
      </p:sp>
      <p:sp>
        <p:nvSpPr>
          <p:cNvPr id="14" name="Rectangle à coins arrondis 13"/>
          <p:cNvSpPr/>
          <p:nvPr/>
        </p:nvSpPr>
        <p:spPr>
          <a:xfrm>
            <a:off x="5505180" y="5763170"/>
            <a:ext cx="3451860" cy="674500"/>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dirty="0" smtClean="0">
                <a:ln w="0"/>
                <a:solidFill>
                  <a:schemeClr val="tx1">
                    <a:lumMod val="65000"/>
                    <a:lumOff val="35000"/>
                  </a:schemeClr>
                </a:solidFill>
                <a:latin typeface="Sofia Pro Regular" panose="00000500000000000000" pitchFamily="50" charset="0"/>
              </a:rPr>
              <a:t>Recyclable</a:t>
            </a:r>
          </a:p>
          <a:p>
            <a:r>
              <a:rPr lang="fr-FR" b="1" dirty="0" smtClean="0">
                <a:ln w="0"/>
                <a:solidFill>
                  <a:schemeClr val="tx1">
                    <a:lumMod val="65000"/>
                    <a:lumOff val="35000"/>
                  </a:schemeClr>
                </a:solidFill>
                <a:latin typeface="Sofia Pro Regular" panose="00000500000000000000" pitchFamily="50" charset="0"/>
              </a:rPr>
              <a:t>Box</a:t>
            </a:r>
            <a:endParaRPr lang="fr-FR" b="1" dirty="0">
              <a:ln w="0"/>
              <a:solidFill>
                <a:schemeClr val="tx1">
                  <a:lumMod val="65000"/>
                  <a:lumOff val="35000"/>
                </a:schemeClr>
              </a:solidFill>
              <a:latin typeface="Sofia Pro Regular" panose="00000500000000000000" pitchFamily="50" charset="0"/>
            </a:endParaRPr>
          </a:p>
        </p:txBody>
      </p:sp>
      <p:pic>
        <p:nvPicPr>
          <p:cNvPr id="5" name="Image 4"/>
          <p:cNvPicPr>
            <a:picLocks noChangeAspect="1"/>
          </p:cNvPicPr>
          <p:nvPr/>
        </p:nvPicPr>
        <p:blipFill>
          <a:blip r:embed="rId4"/>
          <a:stretch>
            <a:fillRect/>
          </a:stretch>
        </p:blipFill>
        <p:spPr>
          <a:xfrm>
            <a:off x="9051290" y="1918895"/>
            <a:ext cx="1234245" cy="2985876"/>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t="19060"/>
          <a:stretch/>
        </p:blipFill>
        <p:spPr>
          <a:xfrm>
            <a:off x="4393864" y="1648231"/>
            <a:ext cx="3303043" cy="3988832"/>
          </a:xfrm>
          <a:prstGeom prst="rect">
            <a:avLst/>
          </a:prstGeom>
        </p:spPr>
      </p:pic>
      <p:pic>
        <p:nvPicPr>
          <p:cNvPr id="2" name="Image 1"/>
          <p:cNvPicPr>
            <a:picLocks noChangeAspect="1"/>
          </p:cNvPicPr>
          <p:nvPr/>
        </p:nvPicPr>
        <p:blipFill>
          <a:blip r:embed="rId6"/>
          <a:stretch>
            <a:fillRect/>
          </a:stretch>
        </p:blipFill>
        <p:spPr>
          <a:xfrm rot="5400000">
            <a:off x="6835695" y="5338291"/>
            <a:ext cx="941160" cy="641700"/>
          </a:xfrm>
          <a:prstGeom prst="rect">
            <a:avLst/>
          </a:prstGeom>
        </p:spPr>
      </p:pic>
      <p:sp>
        <p:nvSpPr>
          <p:cNvPr id="19" name="ZoneTexte 18"/>
          <p:cNvSpPr txBox="1"/>
          <p:nvPr/>
        </p:nvSpPr>
        <p:spPr>
          <a:xfrm>
            <a:off x="6048260" y="434285"/>
            <a:ext cx="6143740" cy="646331"/>
          </a:xfrm>
          <a:prstGeom prst="rect">
            <a:avLst/>
          </a:prstGeom>
          <a:noFill/>
        </p:spPr>
        <p:txBody>
          <a:bodyPr wrap="square" rtlCol="0">
            <a:spAutoFit/>
          </a:bodyPr>
          <a:lstStyle/>
          <a:p>
            <a:pPr lvl="0" algn="r">
              <a:defRPr/>
            </a:pPr>
            <a:r>
              <a:rPr lang="fr-FR" sz="3600" kern="0" cap="small" dirty="0">
                <a:solidFill>
                  <a:schemeClr val="tx1">
                    <a:lumMod val="75000"/>
                    <a:lumOff val="25000"/>
                  </a:schemeClr>
                </a:solidFill>
                <a:latin typeface="Butler" panose="02000503090000020003" pitchFamily="50" charset="0"/>
              </a:rPr>
              <a:t>Recyclable packaging</a:t>
            </a:r>
            <a:endPar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endParaRPr>
          </a:p>
        </p:txBody>
      </p:sp>
      <p:pic>
        <p:nvPicPr>
          <p:cNvPr id="20" name="Picture 2" descr="Coche (typographie) — Wikipédia"/>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1480" y="5692206"/>
            <a:ext cx="816429" cy="816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oche (typographie) — Wikipédia"/>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15288" y="5692206"/>
            <a:ext cx="816429" cy="8164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che (typographie) — Wikipédia"/>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7605" y="5692206"/>
            <a:ext cx="816429" cy="816429"/>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p:cNvPicPr/>
          <p:nvPr/>
        </p:nvPicPr>
        <p:blipFill rotWithShape="1">
          <a:blip r:embed="rId8" cstate="print">
            <a:extLst>
              <a:ext uri="{28A0092B-C50C-407E-A947-70E740481C1C}">
                <a14:useLocalDpi xmlns:a14="http://schemas.microsoft.com/office/drawing/2010/main" val="0"/>
              </a:ext>
            </a:extLst>
          </a:blip>
          <a:srcRect t="23480"/>
          <a:stretch/>
        </p:blipFill>
        <p:spPr bwMode="auto">
          <a:xfrm>
            <a:off x="-192539" y="1577236"/>
            <a:ext cx="3272839" cy="37562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650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7334719" y="2326351"/>
            <a:ext cx="2698063" cy="3590693"/>
          </a:xfrm>
          <a:prstGeom prst="rect">
            <a:avLst/>
          </a:prstGeom>
        </p:spPr>
      </p:pic>
      <p:sp>
        <p:nvSpPr>
          <p:cNvPr id="4" name="Rectangle 3"/>
          <p:cNvSpPr/>
          <p:nvPr/>
        </p:nvSpPr>
        <p:spPr>
          <a:xfrm>
            <a:off x="305772" y="3107796"/>
            <a:ext cx="7132092" cy="1200329"/>
          </a:xfrm>
          <a:prstGeom prst="rect">
            <a:avLst/>
          </a:prstGeom>
        </p:spPr>
        <p:txBody>
          <a:bodyPr wrap="square">
            <a:spAutoFit/>
          </a:bodyPr>
          <a:lstStyle/>
          <a:p>
            <a:r>
              <a:rPr lang="en-US" sz="3600" kern="0" cap="small" dirty="0" smtClean="0">
                <a:solidFill>
                  <a:schemeClr val="tx1">
                    <a:lumMod val="75000"/>
                    <a:lumOff val="25000"/>
                  </a:schemeClr>
                </a:solidFill>
                <a:latin typeface="Sofia Pro Medium" panose="00000500000000000000" pitchFamily="50" charset="0"/>
              </a:rPr>
              <a:t>Which </a:t>
            </a:r>
            <a:r>
              <a:rPr lang="en-US" sz="3600" kern="0" cap="small" dirty="0" err="1" smtClean="0">
                <a:solidFill>
                  <a:schemeClr val="tx1">
                    <a:lumMod val="75000"/>
                    <a:lumOff val="25000"/>
                  </a:schemeClr>
                </a:solidFill>
                <a:latin typeface="Sofia Pro Medium" panose="00000500000000000000" pitchFamily="50" charset="0"/>
              </a:rPr>
              <a:t>yon-ka</a:t>
            </a:r>
            <a:r>
              <a:rPr lang="en-US" sz="3600" kern="0" cap="small" dirty="0" smtClean="0">
                <a:solidFill>
                  <a:schemeClr val="tx1">
                    <a:lumMod val="75000"/>
                    <a:lumOff val="25000"/>
                  </a:schemeClr>
                </a:solidFill>
                <a:latin typeface="Sofia Pro Medium" panose="00000500000000000000" pitchFamily="50" charset="0"/>
              </a:rPr>
              <a:t> </a:t>
            </a:r>
            <a:r>
              <a:rPr lang="en-US" sz="3600" kern="0" cap="small" dirty="0">
                <a:solidFill>
                  <a:schemeClr val="tx1">
                    <a:lumMod val="75000"/>
                    <a:lumOff val="25000"/>
                  </a:schemeClr>
                </a:solidFill>
                <a:latin typeface="Sofia Pro Medium" panose="00000500000000000000" pitchFamily="50" charset="0"/>
              </a:rPr>
              <a:t>ranges </a:t>
            </a:r>
          </a:p>
          <a:p>
            <a:r>
              <a:rPr lang="en-US" sz="3600" kern="0" cap="small" dirty="0" smtClean="0">
                <a:solidFill>
                  <a:schemeClr val="tx1">
                    <a:lumMod val="75000"/>
                    <a:lumOff val="25000"/>
                  </a:schemeClr>
                </a:solidFill>
                <a:latin typeface="Sofia Pro Medium" panose="00000500000000000000" pitchFamily="50" charset="0"/>
              </a:rPr>
              <a:t> </a:t>
            </a:r>
            <a:r>
              <a:rPr lang="en-US" sz="3600" kern="0" cap="small" dirty="0">
                <a:solidFill>
                  <a:schemeClr val="tx1">
                    <a:lumMod val="75000"/>
                    <a:lumOff val="25000"/>
                  </a:schemeClr>
                </a:solidFill>
                <a:latin typeface="Sofia Pro Medium" panose="00000500000000000000" pitchFamily="50" charset="0"/>
              </a:rPr>
              <a:t>contain </a:t>
            </a:r>
            <a:r>
              <a:rPr lang="en-US" sz="3600" kern="0" cap="small" dirty="0" smtClean="0">
                <a:solidFill>
                  <a:schemeClr val="tx1">
                    <a:lumMod val="75000"/>
                    <a:lumOff val="25000"/>
                  </a:schemeClr>
                </a:solidFill>
                <a:latin typeface="Sofia Pro Medium" panose="00000500000000000000" pitchFamily="50" charset="0"/>
              </a:rPr>
              <a:t>fruit acids ?</a:t>
            </a:r>
            <a:endParaRPr lang="fr-FR" sz="3600" dirty="0">
              <a:latin typeface="Sofia Pro Regular" panose="00000500000000000000" pitchFamily="50" charset="0"/>
            </a:endParaRPr>
          </a:p>
        </p:txBody>
      </p:sp>
      <p:sp>
        <p:nvSpPr>
          <p:cNvPr id="5" name="ZoneTexte 4"/>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309290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475" y="2101821"/>
            <a:ext cx="5737236" cy="707886"/>
          </a:xfrm>
          <a:prstGeom prst="rect">
            <a:avLst/>
          </a:prstGeom>
        </p:spPr>
        <p:txBody>
          <a:bodyPr wrap="square">
            <a:spAutoFit/>
          </a:bodyPr>
          <a:lstStyle/>
          <a:p>
            <a:pPr algn="ctr"/>
            <a:r>
              <a:rPr lang="fr-FR" sz="4000" kern="0" cap="small" dirty="0" smtClean="0">
                <a:solidFill>
                  <a:schemeClr val="tx1">
                    <a:lumMod val="75000"/>
                    <a:lumOff val="25000"/>
                  </a:schemeClr>
                </a:solidFill>
                <a:latin typeface="Sofia Pro Medium" panose="00000500000000000000" pitchFamily="50" charset="0"/>
              </a:rPr>
              <a:t>The</a:t>
            </a:r>
            <a:r>
              <a:rPr lang="fr-FR" sz="4000" kern="0" cap="small" dirty="0">
                <a:solidFill>
                  <a:schemeClr val="tx1">
                    <a:lumMod val="75000"/>
                    <a:lumOff val="25000"/>
                  </a:schemeClr>
                </a:solidFill>
                <a:latin typeface="Sofia Pro Medium" panose="00000500000000000000" pitchFamily="50" charset="0"/>
              </a:rPr>
              <a:t> </a:t>
            </a:r>
            <a:r>
              <a:rPr lang="fr-FR" sz="4000" kern="0" cap="small" dirty="0" smtClean="0">
                <a:solidFill>
                  <a:schemeClr val="tx1">
                    <a:lumMod val="75000"/>
                    <a:lumOff val="25000"/>
                  </a:schemeClr>
                </a:solidFill>
                <a:latin typeface="Sofia Pro Medium" panose="00000500000000000000" pitchFamily="50" charset="0"/>
              </a:rPr>
              <a:t>alpha range</a:t>
            </a:r>
            <a:endParaRPr lang="fr-FR" sz="4000" dirty="0">
              <a:latin typeface="Sofia Pro Regular" panose="00000500000000000000" pitchFamily="50" charset="0"/>
            </a:endParaRPr>
          </a:p>
        </p:txBody>
      </p:sp>
      <p:sp>
        <p:nvSpPr>
          <p:cNvPr id="23" name="Rectangle 22"/>
          <p:cNvSpPr/>
          <p:nvPr/>
        </p:nvSpPr>
        <p:spPr>
          <a:xfrm>
            <a:off x="4848226" y="2101821"/>
            <a:ext cx="7363034" cy="707886"/>
          </a:xfrm>
          <a:prstGeom prst="rect">
            <a:avLst/>
          </a:prstGeom>
        </p:spPr>
        <p:txBody>
          <a:bodyPr wrap="square">
            <a:spAutoFit/>
          </a:bodyPr>
          <a:lstStyle/>
          <a:p>
            <a:pPr algn="ctr"/>
            <a:r>
              <a:rPr lang="fr-FR" sz="4000" kern="0" cap="small" dirty="0" smtClean="0">
                <a:solidFill>
                  <a:schemeClr val="tx1">
                    <a:lumMod val="75000"/>
                    <a:lumOff val="25000"/>
                  </a:schemeClr>
                </a:solidFill>
                <a:latin typeface="Sofia Pro Medium" panose="00000500000000000000" pitchFamily="50" charset="0"/>
              </a:rPr>
              <a:t>The essential white range</a:t>
            </a:r>
            <a:endParaRPr lang="fr-FR" sz="4000" dirty="0">
              <a:latin typeface="Sofia Pro Regular" panose="00000500000000000000" pitchFamily="50" charset="0"/>
            </a:endParaRPr>
          </a:p>
        </p:txBody>
      </p:sp>
      <p:grpSp>
        <p:nvGrpSpPr>
          <p:cNvPr id="2" name="Groupe 1"/>
          <p:cNvGrpSpPr/>
          <p:nvPr/>
        </p:nvGrpSpPr>
        <p:grpSpPr>
          <a:xfrm>
            <a:off x="381000" y="2924178"/>
            <a:ext cx="4429125" cy="4113504"/>
            <a:chOff x="628650" y="2924178"/>
            <a:chExt cx="4429125" cy="4113504"/>
          </a:xfrm>
        </p:grpSpPr>
        <p:grpSp>
          <p:nvGrpSpPr>
            <p:cNvPr id="39" name="Groupe 38"/>
            <p:cNvGrpSpPr/>
            <p:nvPr/>
          </p:nvGrpSpPr>
          <p:grpSpPr>
            <a:xfrm>
              <a:off x="2071820" y="3257794"/>
              <a:ext cx="2566980" cy="3779888"/>
              <a:chOff x="1336431" y="3248966"/>
              <a:chExt cx="2566980" cy="3779888"/>
            </a:xfrm>
          </p:grpSpPr>
          <p:pic>
            <p:nvPicPr>
              <p:cNvPr id="22" name="Picture 4" descr="ALPHA-FLUID"/>
              <p:cNvPicPr>
                <a:picLocks noChangeAspect="1" noChangeArrowheads="1"/>
              </p:cNvPicPr>
              <p:nvPr/>
            </p:nvPicPr>
            <p:blipFill rotWithShape="1">
              <a:blip r:embed="rId3">
                <a:extLst>
                  <a:ext uri="{28A0092B-C50C-407E-A947-70E740481C1C}">
                    <a14:useLocalDpi xmlns:a14="http://schemas.microsoft.com/office/drawing/2010/main" val="0"/>
                  </a:ext>
                </a:extLst>
              </a:blip>
              <a:srcRect l="35559" t="9294"/>
              <a:stretch/>
            </p:blipFill>
            <p:spPr bwMode="auto">
              <a:xfrm>
                <a:off x="2024371" y="3326003"/>
                <a:ext cx="1879040" cy="37028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LPHA-PEEL"/>
              <p:cNvPicPr>
                <a:picLocks noChangeAspect="1" noChangeArrowheads="1"/>
              </p:cNvPicPr>
              <p:nvPr/>
            </p:nvPicPr>
            <p:blipFill rotWithShape="1">
              <a:blip r:embed="rId4">
                <a:extLst>
                  <a:ext uri="{28A0092B-C50C-407E-A947-70E740481C1C}">
                    <a14:useLocalDpi xmlns:a14="http://schemas.microsoft.com/office/drawing/2010/main" val="0"/>
                  </a:ext>
                </a:extLst>
              </a:blip>
              <a:srcRect l="33794" r="35675"/>
              <a:stretch/>
            </p:blipFill>
            <p:spPr bwMode="auto">
              <a:xfrm>
                <a:off x="1336431" y="3248966"/>
                <a:ext cx="805929" cy="3751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e 33"/>
            <p:cNvGrpSpPr/>
            <p:nvPr/>
          </p:nvGrpSpPr>
          <p:grpSpPr>
            <a:xfrm>
              <a:off x="628650" y="2924178"/>
              <a:ext cx="4429125" cy="324998"/>
              <a:chOff x="-270653" y="3480363"/>
              <a:chExt cx="11999890" cy="166817"/>
            </a:xfrm>
          </p:grpSpPr>
          <p:cxnSp>
            <p:nvCxnSpPr>
              <p:cNvPr id="35" name="Connecteur droit 34"/>
              <p:cNvCxnSpPr/>
              <p:nvPr/>
            </p:nvCxnSpPr>
            <p:spPr>
              <a:xfrm flipV="1">
                <a:off x="-270653" y="3510849"/>
                <a:ext cx="4801869" cy="3736"/>
              </a:xfrm>
              <a:prstGeom prst="line">
                <a:avLst/>
              </a:prstGeom>
              <a:ln/>
            </p:spPr>
            <p:style>
              <a:lnRef idx="1">
                <a:schemeClr val="dk1"/>
              </a:lnRef>
              <a:fillRef idx="0">
                <a:schemeClr val="dk1"/>
              </a:fillRef>
              <a:effectRef idx="0">
                <a:schemeClr val="dk1"/>
              </a:effectRef>
              <a:fontRef idx="minor">
                <a:schemeClr val="tx1"/>
              </a:fontRef>
            </p:style>
          </p:cxnSp>
          <p:cxnSp>
            <p:nvCxnSpPr>
              <p:cNvPr id="36" name="Connecteur droit 35"/>
              <p:cNvCxnSpPr/>
              <p:nvPr/>
            </p:nvCxnSpPr>
            <p:spPr>
              <a:xfrm flipV="1">
                <a:off x="7116725" y="3480363"/>
                <a:ext cx="4612512" cy="26060"/>
              </a:xfrm>
              <a:prstGeom prst="line">
                <a:avLst/>
              </a:prstGeom>
              <a:ln/>
            </p:spPr>
            <p:style>
              <a:lnRef idx="1">
                <a:schemeClr val="dk1"/>
              </a:lnRef>
              <a:fillRef idx="0">
                <a:schemeClr val="dk1"/>
              </a:fillRef>
              <a:effectRef idx="0">
                <a:schemeClr val="dk1"/>
              </a:effectRef>
              <a:fontRef idx="minor">
                <a:schemeClr val="tx1"/>
              </a:fontRef>
            </p:style>
          </p:cxnSp>
          <p:cxnSp>
            <p:nvCxnSpPr>
              <p:cNvPr id="37" name="Connecteur droit 36"/>
              <p:cNvCxnSpPr/>
              <p:nvPr/>
            </p:nvCxnSpPr>
            <p:spPr>
              <a:xfrm rot="16200000" flipH="1">
                <a:off x="5100426" y="2937209"/>
                <a:ext cx="140756" cy="1279185"/>
              </a:xfrm>
              <a:prstGeom prst="line">
                <a:avLst/>
              </a:prstGeom>
              <a:ln/>
            </p:spPr>
            <p:style>
              <a:lnRef idx="1">
                <a:schemeClr val="dk1"/>
              </a:lnRef>
              <a:fillRef idx="0">
                <a:schemeClr val="dk1"/>
              </a:fillRef>
              <a:effectRef idx="0">
                <a:schemeClr val="dk1"/>
              </a:effectRef>
              <a:fontRef idx="minor">
                <a:schemeClr val="tx1"/>
              </a:fontRef>
            </p:style>
          </p:cxnSp>
          <p:cxnSp>
            <p:nvCxnSpPr>
              <p:cNvPr id="38" name="Connecteur droit 37"/>
              <p:cNvCxnSpPr/>
              <p:nvPr/>
            </p:nvCxnSpPr>
            <p:spPr>
              <a:xfrm rot="16200000">
                <a:off x="6435443" y="2965895"/>
                <a:ext cx="140755" cy="1221813"/>
              </a:xfrm>
              <a:prstGeom prst="line">
                <a:avLst/>
              </a:prstGeom>
              <a:ln/>
            </p:spPr>
            <p:style>
              <a:lnRef idx="1">
                <a:schemeClr val="dk1"/>
              </a:lnRef>
              <a:fillRef idx="0">
                <a:schemeClr val="dk1"/>
              </a:fillRef>
              <a:effectRef idx="0">
                <a:schemeClr val="dk1"/>
              </a:effectRef>
              <a:fontRef idx="minor">
                <a:schemeClr val="tx1"/>
              </a:fontRef>
            </p:style>
          </p:cxnSp>
        </p:grpSp>
      </p:grpSp>
      <p:grpSp>
        <p:nvGrpSpPr>
          <p:cNvPr id="3" name="Groupe 2"/>
          <p:cNvGrpSpPr/>
          <p:nvPr/>
        </p:nvGrpSpPr>
        <p:grpSpPr>
          <a:xfrm>
            <a:off x="5715000" y="2943234"/>
            <a:ext cx="6051087" cy="3803226"/>
            <a:chOff x="5715000" y="2943234"/>
            <a:chExt cx="6051087" cy="3803226"/>
          </a:xfrm>
        </p:grpSpPr>
        <p:grpSp>
          <p:nvGrpSpPr>
            <p:cNvPr id="24" name="Groupe 23"/>
            <p:cNvGrpSpPr/>
            <p:nvPr/>
          </p:nvGrpSpPr>
          <p:grpSpPr>
            <a:xfrm>
              <a:off x="5715000" y="2943234"/>
              <a:ext cx="6051087" cy="305742"/>
              <a:chOff x="-2824184" y="3490247"/>
              <a:chExt cx="16394294" cy="156933"/>
            </a:xfrm>
          </p:grpSpPr>
          <p:cxnSp>
            <p:nvCxnSpPr>
              <p:cNvPr id="25" name="Connecteur droit 24"/>
              <p:cNvCxnSpPr/>
              <p:nvPr/>
            </p:nvCxnSpPr>
            <p:spPr>
              <a:xfrm>
                <a:off x="-2824184" y="3490247"/>
                <a:ext cx="7355400" cy="20602"/>
              </a:xfrm>
              <a:prstGeom prst="line">
                <a:avLst/>
              </a:prstGeom>
              <a:ln/>
            </p:spPr>
            <p:style>
              <a:lnRef idx="1">
                <a:schemeClr val="dk1"/>
              </a:lnRef>
              <a:fillRef idx="0">
                <a:schemeClr val="dk1"/>
              </a:fillRef>
              <a:effectRef idx="0">
                <a:schemeClr val="dk1"/>
              </a:effectRef>
              <a:fontRef idx="minor">
                <a:schemeClr val="tx1"/>
              </a:fontRef>
            </p:style>
          </p:cxnSp>
          <p:cxnSp>
            <p:nvCxnSpPr>
              <p:cNvPr id="26" name="Connecteur droit 25"/>
              <p:cNvCxnSpPr/>
              <p:nvPr/>
            </p:nvCxnSpPr>
            <p:spPr>
              <a:xfrm>
                <a:off x="7116725" y="3506423"/>
                <a:ext cx="6453385" cy="0"/>
              </a:xfrm>
              <a:prstGeom prst="line">
                <a:avLst/>
              </a:prstGeom>
              <a:ln/>
            </p:spPr>
            <p:style>
              <a:lnRef idx="1">
                <a:schemeClr val="dk1"/>
              </a:lnRef>
              <a:fillRef idx="0">
                <a:schemeClr val="dk1"/>
              </a:fillRef>
              <a:effectRef idx="0">
                <a:schemeClr val="dk1"/>
              </a:effectRef>
              <a:fontRef idx="minor">
                <a:schemeClr val="tx1"/>
              </a:fontRef>
            </p:style>
          </p:cxnSp>
          <p:cxnSp>
            <p:nvCxnSpPr>
              <p:cNvPr id="27" name="Connecteur droit 26"/>
              <p:cNvCxnSpPr/>
              <p:nvPr/>
            </p:nvCxnSpPr>
            <p:spPr>
              <a:xfrm rot="16200000" flipH="1">
                <a:off x="5100426" y="2937209"/>
                <a:ext cx="140756" cy="1279185"/>
              </a:xfrm>
              <a:prstGeom prst="line">
                <a:avLst/>
              </a:prstGeom>
              <a:ln/>
            </p:spPr>
            <p:style>
              <a:lnRef idx="1">
                <a:schemeClr val="dk1"/>
              </a:lnRef>
              <a:fillRef idx="0">
                <a:schemeClr val="dk1"/>
              </a:fillRef>
              <a:effectRef idx="0">
                <a:schemeClr val="dk1"/>
              </a:effectRef>
              <a:fontRef idx="minor">
                <a:schemeClr val="tx1"/>
              </a:fontRef>
            </p:style>
          </p:cxnSp>
          <p:cxnSp>
            <p:nvCxnSpPr>
              <p:cNvPr id="28" name="Connecteur droit 27"/>
              <p:cNvCxnSpPr/>
              <p:nvPr/>
            </p:nvCxnSpPr>
            <p:spPr>
              <a:xfrm rot="16200000">
                <a:off x="6435443" y="2965895"/>
                <a:ext cx="140755" cy="1221813"/>
              </a:xfrm>
              <a:prstGeom prst="line">
                <a:avLst/>
              </a:prstGeom>
              <a:ln/>
            </p:spPr>
            <p:style>
              <a:lnRef idx="1">
                <a:schemeClr val="dk1"/>
              </a:lnRef>
              <a:fillRef idx="0">
                <a:schemeClr val="dk1"/>
              </a:fillRef>
              <a:effectRef idx="0">
                <a:schemeClr val="dk1"/>
              </a:effectRef>
              <a:fontRef idx="minor">
                <a:schemeClr val="tx1"/>
              </a:fontRef>
            </p:style>
          </p:cxnSp>
        </p:grpSp>
        <p:pic>
          <p:nvPicPr>
            <p:cNvPr id="43" name="Image 42"/>
            <p:cNvPicPr>
              <a:picLocks noChangeAspect="1"/>
            </p:cNvPicPr>
            <p:nvPr/>
          </p:nvPicPr>
          <p:blipFill rotWithShape="1">
            <a:blip r:embed="rId5" cstate="print">
              <a:extLst>
                <a:ext uri="{28A0092B-C50C-407E-A947-70E740481C1C}">
                  <a14:useLocalDpi xmlns:a14="http://schemas.microsoft.com/office/drawing/2010/main" val="0"/>
                </a:ext>
              </a:extLst>
            </a:blip>
            <a:srcRect l="36887" t="11686" r="38402" b="39731"/>
            <a:stretch/>
          </p:blipFill>
          <p:spPr>
            <a:xfrm>
              <a:off x="8549594" y="4230356"/>
              <a:ext cx="704812" cy="2432416"/>
            </a:xfrm>
            <a:prstGeom prst="rect">
              <a:avLst/>
            </a:prstGeom>
          </p:spPr>
        </p:pic>
        <p:pic>
          <p:nvPicPr>
            <p:cNvPr id="42" name="Image 41"/>
            <p:cNvPicPr>
              <a:picLocks noChangeAspect="1"/>
            </p:cNvPicPr>
            <p:nvPr/>
          </p:nvPicPr>
          <p:blipFill rotWithShape="1">
            <a:blip r:embed="rId6" cstate="print">
              <a:extLst>
                <a:ext uri="{28A0092B-C50C-407E-A947-70E740481C1C}">
                  <a14:useLocalDpi xmlns:a14="http://schemas.microsoft.com/office/drawing/2010/main" val="0"/>
                </a:ext>
              </a:extLst>
            </a:blip>
            <a:srcRect l="36279" t="10038" r="37605" b="34681"/>
            <a:stretch/>
          </p:blipFill>
          <p:spPr>
            <a:xfrm>
              <a:off x="7743972" y="3852484"/>
              <a:ext cx="805622" cy="2893976"/>
            </a:xfrm>
            <a:prstGeom prst="rect">
              <a:avLst/>
            </a:prstGeom>
          </p:spPr>
        </p:pic>
        <p:pic>
          <p:nvPicPr>
            <p:cNvPr id="44" name="Image 4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863" b="66362" l="32325" r="62036">
                          <a14:foregroundMark x1="32462" y1="24863" x2="62173" y2="24863"/>
                          <a14:foregroundMark x1="39890" y1="66179" x2="56534" y2="66362"/>
                          <a14:foregroundMark x1="41678" y1="64808" x2="41678" y2="64808"/>
                          <a14:foregroundMark x1="40990" y1="64351" x2="40990" y2="64351"/>
                          <a14:foregroundMark x1="40578" y1="63437" x2="40578" y2="63437"/>
                          <a14:backgroundMark x1="40578" y1="66088" x2="34250" y2="24771"/>
                        </a14:backgroundRemoval>
                      </a14:imgEffect>
                    </a14:imgLayer>
                  </a14:imgProps>
                </a:ext>
                <a:ext uri="{28A0092B-C50C-407E-A947-70E740481C1C}">
                  <a14:useLocalDpi xmlns:a14="http://schemas.microsoft.com/office/drawing/2010/main" val="0"/>
                </a:ext>
              </a:extLst>
            </a:blip>
            <a:srcRect l="33812" t="23117" r="38169" b="32819"/>
            <a:stretch/>
          </p:blipFill>
          <p:spPr>
            <a:xfrm>
              <a:off x="9158677" y="3520888"/>
              <a:ext cx="1239241" cy="3225572"/>
            </a:xfrm>
            <a:prstGeom prst="rect">
              <a:avLst/>
            </a:prstGeom>
          </p:spPr>
        </p:pic>
      </p:grpSp>
      <p:sp>
        <p:nvSpPr>
          <p:cNvPr id="29" name="ZoneTexte 28"/>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6085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684269" y="2364058"/>
            <a:ext cx="2698063" cy="3590693"/>
          </a:xfrm>
          <a:prstGeom prst="rect">
            <a:avLst/>
          </a:prstGeom>
        </p:spPr>
      </p:pic>
      <p:sp>
        <p:nvSpPr>
          <p:cNvPr id="4" name="Rectangle 3"/>
          <p:cNvSpPr/>
          <p:nvPr/>
        </p:nvSpPr>
        <p:spPr>
          <a:xfrm>
            <a:off x="305772" y="3107796"/>
            <a:ext cx="7132092" cy="1754326"/>
          </a:xfrm>
          <a:prstGeom prst="rect">
            <a:avLst/>
          </a:prstGeom>
        </p:spPr>
        <p:txBody>
          <a:bodyPr wrap="square">
            <a:spAutoFit/>
          </a:bodyPr>
          <a:lstStyle/>
          <a:p>
            <a:r>
              <a:rPr lang="en-US" sz="3600" kern="0" cap="small" dirty="0">
                <a:solidFill>
                  <a:schemeClr val="tx1">
                    <a:lumMod val="75000"/>
                    <a:lumOff val="25000"/>
                  </a:schemeClr>
                </a:solidFill>
                <a:latin typeface="Sofia Pro Medium" panose="00000500000000000000" pitchFamily="50" charset="0"/>
              </a:rPr>
              <a:t>What are the differences </a:t>
            </a:r>
            <a:endParaRPr lang="en-US" sz="3600" kern="0" cap="small" dirty="0" smtClean="0">
              <a:solidFill>
                <a:schemeClr val="tx1">
                  <a:lumMod val="75000"/>
                  <a:lumOff val="25000"/>
                </a:schemeClr>
              </a:solidFill>
              <a:latin typeface="Sofia Pro Medium" panose="00000500000000000000" pitchFamily="50" charset="0"/>
            </a:endParaRPr>
          </a:p>
          <a:p>
            <a:r>
              <a:rPr lang="en-US" sz="3600" kern="0" cap="small" dirty="0" smtClean="0">
                <a:solidFill>
                  <a:schemeClr val="tx1">
                    <a:lumMod val="75000"/>
                    <a:lumOff val="25000"/>
                  </a:schemeClr>
                </a:solidFill>
                <a:latin typeface="Sofia Pro Medium" panose="00000500000000000000" pitchFamily="50" charset="0"/>
              </a:rPr>
              <a:t>between alpha range </a:t>
            </a:r>
            <a:r>
              <a:rPr lang="en-US" sz="3600" kern="0" cap="small" dirty="0">
                <a:solidFill>
                  <a:schemeClr val="tx1">
                    <a:lumMod val="75000"/>
                    <a:lumOff val="25000"/>
                  </a:schemeClr>
                </a:solidFill>
                <a:latin typeface="Sofia Pro Medium" panose="00000500000000000000" pitchFamily="50" charset="0"/>
              </a:rPr>
              <a:t>&amp; </a:t>
            </a:r>
            <a:r>
              <a:rPr lang="en-US" sz="3600" kern="0" cap="small" dirty="0" err="1">
                <a:solidFill>
                  <a:schemeClr val="tx1">
                    <a:lumMod val="75000"/>
                    <a:lumOff val="25000"/>
                  </a:schemeClr>
                </a:solidFill>
                <a:latin typeface="Sofia Pro Medium" panose="00000500000000000000" pitchFamily="50" charset="0"/>
              </a:rPr>
              <a:t>glyconight</a:t>
            </a:r>
            <a:r>
              <a:rPr lang="en-US" sz="3600" kern="0" cap="small" dirty="0">
                <a:solidFill>
                  <a:schemeClr val="tx1">
                    <a:lumMod val="75000"/>
                    <a:lumOff val="25000"/>
                  </a:schemeClr>
                </a:solidFill>
                <a:latin typeface="Sofia Pro Medium" panose="00000500000000000000" pitchFamily="50" charset="0"/>
              </a:rPr>
              <a:t> 10% </a:t>
            </a:r>
            <a:r>
              <a:rPr lang="en-US" sz="3600" kern="0" cap="small" dirty="0" smtClean="0">
                <a:solidFill>
                  <a:schemeClr val="tx1">
                    <a:lumMod val="75000"/>
                    <a:lumOff val="25000"/>
                  </a:schemeClr>
                </a:solidFill>
                <a:latin typeface="Sofia Pro Medium" panose="00000500000000000000" pitchFamily="50" charset="0"/>
              </a:rPr>
              <a:t>masque </a:t>
            </a:r>
            <a:r>
              <a:rPr lang="fr-FR" sz="3600" kern="0" cap="small" dirty="0" smtClean="0">
                <a:solidFill>
                  <a:schemeClr val="tx1">
                    <a:lumMod val="75000"/>
                    <a:lumOff val="25000"/>
                  </a:schemeClr>
                </a:solidFill>
                <a:latin typeface="Sofia Pro Medium" panose="00000500000000000000" pitchFamily="50" charset="0"/>
              </a:rPr>
              <a:t>?</a:t>
            </a:r>
            <a:r>
              <a:rPr lang="fr-FR" sz="3600" dirty="0" smtClean="0">
                <a:latin typeface="Sofia Pro Regular" panose="00000500000000000000" pitchFamily="50" charset="0"/>
              </a:rPr>
              <a:t> </a:t>
            </a:r>
            <a:endParaRPr lang="fr-FR" sz="3600" dirty="0">
              <a:latin typeface="Sofia Pro Regular" panose="00000500000000000000" pitchFamily="50" charset="0"/>
            </a:endParaRPr>
          </a:p>
        </p:txBody>
      </p:sp>
      <p:sp>
        <p:nvSpPr>
          <p:cNvPr id="6" name="ZoneTexte 5"/>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359918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p:cNvGrpSpPr/>
          <p:nvPr/>
        </p:nvGrpSpPr>
        <p:grpSpPr>
          <a:xfrm>
            <a:off x="459492" y="3496810"/>
            <a:ext cx="5422779" cy="3285726"/>
            <a:chOff x="369154" y="3632604"/>
            <a:chExt cx="5422779" cy="3285726"/>
          </a:xfrm>
        </p:grpSpPr>
        <p:cxnSp>
          <p:nvCxnSpPr>
            <p:cNvPr id="7" name="Connecteur droit 6"/>
            <p:cNvCxnSpPr/>
            <p:nvPr/>
          </p:nvCxnSpPr>
          <p:spPr>
            <a:xfrm>
              <a:off x="369154" y="3644607"/>
              <a:ext cx="3890874" cy="0"/>
            </a:xfrm>
            <a:prstGeom prst="line">
              <a:avLst/>
            </a:prstGeom>
          </p:spPr>
          <p:style>
            <a:lnRef idx="1">
              <a:schemeClr val="dk1"/>
            </a:lnRef>
            <a:fillRef idx="0">
              <a:schemeClr val="dk1"/>
            </a:fillRef>
            <a:effectRef idx="0">
              <a:schemeClr val="dk1"/>
            </a:effectRef>
            <a:fontRef idx="minor">
              <a:schemeClr val="tx1"/>
            </a:fontRef>
          </p:style>
        </p:cxnSp>
        <p:cxnSp>
          <p:nvCxnSpPr>
            <p:cNvPr id="9" name="Connecteur droit 8"/>
            <p:cNvCxnSpPr/>
            <p:nvPr/>
          </p:nvCxnSpPr>
          <p:spPr>
            <a:xfrm>
              <a:off x="4257419" y="3632604"/>
              <a:ext cx="1534514" cy="3285726"/>
            </a:xfrm>
            <a:prstGeom prst="line">
              <a:avLst/>
            </a:prstGeom>
          </p:spPr>
          <p:style>
            <a:lnRef idx="1">
              <a:schemeClr val="dk1"/>
            </a:lnRef>
            <a:fillRef idx="0">
              <a:schemeClr val="dk1"/>
            </a:fillRef>
            <a:effectRef idx="0">
              <a:schemeClr val="dk1"/>
            </a:effectRef>
            <a:fontRef idx="minor">
              <a:schemeClr val="tx1"/>
            </a:fontRef>
          </p:style>
        </p:cxnSp>
      </p:grpSp>
      <p:grpSp>
        <p:nvGrpSpPr>
          <p:cNvPr id="18" name="Groupe 17"/>
          <p:cNvGrpSpPr/>
          <p:nvPr/>
        </p:nvGrpSpPr>
        <p:grpSpPr>
          <a:xfrm>
            <a:off x="6755839" y="3584277"/>
            <a:ext cx="4783052" cy="3273723"/>
            <a:chOff x="6924982" y="3619611"/>
            <a:chExt cx="4783052" cy="3273723"/>
          </a:xfrm>
        </p:grpSpPr>
        <p:cxnSp>
          <p:nvCxnSpPr>
            <p:cNvPr id="8" name="Connecteur droit 7"/>
            <p:cNvCxnSpPr/>
            <p:nvPr/>
          </p:nvCxnSpPr>
          <p:spPr>
            <a:xfrm>
              <a:off x="6924982" y="3619611"/>
              <a:ext cx="4783052" cy="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p:cNvCxnSpPr/>
            <p:nvPr/>
          </p:nvCxnSpPr>
          <p:spPr>
            <a:xfrm>
              <a:off x="6924982" y="3619611"/>
              <a:ext cx="1536278" cy="3273723"/>
            </a:xfrm>
            <a:prstGeom prst="line">
              <a:avLst/>
            </a:prstGeom>
          </p:spPr>
          <p:style>
            <a:lnRef idx="1">
              <a:schemeClr val="dk1"/>
            </a:lnRef>
            <a:fillRef idx="0">
              <a:schemeClr val="dk1"/>
            </a:fillRef>
            <a:effectRef idx="0">
              <a:schemeClr val="dk1"/>
            </a:effectRef>
            <a:fontRef idx="minor">
              <a:schemeClr val="tx1"/>
            </a:fontRef>
          </p:style>
        </p:cxnSp>
      </p:grpSp>
      <p:grpSp>
        <p:nvGrpSpPr>
          <p:cNvPr id="16" name="Groupe 15"/>
          <p:cNvGrpSpPr/>
          <p:nvPr/>
        </p:nvGrpSpPr>
        <p:grpSpPr>
          <a:xfrm>
            <a:off x="4598660" y="3578683"/>
            <a:ext cx="2009082" cy="2586636"/>
            <a:chOff x="4789839" y="3619611"/>
            <a:chExt cx="2009082" cy="2586636"/>
          </a:xfrm>
        </p:grpSpPr>
        <p:sp>
          <p:nvSpPr>
            <p:cNvPr id="13" name="Ellipse 12"/>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592731" y="3619611"/>
              <a:ext cx="383438"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1</a:t>
              </a:r>
            </a:p>
          </p:txBody>
        </p:sp>
        <p:sp>
          <p:nvSpPr>
            <p:cNvPr id="15" name="Rectangle 14"/>
            <p:cNvSpPr/>
            <p:nvPr/>
          </p:nvSpPr>
          <p:spPr>
            <a:xfrm>
              <a:off x="4789839" y="3619611"/>
              <a:ext cx="2009082" cy="2586636"/>
            </a:xfrm>
            <a:prstGeom prst="rect">
              <a:avLst/>
            </a:prstGeom>
          </p:spPr>
          <p:txBody>
            <a:bodyPr wrap="none">
              <a:prstTxWarp prst="textArchUp">
                <a:avLst>
                  <a:gd name="adj" fmla="val 10868718"/>
                </a:avLst>
              </a:prstTxWarp>
              <a:spAutoFit/>
            </a:bodyPr>
            <a:lstStyle/>
            <a:p>
              <a:pPr lvl="0" algn="ctr">
                <a:defRPr/>
              </a:pPr>
              <a:r>
                <a:rPr lang="fr-FR" sz="2000" kern="0" cap="small" dirty="0" smtClean="0">
                  <a:solidFill>
                    <a:schemeClr val="tx1">
                      <a:lumMod val="75000"/>
                      <a:lumOff val="25000"/>
                    </a:schemeClr>
                  </a:solidFill>
                  <a:latin typeface="Sofia Pro Medium" panose="00000500000000000000" pitchFamily="50" charset="0"/>
                </a:rPr>
                <a:t>PROMISE</a:t>
              </a:r>
              <a:endParaRPr lang="fr-FR" sz="2000" kern="0" cap="small" dirty="0">
                <a:solidFill>
                  <a:schemeClr val="tx1">
                    <a:lumMod val="75000"/>
                    <a:lumOff val="25000"/>
                  </a:schemeClr>
                </a:solidFill>
                <a:latin typeface="Sofia Pro Medium" panose="00000500000000000000" pitchFamily="50" charset="0"/>
              </a:endParaRPr>
            </a:p>
          </p:txBody>
        </p:sp>
      </p:grpSp>
      <p:cxnSp>
        <p:nvCxnSpPr>
          <p:cNvPr id="35" name="Connecteur droit 34"/>
          <p:cNvCxnSpPr/>
          <p:nvPr/>
        </p:nvCxnSpPr>
        <p:spPr>
          <a:xfrm flipV="1">
            <a:off x="790233" y="4112294"/>
            <a:ext cx="3701423" cy="469"/>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36" name="Groupe 35"/>
          <p:cNvGrpSpPr/>
          <p:nvPr/>
        </p:nvGrpSpPr>
        <p:grpSpPr>
          <a:xfrm>
            <a:off x="4913377" y="4281117"/>
            <a:ext cx="2009082" cy="2586636"/>
            <a:chOff x="4789839" y="3619611"/>
            <a:chExt cx="2009082" cy="2586636"/>
          </a:xfrm>
        </p:grpSpPr>
        <p:sp>
          <p:nvSpPr>
            <p:cNvPr id="37" name="Ellipse 36"/>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5592731" y="3619611"/>
              <a:ext cx="383439"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2</a:t>
              </a:r>
            </a:p>
          </p:txBody>
        </p:sp>
        <p:sp>
          <p:nvSpPr>
            <p:cNvPr id="39" name="Rectangle 38"/>
            <p:cNvSpPr/>
            <p:nvPr/>
          </p:nvSpPr>
          <p:spPr>
            <a:xfrm>
              <a:off x="4789839" y="3619611"/>
              <a:ext cx="2009082" cy="2586636"/>
            </a:xfrm>
            <a:prstGeom prst="rect">
              <a:avLst/>
            </a:prstGeom>
          </p:spPr>
          <p:txBody>
            <a:bodyPr wrap="none">
              <a:prstTxWarp prst="textArchUp">
                <a:avLst>
                  <a:gd name="adj" fmla="val 10868718"/>
                </a:avLst>
              </a:prstTxWarp>
              <a:spAutoFit/>
            </a:bodyPr>
            <a:lstStyle/>
            <a:p>
              <a:pPr algn="ctr">
                <a:defRPr/>
              </a:pPr>
              <a:r>
                <a:rPr lang="fr-FR" sz="2000" kern="0" cap="small" dirty="0">
                  <a:solidFill>
                    <a:schemeClr val="tx1">
                      <a:lumMod val="75000"/>
                      <a:lumOff val="25000"/>
                    </a:schemeClr>
                  </a:solidFill>
                  <a:latin typeface="Sofia Pro Medium" panose="00000500000000000000" pitchFamily="50" charset="0"/>
                </a:rPr>
                <a:t>INGREDIENTS</a:t>
              </a:r>
            </a:p>
          </p:txBody>
        </p:sp>
      </p:grpSp>
      <p:grpSp>
        <p:nvGrpSpPr>
          <p:cNvPr id="40" name="Groupe 39"/>
          <p:cNvGrpSpPr/>
          <p:nvPr/>
        </p:nvGrpSpPr>
        <p:grpSpPr>
          <a:xfrm>
            <a:off x="5286346" y="5006342"/>
            <a:ext cx="2009082" cy="2586636"/>
            <a:chOff x="4789839" y="3619611"/>
            <a:chExt cx="2009082" cy="2586636"/>
          </a:xfrm>
        </p:grpSpPr>
        <p:sp>
          <p:nvSpPr>
            <p:cNvPr id="41" name="Ellipse 40"/>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5592731" y="3619611"/>
              <a:ext cx="383439"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3</a:t>
              </a:r>
            </a:p>
          </p:txBody>
        </p:sp>
        <p:sp>
          <p:nvSpPr>
            <p:cNvPr id="43" name="Rectangle 42"/>
            <p:cNvSpPr/>
            <p:nvPr/>
          </p:nvSpPr>
          <p:spPr>
            <a:xfrm>
              <a:off x="4789839" y="3619611"/>
              <a:ext cx="2009082" cy="2586636"/>
            </a:xfrm>
            <a:prstGeom prst="rect">
              <a:avLst/>
            </a:prstGeom>
          </p:spPr>
          <p:txBody>
            <a:bodyPr wrap="none">
              <a:prstTxWarp prst="textArchUp">
                <a:avLst>
                  <a:gd name="adj" fmla="val 10868718"/>
                </a:avLst>
              </a:prstTxWarp>
              <a:spAutoFit/>
            </a:bodyPr>
            <a:lstStyle/>
            <a:p>
              <a:pPr algn="ctr">
                <a:defRPr/>
              </a:pPr>
              <a:r>
                <a:rPr lang="fr-FR" sz="2000" kern="0" cap="small" dirty="0" smtClean="0">
                  <a:solidFill>
                    <a:schemeClr val="tx1">
                      <a:lumMod val="75000"/>
                      <a:lumOff val="25000"/>
                    </a:schemeClr>
                  </a:solidFill>
                  <a:latin typeface="Sofia Pro Medium" panose="00000500000000000000" pitchFamily="50" charset="0"/>
                </a:rPr>
                <a:t>USE</a:t>
              </a:r>
              <a:endParaRPr lang="fr-FR" sz="2000" kern="0" cap="small" dirty="0">
                <a:solidFill>
                  <a:schemeClr val="tx1">
                    <a:lumMod val="75000"/>
                    <a:lumOff val="25000"/>
                  </a:schemeClr>
                </a:solidFill>
                <a:latin typeface="Sofia Pro Medium" panose="00000500000000000000" pitchFamily="50" charset="0"/>
              </a:endParaRPr>
            </a:p>
          </p:txBody>
        </p:sp>
      </p:grpSp>
      <p:grpSp>
        <p:nvGrpSpPr>
          <p:cNvPr id="44" name="Groupe 43"/>
          <p:cNvGrpSpPr/>
          <p:nvPr/>
        </p:nvGrpSpPr>
        <p:grpSpPr>
          <a:xfrm>
            <a:off x="5644574" y="5723214"/>
            <a:ext cx="2009082" cy="2586636"/>
            <a:chOff x="4789839" y="3619611"/>
            <a:chExt cx="2009082" cy="2586636"/>
          </a:xfrm>
        </p:grpSpPr>
        <p:sp>
          <p:nvSpPr>
            <p:cNvPr id="45" name="Ellipse 44"/>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5592731" y="3619611"/>
              <a:ext cx="383439"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4</a:t>
              </a:r>
            </a:p>
          </p:txBody>
        </p:sp>
        <p:sp>
          <p:nvSpPr>
            <p:cNvPr id="47" name="Rectangle 46"/>
            <p:cNvSpPr/>
            <p:nvPr/>
          </p:nvSpPr>
          <p:spPr>
            <a:xfrm>
              <a:off x="4789839" y="3619611"/>
              <a:ext cx="2009082" cy="2586636"/>
            </a:xfrm>
            <a:prstGeom prst="rect">
              <a:avLst/>
            </a:prstGeom>
          </p:spPr>
          <p:txBody>
            <a:bodyPr wrap="none">
              <a:prstTxWarp prst="textArchUp">
                <a:avLst>
                  <a:gd name="adj" fmla="val 10868718"/>
                </a:avLst>
              </a:prstTxWarp>
              <a:spAutoFit/>
            </a:bodyPr>
            <a:lstStyle/>
            <a:p>
              <a:pPr lvl="0" algn="ctr">
                <a:defRPr/>
              </a:pPr>
              <a:r>
                <a:rPr lang="fr-FR" sz="2000" kern="0" cap="small" dirty="0" smtClean="0">
                  <a:solidFill>
                    <a:schemeClr val="tx1">
                      <a:lumMod val="75000"/>
                      <a:lumOff val="25000"/>
                    </a:schemeClr>
                  </a:solidFill>
                  <a:latin typeface="Sofia Pro Medium" panose="00000500000000000000" pitchFamily="50" charset="0"/>
                </a:rPr>
                <a:t>TARGET</a:t>
              </a:r>
              <a:endParaRPr lang="fr-FR" sz="2000" kern="0" cap="small" dirty="0">
                <a:solidFill>
                  <a:schemeClr val="tx1">
                    <a:lumMod val="75000"/>
                    <a:lumOff val="25000"/>
                  </a:schemeClr>
                </a:solidFill>
                <a:latin typeface="Sofia Pro Medium" panose="00000500000000000000" pitchFamily="50" charset="0"/>
              </a:endParaRPr>
            </a:p>
          </p:txBody>
        </p:sp>
      </p:grpSp>
      <p:grpSp>
        <p:nvGrpSpPr>
          <p:cNvPr id="48" name="Groupe 47"/>
          <p:cNvGrpSpPr/>
          <p:nvPr/>
        </p:nvGrpSpPr>
        <p:grpSpPr>
          <a:xfrm>
            <a:off x="6125232" y="6313714"/>
            <a:ext cx="2009082" cy="2640246"/>
            <a:chOff x="4789839" y="3566001"/>
            <a:chExt cx="2009082" cy="2640246"/>
          </a:xfrm>
        </p:grpSpPr>
        <p:sp>
          <p:nvSpPr>
            <p:cNvPr id="49" name="Ellipse 48"/>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5592731" y="3619611"/>
              <a:ext cx="383439"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5</a:t>
              </a:r>
            </a:p>
          </p:txBody>
        </p:sp>
        <p:sp>
          <p:nvSpPr>
            <p:cNvPr id="51" name="Rectangle 50"/>
            <p:cNvSpPr/>
            <p:nvPr/>
          </p:nvSpPr>
          <p:spPr>
            <a:xfrm>
              <a:off x="4789839" y="3566001"/>
              <a:ext cx="2009082" cy="2640246"/>
            </a:xfrm>
            <a:prstGeom prst="rect">
              <a:avLst/>
            </a:prstGeom>
          </p:spPr>
          <p:txBody>
            <a:bodyPr wrap="none">
              <a:prstTxWarp prst="textArchUp">
                <a:avLst>
                  <a:gd name="adj" fmla="val 10868718"/>
                </a:avLst>
              </a:prstTxWarp>
              <a:spAutoFit/>
            </a:bodyPr>
            <a:lstStyle/>
            <a:p>
              <a:pPr algn="ctr">
                <a:defRPr/>
              </a:pPr>
              <a:r>
                <a:rPr lang="fr-FR" sz="2000" kern="0" cap="small" dirty="0" smtClean="0">
                  <a:solidFill>
                    <a:schemeClr val="tx1">
                      <a:lumMod val="75000"/>
                      <a:lumOff val="25000"/>
                    </a:schemeClr>
                  </a:solidFill>
                  <a:latin typeface="Sofia Pro Medium" panose="00000500000000000000" pitchFamily="50" charset="0"/>
                </a:rPr>
                <a:t>TEXTURE</a:t>
              </a:r>
              <a:endParaRPr lang="fr-FR" sz="2000" kern="0" cap="small" dirty="0">
                <a:solidFill>
                  <a:schemeClr val="tx1">
                    <a:lumMod val="75000"/>
                    <a:lumOff val="25000"/>
                  </a:schemeClr>
                </a:solidFill>
                <a:latin typeface="Sofia Pro Medium" panose="00000500000000000000" pitchFamily="50" charset="0"/>
              </a:endParaRPr>
            </a:p>
          </p:txBody>
        </p:sp>
      </p:grpSp>
      <p:cxnSp>
        <p:nvCxnSpPr>
          <p:cNvPr id="54" name="Connecteur droit 53"/>
          <p:cNvCxnSpPr/>
          <p:nvPr/>
        </p:nvCxnSpPr>
        <p:spPr>
          <a:xfrm flipV="1">
            <a:off x="1062404" y="4746227"/>
            <a:ext cx="3832372" cy="45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5" name="Connecteur droit 54"/>
          <p:cNvCxnSpPr/>
          <p:nvPr/>
        </p:nvCxnSpPr>
        <p:spPr>
          <a:xfrm>
            <a:off x="1587698" y="5408974"/>
            <a:ext cx="3586305" cy="382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6" name="Connecteur droit 55"/>
          <p:cNvCxnSpPr/>
          <p:nvPr/>
        </p:nvCxnSpPr>
        <p:spPr>
          <a:xfrm>
            <a:off x="2315713" y="6325815"/>
            <a:ext cx="316149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57" name="ZoneTexte 56"/>
          <p:cNvSpPr txBox="1"/>
          <p:nvPr/>
        </p:nvSpPr>
        <p:spPr>
          <a:xfrm>
            <a:off x="459492" y="3668007"/>
            <a:ext cx="3985032" cy="338554"/>
          </a:xfrm>
          <a:prstGeom prst="rect">
            <a:avLst/>
          </a:prstGeom>
          <a:noFill/>
        </p:spPr>
        <p:txBody>
          <a:bodyPr wrap="square" rtlCol="0">
            <a:spAutoFit/>
          </a:bodyPr>
          <a:lstStyle/>
          <a:p>
            <a:pPr algn="ctr">
              <a:defRPr/>
            </a:pP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Renewing</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a:latin typeface="Sofia Pro Regular" panose="00000500000000000000" pitchFamily="50" charset="0"/>
                <a:ea typeface="Calibri" panose="020F0502020204030204" pitchFamily="34" charset="0"/>
                <a:cs typeface="Times New Roman" panose="02020603050405020304" pitchFamily="18" charset="0"/>
              </a:rPr>
              <a: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Hydration</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a:latin typeface="Sofia Pro Regular" panose="00000500000000000000" pitchFamily="50" charset="0"/>
                <a:ea typeface="Calibri" panose="020F0502020204030204" pitchFamily="34" charset="0"/>
                <a:cs typeface="Times New Roman" panose="02020603050405020304" pitchFamily="18" charset="0"/>
              </a:rPr>
              <a:t>- </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Radiance </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58" name="ZoneTexte 57"/>
          <p:cNvSpPr txBox="1"/>
          <p:nvPr/>
        </p:nvSpPr>
        <p:spPr>
          <a:xfrm>
            <a:off x="723900" y="4167464"/>
            <a:ext cx="4000500" cy="523220"/>
          </a:xfrm>
          <a:prstGeom prst="rect">
            <a:avLst/>
          </a:prstGeom>
          <a:noFill/>
        </p:spPr>
        <p:txBody>
          <a:bodyPr wrap="square" rtlCol="0">
            <a:spAutoFit/>
          </a:bodyPr>
          <a:lstStyle/>
          <a:p>
            <a:pPr algn="ctr">
              <a:defRPr/>
            </a:pPr>
            <a:r>
              <a:rPr lang="fr-FR" sz="1600" dirty="0">
                <a:latin typeface="Sofia Pro Regular" panose="00000500000000000000" pitchFamily="50" charset="0"/>
                <a:ea typeface="Calibri" panose="020F0502020204030204" pitchFamily="34" charset="0"/>
                <a:cs typeface="Times New Roman" panose="02020603050405020304" pitchFamily="18" charset="0"/>
              </a:rPr>
              <a:t>2% &amp; 8% </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of</a:t>
            </a:r>
            <a:r>
              <a:rPr lang="fr-FR" sz="1600" dirty="0">
                <a:latin typeface="Sofia Pro Regular" panose="00000500000000000000" pitchFamily="50" charset="0"/>
                <a:ea typeface="Calibri" panose="020F0502020204030204" pitchFamily="34" charset="0"/>
                <a:cs typeface="Times New Roman" panose="02020603050405020304" pitchFamily="18" charset="0"/>
              </a:rPr>
              <a:t> </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fruit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acids</a:t>
            </a:r>
            <a:endParaRPr lang="fr-FR" sz="1600" dirty="0" smtClean="0">
              <a:latin typeface="Sofia Pro Regular" panose="00000500000000000000" pitchFamily="50" charset="0"/>
              <a:ea typeface="Calibri" panose="020F0502020204030204" pitchFamily="34" charset="0"/>
              <a:cs typeface="Times New Roman" panose="02020603050405020304" pitchFamily="18" charset="0"/>
            </a:endParaRPr>
          </a:p>
          <a:p>
            <a:pPr algn="ctr">
              <a:defRPr/>
            </a:pP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lactic</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glycolic</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citric</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tartaric</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acids</a:t>
            </a:r>
            <a:endParaRPr lang="fr-FR" sz="12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59" name="ZoneTexte 58"/>
          <p:cNvSpPr txBox="1"/>
          <p:nvPr/>
        </p:nvSpPr>
        <p:spPr>
          <a:xfrm>
            <a:off x="637509" y="4825641"/>
            <a:ext cx="4452313" cy="584775"/>
          </a:xfrm>
          <a:prstGeom prst="rect">
            <a:avLst/>
          </a:prstGeom>
          <a:noFill/>
        </p:spPr>
        <p:txBody>
          <a:bodyPr wrap="square" rtlCol="0">
            <a:spAutoFit/>
          </a:bodyPr>
          <a:lstStyle/>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Duo use – 1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month</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cure</a:t>
            </a:r>
          </a:p>
          <a:p>
            <a:pPr algn="ctr">
              <a:defRPr/>
            </a:pP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Morning</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a:latin typeface="Sofia Pro Regular" panose="00000500000000000000" pitchFamily="50" charset="0"/>
                <a:ea typeface="Calibri" panose="020F0502020204030204" pitchFamily="34" charset="0"/>
                <a:cs typeface="Times New Roman" panose="02020603050405020304" pitchFamily="18" charset="0"/>
              </a:rPr>
              <a:t>&amp;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evening</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60" name="ZoneTexte 59"/>
          <p:cNvSpPr txBox="1"/>
          <p:nvPr/>
        </p:nvSpPr>
        <p:spPr>
          <a:xfrm>
            <a:off x="632317" y="5480775"/>
            <a:ext cx="5595239" cy="769441"/>
          </a:xfrm>
          <a:prstGeom prst="rect">
            <a:avLst/>
          </a:prstGeom>
          <a:noFill/>
        </p:spPr>
        <p:txBody>
          <a:bodyPr wrap="square" rtlCol="0">
            <a:spAutoFit/>
          </a:bodyPr>
          <a:lstStyle/>
          <a:p>
            <a:pPr algn="ctr">
              <a:defRPr/>
            </a:pPr>
            <a:r>
              <a:rPr lang="en-US" sz="1600" dirty="0">
                <a:latin typeface="Sofia Pro Regular" panose="00000500000000000000" pitchFamily="50" charset="0"/>
                <a:ea typeface="Calibri" panose="020F0502020204030204" pitchFamily="34" charset="0"/>
                <a:cs typeface="Times New Roman" panose="02020603050405020304" pitchFamily="18" charset="0"/>
              </a:rPr>
              <a:t>Skins that do not tolerate </a:t>
            </a:r>
          </a:p>
          <a:p>
            <a:pPr algn="ctr">
              <a:defRPr/>
            </a:pPr>
            <a:r>
              <a:rPr lang="en-US" sz="1600" dirty="0">
                <a:latin typeface="Sofia Pro Regular" panose="00000500000000000000" pitchFamily="50" charset="0"/>
                <a:ea typeface="Calibri" panose="020F0502020204030204" pitchFamily="34" charset="0"/>
                <a:cs typeface="Times New Roman" panose="02020603050405020304" pitchFamily="18" charset="0"/>
              </a:rPr>
              <a:t>high concentration glycolic acid</a:t>
            </a:r>
          </a:p>
          <a:p>
            <a:pPr algn="ctr">
              <a:defRPr/>
            </a:pPr>
            <a:r>
              <a:rPr lang="en-US" sz="1200" dirty="0">
                <a:latin typeface="Sofia Pro Regular" panose="00000500000000000000" pitchFamily="50" charset="0"/>
                <a:ea typeface="Calibri" panose="020F0502020204030204" pitchFamily="34" charset="0"/>
                <a:cs typeface="Times New Roman" panose="02020603050405020304" pitchFamily="18" charset="0"/>
              </a:rPr>
              <a:t>(including dry to very dry skin)</a:t>
            </a:r>
            <a:endParaRPr lang="fr-FR" sz="12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61" name="ZoneTexte 60"/>
          <p:cNvSpPr txBox="1"/>
          <p:nvPr/>
        </p:nvSpPr>
        <p:spPr>
          <a:xfrm>
            <a:off x="2375840" y="6402181"/>
            <a:ext cx="3256457" cy="338554"/>
          </a:xfrm>
          <a:prstGeom prst="rect">
            <a:avLst/>
          </a:prstGeom>
          <a:noFill/>
        </p:spPr>
        <p:txBody>
          <a:bodyPr wrap="square" rtlCol="0">
            <a:spAutoFit/>
          </a:bodyPr>
          <a:lstStyle/>
          <a:p>
            <a:pPr algn="ctr">
              <a:defRPr/>
            </a:pPr>
            <a:r>
              <a:rPr lang="fr-FR" sz="1600" dirty="0">
                <a:solidFill>
                  <a:srgbClr val="565655"/>
                </a:solidFill>
                <a:latin typeface="Century Gothic" panose="020B0502020202020204" pitchFamily="34" charset="0"/>
              </a:rPr>
              <a:t>	</a:t>
            </a:r>
            <a:r>
              <a:rPr lang="fr-FR" sz="1600" dirty="0">
                <a:latin typeface="Sofia Pro Regular" panose="00000500000000000000" pitchFamily="50" charset="0"/>
                <a:ea typeface="Calibri" panose="020F0502020204030204" pitchFamily="34" charset="0"/>
                <a:cs typeface="Times New Roman" panose="02020603050405020304" pitchFamily="18" charset="0"/>
              </a:rPr>
              <a:t>Gel </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Fluid</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cxnSp>
        <p:nvCxnSpPr>
          <p:cNvPr id="69" name="Connecteur droit 68"/>
          <p:cNvCxnSpPr/>
          <p:nvPr/>
        </p:nvCxnSpPr>
        <p:spPr>
          <a:xfrm flipV="1">
            <a:off x="7199099" y="4112294"/>
            <a:ext cx="3701423" cy="46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0" name="Connecteur droit 69"/>
          <p:cNvCxnSpPr/>
          <p:nvPr/>
        </p:nvCxnSpPr>
        <p:spPr>
          <a:xfrm flipV="1">
            <a:off x="7485509" y="4698602"/>
            <a:ext cx="3832372" cy="45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1" name="Connecteur droit 70"/>
          <p:cNvCxnSpPr/>
          <p:nvPr/>
        </p:nvCxnSpPr>
        <p:spPr>
          <a:xfrm>
            <a:off x="7851519" y="5523274"/>
            <a:ext cx="3999063" cy="972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flipV="1">
            <a:off x="8165916" y="6251632"/>
            <a:ext cx="3704729" cy="569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73" name="ZoneTexte 72"/>
          <p:cNvSpPr txBox="1"/>
          <p:nvPr/>
        </p:nvSpPr>
        <p:spPr>
          <a:xfrm>
            <a:off x="6934522" y="3668006"/>
            <a:ext cx="4143053" cy="338554"/>
          </a:xfrm>
          <a:prstGeom prst="rect">
            <a:avLst/>
          </a:prstGeom>
          <a:noFill/>
        </p:spPr>
        <p:txBody>
          <a:bodyPr wrap="square" rtlCol="0">
            <a:spAutoFit/>
          </a:bodyPr>
          <a:lstStyle/>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Anti-</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aging</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 new skin- radiance </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74" name="ZoneTexte 73"/>
          <p:cNvSpPr txBox="1"/>
          <p:nvPr/>
        </p:nvSpPr>
        <p:spPr>
          <a:xfrm>
            <a:off x="7258764" y="4300813"/>
            <a:ext cx="3984702" cy="338554"/>
          </a:xfrm>
          <a:prstGeom prst="rect">
            <a:avLst/>
          </a:prstGeom>
          <a:noFill/>
        </p:spPr>
        <p:txBody>
          <a:bodyPr wrap="square" rtlCol="0">
            <a:spAutoFit/>
          </a:bodyPr>
          <a:lstStyle/>
          <a:p>
            <a:pPr algn="ctr">
              <a:defRPr/>
            </a:pPr>
            <a:r>
              <a:rPr lang="fr-FR" sz="1600" dirty="0">
                <a:latin typeface="Sofia Pro Regular" panose="00000500000000000000" pitchFamily="50" charset="0"/>
                <a:ea typeface="Calibri" panose="020F0502020204030204" pitchFamily="34" charset="0"/>
                <a:cs typeface="Times New Roman" panose="02020603050405020304" pitchFamily="18" charset="0"/>
              </a:rPr>
              <a:t>10</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pure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glycolic</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acid</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75" name="ZoneTexte 74"/>
          <p:cNvSpPr txBox="1"/>
          <p:nvPr/>
        </p:nvSpPr>
        <p:spPr>
          <a:xfrm>
            <a:off x="7335980" y="4750934"/>
            <a:ext cx="4856020" cy="584775"/>
          </a:xfrm>
          <a:prstGeom prst="rect">
            <a:avLst/>
          </a:prstGeom>
          <a:noFill/>
        </p:spPr>
        <p:txBody>
          <a:bodyPr wrap="square" rtlCol="0">
            <a:spAutoFit/>
          </a:bodyPr>
          <a:lstStyle/>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Complexion radiance – Flash cure – Intensive </a:t>
            </a:r>
            <a:r>
              <a:rPr lang="fr-FR" sz="1600" dirty="0">
                <a:latin typeface="Sofia Pro Regular" panose="00000500000000000000" pitchFamily="50" charset="0"/>
                <a:ea typeface="Calibri" panose="020F0502020204030204" pitchFamily="34" charset="0"/>
                <a:cs typeface="Times New Roman" panose="02020603050405020304" pitchFamily="18" charset="0"/>
              </a:rPr>
              <a:t>c</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ure</a:t>
            </a:r>
          </a:p>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Night</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76" name="ZoneTexte 75"/>
          <p:cNvSpPr txBox="1"/>
          <p:nvPr/>
        </p:nvSpPr>
        <p:spPr>
          <a:xfrm>
            <a:off x="7201614" y="5540926"/>
            <a:ext cx="5613222" cy="523220"/>
          </a:xfrm>
          <a:prstGeom prst="rect">
            <a:avLst/>
          </a:prstGeom>
          <a:noFill/>
        </p:spPr>
        <p:txBody>
          <a:bodyPr wrap="square" rtlCol="0">
            <a:spAutoFit/>
          </a:bodyPr>
          <a:lstStyle/>
          <a:p>
            <a:pPr algn="ctr">
              <a:defRPr/>
            </a:pP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Intergenerational</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product</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a:p>
            <a:pPr algn="ctr">
              <a:defRPr/>
            </a:pP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Skins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tolerating</a:t>
            </a:r>
            <a:r>
              <a:rPr lang="fr-FR" sz="1200" dirty="0">
                <a:latin typeface="Sofia Pro Regular" panose="00000500000000000000" pitchFamily="50" charset="0"/>
                <a:ea typeface="Calibri" panose="020F0502020204030204" pitchFamily="34" charset="0"/>
                <a:cs typeface="Times New Roman" panose="02020603050405020304" pitchFamily="18" charset="0"/>
              </a:rPr>
              <a:t> </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high concentration</a:t>
            </a:r>
            <a:r>
              <a:rPr lang="fr-FR" sz="1200" dirty="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glycolic</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acid</a:t>
            </a:r>
            <a:endParaRPr lang="fr-FR" sz="12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77" name="ZoneTexte 76"/>
          <p:cNvSpPr txBox="1"/>
          <p:nvPr/>
        </p:nvSpPr>
        <p:spPr>
          <a:xfrm>
            <a:off x="8273067" y="6402181"/>
            <a:ext cx="2743210" cy="338554"/>
          </a:xfrm>
          <a:prstGeom prst="rect">
            <a:avLst/>
          </a:prstGeom>
          <a:noFill/>
        </p:spPr>
        <p:txBody>
          <a:bodyPr wrap="square" rtlCol="0">
            <a:spAutoFit/>
          </a:bodyPr>
          <a:lstStyle/>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Cream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mask</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grpSp>
        <p:nvGrpSpPr>
          <p:cNvPr id="6" name="Groupe 5"/>
          <p:cNvGrpSpPr/>
          <p:nvPr/>
        </p:nvGrpSpPr>
        <p:grpSpPr>
          <a:xfrm>
            <a:off x="7207348" y="1343025"/>
            <a:ext cx="917475" cy="2266949"/>
            <a:chOff x="7209118" y="1343171"/>
            <a:chExt cx="832206" cy="2425231"/>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28687" t="25203" r="30283"/>
            <a:stretch/>
          </p:blipFill>
          <p:spPr>
            <a:xfrm>
              <a:off x="7209118" y="1343171"/>
              <a:ext cx="832206" cy="2334791"/>
            </a:xfrm>
            <a:prstGeom prst="rect">
              <a:avLst/>
            </a:prstGeom>
          </p:spPr>
        </p:pic>
        <p:sp>
          <p:nvSpPr>
            <p:cNvPr id="53" name="ZoneTexte 52"/>
            <p:cNvSpPr txBox="1"/>
            <p:nvPr/>
          </p:nvSpPr>
          <p:spPr>
            <a:xfrm>
              <a:off x="7282987" y="3445557"/>
              <a:ext cx="592907" cy="322845"/>
            </a:xfrm>
            <a:prstGeom prst="rect">
              <a:avLst/>
            </a:prstGeom>
            <a:noFill/>
          </p:spPr>
          <p:txBody>
            <a:bodyPr wrap="square" rtlCol="0">
              <a:spAutoFit/>
            </a:bodyPr>
            <a:lstStyle/>
            <a:p>
              <a:pPr algn="r">
                <a:lnSpc>
                  <a:spcPct val="107000"/>
                </a:lnSpc>
                <a:spcAft>
                  <a:spcPts val="0"/>
                </a:spcAft>
              </a:pPr>
              <a:r>
                <a:rPr lang="fr-FR" sz="1400" dirty="0" smtClean="0">
                  <a:latin typeface="Sofia Pro Regular" panose="00000500000000000000" pitchFamily="50" charset="0"/>
                  <a:ea typeface="Calibri" panose="020F0502020204030204" pitchFamily="34" charset="0"/>
                  <a:cs typeface="Times New Roman" panose="02020603050405020304" pitchFamily="18" charset="0"/>
                </a:rPr>
                <a:t>50ml</a:t>
              </a:r>
              <a:endParaRPr lang="fr-FR" sz="1400" dirty="0">
                <a:latin typeface="Sofia Pro Regular" panose="00000500000000000000" pitchFamily="50" charset="0"/>
                <a:ea typeface="Calibri" panose="020F0502020204030204" pitchFamily="34" charset="0"/>
                <a:cs typeface="Times New Roman" panose="02020603050405020304" pitchFamily="18" charset="0"/>
                <a:sym typeface="Wingdings" panose="05000000000000000000" pitchFamily="2" charset="2"/>
              </a:endParaRPr>
            </a:p>
          </p:txBody>
        </p:sp>
      </p:grpSp>
      <p:grpSp>
        <p:nvGrpSpPr>
          <p:cNvPr id="2" name="Groupe 1"/>
          <p:cNvGrpSpPr/>
          <p:nvPr/>
        </p:nvGrpSpPr>
        <p:grpSpPr>
          <a:xfrm>
            <a:off x="2429217" y="1537077"/>
            <a:ext cx="1120500" cy="2044464"/>
            <a:chOff x="2429217" y="1537077"/>
            <a:chExt cx="1120500" cy="2044464"/>
          </a:xfrm>
        </p:grpSpPr>
        <p:grpSp>
          <p:nvGrpSpPr>
            <p:cNvPr id="19" name="Groupe 18"/>
            <p:cNvGrpSpPr/>
            <p:nvPr/>
          </p:nvGrpSpPr>
          <p:grpSpPr>
            <a:xfrm>
              <a:off x="2508945" y="1537077"/>
              <a:ext cx="978288" cy="1872512"/>
              <a:chOff x="2158807" y="1534927"/>
              <a:chExt cx="978288" cy="1872512"/>
            </a:xfrm>
          </p:grpSpPr>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21153" t="6873" r="20864" b="17663"/>
              <a:stretch/>
            </p:blipFill>
            <p:spPr>
              <a:xfrm>
                <a:off x="2626306" y="1534927"/>
                <a:ext cx="510789" cy="1872512"/>
              </a:xfrm>
              <a:prstGeom prst="rect">
                <a:avLst/>
              </a:prstGeom>
            </p:spPr>
          </p:pic>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22654" t="7835" r="20768" b="19862"/>
              <a:stretch/>
            </p:blipFill>
            <p:spPr>
              <a:xfrm>
                <a:off x="2158807" y="1615635"/>
                <a:ext cx="490344" cy="1791804"/>
              </a:xfrm>
              <a:prstGeom prst="rect">
                <a:avLst/>
              </a:prstGeom>
            </p:spPr>
          </p:pic>
        </p:grpSp>
        <p:sp>
          <p:nvSpPr>
            <p:cNvPr id="62" name="ZoneTexte 61"/>
            <p:cNvSpPr txBox="1"/>
            <p:nvPr/>
          </p:nvSpPr>
          <p:spPr>
            <a:xfrm>
              <a:off x="2429217" y="3258696"/>
              <a:ext cx="597265" cy="322845"/>
            </a:xfrm>
            <a:prstGeom prst="rect">
              <a:avLst/>
            </a:prstGeom>
            <a:noFill/>
          </p:spPr>
          <p:txBody>
            <a:bodyPr wrap="square" rtlCol="0">
              <a:spAutoFit/>
            </a:bodyPr>
            <a:lstStyle/>
            <a:p>
              <a:pPr>
                <a:lnSpc>
                  <a:spcPct val="107000"/>
                </a:lnSpc>
                <a:spcAft>
                  <a:spcPts val="0"/>
                </a:spcAft>
              </a:pPr>
              <a:r>
                <a:rPr lang="fr-FR" sz="1400" dirty="0" smtClean="0">
                  <a:latin typeface="Sofia Pro Regular" panose="00000500000000000000" pitchFamily="50" charset="0"/>
                  <a:ea typeface="Calibri" panose="020F0502020204030204" pitchFamily="34" charset="0"/>
                  <a:cs typeface="Times New Roman" panose="02020603050405020304" pitchFamily="18" charset="0"/>
                </a:rPr>
                <a:t>30ml</a:t>
              </a:r>
              <a:endParaRPr lang="fr-FR" sz="1400" dirty="0">
                <a:latin typeface="Sofia Pro Regular" panose="00000500000000000000" pitchFamily="50" charset="0"/>
                <a:ea typeface="Calibri" panose="020F0502020204030204" pitchFamily="34" charset="0"/>
                <a:cs typeface="Times New Roman" panose="02020603050405020304" pitchFamily="18" charset="0"/>
                <a:sym typeface="Wingdings" panose="05000000000000000000" pitchFamily="2" charset="2"/>
              </a:endParaRPr>
            </a:p>
          </p:txBody>
        </p:sp>
        <p:sp>
          <p:nvSpPr>
            <p:cNvPr id="63" name="ZoneTexte 62"/>
            <p:cNvSpPr txBox="1"/>
            <p:nvPr/>
          </p:nvSpPr>
          <p:spPr>
            <a:xfrm>
              <a:off x="2936805" y="3255838"/>
              <a:ext cx="612912" cy="322845"/>
            </a:xfrm>
            <a:prstGeom prst="rect">
              <a:avLst/>
            </a:prstGeom>
            <a:noFill/>
          </p:spPr>
          <p:txBody>
            <a:bodyPr wrap="square" rtlCol="0">
              <a:spAutoFit/>
            </a:bodyPr>
            <a:lstStyle/>
            <a:p>
              <a:pPr algn="r">
                <a:lnSpc>
                  <a:spcPct val="107000"/>
                </a:lnSpc>
                <a:spcAft>
                  <a:spcPts val="0"/>
                </a:spcAft>
              </a:pPr>
              <a:r>
                <a:rPr lang="fr-FR" sz="1400" dirty="0" smtClean="0">
                  <a:latin typeface="Sofia Pro Regular" panose="00000500000000000000" pitchFamily="50" charset="0"/>
                  <a:ea typeface="Calibri" panose="020F0502020204030204" pitchFamily="34" charset="0"/>
                  <a:cs typeface="Times New Roman" panose="02020603050405020304" pitchFamily="18" charset="0"/>
                </a:rPr>
                <a:t>50ml</a:t>
              </a:r>
              <a:endParaRPr lang="fr-FR" sz="1400" dirty="0">
                <a:latin typeface="Sofia Pro Regular" panose="00000500000000000000" pitchFamily="50" charset="0"/>
                <a:ea typeface="Calibri" panose="020F0502020204030204" pitchFamily="34" charset="0"/>
                <a:cs typeface="Times New Roman" panose="02020603050405020304" pitchFamily="18" charset="0"/>
                <a:sym typeface="Wingdings" panose="05000000000000000000" pitchFamily="2" charset="2"/>
              </a:endParaRPr>
            </a:p>
          </p:txBody>
        </p:sp>
      </p:grpSp>
      <p:sp>
        <p:nvSpPr>
          <p:cNvPr id="64" name="ZoneTexte 63"/>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139021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500"/>
                                        <p:tgtEl>
                                          <p:spTgt spid="7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73" grpId="0"/>
      <p:bldP spid="74" grpId="0"/>
      <p:bldP spid="75" grpId="0"/>
      <p:bldP spid="76" grpId="0"/>
      <p:bldP spid="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684269" y="2364058"/>
            <a:ext cx="2698063" cy="3590693"/>
          </a:xfrm>
          <a:prstGeom prst="rect">
            <a:avLst/>
          </a:prstGeom>
        </p:spPr>
      </p:pic>
      <p:sp>
        <p:nvSpPr>
          <p:cNvPr id="4" name="Rectangle 3"/>
          <p:cNvSpPr/>
          <p:nvPr/>
        </p:nvSpPr>
        <p:spPr>
          <a:xfrm>
            <a:off x="305772" y="3107796"/>
            <a:ext cx="7132092" cy="1754326"/>
          </a:xfrm>
          <a:prstGeom prst="rect">
            <a:avLst/>
          </a:prstGeom>
        </p:spPr>
        <p:txBody>
          <a:bodyPr wrap="square">
            <a:spAutoFit/>
          </a:bodyPr>
          <a:lstStyle/>
          <a:p>
            <a:r>
              <a:rPr lang="en-US" sz="3600" kern="0" cap="small" dirty="0">
                <a:solidFill>
                  <a:schemeClr val="tx1">
                    <a:lumMod val="75000"/>
                    <a:lumOff val="25000"/>
                  </a:schemeClr>
                </a:solidFill>
                <a:latin typeface="Sofia Pro Medium" panose="00000500000000000000" pitchFamily="50" charset="0"/>
              </a:rPr>
              <a:t>What are the differences </a:t>
            </a:r>
            <a:endParaRPr lang="en-US" sz="3600" kern="0" cap="small" dirty="0" smtClean="0">
              <a:solidFill>
                <a:schemeClr val="tx1">
                  <a:lumMod val="75000"/>
                  <a:lumOff val="25000"/>
                </a:schemeClr>
              </a:solidFill>
              <a:latin typeface="Sofia Pro Medium" panose="00000500000000000000" pitchFamily="50" charset="0"/>
            </a:endParaRPr>
          </a:p>
          <a:p>
            <a:r>
              <a:rPr lang="en-US" sz="3600" kern="0" cap="small" dirty="0" smtClean="0">
                <a:solidFill>
                  <a:schemeClr val="tx1">
                    <a:lumMod val="75000"/>
                    <a:lumOff val="25000"/>
                  </a:schemeClr>
                </a:solidFill>
                <a:latin typeface="Sofia Pro Medium" panose="00000500000000000000" pitchFamily="50" charset="0"/>
              </a:rPr>
              <a:t>between essential white &amp; </a:t>
            </a:r>
            <a:r>
              <a:rPr lang="en-US" sz="3600" kern="0" cap="small" dirty="0" err="1">
                <a:solidFill>
                  <a:schemeClr val="tx1">
                    <a:lumMod val="75000"/>
                    <a:lumOff val="25000"/>
                  </a:schemeClr>
                </a:solidFill>
                <a:latin typeface="Sofia Pro Medium" panose="00000500000000000000" pitchFamily="50" charset="0"/>
              </a:rPr>
              <a:t>G</a:t>
            </a:r>
            <a:r>
              <a:rPr lang="en-US" sz="3600" kern="0" cap="small" dirty="0" err="1" smtClean="0">
                <a:solidFill>
                  <a:schemeClr val="tx1">
                    <a:lumMod val="75000"/>
                    <a:lumOff val="25000"/>
                  </a:schemeClr>
                </a:solidFill>
                <a:latin typeface="Sofia Pro Medium" panose="00000500000000000000" pitchFamily="50" charset="0"/>
              </a:rPr>
              <a:t>lyconight</a:t>
            </a:r>
            <a:r>
              <a:rPr lang="en-US" sz="3600" kern="0" cap="small" dirty="0" smtClean="0">
                <a:solidFill>
                  <a:schemeClr val="tx1">
                    <a:lumMod val="75000"/>
                    <a:lumOff val="25000"/>
                  </a:schemeClr>
                </a:solidFill>
                <a:latin typeface="Sofia Pro Medium" panose="00000500000000000000" pitchFamily="50" charset="0"/>
              </a:rPr>
              <a:t> </a:t>
            </a:r>
            <a:r>
              <a:rPr lang="en-US" sz="3600" kern="0" cap="small" dirty="0">
                <a:solidFill>
                  <a:schemeClr val="tx1">
                    <a:lumMod val="75000"/>
                    <a:lumOff val="25000"/>
                  </a:schemeClr>
                </a:solidFill>
                <a:latin typeface="Sofia Pro Medium" panose="00000500000000000000" pitchFamily="50" charset="0"/>
              </a:rPr>
              <a:t>10% M</a:t>
            </a:r>
            <a:r>
              <a:rPr lang="en-US" sz="3600" kern="0" cap="small" dirty="0" smtClean="0">
                <a:solidFill>
                  <a:schemeClr val="tx1">
                    <a:lumMod val="75000"/>
                    <a:lumOff val="25000"/>
                  </a:schemeClr>
                </a:solidFill>
                <a:latin typeface="Sofia Pro Medium" panose="00000500000000000000" pitchFamily="50" charset="0"/>
              </a:rPr>
              <a:t>asque </a:t>
            </a:r>
            <a:r>
              <a:rPr lang="fr-FR" sz="3600" kern="0" cap="small" dirty="0" smtClean="0">
                <a:solidFill>
                  <a:schemeClr val="tx1">
                    <a:lumMod val="75000"/>
                    <a:lumOff val="25000"/>
                  </a:schemeClr>
                </a:solidFill>
                <a:latin typeface="Sofia Pro Medium" panose="00000500000000000000" pitchFamily="50" charset="0"/>
              </a:rPr>
              <a:t>?</a:t>
            </a:r>
            <a:r>
              <a:rPr lang="fr-FR" sz="3600" dirty="0" smtClean="0">
                <a:latin typeface="Sofia Pro Regular" panose="00000500000000000000" pitchFamily="50" charset="0"/>
              </a:rPr>
              <a:t> </a:t>
            </a:r>
            <a:endParaRPr lang="fr-FR" sz="3600" dirty="0">
              <a:latin typeface="Sofia Pro Regular" panose="00000500000000000000" pitchFamily="50" charset="0"/>
            </a:endParaRPr>
          </a:p>
        </p:txBody>
      </p:sp>
      <p:sp>
        <p:nvSpPr>
          <p:cNvPr id="6" name="ZoneTexte 5"/>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15869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p:cNvGrpSpPr/>
          <p:nvPr/>
        </p:nvGrpSpPr>
        <p:grpSpPr>
          <a:xfrm>
            <a:off x="459492" y="3496810"/>
            <a:ext cx="5422779" cy="3285726"/>
            <a:chOff x="369154" y="3632604"/>
            <a:chExt cx="5422779" cy="3285726"/>
          </a:xfrm>
        </p:grpSpPr>
        <p:cxnSp>
          <p:nvCxnSpPr>
            <p:cNvPr id="7" name="Connecteur droit 6"/>
            <p:cNvCxnSpPr/>
            <p:nvPr/>
          </p:nvCxnSpPr>
          <p:spPr>
            <a:xfrm>
              <a:off x="369154" y="3644607"/>
              <a:ext cx="3890874" cy="0"/>
            </a:xfrm>
            <a:prstGeom prst="line">
              <a:avLst/>
            </a:prstGeom>
          </p:spPr>
          <p:style>
            <a:lnRef idx="1">
              <a:schemeClr val="dk1"/>
            </a:lnRef>
            <a:fillRef idx="0">
              <a:schemeClr val="dk1"/>
            </a:fillRef>
            <a:effectRef idx="0">
              <a:schemeClr val="dk1"/>
            </a:effectRef>
            <a:fontRef idx="minor">
              <a:schemeClr val="tx1"/>
            </a:fontRef>
          </p:style>
        </p:cxnSp>
        <p:cxnSp>
          <p:nvCxnSpPr>
            <p:cNvPr id="9" name="Connecteur droit 8"/>
            <p:cNvCxnSpPr/>
            <p:nvPr/>
          </p:nvCxnSpPr>
          <p:spPr>
            <a:xfrm>
              <a:off x="4257419" y="3632604"/>
              <a:ext cx="1534514" cy="3285726"/>
            </a:xfrm>
            <a:prstGeom prst="line">
              <a:avLst/>
            </a:prstGeom>
          </p:spPr>
          <p:style>
            <a:lnRef idx="1">
              <a:schemeClr val="dk1"/>
            </a:lnRef>
            <a:fillRef idx="0">
              <a:schemeClr val="dk1"/>
            </a:fillRef>
            <a:effectRef idx="0">
              <a:schemeClr val="dk1"/>
            </a:effectRef>
            <a:fontRef idx="minor">
              <a:schemeClr val="tx1"/>
            </a:fontRef>
          </p:style>
        </p:cxnSp>
      </p:grpSp>
      <p:grpSp>
        <p:nvGrpSpPr>
          <p:cNvPr id="18" name="Groupe 17"/>
          <p:cNvGrpSpPr/>
          <p:nvPr/>
        </p:nvGrpSpPr>
        <p:grpSpPr>
          <a:xfrm>
            <a:off x="6736789" y="3508813"/>
            <a:ext cx="4783052" cy="3273723"/>
            <a:chOff x="6924982" y="3619611"/>
            <a:chExt cx="4783052" cy="3273723"/>
          </a:xfrm>
        </p:grpSpPr>
        <p:cxnSp>
          <p:nvCxnSpPr>
            <p:cNvPr id="8" name="Connecteur droit 7"/>
            <p:cNvCxnSpPr/>
            <p:nvPr/>
          </p:nvCxnSpPr>
          <p:spPr>
            <a:xfrm>
              <a:off x="6924982" y="3619611"/>
              <a:ext cx="4783052" cy="0"/>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p:cNvCxnSpPr/>
            <p:nvPr/>
          </p:nvCxnSpPr>
          <p:spPr>
            <a:xfrm>
              <a:off x="6924982" y="3619611"/>
              <a:ext cx="1536278" cy="3273723"/>
            </a:xfrm>
            <a:prstGeom prst="line">
              <a:avLst/>
            </a:prstGeom>
          </p:spPr>
          <p:style>
            <a:lnRef idx="1">
              <a:schemeClr val="dk1"/>
            </a:lnRef>
            <a:fillRef idx="0">
              <a:schemeClr val="dk1"/>
            </a:fillRef>
            <a:effectRef idx="0">
              <a:schemeClr val="dk1"/>
            </a:effectRef>
            <a:fontRef idx="minor">
              <a:schemeClr val="tx1"/>
            </a:fontRef>
          </p:style>
        </p:cxnSp>
      </p:grpSp>
      <p:grpSp>
        <p:nvGrpSpPr>
          <p:cNvPr id="16" name="Groupe 15"/>
          <p:cNvGrpSpPr/>
          <p:nvPr/>
        </p:nvGrpSpPr>
        <p:grpSpPr>
          <a:xfrm>
            <a:off x="4598660" y="3578683"/>
            <a:ext cx="2009082" cy="2586636"/>
            <a:chOff x="4789839" y="3619611"/>
            <a:chExt cx="2009082" cy="2586636"/>
          </a:xfrm>
        </p:grpSpPr>
        <p:sp>
          <p:nvSpPr>
            <p:cNvPr id="13" name="Ellipse 12"/>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592731" y="3619611"/>
              <a:ext cx="383438"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1</a:t>
              </a:r>
            </a:p>
          </p:txBody>
        </p:sp>
        <p:sp>
          <p:nvSpPr>
            <p:cNvPr id="15" name="Rectangle 14"/>
            <p:cNvSpPr/>
            <p:nvPr/>
          </p:nvSpPr>
          <p:spPr>
            <a:xfrm>
              <a:off x="4789839" y="3619611"/>
              <a:ext cx="2009082" cy="2586636"/>
            </a:xfrm>
            <a:prstGeom prst="rect">
              <a:avLst/>
            </a:prstGeom>
          </p:spPr>
          <p:txBody>
            <a:bodyPr wrap="none">
              <a:prstTxWarp prst="textArchUp">
                <a:avLst>
                  <a:gd name="adj" fmla="val 10868718"/>
                </a:avLst>
              </a:prstTxWarp>
              <a:spAutoFit/>
            </a:bodyPr>
            <a:lstStyle/>
            <a:p>
              <a:pPr lvl="0" algn="ctr">
                <a:defRPr/>
              </a:pPr>
              <a:r>
                <a:rPr lang="fr-FR" sz="2000" kern="0" cap="small" dirty="0" smtClean="0">
                  <a:solidFill>
                    <a:schemeClr val="tx1">
                      <a:lumMod val="75000"/>
                      <a:lumOff val="25000"/>
                    </a:schemeClr>
                  </a:solidFill>
                  <a:latin typeface="Sofia Pro Medium" panose="00000500000000000000" pitchFamily="50" charset="0"/>
                </a:rPr>
                <a:t>PROMISE</a:t>
              </a:r>
              <a:endParaRPr lang="fr-FR" sz="2000" kern="0" cap="small" dirty="0">
                <a:solidFill>
                  <a:schemeClr val="tx1">
                    <a:lumMod val="75000"/>
                    <a:lumOff val="25000"/>
                  </a:schemeClr>
                </a:solidFill>
                <a:latin typeface="Sofia Pro Medium" panose="00000500000000000000" pitchFamily="50" charset="0"/>
              </a:endParaRPr>
            </a:p>
          </p:txBody>
        </p:sp>
      </p:grpSp>
      <p:cxnSp>
        <p:nvCxnSpPr>
          <p:cNvPr id="35" name="Connecteur droit 34"/>
          <p:cNvCxnSpPr/>
          <p:nvPr/>
        </p:nvCxnSpPr>
        <p:spPr>
          <a:xfrm flipV="1">
            <a:off x="790233" y="4112294"/>
            <a:ext cx="3701423" cy="469"/>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36" name="Groupe 35"/>
          <p:cNvGrpSpPr/>
          <p:nvPr/>
        </p:nvGrpSpPr>
        <p:grpSpPr>
          <a:xfrm>
            <a:off x="4913377" y="4281117"/>
            <a:ext cx="2009082" cy="2586636"/>
            <a:chOff x="4789839" y="3619611"/>
            <a:chExt cx="2009082" cy="2586636"/>
          </a:xfrm>
        </p:grpSpPr>
        <p:sp>
          <p:nvSpPr>
            <p:cNvPr id="37" name="Ellipse 36"/>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5592731" y="3619611"/>
              <a:ext cx="383439"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2</a:t>
              </a:r>
            </a:p>
          </p:txBody>
        </p:sp>
        <p:sp>
          <p:nvSpPr>
            <p:cNvPr id="39" name="Rectangle 38"/>
            <p:cNvSpPr/>
            <p:nvPr/>
          </p:nvSpPr>
          <p:spPr>
            <a:xfrm>
              <a:off x="4789839" y="3619611"/>
              <a:ext cx="2009082" cy="2586636"/>
            </a:xfrm>
            <a:prstGeom prst="rect">
              <a:avLst/>
            </a:prstGeom>
          </p:spPr>
          <p:txBody>
            <a:bodyPr wrap="none">
              <a:prstTxWarp prst="textArchUp">
                <a:avLst>
                  <a:gd name="adj" fmla="val 10868718"/>
                </a:avLst>
              </a:prstTxWarp>
              <a:spAutoFit/>
            </a:bodyPr>
            <a:lstStyle/>
            <a:p>
              <a:pPr algn="ctr">
                <a:defRPr/>
              </a:pPr>
              <a:r>
                <a:rPr lang="fr-FR" sz="2000" kern="0" cap="small" dirty="0">
                  <a:solidFill>
                    <a:schemeClr val="tx1">
                      <a:lumMod val="75000"/>
                      <a:lumOff val="25000"/>
                    </a:schemeClr>
                  </a:solidFill>
                  <a:latin typeface="Sofia Pro Medium" panose="00000500000000000000" pitchFamily="50" charset="0"/>
                </a:rPr>
                <a:t>INGREDIENTS</a:t>
              </a:r>
            </a:p>
          </p:txBody>
        </p:sp>
      </p:grpSp>
      <p:grpSp>
        <p:nvGrpSpPr>
          <p:cNvPr id="40" name="Groupe 39"/>
          <p:cNvGrpSpPr/>
          <p:nvPr/>
        </p:nvGrpSpPr>
        <p:grpSpPr>
          <a:xfrm>
            <a:off x="5286346" y="5006342"/>
            <a:ext cx="2009082" cy="2586636"/>
            <a:chOff x="4789839" y="3619611"/>
            <a:chExt cx="2009082" cy="2586636"/>
          </a:xfrm>
        </p:grpSpPr>
        <p:sp>
          <p:nvSpPr>
            <p:cNvPr id="41" name="Ellipse 40"/>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5592731" y="3619611"/>
              <a:ext cx="383439"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3</a:t>
              </a:r>
            </a:p>
          </p:txBody>
        </p:sp>
        <p:sp>
          <p:nvSpPr>
            <p:cNvPr id="43" name="Rectangle 42"/>
            <p:cNvSpPr/>
            <p:nvPr/>
          </p:nvSpPr>
          <p:spPr>
            <a:xfrm>
              <a:off x="4789839" y="3619611"/>
              <a:ext cx="2009082" cy="2586636"/>
            </a:xfrm>
            <a:prstGeom prst="rect">
              <a:avLst/>
            </a:prstGeom>
          </p:spPr>
          <p:txBody>
            <a:bodyPr wrap="none">
              <a:prstTxWarp prst="textArchUp">
                <a:avLst>
                  <a:gd name="adj" fmla="val 10868718"/>
                </a:avLst>
              </a:prstTxWarp>
              <a:spAutoFit/>
            </a:bodyPr>
            <a:lstStyle/>
            <a:p>
              <a:pPr lvl="0" algn="ctr">
                <a:defRPr/>
              </a:pPr>
              <a:r>
                <a:rPr lang="fr-FR" sz="2000" kern="0" cap="small" dirty="0" smtClean="0">
                  <a:solidFill>
                    <a:schemeClr val="tx1">
                      <a:lumMod val="75000"/>
                      <a:lumOff val="25000"/>
                    </a:schemeClr>
                  </a:solidFill>
                  <a:latin typeface="Sofia Pro Medium" panose="00000500000000000000" pitchFamily="50" charset="0"/>
                </a:rPr>
                <a:t>USE</a:t>
              </a:r>
              <a:endParaRPr lang="fr-FR" sz="2000" kern="0" cap="small" dirty="0">
                <a:solidFill>
                  <a:schemeClr val="tx1">
                    <a:lumMod val="75000"/>
                    <a:lumOff val="25000"/>
                  </a:schemeClr>
                </a:solidFill>
                <a:latin typeface="Sofia Pro Medium" panose="00000500000000000000" pitchFamily="50" charset="0"/>
              </a:endParaRPr>
            </a:p>
          </p:txBody>
        </p:sp>
      </p:grpSp>
      <p:grpSp>
        <p:nvGrpSpPr>
          <p:cNvPr id="44" name="Groupe 43"/>
          <p:cNvGrpSpPr/>
          <p:nvPr/>
        </p:nvGrpSpPr>
        <p:grpSpPr>
          <a:xfrm>
            <a:off x="5644574" y="5723214"/>
            <a:ext cx="2009082" cy="2586636"/>
            <a:chOff x="4789839" y="3619611"/>
            <a:chExt cx="2009082" cy="2586636"/>
          </a:xfrm>
        </p:grpSpPr>
        <p:sp>
          <p:nvSpPr>
            <p:cNvPr id="45" name="Ellipse 44"/>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5592731" y="3619611"/>
              <a:ext cx="383439"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4</a:t>
              </a:r>
            </a:p>
          </p:txBody>
        </p:sp>
        <p:sp>
          <p:nvSpPr>
            <p:cNvPr id="47" name="Rectangle 46"/>
            <p:cNvSpPr/>
            <p:nvPr/>
          </p:nvSpPr>
          <p:spPr>
            <a:xfrm>
              <a:off x="4789839" y="3619611"/>
              <a:ext cx="2009082" cy="2586636"/>
            </a:xfrm>
            <a:prstGeom prst="rect">
              <a:avLst/>
            </a:prstGeom>
          </p:spPr>
          <p:txBody>
            <a:bodyPr wrap="none">
              <a:prstTxWarp prst="textArchUp">
                <a:avLst>
                  <a:gd name="adj" fmla="val 10868718"/>
                </a:avLst>
              </a:prstTxWarp>
              <a:spAutoFit/>
            </a:bodyPr>
            <a:lstStyle/>
            <a:p>
              <a:pPr algn="ctr">
                <a:defRPr/>
              </a:pPr>
              <a:r>
                <a:rPr lang="fr-FR" sz="2000" kern="0" cap="small" dirty="0" smtClean="0">
                  <a:solidFill>
                    <a:schemeClr val="tx1">
                      <a:lumMod val="75000"/>
                      <a:lumOff val="25000"/>
                    </a:schemeClr>
                  </a:solidFill>
                  <a:latin typeface="Sofia Pro Medium" panose="00000500000000000000" pitchFamily="50" charset="0"/>
                </a:rPr>
                <a:t>TARGET </a:t>
              </a:r>
              <a:endParaRPr lang="fr-FR" sz="2000" kern="0" cap="small" dirty="0">
                <a:solidFill>
                  <a:schemeClr val="tx1">
                    <a:lumMod val="75000"/>
                    <a:lumOff val="25000"/>
                  </a:schemeClr>
                </a:solidFill>
                <a:latin typeface="Sofia Pro Medium" panose="00000500000000000000" pitchFamily="50" charset="0"/>
              </a:endParaRPr>
            </a:p>
          </p:txBody>
        </p:sp>
      </p:grpSp>
      <p:grpSp>
        <p:nvGrpSpPr>
          <p:cNvPr id="48" name="Groupe 47"/>
          <p:cNvGrpSpPr/>
          <p:nvPr/>
        </p:nvGrpSpPr>
        <p:grpSpPr>
          <a:xfrm>
            <a:off x="6125232" y="6367324"/>
            <a:ext cx="2009082" cy="2586636"/>
            <a:chOff x="4789839" y="3619611"/>
            <a:chExt cx="2009082" cy="2586636"/>
          </a:xfrm>
        </p:grpSpPr>
        <p:sp>
          <p:nvSpPr>
            <p:cNvPr id="49" name="Ellipse 48"/>
            <p:cNvSpPr/>
            <p:nvPr/>
          </p:nvSpPr>
          <p:spPr>
            <a:xfrm>
              <a:off x="5552179" y="3659676"/>
              <a:ext cx="453896" cy="403243"/>
            </a:xfrm>
            <a:prstGeom prst="ellipse">
              <a:avLst/>
            </a:prstGeom>
            <a:solidFill>
              <a:srgbClr val="EBDB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5592731" y="3619611"/>
              <a:ext cx="383439" cy="523220"/>
            </a:xfrm>
            <a:prstGeom prst="rect">
              <a:avLst/>
            </a:prstGeom>
          </p:spPr>
          <p:txBody>
            <a:bodyPr wrap="none">
              <a:spAutoFit/>
            </a:bodyPr>
            <a:lstStyle/>
            <a:p>
              <a:pPr algn="ctr"/>
              <a:r>
                <a:rPr lang="fr-FR" sz="2800" dirty="0">
                  <a:ln w="18415" cmpd="sng">
                    <a:solidFill>
                      <a:srgbClr val="FFFFFF"/>
                    </a:solidFill>
                    <a:prstDash val="solid"/>
                  </a:ln>
                  <a:solidFill>
                    <a:schemeClr val="tx1">
                      <a:lumMod val="50000"/>
                      <a:lumOff val="50000"/>
                    </a:schemeClr>
                  </a:solidFill>
                  <a:effectLst>
                    <a:outerShdw blurRad="63500" dir="3600000" algn="tl" rotWithShape="0">
                      <a:srgbClr val="000000">
                        <a:alpha val="70000"/>
                      </a:srgbClr>
                    </a:outerShdw>
                  </a:effectLst>
                  <a:latin typeface="Century Gothic" pitchFamily="34" charset="0"/>
                </a:rPr>
                <a:t>5</a:t>
              </a:r>
            </a:p>
          </p:txBody>
        </p:sp>
        <p:sp>
          <p:nvSpPr>
            <p:cNvPr id="51" name="Rectangle 50"/>
            <p:cNvSpPr/>
            <p:nvPr/>
          </p:nvSpPr>
          <p:spPr>
            <a:xfrm>
              <a:off x="4789839" y="3619611"/>
              <a:ext cx="2009082" cy="2586636"/>
            </a:xfrm>
            <a:prstGeom prst="rect">
              <a:avLst/>
            </a:prstGeom>
          </p:spPr>
          <p:txBody>
            <a:bodyPr wrap="none">
              <a:prstTxWarp prst="textArchUp">
                <a:avLst>
                  <a:gd name="adj" fmla="val 10868718"/>
                </a:avLst>
              </a:prstTxWarp>
              <a:spAutoFit/>
            </a:bodyPr>
            <a:lstStyle/>
            <a:p>
              <a:pPr lvl="0" algn="ctr">
                <a:defRPr/>
              </a:pPr>
              <a:r>
                <a:rPr lang="fr-FR" sz="2000" kern="0" cap="small" dirty="0" smtClean="0">
                  <a:solidFill>
                    <a:schemeClr val="tx1">
                      <a:lumMod val="75000"/>
                      <a:lumOff val="25000"/>
                    </a:schemeClr>
                  </a:solidFill>
                  <a:latin typeface="Sofia Pro Medium" panose="00000500000000000000" pitchFamily="50" charset="0"/>
                </a:rPr>
                <a:t>TEXTURE</a:t>
              </a:r>
              <a:endParaRPr lang="fr-FR" sz="2000" kern="0" cap="small" dirty="0">
                <a:solidFill>
                  <a:schemeClr val="tx1">
                    <a:lumMod val="75000"/>
                    <a:lumOff val="25000"/>
                  </a:schemeClr>
                </a:solidFill>
                <a:latin typeface="Sofia Pro Medium" panose="00000500000000000000" pitchFamily="50" charset="0"/>
              </a:endParaRPr>
            </a:p>
          </p:txBody>
        </p:sp>
      </p:grpSp>
      <p:cxnSp>
        <p:nvCxnSpPr>
          <p:cNvPr id="54" name="Connecteur droit 53"/>
          <p:cNvCxnSpPr/>
          <p:nvPr/>
        </p:nvCxnSpPr>
        <p:spPr>
          <a:xfrm flipV="1">
            <a:off x="1052879" y="4822427"/>
            <a:ext cx="3832372" cy="45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5" name="Connecteur droit 54"/>
          <p:cNvCxnSpPr/>
          <p:nvPr/>
        </p:nvCxnSpPr>
        <p:spPr>
          <a:xfrm>
            <a:off x="1578173" y="5523274"/>
            <a:ext cx="3586305" cy="382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6" name="Connecteur droit 55"/>
          <p:cNvCxnSpPr/>
          <p:nvPr/>
        </p:nvCxnSpPr>
        <p:spPr>
          <a:xfrm>
            <a:off x="2306188" y="6192465"/>
            <a:ext cx="316149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57" name="ZoneTexte 56"/>
          <p:cNvSpPr txBox="1"/>
          <p:nvPr/>
        </p:nvSpPr>
        <p:spPr>
          <a:xfrm>
            <a:off x="459492" y="3668007"/>
            <a:ext cx="3985032" cy="338554"/>
          </a:xfrm>
          <a:prstGeom prst="rect">
            <a:avLst/>
          </a:prstGeom>
          <a:noFill/>
        </p:spPr>
        <p:txBody>
          <a:bodyPr wrap="square" rtlCol="0">
            <a:spAutoFit/>
          </a:bodyPr>
          <a:lstStyle/>
          <a:p>
            <a:pPr algn="ctr">
              <a:defRPr/>
            </a:pP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Brightening</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effect</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a:latin typeface="Sofia Pro Regular" panose="00000500000000000000" pitchFamily="50" charset="0"/>
                <a:ea typeface="Calibri" panose="020F0502020204030204" pitchFamily="34" charset="0"/>
                <a:cs typeface="Times New Roman" panose="02020603050405020304" pitchFamily="18" charset="0"/>
              </a:rPr>
              <a: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Unifying</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58" name="ZoneTexte 57"/>
          <p:cNvSpPr txBox="1"/>
          <p:nvPr/>
        </p:nvSpPr>
        <p:spPr>
          <a:xfrm>
            <a:off x="829085" y="4110314"/>
            <a:ext cx="3852154" cy="830997"/>
          </a:xfrm>
          <a:prstGeom prst="rect">
            <a:avLst/>
          </a:prstGeom>
          <a:noFill/>
        </p:spPr>
        <p:txBody>
          <a:bodyPr wrap="square" rtlCol="0">
            <a:spAutoFit/>
          </a:bodyPr>
          <a:lstStyle/>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5</a:t>
            </a:r>
            <a:r>
              <a:rPr lang="fr-FR" sz="1600" dirty="0">
                <a:latin typeface="Sofia Pro Regular" panose="00000500000000000000" pitchFamily="50" charset="0"/>
                <a:ea typeface="Calibri" panose="020F0502020204030204" pitchFamily="34" charset="0"/>
                <a:cs typeface="Times New Roman" panose="02020603050405020304" pitchFamily="18" charset="0"/>
              </a:rPr>
              <a:t>% </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of fruit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acids</a:t>
            </a:r>
            <a:endParaRPr lang="fr-FR" sz="1600" dirty="0" smtClean="0">
              <a:latin typeface="Sofia Pro Regular" panose="00000500000000000000" pitchFamily="50" charset="0"/>
              <a:ea typeface="Calibri" panose="020F0502020204030204" pitchFamily="34" charset="0"/>
              <a:cs typeface="Times New Roman" panose="02020603050405020304" pitchFamily="18" charset="0"/>
            </a:endParaRPr>
          </a:p>
          <a:p>
            <a:pPr algn="ctr">
              <a:defRPr/>
            </a:pPr>
            <a:r>
              <a:rPr lang="fr-FR" sz="1600" dirty="0">
                <a:latin typeface="Sofia Pro Regular" panose="00000500000000000000" pitchFamily="50" charset="0"/>
                <a:ea typeface="Calibri" panose="020F0502020204030204" pitchFamily="34" charset="0"/>
                <a:cs typeface="Times New Roman" panose="02020603050405020304" pitchFamily="18" charset="0"/>
              </a:rPr>
              <a:t> </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glycolic</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lactic</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salicylic</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smtClean="0">
                <a:latin typeface="Sofia Pro Regular" panose="00000500000000000000" pitchFamily="50" charset="0"/>
                <a:ea typeface="Calibri" panose="020F0502020204030204" pitchFamily="34" charset="0"/>
                <a:cs typeface="Times New Roman" panose="02020603050405020304" pitchFamily="18" charset="0"/>
              </a:rPr>
              <a:t>acids</a:t>
            </a:r>
            <a:r>
              <a:rPr lang="fr-FR" sz="1200" dirty="0" smtClean="0">
                <a:latin typeface="Sofia Pro Regular" panose="00000500000000000000" pitchFamily="50" charset="0"/>
                <a:ea typeface="Calibri" panose="020F0502020204030204" pitchFamily="34" charset="0"/>
                <a:cs typeface="Times New Roman" panose="02020603050405020304" pitchFamily="18" charset="0"/>
              </a:rPr>
              <a:t>)</a:t>
            </a:r>
            <a:endParaRPr lang="fr-FR" sz="1200" dirty="0">
              <a:latin typeface="Sofia Pro Regular" panose="00000500000000000000" pitchFamily="50" charset="0"/>
              <a:ea typeface="Calibri" panose="020F0502020204030204" pitchFamily="34" charset="0"/>
              <a:cs typeface="Times New Roman" panose="02020603050405020304" pitchFamily="18" charset="0"/>
            </a:endParaRPr>
          </a:p>
          <a:p>
            <a:pPr algn="ctr">
              <a:defRPr/>
            </a:pP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59" name="ZoneTexte 58"/>
          <p:cNvSpPr txBox="1"/>
          <p:nvPr/>
        </p:nvSpPr>
        <p:spPr>
          <a:xfrm>
            <a:off x="624480" y="4922417"/>
            <a:ext cx="4452313" cy="584775"/>
          </a:xfrm>
          <a:prstGeom prst="rect">
            <a:avLst/>
          </a:prstGeom>
          <a:noFill/>
        </p:spPr>
        <p:txBody>
          <a:bodyPr wrap="square" rtlCol="0">
            <a:spAutoFit/>
          </a:bodyPr>
          <a:lstStyle/>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Daily </a:t>
            </a:r>
            <a:r>
              <a:rPr lang="fr-FR" sz="1600" dirty="0">
                <a:latin typeface="Sofia Pro Regular" panose="00000500000000000000" pitchFamily="50" charset="0"/>
                <a:ea typeface="Calibri" panose="020F0502020204030204" pitchFamily="34" charset="0"/>
                <a:cs typeface="Times New Roman" panose="02020603050405020304" pitchFamily="18" charset="0"/>
              </a:rPr>
              <a: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Twice</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day</a:t>
            </a:r>
            <a:endParaRPr lang="fr-FR" sz="1600" dirty="0" smtClean="0">
              <a:latin typeface="Sofia Pro Regular" panose="00000500000000000000" pitchFamily="50" charset="0"/>
              <a:ea typeface="Calibri" panose="020F0502020204030204" pitchFamily="34" charset="0"/>
              <a:cs typeface="Times New Roman" panose="02020603050405020304" pitchFamily="18" charset="0"/>
            </a:endParaRPr>
          </a:p>
          <a:p>
            <a:pPr algn="ctr">
              <a:defRPr/>
            </a:pP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Morning</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&amp;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Evening</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60" name="ZoneTexte 59"/>
          <p:cNvSpPr txBox="1"/>
          <p:nvPr/>
        </p:nvSpPr>
        <p:spPr>
          <a:xfrm>
            <a:off x="940351" y="5636591"/>
            <a:ext cx="4382730" cy="569387"/>
          </a:xfrm>
          <a:prstGeom prst="rect">
            <a:avLst/>
          </a:prstGeom>
          <a:noFill/>
        </p:spPr>
        <p:txBody>
          <a:bodyPr wrap="square" rtlCol="0">
            <a:spAutoFit/>
          </a:bodyPr>
          <a:lstStyle/>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All skin types</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a:p>
            <a:pPr algn="ctr">
              <a:defRPr/>
            </a:pPr>
            <a:endParaRPr lang="fr-FR" sz="1500" dirty="0">
              <a:solidFill>
                <a:srgbClr val="565655"/>
              </a:solidFill>
              <a:latin typeface="Century Gothic" panose="020B0502020202020204" pitchFamily="34" charset="0"/>
            </a:endParaRPr>
          </a:p>
        </p:txBody>
      </p:sp>
      <p:sp>
        <p:nvSpPr>
          <p:cNvPr id="61" name="ZoneTexte 60"/>
          <p:cNvSpPr txBox="1"/>
          <p:nvPr/>
        </p:nvSpPr>
        <p:spPr>
          <a:xfrm>
            <a:off x="2375840" y="6402181"/>
            <a:ext cx="3256457" cy="338554"/>
          </a:xfrm>
          <a:prstGeom prst="rect">
            <a:avLst/>
          </a:prstGeom>
          <a:noFill/>
        </p:spPr>
        <p:txBody>
          <a:bodyPr wrap="square" rtlCol="0">
            <a:spAutoFit/>
          </a:bodyPr>
          <a:lstStyle/>
          <a:p>
            <a:pPr algn="ctr">
              <a:defRPr/>
            </a:pPr>
            <a:r>
              <a:rPr lang="fr-FR" sz="1600" dirty="0">
                <a:solidFill>
                  <a:srgbClr val="565655"/>
                </a:solidFill>
                <a:latin typeface="Century Gothic" panose="020B0502020202020204" pitchFamily="34" charset="0"/>
              </a:rPr>
              <a:t>	</a:t>
            </a:r>
            <a:r>
              <a:rPr lang="fr-FR" sz="1600" dirty="0">
                <a:latin typeface="Sofia Pro Regular" panose="00000500000000000000" pitchFamily="50" charset="0"/>
                <a:ea typeface="Calibri" panose="020F0502020204030204" pitchFamily="34" charset="0"/>
                <a:cs typeface="Times New Roman" panose="02020603050405020304" pitchFamily="18" charset="0"/>
              </a:rPr>
              <a:t>Gel </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Fluid</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cxnSp>
        <p:nvCxnSpPr>
          <p:cNvPr id="69" name="Connecteur droit 68"/>
          <p:cNvCxnSpPr/>
          <p:nvPr/>
        </p:nvCxnSpPr>
        <p:spPr>
          <a:xfrm flipV="1">
            <a:off x="7199099" y="4112294"/>
            <a:ext cx="3701423" cy="46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0" name="Connecteur droit 69"/>
          <p:cNvCxnSpPr/>
          <p:nvPr/>
        </p:nvCxnSpPr>
        <p:spPr>
          <a:xfrm flipV="1">
            <a:off x="7514084" y="4593827"/>
            <a:ext cx="3832372" cy="45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1" name="Connecteur droit 70"/>
          <p:cNvCxnSpPr/>
          <p:nvPr/>
        </p:nvCxnSpPr>
        <p:spPr>
          <a:xfrm>
            <a:off x="7803894" y="5380399"/>
            <a:ext cx="3999063" cy="972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flipV="1">
            <a:off x="8194491" y="6194482"/>
            <a:ext cx="3704729" cy="569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73" name="ZoneTexte 72"/>
          <p:cNvSpPr txBox="1"/>
          <p:nvPr/>
        </p:nvSpPr>
        <p:spPr>
          <a:xfrm>
            <a:off x="6944047" y="3668006"/>
            <a:ext cx="4285928" cy="338554"/>
          </a:xfrm>
          <a:prstGeom prst="rect">
            <a:avLst/>
          </a:prstGeom>
          <a:noFill/>
        </p:spPr>
        <p:txBody>
          <a:bodyPr wrap="square" rtlCol="0">
            <a:spAutoFit/>
          </a:bodyPr>
          <a:lstStyle/>
          <a:p>
            <a:pPr algn="ctr">
              <a:defRPr/>
            </a:pPr>
            <a:r>
              <a:rPr lang="fr-FR" sz="1600" dirty="0">
                <a:latin typeface="Sofia Pro Regular" panose="00000500000000000000" pitchFamily="50" charset="0"/>
                <a:ea typeface="Calibri" panose="020F0502020204030204" pitchFamily="34" charset="0"/>
                <a:cs typeface="Times New Roman" panose="02020603050405020304" pitchFamily="18" charset="0"/>
              </a:rPr>
              <a:t>Anti-</a:t>
            </a:r>
            <a:r>
              <a:rPr lang="fr-FR" sz="1600" dirty="0" err="1">
                <a:latin typeface="Sofia Pro Regular" panose="00000500000000000000" pitchFamily="50" charset="0"/>
                <a:ea typeface="Calibri" panose="020F0502020204030204" pitchFamily="34" charset="0"/>
                <a:cs typeface="Times New Roman" panose="02020603050405020304" pitchFamily="18" charset="0"/>
              </a:rPr>
              <a:t>aging</a:t>
            </a:r>
            <a:r>
              <a:rPr lang="fr-FR" sz="1600" dirty="0">
                <a:latin typeface="Sofia Pro Regular" panose="00000500000000000000" pitchFamily="50" charset="0"/>
                <a:ea typeface="Calibri" panose="020F0502020204030204" pitchFamily="34" charset="0"/>
                <a:cs typeface="Times New Roman" panose="02020603050405020304" pitchFamily="18" charset="0"/>
              </a:rPr>
              <a:t> – new skin- radiance </a:t>
            </a:r>
          </a:p>
        </p:txBody>
      </p:sp>
      <p:sp>
        <p:nvSpPr>
          <p:cNvPr id="74" name="ZoneTexte 73"/>
          <p:cNvSpPr txBox="1"/>
          <p:nvPr/>
        </p:nvSpPr>
        <p:spPr>
          <a:xfrm>
            <a:off x="7258764" y="4196038"/>
            <a:ext cx="3984702" cy="338554"/>
          </a:xfrm>
          <a:prstGeom prst="rect">
            <a:avLst/>
          </a:prstGeom>
          <a:noFill/>
        </p:spPr>
        <p:txBody>
          <a:bodyPr wrap="square" rtlCol="0">
            <a:spAutoFit/>
          </a:bodyPr>
          <a:lstStyle/>
          <a:p>
            <a:pPr algn="ctr">
              <a:defRPr/>
            </a:pPr>
            <a:r>
              <a:rPr lang="fr-FR" sz="1600" dirty="0">
                <a:latin typeface="Sofia Pro Regular" panose="00000500000000000000" pitchFamily="50" charset="0"/>
                <a:ea typeface="Calibri" panose="020F0502020204030204" pitchFamily="34" charset="0"/>
                <a:cs typeface="Times New Roman" panose="02020603050405020304" pitchFamily="18" charset="0"/>
              </a:rPr>
              <a:t>10% </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of pure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glycolic</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acid</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75" name="ZoneTexte 74"/>
          <p:cNvSpPr txBox="1"/>
          <p:nvPr/>
        </p:nvSpPr>
        <p:spPr>
          <a:xfrm>
            <a:off x="7527200" y="4618824"/>
            <a:ext cx="4422248" cy="584775"/>
          </a:xfrm>
          <a:prstGeom prst="rect">
            <a:avLst/>
          </a:prstGeom>
          <a:noFill/>
        </p:spPr>
        <p:txBody>
          <a:bodyPr wrap="square" rtlCol="0">
            <a:spAutoFit/>
          </a:bodyPr>
          <a:lstStyle/>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Complexion radiance–flash cure –intensive cure</a:t>
            </a:r>
          </a:p>
        </p:txBody>
      </p:sp>
      <p:sp>
        <p:nvSpPr>
          <p:cNvPr id="76" name="ZoneTexte 75"/>
          <p:cNvSpPr txBox="1"/>
          <p:nvPr/>
        </p:nvSpPr>
        <p:spPr>
          <a:xfrm>
            <a:off x="7991475" y="5417101"/>
            <a:ext cx="4124325" cy="707886"/>
          </a:xfrm>
          <a:prstGeom prst="rect">
            <a:avLst/>
          </a:prstGeom>
          <a:noFill/>
        </p:spPr>
        <p:txBody>
          <a:bodyPr wrap="square" rtlCol="0">
            <a:spAutoFit/>
          </a:bodyPr>
          <a:lstStyle/>
          <a:p>
            <a:pPr algn="ctr">
              <a:defRPr/>
            </a:pP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Intergenerational</a:t>
            </a: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 </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a:p>
            <a:pPr algn="ctr">
              <a:defRPr/>
            </a:pPr>
            <a:r>
              <a:rPr lang="fr-FR" sz="1200" dirty="0">
                <a:latin typeface="Sofia Pro Regular" panose="00000500000000000000" pitchFamily="50" charset="0"/>
                <a:ea typeface="Calibri" panose="020F0502020204030204" pitchFamily="34" charset="0"/>
                <a:cs typeface="Times New Roman" panose="02020603050405020304" pitchFamily="18" charset="0"/>
              </a:rPr>
              <a:t>Skin </a:t>
            </a:r>
            <a:r>
              <a:rPr lang="fr-FR" sz="1200" dirty="0" err="1">
                <a:latin typeface="Sofia Pro Regular" panose="00000500000000000000" pitchFamily="50" charset="0"/>
                <a:ea typeface="Calibri" panose="020F0502020204030204" pitchFamily="34" charset="0"/>
                <a:cs typeface="Times New Roman" panose="02020603050405020304" pitchFamily="18" charset="0"/>
              </a:rPr>
              <a:t>tolerating</a:t>
            </a:r>
            <a:r>
              <a:rPr lang="fr-FR" sz="1200" dirty="0">
                <a:latin typeface="Sofia Pro Regular" panose="00000500000000000000" pitchFamily="50" charset="0"/>
                <a:ea typeface="Calibri" panose="020F0502020204030204" pitchFamily="34" charset="0"/>
                <a:cs typeface="Times New Roman" panose="02020603050405020304" pitchFamily="18" charset="0"/>
              </a:rPr>
              <a:t> high concentration</a:t>
            </a:r>
          </a:p>
          <a:p>
            <a:pPr algn="ctr">
              <a:defRPr/>
            </a:pPr>
            <a:r>
              <a:rPr lang="fr-FR" sz="1200" dirty="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a:latin typeface="Sofia Pro Regular" panose="00000500000000000000" pitchFamily="50" charset="0"/>
                <a:ea typeface="Calibri" panose="020F0502020204030204" pitchFamily="34" charset="0"/>
                <a:cs typeface="Times New Roman" panose="02020603050405020304" pitchFamily="18" charset="0"/>
              </a:rPr>
              <a:t>glycolic</a:t>
            </a:r>
            <a:r>
              <a:rPr lang="fr-FR" sz="1200" dirty="0">
                <a:latin typeface="Sofia Pro Regular" panose="00000500000000000000" pitchFamily="50" charset="0"/>
                <a:ea typeface="Calibri" panose="020F0502020204030204" pitchFamily="34" charset="0"/>
                <a:cs typeface="Times New Roman" panose="02020603050405020304" pitchFamily="18" charset="0"/>
              </a:rPr>
              <a:t> </a:t>
            </a:r>
            <a:r>
              <a:rPr lang="fr-FR" sz="1200" dirty="0" err="1">
                <a:latin typeface="Sofia Pro Regular" panose="00000500000000000000" pitchFamily="50" charset="0"/>
                <a:ea typeface="Calibri" panose="020F0502020204030204" pitchFamily="34" charset="0"/>
                <a:cs typeface="Times New Roman" panose="02020603050405020304" pitchFamily="18" charset="0"/>
              </a:rPr>
              <a:t>acid</a:t>
            </a:r>
            <a:endParaRPr lang="fr-FR" sz="1200" dirty="0">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77" name="ZoneTexte 76"/>
          <p:cNvSpPr txBox="1"/>
          <p:nvPr/>
        </p:nvSpPr>
        <p:spPr>
          <a:xfrm>
            <a:off x="8273067" y="6402181"/>
            <a:ext cx="2743210" cy="338554"/>
          </a:xfrm>
          <a:prstGeom prst="rect">
            <a:avLst/>
          </a:prstGeom>
          <a:noFill/>
        </p:spPr>
        <p:txBody>
          <a:bodyPr wrap="square" rtlCol="0">
            <a:spAutoFit/>
          </a:bodyPr>
          <a:lstStyle/>
          <a:p>
            <a:pPr algn="ctr">
              <a:defRPr/>
            </a:pPr>
            <a:r>
              <a:rPr lang="fr-FR" sz="1600" dirty="0" smtClean="0">
                <a:latin typeface="Sofia Pro Regular" panose="00000500000000000000" pitchFamily="50" charset="0"/>
                <a:ea typeface="Calibri" panose="020F0502020204030204" pitchFamily="34" charset="0"/>
                <a:cs typeface="Times New Roman" panose="02020603050405020304" pitchFamily="18" charset="0"/>
              </a:rPr>
              <a:t>Cream </a:t>
            </a:r>
            <a:r>
              <a:rPr lang="fr-FR" sz="1600" dirty="0" err="1" smtClean="0">
                <a:latin typeface="Sofia Pro Regular" panose="00000500000000000000" pitchFamily="50" charset="0"/>
                <a:ea typeface="Calibri" panose="020F0502020204030204" pitchFamily="34" charset="0"/>
                <a:cs typeface="Times New Roman" panose="02020603050405020304" pitchFamily="18" charset="0"/>
              </a:rPr>
              <a:t>mask</a:t>
            </a:r>
            <a:endParaRPr lang="fr-FR" sz="1600" dirty="0">
              <a:latin typeface="Sofia Pro Regular" panose="00000500000000000000" pitchFamily="50" charset="0"/>
              <a:ea typeface="Calibri" panose="020F0502020204030204" pitchFamily="34" charset="0"/>
              <a:cs typeface="Times New Roman" panose="02020603050405020304" pitchFamily="18" charset="0"/>
            </a:endParaRPr>
          </a:p>
        </p:txBody>
      </p:sp>
      <p:grpSp>
        <p:nvGrpSpPr>
          <p:cNvPr id="3" name="Groupe 2"/>
          <p:cNvGrpSpPr/>
          <p:nvPr/>
        </p:nvGrpSpPr>
        <p:grpSpPr>
          <a:xfrm>
            <a:off x="7210425" y="1255202"/>
            <a:ext cx="809626" cy="2333105"/>
            <a:chOff x="7210425" y="1255202"/>
            <a:chExt cx="809626" cy="2333105"/>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28687" t="25203" r="30283"/>
            <a:stretch/>
          </p:blipFill>
          <p:spPr>
            <a:xfrm>
              <a:off x="7210425" y="1255202"/>
              <a:ext cx="809626" cy="2275895"/>
            </a:xfrm>
            <a:prstGeom prst="rect">
              <a:avLst/>
            </a:prstGeom>
          </p:spPr>
        </p:pic>
        <p:sp>
          <p:nvSpPr>
            <p:cNvPr id="53" name="ZoneTexte 52"/>
            <p:cNvSpPr txBox="1"/>
            <p:nvPr/>
          </p:nvSpPr>
          <p:spPr>
            <a:xfrm>
              <a:off x="7267576" y="3265462"/>
              <a:ext cx="685800" cy="322845"/>
            </a:xfrm>
            <a:prstGeom prst="rect">
              <a:avLst/>
            </a:prstGeom>
            <a:noFill/>
          </p:spPr>
          <p:txBody>
            <a:bodyPr wrap="square" rtlCol="0">
              <a:spAutoFit/>
            </a:bodyPr>
            <a:lstStyle/>
            <a:p>
              <a:pPr algn="r">
                <a:lnSpc>
                  <a:spcPct val="107000"/>
                </a:lnSpc>
                <a:spcAft>
                  <a:spcPts val="0"/>
                </a:spcAft>
              </a:pPr>
              <a:r>
                <a:rPr lang="fr-FR" sz="1400" dirty="0" smtClean="0">
                  <a:latin typeface="Sofia Pro Regular" panose="00000500000000000000" pitchFamily="50" charset="0"/>
                  <a:ea typeface="Calibri" panose="020F0502020204030204" pitchFamily="34" charset="0"/>
                  <a:cs typeface="Times New Roman" panose="02020603050405020304" pitchFamily="18" charset="0"/>
                </a:rPr>
                <a:t>50ml</a:t>
              </a:r>
              <a:endParaRPr lang="fr-FR" sz="1400" dirty="0">
                <a:latin typeface="Sofia Pro Regular" panose="00000500000000000000" pitchFamily="50" charset="0"/>
                <a:ea typeface="Calibri" panose="020F0502020204030204" pitchFamily="34" charset="0"/>
                <a:cs typeface="Times New Roman" panose="02020603050405020304" pitchFamily="18" charset="0"/>
                <a:sym typeface="Wingdings" panose="05000000000000000000" pitchFamily="2" charset="2"/>
              </a:endParaRPr>
            </a:p>
          </p:txBody>
        </p:sp>
      </p:grpSp>
      <p:grpSp>
        <p:nvGrpSpPr>
          <p:cNvPr id="2" name="Groupe 1"/>
          <p:cNvGrpSpPr/>
          <p:nvPr/>
        </p:nvGrpSpPr>
        <p:grpSpPr>
          <a:xfrm>
            <a:off x="1963688" y="1340927"/>
            <a:ext cx="1519390" cy="2240614"/>
            <a:chOff x="1963688" y="1340927"/>
            <a:chExt cx="1519390" cy="2240614"/>
          </a:xfrm>
        </p:grpSpPr>
        <p:sp>
          <p:nvSpPr>
            <p:cNvPr id="62" name="ZoneTexte 61"/>
            <p:cNvSpPr txBox="1"/>
            <p:nvPr/>
          </p:nvSpPr>
          <p:spPr>
            <a:xfrm>
              <a:off x="2429217" y="3258696"/>
              <a:ext cx="656883" cy="322845"/>
            </a:xfrm>
            <a:prstGeom prst="rect">
              <a:avLst/>
            </a:prstGeom>
            <a:noFill/>
          </p:spPr>
          <p:txBody>
            <a:bodyPr wrap="square" rtlCol="0">
              <a:spAutoFit/>
            </a:bodyPr>
            <a:lstStyle/>
            <a:p>
              <a:pPr>
                <a:lnSpc>
                  <a:spcPct val="107000"/>
                </a:lnSpc>
                <a:spcAft>
                  <a:spcPts val="0"/>
                </a:spcAft>
              </a:pPr>
              <a:r>
                <a:rPr lang="fr-FR" sz="1400" dirty="0" smtClean="0">
                  <a:latin typeface="Sofia Pro Regular" panose="00000500000000000000" pitchFamily="50" charset="0"/>
                  <a:ea typeface="Calibri" panose="020F0502020204030204" pitchFamily="34" charset="0"/>
                  <a:cs typeface="Times New Roman" panose="02020603050405020304" pitchFamily="18" charset="0"/>
                </a:rPr>
                <a:t>30ml</a:t>
              </a:r>
              <a:endParaRPr lang="fr-FR" sz="1400" dirty="0">
                <a:latin typeface="Sofia Pro Regular" panose="00000500000000000000" pitchFamily="50" charset="0"/>
                <a:ea typeface="Calibri" panose="020F0502020204030204" pitchFamily="34" charset="0"/>
                <a:cs typeface="Times New Roman" panose="02020603050405020304" pitchFamily="18" charset="0"/>
                <a:sym typeface="Wingdings" panose="05000000000000000000" pitchFamily="2" charset="2"/>
              </a:endParaRPr>
            </a:p>
          </p:txBody>
        </p:sp>
        <p:pic>
          <p:nvPicPr>
            <p:cNvPr id="64" name="Picture 2" descr="ESSENTIAL WHITE SOLUTION CLAR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3688" y="1340927"/>
              <a:ext cx="1519390" cy="2127146"/>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ZoneTexte 65"/>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4" name="Rectangle 3"/>
          <p:cNvSpPr/>
          <p:nvPr/>
        </p:nvSpPr>
        <p:spPr>
          <a:xfrm>
            <a:off x="9266963" y="5063609"/>
            <a:ext cx="801822" cy="338554"/>
          </a:xfrm>
          <a:prstGeom prst="rect">
            <a:avLst/>
          </a:prstGeom>
        </p:spPr>
        <p:txBody>
          <a:bodyPr wrap="none">
            <a:spAutoFit/>
          </a:bodyPr>
          <a:lstStyle/>
          <a:p>
            <a:pPr algn="ctr">
              <a:defRPr/>
            </a:pPr>
            <a:r>
              <a:rPr lang="fr-FR" sz="1600" dirty="0">
                <a:latin typeface="Sofia Pro Regular" panose="00000500000000000000" pitchFamily="50" charset="0"/>
                <a:ea typeface="Calibri" panose="020F0502020204030204" pitchFamily="34" charset="0"/>
                <a:cs typeface="Times New Roman" panose="02020603050405020304" pitchFamily="18" charset="0"/>
              </a:rPr>
              <a:t>Night</a:t>
            </a:r>
          </a:p>
        </p:txBody>
      </p:sp>
    </p:spTree>
    <p:extLst>
      <p:ext uri="{BB962C8B-B14F-4D97-AF65-F5344CB8AC3E}">
        <p14:creationId xmlns:p14="http://schemas.microsoft.com/office/powerpoint/2010/main" val="12746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fade">
                                      <p:cBhvr>
                                        <p:cTn id="8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73" grpId="0"/>
      <p:bldP spid="74" grpId="0"/>
      <p:bldP spid="75" grpId="0"/>
      <p:bldP spid="76" grpId="0"/>
      <p:bldP spid="77"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2748" y="2133251"/>
            <a:ext cx="2397664"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kern="0" cap="small" dirty="0" smtClean="0">
                <a:solidFill>
                  <a:schemeClr val="tx1">
                    <a:lumMod val="75000"/>
                    <a:lumOff val="25000"/>
                  </a:schemeClr>
                </a:solidFill>
                <a:latin typeface="Sofia Pro Medium" panose="00000500000000000000" pitchFamily="50" charset="0"/>
              </a:rPr>
              <a:t>PURIFYING</a:t>
            </a:r>
            <a:endParaRPr lang="fr-FR" sz="2000" kern="0" cap="small" dirty="0">
              <a:solidFill>
                <a:schemeClr val="tx1">
                  <a:lumMod val="75000"/>
                  <a:lumOff val="25000"/>
                </a:schemeClr>
              </a:solidFill>
              <a:latin typeface="Sofia Pro Medium" panose="00000500000000000000" pitchFamily="50" charset="0"/>
            </a:endParaRPr>
          </a:p>
        </p:txBody>
      </p:sp>
      <p:grpSp>
        <p:nvGrpSpPr>
          <p:cNvPr id="2" name="Groupe 1"/>
          <p:cNvGrpSpPr/>
          <p:nvPr/>
        </p:nvGrpSpPr>
        <p:grpSpPr>
          <a:xfrm>
            <a:off x="0" y="3277981"/>
            <a:ext cx="2436212" cy="2889070"/>
            <a:chOff x="0" y="3277981"/>
            <a:chExt cx="2436212" cy="2889070"/>
          </a:xfrm>
        </p:grpSpPr>
        <p:sp>
          <p:nvSpPr>
            <p:cNvPr id="83" name="Rectangle 82"/>
            <p:cNvSpPr/>
            <p:nvPr/>
          </p:nvSpPr>
          <p:spPr>
            <a:xfrm>
              <a:off x="0" y="5520720"/>
              <a:ext cx="2436212" cy="646331"/>
            </a:xfrm>
            <a:prstGeom prst="rect">
              <a:avLst/>
            </a:prstGeom>
          </p:spPr>
          <p:txBody>
            <a:bodyPr wrap="square">
              <a:spAutoFit/>
            </a:bodyPr>
            <a:lstStyle/>
            <a:p>
              <a:pPr algn="ctr"/>
              <a:r>
                <a:rPr lang="fr-FR" b="1" kern="0" cap="small" dirty="0">
                  <a:solidFill>
                    <a:schemeClr val="tx1">
                      <a:lumMod val="75000"/>
                      <a:lumOff val="25000"/>
                    </a:schemeClr>
                  </a:solidFill>
                  <a:latin typeface="Sofia Pro Medium" panose="00000500000000000000" pitchFamily="50" charset="0"/>
                </a:rPr>
                <a:t>MASQUE </a:t>
              </a:r>
            </a:p>
            <a:p>
              <a:pPr algn="ctr"/>
              <a:r>
                <a:rPr lang="fr-FR" b="1" kern="0" cap="small" dirty="0">
                  <a:solidFill>
                    <a:schemeClr val="tx1">
                      <a:lumMod val="75000"/>
                      <a:lumOff val="25000"/>
                    </a:schemeClr>
                  </a:solidFill>
                  <a:latin typeface="Sofia Pro Medium" panose="00000500000000000000" pitchFamily="50" charset="0"/>
                </a:rPr>
                <a:t>105/103</a:t>
              </a:r>
            </a:p>
          </p:txBody>
        </p:sp>
        <p:pic>
          <p:nvPicPr>
            <p:cNvPr id="92" name="Image 91"/>
            <p:cNvPicPr>
              <a:picLocks noChangeAspect="1"/>
            </p:cNvPicPr>
            <p:nvPr/>
          </p:nvPicPr>
          <p:blipFill rotWithShape="1">
            <a:blip r:embed="rId3" cstate="print">
              <a:extLst>
                <a:ext uri="{28A0092B-C50C-407E-A947-70E740481C1C}">
                  <a14:useLocalDpi xmlns:a14="http://schemas.microsoft.com/office/drawing/2010/main" val="0"/>
                </a:ext>
              </a:extLst>
            </a:blip>
            <a:srcRect l="16276" t="7436" r="15081" b="19230"/>
            <a:stretch/>
          </p:blipFill>
          <p:spPr>
            <a:xfrm>
              <a:off x="325505" y="3277981"/>
              <a:ext cx="872916" cy="2005252"/>
            </a:xfrm>
            <a:prstGeom prst="rect">
              <a:avLst/>
            </a:prstGeom>
          </p:spPr>
        </p:pic>
        <p:pic>
          <p:nvPicPr>
            <p:cNvPr id="94" name="Image 93"/>
            <p:cNvPicPr>
              <a:picLocks noChangeAspect="1"/>
            </p:cNvPicPr>
            <p:nvPr/>
          </p:nvPicPr>
          <p:blipFill rotWithShape="1">
            <a:blip r:embed="rId4" cstate="print">
              <a:extLst>
                <a:ext uri="{28A0092B-C50C-407E-A947-70E740481C1C}">
                  <a14:useLocalDpi xmlns:a14="http://schemas.microsoft.com/office/drawing/2010/main" val="0"/>
                </a:ext>
              </a:extLst>
            </a:blip>
            <a:srcRect l="16044" t="7949" r="15401" b="18076"/>
            <a:stretch/>
          </p:blipFill>
          <p:spPr>
            <a:xfrm>
              <a:off x="1121360" y="3288746"/>
              <a:ext cx="860706" cy="1994487"/>
            </a:xfrm>
            <a:prstGeom prst="rect">
              <a:avLst/>
            </a:prstGeom>
          </p:spPr>
        </p:pic>
      </p:grpSp>
      <p:grpSp>
        <p:nvGrpSpPr>
          <p:cNvPr id="3" name="Groupe 2"/>
          <p:cNvGrpSpPr/>
          <p:nvPr/>
        </p:nvGrpSpPr>
        <p:grpSpPr>
          <a:xfrm>
            <a:off x="2382039" y="3295519"/>
            <a:ext cx="2436212" cy="2871532"/>
            <a:chOff x="2382039" y="3295519"/>
            <a:chExt cx="2436212" cy="2871532"/>
          </a:xfrm>
        </p:grpSpPr>
        <p:sp>
          <p:nvSpPr>
            <p:cNvPr id="87" name="Rectangle 86"/>
            <p:cNvSpPr/>
            <p:nvPr/>
          </p:nvSpPr>
          <p:spPr>
            <a:xfrm>
              <a:off x="2382039" y="5520720"/>
              <a:ext cx="2436212" cy="646331"/>
            </a:xfrm>
            <a:prstGeom prst="rect">
              <a:avLst/>
            </a:prstGeom>
          </p:spPr>
          <p:txBody>
            <a:bodyPr wrap="square">
              <a:spAutoFit/>
            </a:bodyPr>
            <a:lstStyle/>
            <a:p>
              <a:pPr algn="ctr"/>
              <a:r>
                <a:rPr lang="fr-FR" b="1" kern="0" cap="small" dirty="0">
                  <a:solidFill>
                    <a:schemeClr val="tx1">
                      <a:lumMod val="75000"/>
                      <a:lumOff val="25000"/>
                    </a:schemeClr>
                  </a:solidFill>
                  <a:latin typeface="Sofia Pro Medium" panose="00000500000000000000" pitchFamily="50" charset="0"/>
                </a:rPr>
                <a:t>HYDRA </a:t>
              </a:r>
              <a:r>
                <a:rPr lang="fr-FR" b="1" kern="0" cap="small" dirty="0" smtClean="0">
                  <a:solidFill>
                    <a:schemeClr val="tx1">
                      <a:lumMod val="75000"/>
                      <a:lumOff val="25000"/>
                    </a:schemeClr>
                  </a:solidFill>
                  <a:latin typeface="Sofia Pro Medium" panose="00000500000000000000" pitchFamily="50" charset="0"/>
                </a:rPr>
                <a:t>N°1 </a:t>
              </a:r>
              <a:endParaRPr lang="fr-FR" b="1" kern="0" cap="small" dirty="0">
                <a:solidFill>
                  <a:schemeClr val="tx1">
                    <a:lumMod val="75000"/>
                    <a:lumOff val="25000"/>
                  </a:schemeClr>
                </a:solidFill>
                <a:latin typeface="Sofia Pro Medium" panose="00000500000000000000" pitchFamily="50" charset="0"/>
              </a:endParaRPr>
            </a:p>
            <a:p>
              <a:pPr algn="ctr"/>
              <a:r>
                <a:rPr lang="fr-FR" b="1" kern="0" cap="small" dirty="0">
                  <a:solidFill>
                    <a:schemeClr val="tx1">
                      <a:lumMod val="75000"/>
                      <a:lumOff val="25000"/>
                    </a:schemeClr>
                  </a:solidFill>
                  <a:latin typeface="Sofia Pro Medium" panose="00000500000000000000" pitchFamily="50" charset="0"/>
                </a:rPr>
                <a:t>MASQUE</a:t>
              </a:r>
            </a:p>
          </p:txBody>
        </p:sp>
        <p:pic>
          <p:nvPicPr>
            <p:cNvPr id="96" name="Image 95"/>
            <p:cNvPicPr>
              <a:picLocks noChangeAspect="1"/>
            </p:cNvPicPr>
            <p:nvPr/>
          </p:nvPicPr>
          <p:blipFill rotWithShape="1">
            <a:blip r:embed="rId5" cstate="print">
              <a:extLst>
                <a:ext uri="{28A0092B-C50C-407E-A947-70E740481C1C}">
                  <a14:useLocalDpi xmlns:a14="http://schemas.microsoft.com/office/drawing/2010/main" val="0"/>
                </a:ext>
              </a:extLst>
            </a:blip>
            <a:srcRect l="21055" t="8172" r="20243" b="20143"/>
            <a:stretch/>
          </p:blipFill>
          <p:spPr>
            <a:xfrm>
              <a:off x="3246313" y="3295519"/>
              <a:ext cx="782051" cy="1987714"/>
            </a:xfrm>
            <a:prstGeom prst="rect">
              <a:avLst/>
            </a:prstGeom>
          </p:spPr>
        </p:pic>
      </p:grpSp>
      <p:grpSp>
        <p:nvGrpSpPr>
          <p:cNvPr id="11" name="Groupe 10"/>
          <p:cNvGrpSpPr/>
          <p:nvPr/>
        </p:nvGrpSpPr>
        <p:grpSpPr>
          <a:xfrm>
            <a:off x="4828385" y="2522259"/>
            <a:ext cx="2436212" cy="3644792"/>
            <a:chOff x="4828385" y="2522259"/>
            <a:chExt cx="2436212" cy="3644792"/>
          </a:xfrm>
        </p:grpSpPr>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7069" y="2522259"/>
              <a:ext cx="2050248" cy="3075707"/>
            </a:xfrm>
            <a:prstGeom prst="rect">
              <a:avLst/>
            </a:prstGeom>
          </p:spPr>
        </p:pic>
        <p:sp>
          <p:nvSpPr>
            <p:cNvPr id="88" name="Rectangle 87"/>
            <p:cNvSpPr/>
            <p:nvPr/>
          </p:nvSpPr>
          <p:spPr>
            <a:xfrm>
              <a:off x="4828385" y="5520720"/>
              <a:ext cx="2436212" cy="646331"/>
            </a:xfrm>
            <a:prstGeom prst="rect">
              <a:avLst/>
            </a:prstGeom>
          </p:spPr>
          <p:txBody>
            <a:bodyPr wrap="square">
              <a:spAutoFit/>
            </a:bodyPr>
            <a:lstStyle/>
            <a:p>
              <a:pPr algn="ctr"/>
              <a:r>
                <a:rPr lang="fr-FR" b="1" kern="0" cap="small" dirty="0">
                  <a:solidFill>
                    <a:schemeClr val="tx1">
                      <a:lumMod val="75000"/>
                      <a:lumOff val="25000"/>
                    </a:schemeClr>
                  </a:solidFill>
                  <a:latin typeface="Sofia Pro Medium" panose="00000500000000000000" pitchFamily="50" charset="0"/>
                </a:rPr>
                <a:t>SENSITIVE </a:t>
              </a:r>
            </a:p>
            <a:p>
              <a:pPr algn="ctr"/>
              <a:r>
                <a:rPr lang="fr-FR" b="1" kern="0" cap="small" dirty="0">
                  <a:solidFill>
                    <a:schemeClr val="tx1">
                      <a:lumMod val="75000"/>
                      <a:lumOff val="25000"/>
                    </a:schemeClr>
                  </a:solidFill>
                  <a:latin typeface="Sofia Pro Medium" panose="00000500000000000000" pitchFamily="50" charset="0"/>
                </a:rPr>
                <a:t>MASQUE</a:t>
              </a:r>
            </a:p>
          </p:txBody>
        </p:sp>
      </p:grpSp>
      <p:sp>
        <p:nvSpPr>
          <p:cNvPr id="98" name="Rectangle 97"/>
          <p:cNvSpPr/>
          <p:nvPr/>
        </p:nvSpPr>
        <p:spPr>
          <a:xfrm>
            <a:off x="2436249" y="2133251"/>
            <a:ext cx="2382002"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kern="0" cap="small" dirty="0" smtClean="0">
                <a:solidFill>
                  <a:schemeClr val="tx1">
                    <a:lumMod val="75000"/>
                    <a:lumOff val="25000"/>
                  </a:schemeClr>
                </a:solidFill>
                <a:latin typeface="Sofia Pro Medium" panose="00000500000000000000" pitchFamily="50" charset="0"/>
              </a:rPr>
              <a:t>HYDRATING</a:t>
            </a:r>
            <a:endParaRPr lang="fr-FR" sz="2000" kern="0" cap="small" dirty="0">
              <a:solidFill>
                <a:schemeClr val="tx1">
                  <a:lumMod val="75000"/>
                  <a:lumOff val="25000"/>
                </a:schemeClr>
              </a:solidFill>
              <a:latin typeface="Sofia Pro Medium" panose="00000500000000000000" pitchFamily="50" charset="0"/>
            </a:endParaRPr>
          </a:p>
        </p:txBody>
      </p:sp>
      <p:sp>
        <p:nvSpPr>
          <p:cNvPr id="99" name="Rectangle 98"/>
          <p:cNvSpPr/>
          <p:nvPr/>
        </p:nvSpPr>
        <p:spPr>
          <a:xfrm>
            <a:off x="4801510" y="2133251"/>
            <a:ext cx="2422566"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kern="0" cap="small" dirty="0" smtClean="0">
                <a:solidFill>
                  <a:schemeClr val="tx1">
                    <a:lumMod val="75000"/>
                    <a:lumOff val="25000"/>
                  </a:schemeClr>
                </a:solidFill>
                <a:latin typeface="Sofia Pro Medium" panose="00000500000000000000" pitchFamily="50" charset="0"/>
              </a:rPr>
              <a:t>SOOTHING</a:t>
            </a:r>
            <a:endParaRPr lang="fr-FR" sz="2000" kern="0" cap="small" dirty="0">
              <a:solidFill>
                <a:schemeClr val="tx1">
                  <a:lumMod val="75000"/>
                  <a:lumOff val="25000"/>
                </a:schemeClr>
              </a:solidFill>
              <a:latin typeface="Sofia Pro Medium" panose="00000500000000000000" pitchFamily="50" charset="0"/>
            </a:endParaRPr>
          </a:p>
        </p:txBody>
      </p:sp>
      <p:cxnSp>
        <p:nvCxnSpPr>
          <p:cNvPr id="7" name="Connecteur droit 6"/>
          <p:cNvCxnSpPr/>
          <p:nvPr/>
        </p:nvCxnSpPr>
        <p:spPr>
          <a:xfrm>
            <a:off x="2413495" y="2238637"/>
            <a:ext cx="0" cy="3866857"/>
          </a:xfrm>
          <a:prstGeom prst="line">
            <a:avLst/>
          </a:prstGeom>
          <a:ln w="19050"/>
        </p:spPr>
        <p:style>
          <a:lnRef idx="1">
            <a:schemeClr val="dk1"/>
          </a:lnRef>
          <a:fillRef idx="0">
            <a:schemeClr val="dk1"/>
          </a:fillRef>
          <a:effectRef idx="0">
            <a:schemeClr val="dk1"/>
          </a:effectRef>
          <a:fontRef idx="minor">
            <a:schemeClr val="tx1"/>
          </a:fontRef>
        </p:style>
      </p:cxnSp>
      <p:cxnSp>
        <p:nvCxnSpPr>
          <p:cNvPr id="100" name="Connecteur droit 99"/>
          <p:cNvCxnSpPr/>
          <p:nvPr/>
        </p:nvCxnSpPr>
        <p:spPr>
          <a:xfrm>
            <a:off x="4823170" y="2238636"/>
            <a:ext cx="0" cy="3866857"/>
          </a:xfrm>
          <a:prstGeom prst="line">
            <a:avLst/>
          </a:prstGeom>
          <a:ln w="19050"/>
        </p:spPr>
        <p:style>
          <a:lnRef idx="1">
            <a:schemeClr val="dk1"/>
          </a:lnRef>
          <a:fillRef idx="0">
            <a:schemeClr val="dk1"/>
          </a:fillRef>
          <a:effectRef idx="0">
            <a:schemeClr val="dk1"/>
          </a:effectRef>
          <a:fontRef idx="minor">
            <a:schemeClr val="tx1"/>
          </a:fontRef>
        </p:style>
      </p:cxnSp>
      <p:cxnSp>
        <p:nvCxnSpPr>
          <p:cNvPr id="105" name="Connecteur droit 104"/>
          <p:cNvCxnSpPr/>
          <p:nvPr/>
        </p:nvCxnSpPr>
        <p:spPr>
          <a:xfrm>
            <a:off x="7239742" y="2238636"/>
            <a:ext cx="0" cy="3866857"/>
          </a:xfrm>
          <a:prstGeom prst="line">
            <a:avLst/>
          </a:prstGeom>
          <a:ln w="19050"/>
        </p:spPr>
        <p:style>
          <a:lnRef idx="1">
            <a:schemeClr val="dk1"/>
          </a:lnRef>
          <a:fillRef idx="0">
            <a:schemeClr val="dk1"/>
          </a:fillRef>
          <a:effectRef idx="0">
            <a:schemeClr val="dk1"/>
          </a:effectRef>
          <a:fontRef idx="minor">
            <a:schemeClr val="tx1"/>
          </a:fontRef>
        </p:style>
      </p:cxnSp>
      <p:cxnSp>
        <p:nvCxnSpPr>
          <p:cNvPr id="106" name="Connecteur droit 105"/>
          <p:cNvCxnSpPr/>
          <p:nvPr/>
        </p:nvCxnSpPr>
        <p:spPr>
          <a:xfrm>
            <a:off x="9766727" y="2238635"/>
            <a:ext cx="0" cy="3866857"/>
          </a:xfrm>
          <a:prstGeom prst="line">
            <a:avLst/>
          </a:prstGeom>
          <a:ln w="19050"/>
        </p:spPr>
        <p:style>
          <a:lnRef idx="1">
            <a:schemeClr val="dk1"/>
          </a:lnRef>
          <a:fillRef idx="0">
            <a:schemeClr val="dk1"/>
          </a:fillRef>
          <a:effectRef idx="0">
            <a:schemeClr val="dk1"/>
          </a:effectRef>
          <a:fontRef idx="minor">
            <a:schemeClr val="tx1"/>
          </a:fontRef>
        </p:style>
      </p:cxnSp>
      <p:sp>
        <p:nvSpPr>
          <p:cNvPr id="107" name="Rectangle 106"/>
          <p:cNvSpPr/>
          <p:nvPr/>
        </p:nvSpPr>
        <p:spPr>
          <a:xfrm>
            <a:off x="9789719" y="2133251"/>
            <a:ext cx="2402282"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kern="0" cap="small" dirty="0" smtClean="0">
                <a:solidFill>
                  <a:schemeClr val="tx1">
                    <a:lumMod val="75000"/>
                    <a:lumOff val="25000"/>
                  </a:schemeClr>
                </a:solidFill>
                <a:latin typeface="Sofia Pro Medium" panose="00000500000000000000" pitchFamily="50" charset="0"/>
              </a:rPr>
              <a:t>SMOOTHING, LIFTING, UNIFYING</a:t>
            </a:r>
            <a:endParaRPr lang="fr-FR" sz="2000" kern="0" cap="small" dirty="0">
              <a:solidFill>
                <a:schemeClr val="tx1">
                  <a:lumMod val="75000"/>
                  <a:lumOff val="25000"/>
                </a:schemeClr>
              </a:solidFill>
              <a:latin typeface="Sofia Pro Medium" panose="00000500000000000000" pitchFamily="50" charset="0"/>
            </a:endParaRPr>
          </a:p>
        </p:txBody>
      </p:sp>
      <p:sp>
        <p:nvSpPr>
          <p:cNvPr id="109" name="Rectangle 108"/>
          <p:cNvSpPr/>
          <p:nvPr/>
        </p:nvSpPr>
        <p:spPr>
          <a:xfrm>
            <a:off x="7247066" y="2129477"/>
            <a:ext cx="2475596" cy="734731"/>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kern="0" cap="small" dirty="0" smtClean="0">
                <a:solidFill>
                  <a:schemeClr val="tx1">
                    <a:lumMod val="75000"/>
                    <a:lumOff val="25000"/>
                  </a:schemeClr>
                </a:solidFill>
                <a:latin typeface="Sofia Pro Medium" panose="00000500000000000000" pitchFamily="50" charset="0"/>
              </a:rPr>
              <a:t>SMOOTHING, RENEWING,</a:t>
            </a:r>
            <a:endParaRPr lang="fr-FR" sz="2000" kern="0" cap="small" dirty="0">
              <a:solidFill>
                <a:schemeClr val="tx1">
                  <a:lumMod val="75000"/>
                  <a:lumOff val="25000"/>
                </a:schemeClr>
              </a:solidFill>
              <a:latin typeface="Sofia Pro Medium" panose="00000500000000000000" pitchFamily="50" charset="0"/>
            </a:endParaRPr>
          </a:p>
          <a:p>
            <a:pPr algn="ctr"/>
            <a:r>
              <a:rPr lang="fr-FR" sz="2000" kern="0" cap="small" dirty="0" smtClean="0">
                <a:solidFill>
                  <a:schemeClr val="tx1">
                    <a:lumMod val="75000"/>
                    <a:lumOff val="25000"/>
                  </a:schemeClr>
                </a:solidFill>
                <a:latin typeface="Sofia Pro Medium" panose="00000500000000000000" pitchFamily="50" charset="0"/>
              </a:rPr>
              <a:t>BRIGHTENING</a:t>
            </a:r>
            <a:endParaRPr lang="fr-FR" sz="2000" kern="0" cap="small" dirty="0">
              <a:solidFill>
                <a:schemeClr val="tx1">
                  <a:lumMod val="75000"/>
                  <a:lumOff val="25000"/>
                </a:schemeClr>
              </a:solidFill>
              <a:latin typeface="Sofia Pro Medium" panose="00000500000000000000" pitchFamily="50" charset="0"/>
            </a:endParaRPr>
          </a:p>
        </p:txBody>
      </p:sp>
      <p:grpSp>
        <p:nvGrpSpPr>
          <p:cNvPr id="8" name="Groupe 7"/>
          <p:cNvGrpSpPr/>
          <p:nvPr/>
        </p:nvGrpSpPr>
        <p:grpSpPr>
          <a:xfrm>
            <a:off x="9755787" y="3188176"/>
            <a:ext cx="2436212" cy="2978874"/>
            <a:chOff x="9755787" y="3188176"/>
            <a:chExt cx="2436212" cy="2978874"/>
          </a:xfrm>
        </p:grpSpPr>
        <p:sp>
          <p:nvSpPr>
            <p:cNvPr id="90" name="Rectangle 89"/>
            <p:cNvSpPr/>
            <p:nvPr/>
          </p:nvSpPr>
          <p:spPr>
            <a:xfrm>
              <a:off x="9755787" y="5520719"/>
              <a:ext cx="2436212" cy="646331"/>
            </a:xfrm>
            <a:prstGeom prst="rect">
              <a:avLst/>
            </a:prstGeom>
          </p:spPr>
          <p:txBody>
            <a:bodyPr wrap="square">
              <a:spAutoFit/>
            </a:bodyPr>
            <a:lstStyle/>
            <a:p>
              <a:pPr algn="ctr"/>
              <a:r>
                <a:rPr lang="fr-FR" b="1" kern="0" cap="small" dirty="0">
                  <a:solidFill>
                    <a:schemeClr val="tx1">
                      <a:lumMod val="75000"/>
                      <a:lumOff val="25000"/>
                    </a:schemeClr>
                  </a:solidFill>
                  <a:latin typeface="Sofia Pro Medium" panose="00000500000000000000" pitchFamily="50" charset="0"/>
                </a:rPr>
                <a:t>EXCELLENCE CODE MASQUE</a:t>
              </a:r>
            </a:p>
          </p:txBody>
        </p:sp>
        <p:pic>
          <p:nvPicPr>
            <p:cNvPr id="110" name="Image 109"/>
            <p:cNvPicPr>
              <a:picLocks noChangeAspect="1"/>
            </p:cNvPicPr>
            <p:nvPr/>
          </p:nvPicPr>
          <p:blipFill rotWithShape="1">
            <a:blip r:embed="rId7" cstate="print">
              <a:extLst>
                <a:ext uri="{28A0092B-C50C-407E-A947-70E740481C1C}">
                  <a14:useLocalDpi xmlns:a14="http://schemas.microsoft.com/office/drawing/2010/main" val="0"/>
                </a:ext>
              </a:extLst>
            </a:blip>
            <a:srcRect l="31902" t="19999" r="32558" b="17092"/>
            <a:stretch/>
          </p:blipFill>
          <p:spPr>
            <a:xfrm>
              <a:off x="10524619" y="3188176"/>
              <a:ext cx="909488" cy="2148314"/>
            </a:xfrm>
            <a:prstGeom prst="rect">
              <a:avLst/>
            </a:prstGeom>
          </p:spPr>
        </p:pic>
      </p:grpSp>
      <p:grpSp>
        <p:nvGrpSpPr>
          <p:cNvPr id="9" name="Groupe 8"/>
          <p:cNvGrpSpPr/>
          <p:nvPr/>
        </p:nvGrpSpPr>
        <p:grpSpPr>
          <a:xfrm>
            <a:off x="7286450" y="2047875"/>
            <a:ext cx="2436212" cy="4180730"/>
            <a:chOff x="7286450" y="2129477"/>
            <a:chExt cx="2436212" cy="4099128"/>
          </a:xfrm>
        </p:grpSpPr>
        <p:grpSp>
          <p:nvGrpSpPr>
            <p:cNvPr id="6" name="Groupe 5"/>
            <p:cNvGrpSpPr/>
            <p:nvPr/>
          </p:nvGrpSpPr>
          <p:grpSpPr>
            <a:xfrm>
              <a:off x="7286450" y="3217231"/>
              <a:ext cx="2436212" cy="2949820"/>
              <a:chOff x="7286450" y="3217231"/>
              <a:chExt cx="2436212" cy="2949820"/>
            </a:xfrm>
          </p:grpSpPr>
          <p:sp>
            <p:nvSpPr>
              <p:cNvPr id="89" name="Rectangle 88"/>
              <p:cNvSpPr/>
              <p:nvPr/>
            </p:nvSpPr>
            <p:spPr>
              <a:xfrm>
                <a:off x="7286450" y="5520720"/>
                <a:ext cx="2436212" cy="646331"/>
              </a:xfrm>
              <a:prstGeom prst="rect">
                <a:avLst/>
              </a:prstGeom>
            </p:spPr>
            <p:txBody>
              <a:bodyPr wrap="square">
                <a:spAutoFit/>
              </a:bodyPr>
              <a:lstStyle/>
              <a:p>
                <a:pPr algn="ctr"/>
                <a:r>
                  <a:rPr lang="fr-FR" b="1" kern="0" cap="small" dirty="0">
                    <a:solidFill>
                      <a:schemeClr val="tx1">
                        <a:lumMod val="75000"/>
                        <a:lumOff val="25000"/>
                      </a:schemeClr>
                    </a:solidFill>
                    <a:latin typeface="Sofia Pro Medium" panose="00000500000000000000" pitchFamily="50" charset="0"/>
                  </a:rPr>
                  <a:t>GLYCONIGHT 10% MASQUE</a:t>
                </a:r>
              </a:p>
            </p:txBody>
          </p:sp>
          <p:pic>
            <p:nvPicPr>
              <p:cNvPr id="95" name="Image 94"/>
              <p:cNvPicPr>
                <a:picLocks noChangeAspect="1"/>
              </p:cNvPicPr>
              <p:nvPr/>
            </p:nvPicPr>
            <p:blipFill rotWithShape="1">
              <a:blip r:embed="rId8" cstate="print">
                <a:extLst>
                  <a:ext uri="{28A0092B-C50C-407E-A947-70E740481C1C}">
                    <a14:useLocalDpi xmlns:a14="http://schemas.microsoft.com/office/drawing/2010/main" val="0"/>
                  </a:ext>
                </a:extLst>
              </a:blip>
              <a:srcRect l="25457" t="25976" r="28448" b="4128"/>
              <a:stretch/>
            </p:blipFill>
            <p:spPr>
              <a:xfrm>
                <a:off x="8049802" y="3217231"/>
                <a:ext cx="934948" cy="2126751"/>
              </a:xfrm>
              <a:prstGeom prst="rect">
                <a:avLst/>
              </a:prstGeom>
            </p:spPr>
          </p:pic>
        </p:grpSp>
        <p:sp>
          <p:nvSpPr>
            <p:cNvPr id="4" name="Rectangle 3"/>
            <p:cNvSpPr/>
            <p:nvPr/>
          </p:nvSpPr>
          <p:spPr>
            <a:xfrm>
              <a:off x="7286451" y="2129477"/>
              <a:ext cx="2433500" cy="4099128"/>
            </a:xfrm>
            <a:prstGeom prst="rect">
              <a:avLst/>
            </a:prstGeom>
            <a:noFill/>
            <a:ln w="19050">
              <a:solidFill>
                <a:srgbClr val="AA9CFB"/>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ZoneTexte 24"/>
          <p:cNvSpPr txBox="1"/>
          <p:nvPr/>
        </p:nvSpPr>
        <p:spPr>
          <a:xfrm>
            <a:off x="4605051" y="434285"/>
            <a:ext cx="7586949" cy="646331"/>
          </a:xfrm>
          <a:prstGeom prst="rect">
            <a:avLst/>
          </a:prstGeom>
          <a:noFill/>
        </p:spPr>
        <p:txBody>
          <a:bodyPr wrap="square" rtlCol="0">
            <a:spAutoFit/>
          </a:bodyPr>
          <a:lstStyle/>
          <a:p>
            <a:pPr lvl="0" algn="r">
              <a:defRPr/>
            </a:pPr>
            <a:r>
              <a:rPr lang="en-US" sz="3600" kern="0" cap="small" dirty="0" smtClean="0">
                <a:solidFill>
                  <a:schemeClr val="tx1">
                    <a:lumMod val="75000"/>
                    <a:lumOff val="25000"/>
                  </a:schemeClr>
                </a:solidFill>
                <a:latin typeface="Butler" panose="02000503090000020003" pitchFamily="50" charset="0"/>
              </a:rPr>
              <a:t>mask range review</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233912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500"/>
                                        <p:tgtEl>
                                          <p:spTgt spid="9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9"/>
                                        </p:tgtEl>
                                        <p:attrNameLst>
                                          <p:attrName>style.visibility</p:attrName>
                                        </p:attrNameLst>
                                      </p:cBhvr>
                                      <p:to>
                                        <p:strVal val="visible"/>
                                      </p:to>
                                    </p:set>
                                    <p:animEffect transition="in" filter="fade">
                                      <p:cBhvr>
                                        <p:cTn id="38" dur="500"/>
                                        <p:tgtEl>
                                          <p:spTgt spid="9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9"/>
                                        </p:tgtEl>
                                        <p:attrNameLst>
                                          <p:attrName>style.visibility</p:attrName>
                                        </p:attrNameLst>
                                      </p:cBhvr>
                                      <p:to>
                                        <p:strVal val="visible"/>
                                      </p:to>
                                    </p:set>
                                    <p:animEffect transition="in" filter="fade">
                                      <p:cBhvr>
                                        <p:cTn id="50" dur="500"/>
                                        <p:tgtEl>
                                          <p:spTgt spid="109"/>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fade">
                                      <p:cBhvr>
                                        <p:cTn id="6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8" grpId="0" animBg="1"/>
      <p:bldP spid="99" grpId="0" animBg="1"/>
      <p:bldP spid="107" grpId="0" animBg="1"/>
      <p:bldP spid="10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t="3928"/>
          <a:stretch/>
        </p:blipFill>
        <p:spPr>
          <a:xfrm>
            <a:off x="394674" y="1357615"/>
            <a:ext cx="3583435" cy="5409921"/>
          </a:xfrm>
          <a:prstGeom prst="rect">
            <a:avLst/>
          </a:prstGeom>
        </p:spPr>
      </p:pic>
      <p:sp>
        <p:nvSpPr>
          <p:cNvPr id="10" name="ZoneTexte 9"/>
          <p:cNvSpPr txBox="1"/>
          <p:nvPr/>
        </p:nvSpPr>
        <p:spPr>
          <a:xfrm>
            <a:off x="6043707" y="157286"/>
            <a:ext cx="6143740" cy="120032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fr-FR" sz="3600" kern="0" cap="small" dirty="0" err="1" smtClean="0">
                <a:solidFill>
                  <a:schemeClr val="tx1">
                    <a:lumMod val="75000"/>
                    <a:lumOff val="25000"/>
                  </a:schemeClr>
                </a:solidFill>
                <a:latin typeface="Butler" panose="02000503090000020003" pitchFamily="50" charset="0"/>
              </a:rPr>
              <a:t>Positioning</a:t>
            </a:r>
            <a:r>
              <a:rPr lang="fr-FR" sz="3600" kern="0" cap="small" dirty="0" smtClean="0">
                <a:solidFill>
                  <a:schemeClr val="tx1">
                    <a:lumMod val="75000"/>
                    <a:lumOff val="25000"/>
                  </a:schemeClr>
                </a:solidFill>
                <a:latin typeface="Butler" panose="02000503090000020003" pitchFamily="50" charset="0"/>
              </a:rPr>
              <a:t> </a:t>
            </a:r>
          </a:p>
          <a:p>
            <a:pPr marL="0" marR="0" lvl="0" indent="0" algn="r" defTabSz="914400" eaLnBrk="1" fontAlgn="auto" latinLnBrk="0" hangingPunct="1">
              <a:lnSpc>
                <a:spcPct val="100000"/>
              </a:lnSpc>
              <a:spcBef>
                <a:spcPts val="0"/>
              </a:spcBef>
              <a:spcAft>
                <a:spcPts val="0"/>
              </a:spcAft>
              <a:buClrTx/>
              <a:buSzTx/>
              <a:buFontTx/>
              <a:buNone/>
              <a:tabLst/>
              <a:defRPr/>
            </a:pPr>
            <a:r>
              <a:rPr lang="fr-FR" sz="3600" kern="0" cap="small" dirty="0" smtClean="0">
                <a:solidFill>
                  <a:schemeClr val="tx1">
                    <a:lumMod val="75000"/>
                    <a:lumOff val="25000"/>
                  </a:schemeClr>
                </a:solidFill>
                <a:latin typeface="Butler" panose="02000503090000020003" pitchFamily="50" charset="0"/>
              </a:rPr>
              <a:t>in </a:t>
            </a:r>
            <a:r>
              <a:rPr lang="fr-FR" sz="3600" kern="0" cap="small" dirty="0" err="1" smtClean="0">
                <a:solidFill>
                  <a:schemeClr val="tx1">
                    <a:lumMod val="75000"/>
                    <a:lumOff val="25000"/>
                  </a:schemeClr>
                </a:solidFill>
                <a:latin typeface="Butler" panose="02000503090000020003" pitchFamily="50" charset="0"/>
              </a:rPr>
              <a:t>retail</a:t>
            </a:r>
            <a:r>
              <a:rPr lang="fr-FR" sz="3600" kern="0" cap="small" dirty="0" smtClean="0">
                <a:solidFill>
                  <a:schemeClr val="tx1">
                    <a:lumMod val="75000"/>
                    <a:lumOff val="25000"/>
                  </a:schemeClr>
                </a:solidFill>
                <a:latin typeface="Butler" panose="02000503090000020003" pitchFamily="50" charset="0"/>
              </a:rPr>
              <a:t> </a:t>
            </a:r>
            <a:r>
              <a:rPr lang="fr-FR" sz="3600" kern="0" cap="small" dirty="0" err="1" smtClean="0">
                <a:solidFill>
                  <a:schemeClr val="tx1">
                    <a:lumMod val="75000"/>
                    <a:lumOff val="25000"/>
                  </a:schemeClr>
                </a:solidFill>
                <a:latin typeface="Butler" panose="02000503090000020003" pitchFamily="50" charset="0"/>
              </a:rPr>
              <a:t>product</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7" name="Rectangle 6"/>
          <p:cNvSpPr/>
          <p:nvPr/>
        </p:nvSpPr>
        <p:spPr>
          <a:xfrm>
            <a:off x="394675" y="4901938"/>
            <a:ext cx="3583435" cy="339365"/>
          </a:xfrm>
          <a:prstGeom prst="rect">
            <a:avLst/>
          </a:prstGeom>
          <a:noFill/>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51818" b="11600"/>
          <a:stretch/>
        </p:blipFill>
        <p:spPr>
          <a:xfrm>
            <a:off x="5260965" y="1964045"/>
            <a:ext cx="6477380" cy="3979555"/>
          </a:xfrm>
          <a:prstGeom prst="rect">
            <a:avLst/>
          </a:prstGeom>
        </p:spPr>
      </p:pic>
    </p:spTree>
    <p:extLst>
      <p:ext uri="{BB962C8B-B14F-4D97-AF65-F5344CB8AC3E}">
        <p14:creationId xmlns:p14="http://schemas.microsoft.com/office/powerpoint/2010/main" val="3253674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608053" y="330554"/>
            <a:ext cx="9583947" cy="646331"/>
          </a:xfrm>
          <a:prstGeom prst="rect">
            <a:avLst/>
          </a:prstGeom>
          <a:noFill/>
        </p:spPr>
        <p:txBody>
          <a:bodyPr wrap="square" rtlCol="0">
            <a:spAutoFit/>
          </a:bodyPr>
          <a:lstStyle/>
          <a:p>
            <a:pPr lvl="0" algn="r">
              <a:defRPr/>
            </a:pPr>
            <a:r>
              <a:rPr lang="fr-FR" sz="3600" kern="0" cap="small" dirty="0" err="1" smtClean="0">
                <a:solidFill>
                  <a:schemeClr val="tx1">
                    <a:lumMod val="75000"/>
                    <a:lumOff val="25000"/>
                  </a:schemeClr>
                </a:solidFill>
                <a:latin typeface="Butler" panose="02000503090000020003" pitchFamily="50" charset="0"/>
              </a:rPr>
              <a:t>Positioning</a:t>
            </a:r>
            <a:r>
              <a:rPr lang="fr-FR" sz="3600" kern="0" cap="small" dirty="0" smtClean="0">
                <a:solidFill>
                  <a:schemeClr val="tx1">
                    <a:lumMod val="75000"/>
                    <a:lumOff val="25000"/>
                  </a:schemeClr>
                </a:solidFill>
                <a:latin typeface="Butler" panose="02000503090000020003" pitchFamily="50" charset="0"/>
              </a:rPr>
              <a:t> in </a:t>
            </a:r>
            <a:r>
              <a:rPr lang="fr-FR" sz="3600" kern="0" cap="small" dirty="0" err="1">
                <a:solidFill>
                  <a:schemeClr val="tx1">
                    <a:lumMod val="75000"/>
                    <a:lumOff val="25000"/>
                  </a:schemeClr>
                </a:solidFill>
                <a:latin typeface="Butler" panose="02000503090000020003" pitchFamily="50" charset="0"/>
              </a:rPr>
              <a:t>professional</a:t>
            </a:r>
            <a:r>
              <a:rPr lang="fr-FR" sz="3600" kern="0" cap="small" dirty="0">
                <a:solidFill>
                  <a:schemeClr val="tx1">
                    <a:lumMod val="75000"/>
                    <a:lumOff val="25000"/>
                  </a:schemeClr>
                </a:solidFill>
                <a:latin typeface="Butler" panose="02000503090000020003" pitchFamily="50" charset="0"/>
              </a:rPr>
              <a:t> </a:t>
            </a:r>
            <a:r>
              <a:rPr lang="fr-FR" sz="3600" kern="0" cap="small" dirty="0" err="1">
                <a:solidFill>
                  <a:schemeClr val="tx1">
                    <a:lumMod val="75000"/>
                    <a:lumOff val="25000"/>
                  </a:schemeClr>
                </a:solidFill>
                <a:latin typeface="Butler" panose="02000503090000020003" pitchFamily="50" charset="0"/>
              </a:rPr>
              <a:t>skincare</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8" name="Rectangle 7"/>
          <p:cNvSpPr/>
          <p:nvPr/>
        </p:nvSpPr>
        <p:spPr>
          <a:xfrm>
            <a:off x="304648" y="1901834"/>
            <a:ext cx="7364309" cy="338554"/>
          </a:xfrm>
          <a:prstGeom prst="rect">
            <a:avLst/>
          </a:prstGeom>
        </p:spPr>
        <p:txBody>
          <a:bodyPr wrap="square">
            <a:spAutoFit/>
          </a:bodyPr>
          <a:lstStyle/>
          <a:p>
            <a:r>
              <a:rPr lang="en-US" sz="1600" dirty="0">
                <a:latin typeface="Sofia Pro Medium" panose="00000500000000000000" pitchFamily="50" charset="0"/>
              </a:rPr>
              <a:t>60% of Yon-Ka essential face treatment protocols include a skin peel</a:t>
            </a:r>
            <a:endParaRPr lang="fr-FR" sz="1600" dirty="0">
              <a:latin typeface="Sofia Pro Medium" panose="00000500000000000000" pitchFamily="50" charset="0"/>
            </a:endParaRPr>
          </a:p>
        </p:txBody>
      </p:sp>
      <p:pic>
        <p:nvPicPr>
          <p:cNvPr id="5" name="Image 4"/>
          <p:cNvPicPr>
            <a:picLocks noChangeAspect="1"/>
          </p:cNvPicPr>
          <p:nvPr/>
        </p:nvPicPr>
        <p:blipFill>
          <a:blip r:embed="rId3"/>
          <a:stretch>
            <a:fillRect/>
          </a:stretch>
        </p:blipFill>
        <p:spPr>
          <a:xfrm>
            <a:off x="7977139" y="1757745"/>
            <a:ext cx="3852979" cy="4604955"/>
          </a:xfrm>
          <a:prstGeom prst="rect">
            <a:avLst/>
          </a:prstGeom>
        </p:spPr>
      </p:pic>
      <p:pic>
        <p:nvPicPr>
          <p:cNvPr id="2" name="Image 1"/>
          <p:cNvPicPr>
            <a:picLocks noChangeAspect="1"/>
          </p:cNvPicPr>
          <p:nvPr/>
        </p:nvPicPr>
        <p:blipFill rotWithShape="1">
          <a:blip r:embed="rId4"/>
          <a:srcRect l="4191" t="62020" r="4049"/>
          <a:stretch/>
        </p:blipFill>
        <p:spPr>
          <a:xfrm>
            <a:off x="304648" y="4157472"/>
            <a:ext cx="7518400" cy="833628"/>
          </a:xfrm>
          <a:prstGeom prst="rect">
            <a:avLst/>
          </a:prstGeom>
        </p:spPr>
      </p:pic>
      <p:pic>
        <p:nvPicPr>
          <p:cNvPr id="6" name="Image 5"/>
          <p:cNvPicPr>
            <a:picLocks noChangeAspect="1"/>
          </p:cNvPicPr>
          <p:nvPr/>
        </p:nvPicPr>
        <p:blipFill rotWithShape="1">
          <a:blip r:embed="rId4"/>
          <a:srcRect l="4191" r="4049" b="38258"/>
          <a:stretch/>
        </p:blipFill>
        <p:spPr>
          <a:xfrm>
            <a:off x="304648" y="2802280"/>
            <a:ext cx="7518400" cy="1355192"/>
          </a:xfrm>
          <a:prstGeom prst="rect">
            <a:avLst/>
          </a:prstGeom>
        </p:spPr>
      </p:pic>
    </p:spTree>
    <p:extLst>
      <p:ext uri="{BB962C8B-B14F-4D97-AF65-F5344CB8AC3E}">
        <p14:creationId xmlns:p14="http://schemas.microsoft.com/office/powerpoint/2010/main" val="81040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226422" y="2226379"/>
            <a:ext cx="11686903" cy="4008958"/>
            <a:chOff x="2047875" y="4983492"/>
            <a:chExt cx="2558431" cy="2994610"/>
          </a:xfrm>
        </p:grpSpPr>
        <p:sp>
          <p:nvSpPr>
            <p:cNvPr id="4" name="Rectangle à coins arrondis 3"/>
            <p:cNvSpPr/>
            <p:nvPr/>
          </p:nvSpPr>
          <p:spPr>
            <a:xfrm>
              <a:off x="2047875" y="5250953"/>
              <a:ext cx="2558431" cy="272714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109902" y="4983492"/>
              <a:ext cx="1527341" cy="390835"/>
            </a:xfrm>
            <a:prstGeom prst="rect">
              <a:avLst/>
            </a:prstGeom>
            <a:solidFill>
              <a:schemeClr val="bg1"/>
            </a:solidFill>
          </p:spPr>
          <p:txBody>
            <a:bodyPr wrap="square" rtlCol="0">
              <a:spAutoFit/>
            </a:bodyPr>
            <a:lstStyle/>
            <a:p>
              <a:r>
                <a:rPr lang="fr-FR" sz="2800" kern="0" cap="small" dirty="0" smtClean="0">
                  <a:solidFill>
                    <a:schemeClr val="tx1">
                      <a:lumMod val="75000"/>
                      <a:lumOff val="25000"/>
                    </a:schemeClr>
                  </a:solidFill>
                  <a:latin typeface="Sofia Pro Medium" panose="00000500000000000000" pitchFamily="50" charset="0"/>
                </a:rPr>
                <a:t>Answer by </a:t>
              </a:r>
              <a:r>
                <a:rPr lang="fr-FR" sz="2800" b="1" kern="0" cap="small" dirty="0" err="1" smtClean="0">
                  <a:solidFill>
                    <a:srgbClr val="00B050"/>
                  </a:solidFill>
                  <a:latin typeface="Sofia Pro Medium" panose="00000500000000000000" pitchFamily="50" charset="0"/>
                </a:rPr>
                <a:t>true</a:t>
              </a:r>
              <a:r>
                <a:rPr lang="fr-FR" sz="2800" kern="0" cap="small" dirty="0" smtClean="0">
                  <a:solidFill>
                    <a:schemeClr val="tx1">
                      <a:lumMod val="75000"/>
                      <a:lumOff val="25000"/>
                    </a:schemeClr>
                  </a:solidFill>
                  <a:latin typeface="Sofia Pro Medium" panose="00000500000000000000" pitchFamily="50" charset="0"/>
                </a:rPr>
                <a:t> or </a:t>
              </a:r>
              <a:r>
                <a:rPr lang="fr-FR" sz="2800" b="1" kern="0" cap="small" dirty="0" smtClean="0">
                  <a:solidFill>
                    <a:srgbClr val="FF0000"/>
                  </a:solidFill>
                  <a:latin typeface="Sofia Pro Medium" panose="00000500000000000000" pitchFamily="50" charset="0"/>
                </a:rPr>
                <a:t>false</a:t>
              </a:r>
              <a:endParaRPr lang="fr-FR" sz="2800" b="1" kern="0" cap="small" dirty="0">
                <a:solidFill>
                  <a:srgbClr val="FF0000"/>
                </a:solidFill>
                <a:latin typeface="Sofia Pro Medium" panose="00000500000000000000" pitchFamily="50" charset="0"/>
              </a:endParaRPr>
            </a:p>
          </p:txBody>
        </p:sp>
      </p:grpSp>
      <p:sp>
        <p:nvSpPr>
          <p:cNvPr id="6" name="ZoneTexte 5"/>
          <p:cNvSpPr txBox="1"/>
          <p:nvPr/>
        </p:nvSpPr>
        <p:spPr>
          <a:xfrm>
            <a:off x="509760" y="4971977"/>
            <a:ext cx="10820092" cy="707886"/>
          </a:xfrm>
          <a:prstGeom prst="rect">
            <a:avLst/>
          </a:prstGeom>
          <a:noFill/>
        </p:spPr>
        <p:txBody>
          <a:bodyPr wrap="square" rtlCol="0">
            <a:spAutoFit/>
          </a:bodyPr>
          <a:lstStyle/>
          <a:p>
            <a:r>
              <a:rPr lang="fr-FR" sz="2000" dirty="0" smtClean="0">
                <a:latin typeface="Sofia Pro Medium" panose="00000500000000000000" pitchFamily="50" charset="0"/>
              </a:rPr>
              <a:t>d. </a:t>
            </a:r>
            <a:r>
              <a:rPr lang="en-US" sz="2000" dirty="0">
                <a:latin typeface="Sofia Pro Medium" panose="00000500000000000000" pitchFamily="50" charset="0"/>
              </a:rPr>
              <a:t>There is a peak in microcirculation between </a:t>
            </a:r>
            <a:r>
              <a:rPr lang="en-US" sz="2000" dirty="0" smtClean="0">
                <a:latin typeface="Sofia Pro Medium" panose="00000500000000000000" pitchFamily="50" charset="0"/>
              </a:rPr>
              <a:t>11:00 pm </a:t>
            </a:r>
            <a:r>
              <a:rPr lang="en-US" sz="2000" dirty="0">
                <a:latin typeface="Sofia Pro Medium" panose="00000500000000000000" pitchFamily="50" charset="0"/>
              </a:rPr>
              <a:t>and 4:00 am. </a:t>
            </a:r>
          </a:p>
          <a:p>
            <a:endParaRPr lang="fr-FR" sz="2000" dirty="0">
              <a:latin typeface="Sofia Pro Medium" panose="00000500000000000000" pitchFamily="50" charset="0"/>
            </a:endParaRPr>
          </a:p>
        </p:txBody>
      </p:sp>
      <p:sp>
        <p:nvSpPr>
          <p:cNvPr id="8" name="ZoneTexte 7"/>
          <p:cNvSpPr txBox="1"/>
          <p:nvPr/>
        </p:nvSpPr>
        <p:spPr>
          <a:xfrm>
            <a:off x="509762" y="2968078"/>
            <a:ext cx="10811948" cy="400110"/>
          </a:xfrm>
          <a:prstGeom prst="rect">
            <a:avLst/>
          </a:prstGeom>
          <a:noFill/>
        </p:spPr>
        <p:txBody>
          <a:bodyPr wrap="square" rtlCol="0">
            <a:spAutoFit/>
          </a:bodyPr>
          <a:lstStyle/>
          <a:p>
            <a:pPr marL="342900" indent="-342900">
              <a:buFontTx/>
              <a:buAutoNum type="alphaLcPeriod"/>
            </a:pPr>
            <a:r>
              <a:rPr lang="en-US" sz="2000" dirty="0" smtClean="0">
                <a:latin typeface="Sofia Pro Medium" panose="00000500000000000000" pitchFamily="50" charset="0"/>
              </a:rPr>
              <a:t>At </a:t>
            </a:r>
            <a:r>
              <a:rPr lang="en-US" sz="2000" dirty="0">
                <a:latin typeface="Sofia Pro Medium" panose="00000500000000000000" pitchFamily="50" charset="0"/>
              </a:rPr>
              <a:t>night the skin </a:t>
            </a:r>
            <a:r>
              <a:rPr lang="en-US" sz="2000" dirty="0" smtClean="0">
                <a:latin typeface="Sofia Pro Medium" panose="00000500000000000000" pitchFamily="50" charset="0"/>
              </a:rPr>
              <a:t>renews </a:t>
            </a:r>
            <a:r>
              <a:rPr lang="en-US" sz="2000" dirty="0">
                <a:latin typeface="Sofia Pro Medium" panose="00000500000000000000" pitchFamily="50" charset="0"/>
              </a:rPr>
              <a:t>2 to 3 times faster than during the day.</a:t>
            </a:r>
          </a:p>
        </p:txBody>
      </p:sp>
      <p:sp>
        <p:nvSpPr>
          <p:cNvPr id="9" name="ZoneTexte 8"/>
          <p:cNvSpPr txBox="1"/>
          <p:nvPr/>
        </p:nvSpPr>
        <p:spPr>
          <a:xfrm>
            <a:off x="501618" y="3643700"/>
            <a:ext cx="11124891" cy="400110"/>
          </a:xfrm>
          <a:prstGeom prst="rect">
            <a:avLst/>
          </a:prstGeom>
          <a:noFill/>
        </p:spPr>
        <p:txBody>
          <a:bodyPr wrap="square" rtlCol="0">
            <a:spAutoFit/>
          </a:bodyPr>
          <a:lstStyle/>
          <a:p>
            <a:pPr lvl="0"/>
            <a:r>
              <a:rPr lang="fr-FR" sz="2000" dirty="0" smtClean="0">
                <a:latin typeface="Sofia Pro Medium" panose="00000500000000000000" pitchFamily="50" charset="0"/>
              </a:rPr>
              <a:t>b. </a:t>
            </a:r>
            <a:r>
              <a:rPr lang="en-US" sz="2000" dirty="0">
                <a:latin typeface="Sofia Pro Medium" panose="00000500000000000000" pitchFamily="50" charset="0"/>
              </a:rPr>
              <a:t>S</a:t>
            </a:r>
            <a:r>
              <a:rPr lang="en-US" sz="2000" dirty="0" smtClean="0">
                <a:latin typeface="Sofia Pro Medium" panose="00000500000000000000" pitchFamily="50" charset="0"/>
              </a:rPr>
              <a:t>kin's cells renewal is </a:t>
            </a:r>
            <a:r>
              <a:rPr lang="en-US" sz="2000" dirty="0">
                <a:latin typeface="Sofia Pro Medium" panose="00000500000000000000" pitchFamily="50" charset="0"/>
              </a:rPr>
              <a:t>at its peak between </a:t>
            </a:r>
            <a:r>
              <a:rPr lang="en-US" sz="2000" dirty="0" smtClean="0">
                <a:latin typeface="Sofia Pro Medium" panose="00000500000000000000" pitchFamily="50" charset="0"/>
              </a:rPr>
              <a:t>2:00 am </a:t>
            </a:r>
            <a:r>
              <a:rPr lang="en-US" sz="2000" dirty="0">
                <a:latin typeface="Sofia Pro Medium" panose="00000500000000000000" pitchFamily="50" charset="0"/>
              </a:rPr>
              <a:t>and </a:t>
            </a:r>
            <a:r>
              <a:rPr lang="en-US" sz="2000" dirty="0" smtClean="0">
                <a:latin typeface="Sofia Pro Medium" panose="00000500000000000000" pitchFamily="50" charset="0"/>
              </a:rPr>
              <a:t>4:00 am</a:t>
            </a:r>
            <a:endParaRPr lang="fr-FR" sz="2000" dirty="0">
              <a:latin typeface="Sofia Pro Medium" panose="00000500000000000000" pitchFamily="50" charset="0"/>
            </a:endParaRPr>
          </a:p>
        </p:txBody>
      </p:sp>
      <p:sp>
        <p:nvSpPr>
          <p:cNvPr id="10" name="ZoneTexte 9"/>
          <p:cNvSpPr txBox="1"/>
          <p:nvPr/>
        </p:nvSpPr>
        <p:spPr>
          <a:xfrm>
            <a:off x="509760" y="4292151"/>
            <a:ext cx="10820092" cy="400110"/>
          </a:xfrm>
          <a:prstGeom prst="rect">
            <a:avLst/>
          </a:prstGeom>
          <a:noFill/>
        </p:spPr>
        <p:txBody>
          <a:bodyPr wrap="square" rtlCol="0">
            <a:spAutoFit/>
          </a:bodyPr>
          <a:lstStyle/>
          <a:p>
            <a:pPr lvl="0"/>
            <a:r>
              <a:rPr lang="fr-FR" sz="2000" dirty="0" smtClean="0">
                <a:latin typeface="Sofia Pro Medium" panose="00000500000000000000" pitchFamily="50" charset="0"/>
              </a:rPr>
              <a:t>c. </a:t>
            </a:r>
            <a:r>
              <a:rPr lang="en-US" sz="2000" dirty="0">
                <a:latin typeface="Sofia Pro Medium" panose="00000500000000000000" pitchFamily="50" charset="0"/>
              </a:rPr>
              <a:t>The skin is more receptive at night</a:t>
            </a:r>
            <a:endParaRPr lang="fr-FR" sz="2000" dirty="0">
              <a:latin typeface="Sofia Pro Medium" panose="00000500000000000000" pitchFamily="50" charset="0"/>
            </a:endParaRPr>
          </a:p>
        </p:txBody>
      </p:sp>
      <p:sp>
        <p:nvSpPr>
          <p:cNvPr id="11" name="ZoneTexte 10"/>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14" name="ZoneTexte 13"/>
          <p:cNvSpPr txBox="1"/>
          <p:nvPr/>
        </p:nvSpPr>
        <p:spPr>
          <a:xfrm>
            <a:off x="501618" y="5579061"/>
            <a:ext cx="10820092" cy="400110"/>
          </a:xfrm>
          <a:prstGeom prst="rect">
            <a:avLst/>
          </a:prstGeom>
          <a:noFill/>
        </p:spPr>
        <p:txBody>
          <a:bodyPr wrap="square" rtlCol="0">
            <a:spAutoFit/>
          </a:bodyPr>
          <a:lstStyle/>
          <a:p>
            <a:r>
              <a:rPr lang="fr-FR" sz="2000" dirty="0">
                <a:latin typeface="Sofia Pro Medium" panose="00000500000000000000" pitchFamily="50" charset="0"/>
              </a:rPr>
              <a:t>e</a:t>
            </a:r>
            <a:r>
              <a:rPr lang="fr-FR" sz="2000" dirty="0" smtClean="0">
                <a:latin typeface="Sofia Pro Medium" panose="00000500000000000000" pitchFamily="50" charset="0"/>
              </a:rPr>
              <a:t>. </a:t>
            </a:r>
            <a:r>
              <a:rPr lang="en-US" sz="2000" dirty="0">
                <a:latin typeface="Sofia Pro Medium" panose="00000500000000000000" pitchFamily="50" charset="0"/>
              </a:rPr>
              <a:t>At night the skin produces more sebum than during the day.</a:t>
            </a:r>
            <a:endParaRPr lang="fr-FR" sz="2000" dirty="0">
              <a:latin typeface="Sofia Pro Medium" panose="00000500000000000000" pitchFamily="50" charset="0"/>
            </a:endParaRPr>
          </a:p>
        </p:txBody>
      </p:sp>
      <p:pic>
        <p:nvPicPr>
          <p:cNvPr id="1028" name="Picture 4" descr="True and false icons Royalty Free Vector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870" b="14369"/>
          <a:stretch/>
        </p:blipFill>
        <p:spPr bwMode="auto">
          <a:xfrm>
            <a:off x="8156638" y="5497848"/>
            <a:ext cx="1217925" cy="5493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rue and false icons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95" b="52938"/>
          <a:stretch/>
        </p:blipFill>
        <p:spPr bwMode="auto">
          <a:xfrm>
            <a:off x="8654413" y="2829472"/>
            <a:ext cx="1199833" cy="5580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True and false icons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95" b="52938"/>
          <a:stretch/>
        </p:blipFill>
        <p:spPr bwMode="auto">
          <a:xfrm>
            <a:off x="8654412" y="3545909"/>
            <a:ext cx="1199833" cy="5580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rue and false icons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95" b="52938"/>
          <a:stretch/>
        </p:blipFill>
        <p:spPr bwMode="auto">
          <a:xfrm>
            <a:off x="5220869" y="4184731"/>
            <a:ext cx="1199833" cy="5580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True and false icons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95" b="52938"/>
          <a:stretch/>
        </p:blipFill>
        <p:spPr bwMode="auto">
          <a:xfrm>
            <a:off x="8954967" y="4896072"/>
            <a:ext cx="1199833" cy="55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1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028"/>
                                        </p:tgtEl>
                                        <p:attrNameLst>
                                          <p:attrName>style.visibility</p:attrName>
                                        </p:attrNameLst>
                                      </p:cBhvr>
                                      <p:to>
                                        <p:strVal val="visible"/>
                                      </p:to>
                                    </p:set>
                                    <p:anim calcmode="lin" valueType="num">
                                      <p:cBhvr>
                                        <p:cTn id="70" dur="500" fill="hold"/>
                                        <p:tgtEl>
                                          <p:spTgt spid="1028"/>
                                        </p:tgtEl>
                                        <p:attrNameLst>
                                          <p:attrName>ppt_w</p:attrName>
                                        </p:attrNameLst>
                                      </p:cBhvr>
                                      <p:tavLst>
                                        <p:tav tm="0">
                                          <p:val>
                                            <p:fltVal val="0"/>
                                          </p:val>
                                        </p:tav>
                                        <p:tav tm="100000">
                                          <p:val>
                                            <p:strVal val="#ppt_w"/>
                                          </p:val>
                                        </p:tav>
                                      </p:tavLst>
                                    </p:anim>
                                    <p:anim calcmode="lin" valueType="num">
                                      <p:cBhvr>
                                        <p:cTn id="71" dur="500" fill="hold"/>
                                        <p:tgtEl>
                                          <p:spTgt spid="1028"/>
                                        </p:tgtEl>
                                        <p:attrNameLst>
                                          <p:attrName>ppt_h</p:attrName>
                                        </p:attrNameLst>
                                      </p:cBhvr>
                                      <p:tavLst>
                                        <p:tav tm="0">
                                          <p:val>
                                            <p:fltVal val="0"/>
                                          </p:val>
                                        </p:tav>
                                        <p:tav tm="100000">
                                          <p:val>
                                            <p:strVal val="#ppt_h"/>
                                          </p:val>
                                        </p:tav>
                                      </p:tavLst>
                                    </p:anim>
                                    <p:animEffect transition="in" filter="fade">
                                      <p:cBhvr>
                                        <p:cTn id="7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524000" y="514350"/>
            <a:ext cx="10668000" cy="646331"/>
          </a:xfrm>
          <a:prstGeom prst="rect">
            <a:avLst/>
          </a:prstGeom>
          <a:noFill/>
        </p:spPr>
        <p:txBody>
          <a:bodyPr wrap="square" rtlCol="0">
            <a:spAutoFit/>
          </a:bodyPr>
          <a:lstStyle/>
          <a:p>
            <a:pPr lvl="0" algn="r">
              <a:defRPr/>
            </a:pPr>
            <a:r>
              <a:rPr lang="en-US" sz="3600" kern="0" cap="small" dirty="0" smtClean="0">
                <a:solidFill>
                  <a:schemeClr val="tx1">
                    <a:lumMod val="75000"/>
                    <a:lumOff val="25000"/>
                  </a:schemeClr>
                </a:solidFill>
                <a:latin typeface="Butler" panose="02000503090000020003" pitchFamily="50" charset="0"/>
              </a:rPr>
              <a:t>professional peels review</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3" name="Rectangle 2"/>
          <p:cNvSpPr/>
          <p:nvPr/>
        </p:nvSpPr>
        <p:spPr>
          <a:xfrm>
            <a:off x="2747" y="2133251"/>
            <a:ext cx="3817413"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kern="0" cap="small" dirty="0" smtClean="0">
                <a:solidFill>
                  <a:schemeClr val="tx1">
                    <a:lumMod val="75000"/>
                    <a:lumOff val="25000"/>
                  </a:schemeClr>
                </a:solidFill>
                <a:latin typeface="Sofia Pro Medium" panose="00000500000000000000" pitchFamily="50" charset="0"/>
              </a:rPr>
              <a:t>EXFOLIATING</a:t>
            </a:r>
          </a:p>
          <a:p>
            <a:pPr algn="ctr"/>
            <a:r>
              <a:rPr lang="fr-FR" sz="2000" kern="0" cap="small" dirty="0" smtClean="0">
                <a:solidFill>
                  <a:schemeClr val="tx1">
                    <a:lumMod val="75000"/>
                    <a:lumOff val="25000"/>
                  </a:schemeClr>
                </a:solidFill>
                <a:latin typeface="Sofia Pro Medium" panose="00000500000000000000" pitchFamily="50" charset="0"/>
              </a:rPr>
              <a:t>PURIFYING</a:t>
            </a:r>
            <a:endParaRPr lang="fr-FR" sz="2000" kern="0" cap="small" dirty="0">
              <a:solidFill>
                <a:schemeClr val="tx1">
                  <a:lumMod val="75000"/>
                  <a:lumOff val="25000"/>
                </a:schemeClr>
              </a:solidFill>
              <a:latin typeface="Sofia Pro Medium" panose="00000500000000000000" pitchFamily="50" charset="0"/>
            </a:endParaRPr>
          </a:p>
        </p:txBody>
      </p:sp>
      <p:sp>
        <p:nvSpPr>
          <p:cNvPr id="6" name="Rectangle 5"/>
          <p:cNvSpPr/>
          <p:nvPr/>
        </p:nvSpPr>
        <p:spPr>
          <a:xfrm>
            <a:off x="706577" y="5520720"/>
            <a:ext cx="2436212" cy="646331"/>
          </a:xfrm>
          <a:prstGeom prst="rect">
            <a:avLst/>
          </a:prstGeom>
        </p:spPr>
        <p:txBody>
          <a:bodyPr wrap="square">
            <a:spAutoFit/>
          </a:bodyPr>
          <a:lstStyle/>
          <a:p>
            <a:pPr algn="ctr"/>
            <a:r>
              <a:rPr lang="fr-FR" b="1" kern="0" cap="small" dirty="0" smtClean="0">
                <a:solidFill>
                  <a:schemeClr val="tx1">
                    <a:lumMod val="75000"/>
                    <a:lumOff val="25000"/>
                  </a:schemeClr>
                </a:solidFill>
                <a:latin typeface="Sofia Pro Medium" panose="00000500000000000000" pitchFamily="50" charset="0"/>
              </a:rPr>
              <a:t>ACTIVE </a:t>
            </a:r>
          </a:p>
          <a:p>
            <a:pPr algn="ctr"/>
            <a:r>
              <a:rPr lang="fr-FR" b="1" kern="0" cap="small" dirty="0" smtClean="0">
                <a:solidFill>
                  <a:schemeClr val="tx1">
                    <a:lumMod val="75000"/>
                    <a:lumOff val="25000"/>
                  </a:schemeClr>
                </a:solidFill>
                <a:latin typeface="Sofia Pro Medium" panose="00000500000000000000" pitchFamily="50" charset="0"/>
              </a:rPr>
              <a:t>MICRO-PEEL</a:t>
            </a:r>
            <a:endParaRPr lang="fr-FR" b="1" kern="0" cap="small" dirty="0">
              <a:solidFill>
                <a:schemeClr val="tx1">
                  <a:lumMod val="75000"/>
                  <a:lumOff val="25000"/>
                </a:schemeClr>
              </a:solidFill>
              <a:latin typeface="Sofia Pro Medium" panose="00000500000000000000" pitchFamily="50" charset="0"/>
            </a:endParaRPr>
          </a:p>
        </p:txBody>
      </p:sp>
      <p:sp>
        <p:nvSpPr>
          <p:cNvPr id="10" name="Rectangle 9"/>
          <p:cNvSpPr/>
          <p:nvPr/>
        </p:nvSpPr>
        <p:spPr>
          <a:xfrm>
            <a:off x="4564734" y="5520720"/>
            <a:ext cx="2436212" cy="646331"/>
          </a:xfrm>
          <a:prstGeom prst="rect">
            <a:avLst/>
          </a:prstGeom>
        </p:spPr>
        <p:txBody>
          <a:bodyPr wrap="square">
            <a:spAutoFit/>
          </a:bodyPr>
          <a:lstStyle/>
          <a:p>
            <a:pPr algn="ctr"/>
            <a:r>
              <a:rPr lang="fr-FR" b="1" kern="0" cap="small" dirty="0" smtClean="0">
                <a:solidFill>
                  <a:schemeClr val="tx1">
                    <a:lumMod val="75000"/>
                    <a:lumOff val="25000"/>
                  </a:schemeClr>
                </a:solidFill>
                <a:latin typeface="Sofia Pro Medium" panose="00000500000000000000" pitchFamily="50" charset="0"/>
              </a:rPr>
              <a:t>ALPHA EXFOLIATEUR</a:t>
            </a:r>
            <a:endParaRPr lang="fr-FR" b="1" kern="0" cap="small" dirty="0">
              <a:solidFill>
                <a:schemeClr val="tx1">
                  <a:lumMod val="75000"/>
                  <a:lumOff val="25000"/>
                </a:schemeClr>
              </a:solidFill>
              <a:latin typeface="Sofia Pro Medium" panose="00000500000000000000" pitchFamily="50" charset="0"/>
            </a:endParaRPr>
          </a:p>
        </p:txBody>
      </p:sp>
      <p:sp>
        <p:nvSpPr>
          <p:cNvPr id="13" name="Rectangle 12"/>
          <p:cNvSpPr/>
          <p:nvPr/>
        </p:nvSpPr>
        <p:spPr>
          <a:xfrm>
            <a:off x="8871749" y="5520720"/>
            <a:ext cx="2436212" cy="646331"/>
          </a:xfrm>
          <a:prstGeom prst="rect">
            <a:avLst/>
          </a:prstGeom>
        </p:spPr>
        <p:txBody>
          <a:bodyPr wrap="square">
            <a:spAutoFit/>
          </a:bodyPr>
          <a:lstStyle/>
          <a:p>
            <a:pPr algn="ctr"/>
            <a:r>
              <a:rPr lang="fr-FR" b="1" kern="0" cap="small" dirty="0" smtClean="0">
                <a:solidFill>
                  <a:schemeClr val="tx1">
                    <a:lumMod val="75000"/>
                    <a:lumOff val="25000"/>
                  </a:schemeClr>
                </a:solidFill>
                <a:latin typeface="Sofia Pro Medium" panose="00000500000000000000" pitchFamily="50" charset="0"/>
              </a:rPr>
              <a:t>ESSENTIAL WHITE</a:t>
            </a:r>
          </a:p>
          <a:p>
            <a:pPr algn="ctr"/>
            <a:r>
              <a:rPr lang="fr-FR" b="1" kern="0" cap="small" dirty="0" smtClean="0">
                <a:solidFill>
                  <a:schemeClr val="tx1">
                    <a:lumMod val="75000"/>
                    <a:lumOff val="25000"/>
                  </a:schemeClr>
                </a:solidFill>
                <a:latin typeface="Sofia Pro Medium" panose="00000500000000000000" pitchFamily="50" charset="0"/>
              </a:rPr>
              <a:t>PEELING LUMIERE</a:t>
            </a:r>
            <a:endParaRPr lang="fr-FR" b="1" kern="0" cap="small" dirty="0">
              <a:solidFill>
                <a:schemeClr val="tx1">
                  <a:lumMod val="75000"/>
                  <a:lumOff val="25000"/>
                </a:schemeClr>
              </a:solidFill>
              <a:latin typeface="Sofia Pro Medium" panose="00000500000000000000" pitchFamily="50" charset="0"/>
            </a:endParaRPr>
          </a:p>
        </p:txBody>
      </p:sp>
      <p:sp>
        <p:nvSpPr>
          <p:cNvPr id="15" name="Rectangle 14"/>
          <p:cNvSpPr/>
          <p:nvPr/>
        </p:nvSpPr>
        <p:spPr>
          <a:xfrm>
            <a:off x="3834552" y="2133251"/>
            <a:ext cx="3955022"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kern="0" cap="small" dirty="0" smtClean="0">
                <a:solidFill>
                  <a:schemeClr val="tx1">
                    <a:lumMod val="75000"/>
                    <a:lumOff val="25000"/>
                  </a:schemeClr>
                </a:solidFill>
                <a:latin typeface="Sofia Pro Medium" panose="00000500000000000000" pitchFamily="50" charset="0"/>
              </a:rPr>
              <a:t>EXFOLIATING</a:t>
            </a:r>
            <a:endParaRPr lang="fr-FR" sz="2000" kern="0" cap="small" dirty="0">
              <a:solidFill>
                <a:schemeClr val="tx1">
                  <a:lumMod val="75000"/>
                  <a:lumOff val="25000"/>
                </a:schemeClr>
              </a:solidFill>
              <a:latin typeface="Sofia Pro Medium" panose="00000500000000000000" pitchFamily="50" charset="0"/>
            </a:endParaRPr>
          </a:p>
          <a:p>
            <a:pPr algn="ctr"/>
            <a:r>
              <a:rPr lang="fr-FR" sz="2000" kern="0" cap="small" dirty="0" smtClean="0">
                <a:solidFill>
                  <a:schemeClr val="tx1">
                    <a:lumMod val="75000"/>
                    <a:lumOff val="25000"/>
                  </a:schemeClr>
                </a:solidFill>
                <a:latin typeface="Sofia Pro Medium" panose="00000500000000000000" pitchFamily="50" charset="0"/>
              </a:rPr>
              <a:t>RENEWING</a:t>
            </a:r>
            <a:endParaRPr lang="fr-FR" sz="2000" kern="0" cap="small" dirty="0">
              <a:solidFill>
                <a:schemeClr val="tx1">
                  <a:lumMod val="75000"/>
                  <a:lumOff val="25000"/>
                </a:schemeClr>
              </a:solidFill>
              <a:latin typeface="Sofia Pro Medium" panose="00000500000000000000" pitchFamily="50" charset="0"/>
            </a:endParaRPr>
          </a:p>
        </p:txBody>
      </p:sp>
      <p:sp>
        <p:nvSpPr>
          <p:cNvPr id="16" name="Rectangle 15"/>
          <p:cNvSpPr/>
          <p:nvPr/>
        </p:nvSpPr>
        <p:spPr>
          <a:xfrm>
            <a:off x="7802880" y="2133251"/>
            <a:ext cx="438912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kern="0" cap="small" dirty="0" smtClean="0">
                <a:solidFill>
                  <a:schemeClr val="tx1">
                    <a:lumMod val="75000"/>
                    <a:lumOff val="25000"/>
                  </a:schemeClr>
                </a:solidFill>
                <a:latin typeface="Sofia Pro Medium" panose="00000500000000000000" pitchFamily="50" charset="0"/>
              </a:rPr>
              <a:t>EXFOLIATING</a:t>
            </a:r>
            <a:endParaRPr lang="fr-FR" sz="2000" kern="0" cap="small" dirty="0">
              <a:solidFill>
                <a:schemeClr val="tx1">
                  <a:lumMod val="75000"/>
                  <a:lumOff val="25000"/>
                </a:schemeClr>
              </a:solidFill>
              <a:latin typeface="Sofia Pro Medium" panose="00000500000000000000" pitchFamily="50" charset="0"/>
            </a:endParaRPr>
          </a:p>
          <a:p>
            <a:pPr algn="ctr"/>
            <a:r>
              <a:rPr lang="fr-FR" sz="2000" kern="0" cap="small" dirty="0" smtClean="0">
                <a:solidFill>
                  <a:schemeClr val="tx1">
                    <a:lumMod val="75000"/>
                    <a:lumOff val="25000"/>
                  </a:schemeClr>
                </a:solidFill>
                <a:latin typeface="Sofia Pro Medium" panose="00000500000000000000" pitchFamily="50" charset="0"/>
              </a:rPr>
              <a:t>UNIFYING</a:t>
            </a:r>
            <a:endParaRPr lang="fr-FR" sz="2000" kern="0" cap="small" dirty="0">
              <a:solidFill>
                <a:schemeClr val="tx1">
                  <a:lumMod val="75000"/>
                  <a:lumOff val="25000"/>
                </a:schemeClr>
              </a:solidFill>
              <a:latin typeface="Sofia Pro Medium" panose="00000500000000000000" pitchFamily="50" charset="0"/>
            </a:endParaRPr>
          </a:p>
        </p:txBody>
      </p:sp>
      <p:cxnSp>
        <p:nvCxnSpPr>
          <p:cNvPr id="17" name="Connecteur droit 16"/>
          <p:cNvCxnSpPr/>
          <p:nvPr/>
        </p:nvCxnSpPr>
        <p:spPr>
          <a:xfrm>
            <a:off x="3819807" y="2300194"/>
            <a:ext cx="0" cy="3866857"/>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Connecteur droit 17"/>
          <p:cNvCxnSpPr/>
          <p:nvPr/>
        </p:nvCxnSpPr>
        <p:spPr>
          <a:xfrm>
            <a:off x="7789574" y="2300194"/>
            <a:ext cx="0" cy="3866857"/>
          </a:xfrm>
          <a:prstGeom prst="line">
            <a:avLst/>
          </a:prstGeom>
          <a:ln w="19050"/>
        </p:spPr>
        <p:style>
          <a:lnRef idx="1">
            <a:schemeClr val="dk1"/>
          </a:lnRef>
          <a:fillRef idx="0">
            <a:schemeClr val="dk1"/>
          </a:fillRef>
          <a:effectRef idx="0">
            <a:schemeClr val="dk1"/>
          </a:effectRef>
          <a:fontRef idx="minor">
            <a:schemeClr val="tx1"/>
          </a:fontRef>
        </p:style>
      </p:cxnSp>
      <p:pic>
        <p:nvPicPr>
          <p:cNvPr id="31"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31" t="3005" r="13983" b="8993"/>
          <a:stretch/>
        </p:blipFill>
        <p:spPr bwMode="auto">
          <a:xfrm>
            <a:off x="1460951" y="3288746"/>
            <a:ext cx="1021660" cy="218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7268" y="3288746"/>
            <a:ext cx="871143" cy="218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descr="U:\ESSENTIAL WHITE\photos produits\Actualisé 23102015\Peeling lumière.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433" t="4325" r="14373"/>
          <a:stretch/>
        </p:blipFill>
        <p:spPr bwMode="auto">
          <a:xfrm>
            <a:off x="9619645" y="3240320"/>
            <a:ext cx="940419" cy="2231974"/>
          </a:xfrm>
          <a:prstGeom prst="rect">
            <a:avLst/>
          </a:prstGeom>
          <a:noFill/>
        </p:spPr>
      </p:pic>
    </p:spTree>
    <p:extLst>
      <p:ext uri="{BB962C8B-B14F-4D97-AF65-F5344CB8AC3E}">
        <p14:creationId xmlns:p14="http://schemas.microsoft.com/office/powerpoint/2010/main" val="9045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p:bldP spid="13" grpId="0"/>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684269" y="2364058"/>
            <a:ext cx="2698063" cy="3590693"/>
          </a:xfrm>
          <a:prstGeom prst="rect">
            <a:avLst/>
          </a:prstGeom>
        </p:spPr>
      </p:pic>
      <p:sp>
        <p:nvSpPr>
          <p:cNvPr id="4" name="Rectangle 3"/>
          <p:cNvSpPr/>
          <p:nvPr/>
        </p:nvSpPr>
        <p:spPr>
          <a:xfrm>
            <a:off x="305772" y="3107796"/>
            <a:ext cx="7132092" cy="1200329"/>
          </a:xfrm>
          <a:prstGeom prst="rect">
            <a:avLst/>
          </a:prstGeom>
        </p:spPr>
        <p:txBody>
          <a:bodyPr wrap="square">
            <a:spAutoFit/>
          </a:bodyPr>
          <a:lstStyle/>
          <a:p>
            <a:r>
              <a:rPr lang="fr-FR" sz="3600" kern="0" cap="small" dirty="0" err="1" smtClean="0">
                <a:solidFill>
                  <a:schemeClr val="tx1">
                    <a:lumMod val="75000"/>
                    <a:lumOff val="25000"/>
                  </a:schemeClr>
                </a:solidFill>
                <a:latin typeface="Sofia Pro Medium" panose="00000500000000000000" pitchFamily="50" charset="0"/>
              </a:rPr>
              <a:t>What</a:t>
            </a:r>
            <a:r>
              <a:rPr lang="fr-FR" sz="3600" kern="0" cap="small" dirty="0" smtClean="0">
                <a:solidFill>
                  <a:schemeClr val="tx1">
                    <a:lumMod val="75000"/>
                    <a:lumOff val="25000"/>
                  </a:schemeClr>
                </a:solidFill>
                <a:latin typeface="Sofia Pro Medium" panose="00000500000000000000" pitchFamily="50" charset="0"/>
              </a:rPr>
              <a:t> are the  </a:t>
            </a:r>
          </a:p>
          <a:p>
            <a:r>
              <a:rPr lang="fr-FR" sz="3600" kern="0" cap="small" dirty="0" smtClean="0">
                <a:solidFill>
                  <a:schemeClr val="tx1">
                    <a:lumMod val="75000"/>
                    <a:lumOff val="25000"/>
                  </a:schemeClr>
                </a:solidFill>
                <a:latin typeface="Sofia Pro Medium" panose="00000500000000000000" pitchFamily="50" charset="0"/>
              </a:rPr>
              <a:t>5 key points to </a:t>
            </a:r>
            <a:r>
              <a:rPr lang="fr-FR" sz="3600" kern="0" cap="small" dirty="0" err="1" smtClean="0">
                <a:solidFill>
                  <a:schemeClr val="tx1">
                    <a:lumMod val="75000"/>
                    <a:lumOff val="25000"/>
                  </a:schemeClr>
                </a:solidFill>
                <a:latin typeface="Sofia Pro Medium" panose="00000500000000000000" pitchFamily="50" charset="0"/>
              </a:rPr>
              <a:t>remember</a:t>
            </a:r>
            <a:r>
              <a:rPr lang="fr-FR" sz="3600" kern="0" cap="small" dirty="0" smtClean="0">
                <a:solidFill>
                  <a:schemeClr val="tx1">
                    <a:lumMod val="75000"/>
                    <a:lumOff val="25000"/>
                  </a:schemeClr>
                </a:solidFill>
                <a:latin typeface="Sofia Pro Medium" panose="00000500000000000000" pitchFamily="50" charset="0"/>
              </a:rPr>
              <a:t> ?</a:t>
            </a:r>
            <a:r>
              <a:rPr lang="fr-FR" sz="3600" dirty="0" smtClean="0">
                <a:latin typeface="Sofia Pro Regular" panose="00000500000000000000" pitchFamily="50" charset="0"/>
              </a:rPr>
              <a:t> </a:t>
            </a:r>
            <a:endParaRPr lang="fr-FR" sz="3600" dirty="0">
              <a:latin typeface="Sofia Pro Regular" panose="00000500000000000000" pitchFamily="50" charset="0"/>
            </a:endParaRPr>
          </a:p>
        </p:txBody>
      </p:sp>
      <p:sp>
        <p:nvSpPr>
          <p:cNvPr id="6" name="ZoneTexte 5"/>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144527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66232" y="3730904"/>
            <a:ext cx="10613065" cy="400110"/>
          </a:xfrm>
          <a:prstGeom prst="rect">
            <a:avLst/>
          </a:prstGeom>
        </p:spPr>
        <p:txBody>
          <a:bodyPr wrap="square">
            <a:spAutoFit/>
          </a:bodyPr>
          <a:lstStyle/>
          <a:p>
            <a:r>
              <a:rPr lang="en-US" sz="2000" dirty="0">
                <a:latin typeface="Sofia Pro Medium" panose="00000500000000000000" pitchFamily="50" charset="0"/>
              </a:rPr>
              <a:t>Triple-action effectiveness: anti-aging, skin renewal, radiance</a:t>
            </a:r>
          </a:p>
        </p:txBody>
      </p:sp>
      <p:pic>
        <p:nvPicPr>
          <p:cNvPr id="10" name="Picture 2" descr="Coche (typographie) — Wikipédia"/>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295" y="1723859"/>
            <a:ext cx="816429" cy="8164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che (typographie) — Wikipédia"/>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297" y="2623302"/>
            <a:ext cx="816429" cy="8164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che (typographie) — Wikipédia"/>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296" y="3522745"/>
            <a:ext cx="816429" cy="8164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che (typographie) — Wikipédia"/>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295" y="4422188"/>
            <a:ext cx="816429" cy="8164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che (typographie) — Wikipédia"/>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295" y="5321632"/>
            <a:ext cx="816429" cy="816429"/>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4605051" y="434285"/>
            <a:ext cx="7586949" cy="646331"/>
          </a:xfrm>
          <a:prstGeom prst="rect">
            <a:avLst/>
          </a:prstGeom>
          <a:noFill/>
        </p:spPr>
        <p:txBody>
          <a:bodyPr wrap="square" rtlCol="0">
            <a:spAutoFit/>
          </a:bodyPr>
          <a:lstStyle/>
          <a:p>
            <a:pPr lvl="0" algn="r">
              <a:defRPr/>
            </a:pPr>
            <a:r>
              <a:rPr lang="fr-FR" sz="3600" kern="0" cap="small" dirty="0">
                <a:solidFill>
                  <a:schemeClr val="tx1">
                    <a:lumMod val="75000"/>
                    <a:lumOff val="25000"/>
                  </a:schemeClr>
                </a:solidFill>
                <a:latin typeface="Butler" panose="02000503090000020003" pitchFamily="50" charset="0"/>
              </a:rPr>
              <a:t>To </a:t>
            </a:r>
            <a:r>
              <a:rPr lang="fr-FR" sz="3600" kern="0" cap="small" dirty="0" err="1">
                <a:solidFill>
                  <a:schemeClr val="tx1">
                    <a:lumMod val="75000"/>
                    <a:lumOff val="25000"/>
                  </a:schemeClr>
                </a:solidFill>
                <a:latin typeface="Butler" panose="02000503090000020003" pitchFamily="50" charset="0"/>
              </a:rPr>
              <a:t>remember</a:t>
            </a:r>
            <a:endParaRPr lang="fr-FR" sz="3600" kern="0" cap="small" dirty="0">
              <a:solidFill>
                <a:schemeClr val="tx1">
                  <a:lumMod val="75000"/>
                  <a:lumOff val="25000"/>
                </a:schemeClr>
              </a:solidFill>
              <a:latin typeface="Butler" panose="02000503090000020003" pitchFamily="50" charset="0"/>
            </a:endParaRPr>
          </a:p>
        </p:txBody>
      </p:sp>
      <p:sp>
        <p:nvSpPr>
          <p:cNvPr id="16" name="Rectangle 15"/>
          <p:cNvSpPr/>
          <p:nvPr/>
        </p:nvSpPr>
        <p:spPr>
          <a:xfrm>
            <a:off x="1566233" y="2831461"/>
            <a:ext cx="10613065" cy="400110"/>
          </a:xfrm>
          <a:prstGeom prst="rect">
            <a:avLst/>
          </a:prstGeom>
        </p:spPr>
        <p:txBody>
          <a:bodyPr wrap="square">
            <a:spAutoFit/>
          </a:bodyPr>
          <a:lstStyle/>
          <a:p>
            <a:r>
              <a:rPr lang="en-US" sz="2000" dirty="0">
                <a:latin typeface="Sofia Pro Medium" panose="00000500000000000000" pitchFamily="50" charset="0"/>
              </a:rPr>
              <a:t>Clean peeling: a breakthrough in formulation</a:t>
            </a:r>
          </a:p>
        </p:txBody>
      </p:sp>
      <p:sp>
        <p:nvSpPr>
          <p:cNvPr id="17" name="Rectangle 16"/>
          <p:cNvSpPr/>
          <p:nvPr/>
        </p:nvSpPr>
        <p:spPr>
          <a:xfrm>
            <a:off x="1566235" y="2028504"/>
            <a:ext cx="10613065" cy="400110"/>
          </a:xfrm>
          <a:prstGeom prst="rect">
            <a:avLst/>
          </a:prstGeom>
        </p:spPr>
        <p:txBody>
          <a:bodyPr wrap="square">
            <a:spAutoFit/>
          </a:bodyPr>
          <a:lstStyle/>
          <a:p>
            <a:r>
              <a:rPr lang="en-US" sz="2000" dirty="0">
                <a:latin typeface="Sofia Pro Medium" panose="00000500000000000000" pitchFamily="50" charset="0"/>
              </a:rPr>
              <a:t>10 % pure glycolic acid</a:t>
            </a:r>
          </a:p>
        </p:txBody>
      </p:sp>
      <p:sp>
        <p:nvSpPr>
          <p:cNvPr id="18" name="Rectangle 17"/>
          <p:cNvSpPr/>
          <p:nvPr/>
        </p:nvSpPr>
        <p:spPr>
          <a:xfrm>
            <a:off x="1578935" y="4624148"/>
            <a:ext cx="10613065" cy="400110"/>
          </a:xfrm>
          <a:prstGeom prst="rect">
            <a:avLst/>
          </a:prstGeom>
        </p:spPr>
        <p:txBody>
          <a:bodyPr wrap="square">
            <a:spAutoFit/>
          </a:bodyPr>
          <a:lstStyle/>
          <a:p>
            <a:r>
              <a:rPr lang="en-US" sz="2000" dirty="0">
                <a:latin typeface="Sofia Pro Medium" panose="00000500000000000000" pitchFamily="50" charset="0"/>
              </a:rPr>
              <a:t>Triple use: radiance boost mask, maintenance treatment, intensive course of treatment</a:t>
            </a:r>
          </a:p>
        </p:txBody>
      </p:sp>
      <p:sp>
        <p:nvSpPr>
          <p:cNvPr id="19" name="Rectangle 18"/>
          <p:cNvSpPr/>
          <p:nvPr/>
        </p:nvSpPr>
        <p:spPr>
          <a:xfrm>
            <a:off x="1578935" y="5517392"/>
            <a:ext cx="10613065" cy="400110"/>
          </a:xfrm>
          <a:prstGeom prst="rect">
            <a:avLst/>
          </a:prstGeom>
        </p:spPr>
        <p:txBody>
          <a:bodyPr wrap="square">
            <a:spAutoFit/>
          </a:bodyPr>
          <a:lstStyle/>
          <a:p>
            <a:r>
              <a:rPr lang="en-US" sz="2000" dirty="0">
                <a:latin typeface="Sofia Pro Medium" panose="00000500000000000000" pitchFamily="50" charset="0"/>
              </a:rPr>
              <a:t>Intergenerational product</a:t>
            </a:r>
            <a:endParaRPr lang="fr-FR" sz="2000" dirty="0">
              <a:latin typeface="Sofia Pro Medium" panose="00000500000000000000" pitchFamily="50" charset="0"/>
            </a:endParaRPr>
          </a:p>
        </p:txBody>
      </p:sp>
    </p:spTree>
    <p:extLst>
      <p:ext uri="{BB962C8B-B14F-4D97-AF65-F5344CB8AC3E}">
        <p14:creationId xmlns:p14="http://schemas.microsoft.com/office/powerpoint/2010/main" val="135862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264522" y="1628225"/>
            <a:ext cx="11686903" cy="4588064"/>
            <a:chOff x="2047875" y="4550912"/>
            <a:chExt cx="2558431" cy="3427190"/>
          </a:xfrm>
        </p:grpSpPr>
        <p:sp>
          <p:nvSpPr>
            <p:cNvPr id="4" name="Rectangle à coins arrondis 3"/>
            <p:cNvSpPr/>
            <p:nvPr/>
          </p:nvSpPr>
          <p:spPr>
            <a:xfrm>
              <a:off x="2047875" y="4675124"/>
              <a:ext cx="2558431" cy="330297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118545" y="4550912"/>
              <a:ext cx="1429037" cy="390835"/>
            </a:xfrm>
            <a:prstGeom prst="rect">
              <a:avLst/>
            </a:prstGeom>
            <a:solidFill>
              <a:schemeClr val="bg1"/>
            </a:solidFill>
          </p:spPr>
          <p:txBody>
            <a:bodyPr wrap="square" rtlCol="0">
              <a:spAutoFit/>
            </a:bodyPr>
            <a:lstStyle/>
            <a:p>
              <a:r>
                <a:rPr lang="fr-FR" sz="2800" kern="0" cap="small" dirty="0">
                  <a:solidFill>
                    <a:schemeClr val="tx1">
                      <a:lumMod val="75000"/>
                      <a:lumOff val="25000"/>
                    </a:schemeClr>
                  </a:solidFill>
                  <a:latin typeface="Sofia Pro Medium" panose="00000500000000000000" pitchFamily="50" charset="0"/>
                </a:rPr>
                <a:t>Answer by </a:t>
              </a:r>
              <a:r>
                <a:rPr lang="fr-FR" sz="2800" b="1" kern="0" cap="small" dirty="0" err="1">
                  <a:solidFill>
                    <a:srgbClr val="00B050"/>
                  </a:solidFill>
                  <a:latin typeface="Sofia Pro Medium" panose="00000500000000000000" pitchFamily="50" charset="0"/>
                </a:rPr>
                <a:t>true</a:t>
              </a:r>
              <a:r>
                <a:rPr lang="fr-FR" sz="2800" kern="0" cap="small" dirty="0">
                  <a:solidFill>
                    <a:schemeClr val="tx1">
                      <a:lumMod val="75000"/>
                      <a:lumOff val="25000"/>
                    </a:schemeClr>
                  </a:solidFill>
                  <a:latin typeface="Sofia Pro Medium" panose="00000500000000000000" pitchFamily="50" charset="0"/>
                </a:rPr>
                <a:t> or </a:t>
              </a:r>
              <a:r>
                <a:rPr lang="fr-FR" sz="2800" b="1" kern="0" cap="small" dirty="0">
                  <a:solidFill>
                    <a:srgbClr val="FF0000"/>
                  </a:solidFill>
                  <a:latin typeface="Sofia Pro Medium" panose="00000500000000000000" pitchFamily="50" charset="0"/>
                </a:rPr>
                <a:t>false</a:t>
              </a:r>
            </a:p>
          </p:txBody>
        </p:sp>
      </p:grpSp>
      <p:sp>
        <p:nvSpPr>
          <p:cNvPr id="6" name="ZoneTexte 5"/>
          <p:cNvSpPr txBox="1"/>
          <p:nvPr/>
        </p:nvSpPr>
        <p:spPr>
          <a:xfrm>
            <a:off x="406144" y="4430030"/>
            <a:ext cx="12304016" cy="369332"/>
          </a:xfrm>
          <a:prstGeom prst="rect">
            <a:avLst/>
          </a:prstGeom>
          <a:noFill/>
        </p:spPr>
        <p:txBody>
          <a:bodyPr wrap="square" rtlCol="0">
            <a:spAutoFit/>
          </a:bodyPr>
          <a:lstStyle/>
          <a:p>
            <a:r>
              <a:rPr lang="fr-FR" dirty="0" smtClean="0">
                <a:latin typeface="Sofia Pro Medium" panose="00000500000000000000" pitchFamily="50" charset="0"/>
              </a:rPr>
              <a:t>d. </a:t>
            </a:r>
            <a:r>
              <a:rPr lang="fr-FR" cap="small" dirty="0" err="1" smtClean="0">
                <a:latin typeface="Sofia Pro Medium" panose="00000500000000000000" pitchFamily="50" charset="0"/>
              </a:rPr>
              <a:t>Glyconight</a:t>
            </a:r>
            <a:r>
              <a:rPr lang="fr-FR" cap="small" dirty="0" smtClean="0">
                <a:latin typeface="Sofia Pro Medium" panose="00000500000000000000" pitchFamily="50" charset="0"/>
              </a:rPr>
              <a:t> </a:t>
            </a:r>
            <a:r>
              <a:rPr lang="fr-FR" cap="small" dirty="0">
                <a:latin typeface="Sofia Pro Medium" panose="00000500000000000000" pitchFamily="50" charset="0"/>
              </a:rPr>
              <a:t>10% masque </a:t>
            </a:r>
            <a:r>
              <a:rPr lang="fr-FR" dirty="0" err="1" smtClean="0">
                <a:latin typeface="Sofia Pro Medium" panose="00000500000000000000" pitchFamily="50" charset="0"/>
              </a:rPr>
              <a:t>can</a:t>
            </a:r>
            <a:r>
              <a:rPr lang="fr-FR" dirty="0" smtClean="0">
                <a:latin typeface="Sofia Pro Medium" panose="00000500000000000000" pitchFamily="50" charset="0"/>
              </a:rPr>
              <a:t> </a:t>
            </a:r>
            <a:r>
              <a:rPr lang="fr-FR" dirty="0" err="1" smtClean="0">
                <a:latin typeface="Sofia Pro Medium" panose="00000500000000000000" pitchFamily="50" charset="0"/>
              </a:rPr>
              <a:t>be</a:t>
            </a:r>
            <a:r>
              <a:rPr lang="fr-FR" dirty="0" smtClean="0">
                <a:latin typeface="Sofia Pro Medium" panose="00000500000000000000" pitchFamily="50" charset="0"/>
              </a:rPr>
              <a:t> </a:t>
            </a:r>
            <a:r>
              <a:rPr lang="fr-FR" dirty="0" err="1" smtClean="0">
                <a:latin typeface="Sofia Pro Medium" panose="00000500000000000000" pitchFamily="50" charset="0"/>
              </a:rPr>
              <a:t>used</a:t>
            </a:r>
            <a:r>
              <a:rPr lang="fr-FR" dirty="0" smtClean="0">
                <a:latin typeface="Sofia Pro Medium" panose="00000500000000000000" pitchFamily="50" charset="0"/>
              </a:rPr>
              <a:t> at </a:t>
            </a:r>
            <a:r>
              <a:rPr lang="fr-FR" dirty="0" err="1" smtClean="0">
                <a:latin typeface="Sofia Pro Medium" panose="00000500000000000000" pitchFamily="50" charset="0"/>
              </a:rPr>
              <a:t>any</a:t>
            </a:r>
            <a:r>
              <a:rPr lang="fr-FR" dirty="0" smtClean="0">
                <a:latin typeface="Sofia Pro Medium" panose="00000500000000000000" pitchFamily="50" charset="0"/>
              </a:rPr>
              <a:t> time of the </a:t>
            </a:r>
            <a:r>
              <a:rPr lang="fr-FR" dirty="0" err="1" smtClean="0">
                <a:latin typeface="Sofia Pro Medium" panose="00000500000000000000" pitchFamily="50" charset="0"/>
              </a:rPr>
              <a:t>year</a:t>
            </a:r>
            <a:endParaRPr lang="fr-FR" dirty="0" smtClean="0">
              <a:latin typeface="Sofia Pro Medium" panose="00000500000000000000" pitchFamily="50" charset="0"/>
            </a:endParaRPr>
          </a:p>
        </p:txBody>
      </p:sp>
      <p:sp>
        <p:nvSpPr>
          <p:cNvPr id="8" name="ZoneTexte 7"/>
          <p:cNvSpPr txBox="1"/>
          <p:nvPr/>
        </p:nvSpPr>
        <p:spPr>
          <a:xfrm>
            <a:off x="406144" y="2465795"/>
            <a:ext cx="10811948" cy="369332"/>
          </a:xfrm>
          <a:prstGeom prst="rect">
            <a:avLst/>
          </a:prstGeom>
          <a:noFill/>
        </p:spPr>
        <p:txBody>
          <a:bodyPr wrap="square" rtlCol="0">
            <a:spAutoFit/>
          </a:bodyPr>
          <a:lstStyle/>
          <a:p>
            <a:r>
              <a:rPr lang="fr-FR" dirty="0" smtClean="0">
                <a:latin typeface="Sofia Pro Medium" panose="00000500000000000000" pitchFamily="50" charset="0"/>
              </a:rPr>
              <a:t>a. </a:t>
            </a:r>
            <a:r>
              <a:rPr lang="fr-FR" cap="small" dirty="0" err="1" smtClean="0">
                <a:latin typeface="Sofia Pro Medium" panose="00000500000000000000" pitchFamily="50" charset="0"/>
              </a:rPr>
              <a:t>Glyconight</a:t>
            </a:r>
            <a:r>
              <a:rPr lang="fr-FR" cap="small" dirty="0" smtClean="0">
                <a:latin typeface="Sofia Pro Medium" panose="00000500000000000000" pitchFamily="50" charset="0"/>
              </a:rPr>
              <a:t> </a:t>
            </a:r>
            <a:r>
              <a:rPr lang="fr-FR" cap="small" dirty="0">
                <a:latin typeface="Sofia Pro Medium" panose="00000500000000000000" pitchFamily="50" charset="0"/>
              </a:rPr>
              <a:t>10% masque</a:t>
            </a:r>
            <a:r>
              <a:rPr lang="fr-FR" dirty="0">
                <a:latin typeface="Sofia Pro Medium" panose="00000500000000000000" pitchFamily="50" charset="0"/>
              </a:rPr>
              <a:t> </a:t>
            </a:r>
            <a:r>
              <a:rPr lang="fr-FR" dirty="0" err="1" smtClean="0">
                <a:latin typeface="Sofia Pro Medium" panose="00000500000000000000" pitchFamily="50" charset="0"/>
              </a:rPr>
              <a:t>can</a:t>
            </a:r>
            <a:r>
              <a:rPr lang="fr-FR" dirty="0" smtClean="0">
                <a:latin typeface="Sofia Pro Medium" panose="00000500000000000000" pitchFamily="50" charset="0"/>
              </a:rPr>
              <a:t> </a:t>
            </a:r>
            <a:r>
              <a:rPr lang="fr-FR" dirty="0" err="1" smtClean="0">
                <a:latin typeface="Sofia Pro Medium" panose="00000500000000000000" pitchFamily="50" charset="0"/>
              </a:rPr>
              <a:t>be</a:t>
            </a:r>
            <a:r>
              <a:rPr lang="fr-FR" dirty="0" smtClean="0">
                <a:latin typeface="Sofia Pro Medium" panose="00000500000000000000" pitchFamily="50" charset="0"/>
              </a:rPr>
              <a:t> </a:t>
            </a:r>
            <a:r>
              <a:rPr lang="fr-FR" dirty="0" err="1" smtClean="0">
                <a:latin typeface="Sofia Pro Medium" panose="00000500000000000000" pitchFamily="50" charset="0"/>
              </a:rPr>
              <a:t>used</a:t>
            </a:r>
            <a:r>
              <a:rPr lang="fr-FR" dirty="0" smtClean="0">
                <a:latin typeface="Sofia Pro Medium" panose="00000500000000000000" pitchFamily="50" charset="0"/>
              </a:rPr>
              <a:t> </a:t>
            </a:r>
            <a:r>
              <a:rPr lang="fr-FR" dirty="0" err="1" smtClean="0">
                <a:latin typeface="Sofia Pro Medium" panose="00000500000000000000" pitchFamily="50" charset="0"/>
              </a:rPr>
              <a:t>with</a:t>
            </a:r>
            <a:r>
              <a:rPr lang="fr-FR" dirty="0" smtClean="0">
                <a:latin typeface="Sofia Pro Medium" panose="00000500000000000000" pitchFamily="50" charset="0"/>
              </a:rPr>
              <a:t> a night </a:t>
            </a:r>
            <a:r>
              <a:rPr lang="fr-FR" dirty="0" err="1" smtClean="0">
                <a:latin typeface="Sofia Pro Medium" panose="00000500000000000000" pitchFamily="50" charset="0"/>
              </a:rPr>
              <a:t>cream</a:t>
            </a:r>
            <a:r>
              <a:rPr lang="fr-FR" dirty="0" smtClean="0">
                <a:latin typeface="Sofia Pro Medium" panose="00000500000000000000" pitchFamily="50" charset="0"/>
              </a:rPr>
              <a:t> </a:t>
            </a:r>
            <a:endParaRPr lang="fr-FR" dirty="0">
              <a:latin typeface="Sofia Pro Medium" panose="00000500000000000000" pitchFamily="50" charset="0"/>
            </a:endParaRPr>
          </a:p>
        </p:txBody>
      </p:sp>
      <p:sp>
        <p:nvSpPr>
          <p:cNvPr id="9" name="ZoneTexte 8"/>
          <p:cNvSpPr txBox="1"/>
          <p:nvPr/>
        </p:nvSpPr>
        <p:spPr>
          <a:xfrm>
            <a:off x="406144" y="3092959"/>
            <a:ext cx="11124891" cy="369332"/>
          </a:xfrm>
          <a:prstGeom prst="rect">
            <a:avLst/>
          </a:prstGeom>
          <a:noFill/>
        </p:spPr>
        <p:txBody>
          <a:bodyPr wrap="square" rtlCol="0">
            <a:spAutoFit/>
          </a:bodyPr>
          <a:lstStyle/>
          <a:p>
            <a:r>
              <a:rPr lang="fr-FR" dirty="0" smtClean="0">
                <a:latin typeface="Sofia Pro Medium" panose="00000500000000000000" pitchFamily="50" charset="0"/>
              </a:rPr>
              <a:t>b. </a:t>
            </a:r>
            <a:r>
              <a:rPr lang="fr-FR" cap="small" dirty="0" err="1" smtClean="0">
                <a:latin typeface="Sofia Pro Medium" panose="00000500000000000000" pitchFamily="50" charset="0"/>
              </a:rPr>
              <a:t>Glyconight</a:t>
            </a:r>
            <a:r>
              <a:rPr lang="fr-FR" cap="small" dirty="0" smtClean="0">
                <a:latin typeface="Sofia Pro Medium" panose="00000500000000000000" pitchFamily="50" charset="0"/>
              </a:rPr>
              <a:t> </a:t>
            </a:r>
            <a:r>
              <a:rPr lang="fr-FR" cap="small" dirty="0">
                <a:latin typeface="Sofia Pro Medium" panose="00000500000000000000" pitchFamily="50" charset="0"/>
              </a:rPr>
              <a:t>10% masque </a:t>
            </a:r>
            <a:r>
              <a:rPr lang="fr-FR" dirty="0" err="1" smtClean="0">
                <a:latin typeface="Sofia Pro Medium" panose="00000500000000000000" pitchFamily="50" charset="0"/>
              </a:rPr>
              <a:t>can</a:t>
            </a:r>
            <a:r>
              <a:rPr lang="fr-FR" dirty="0" smtClean="0">
                <a:latin typeface="Sofia Pro Medium" panose="00000500000000000000" pitchFamily="50" charset="0"/>
              </a:rPr>
              <a:t> </a:t>
            </a:r>
            <a:r>
              <a:rPr lang="fr-FR" dirty="0" err="1" smtClean="0">
                <a:latin typeface="Sofia Pro Medium" panose="00000500000000000000" pitchFamily="50" charset="0"/>
              </a:rPr>
              <a:t>be</a:t>
            </a:r>
            <a:r>
              <a:rPr lang="fr-FR" dirty="0" smtClean="0">
                <a:latin typeface="Sofia Pro Medium" panose="00000500000000000000" pitchFamily="50" charset="0"/>
              </a:rPr>
              <a:t> </a:t>
            </a:r>
            <a:r>
              <a:rPr lang="fr-FR" dirty="0" err="1" smtClean="0">
                <a:latin typeface="Sofia Pro Medium" panose="00000500000000000000" pitchFamily="50" charset="0"/>
              </a:rPr>
              <a:t>used</a:t>
            </a:r>
            <a:r>
              <a:rPr lang="fr-FR" dirty="0" smtClean="0">
                <a:latin typeface="Sofia Pro Medium" panose="00000500000000000000" pitchFamily="50" charset="0"/>
              </a:rPr>
              <a:t> </a:t>
            </a:r>
            <a:r>
              <a:rPr lang="fr-FR" dirty="0" err="1" smtClean="0">
                <a:latin typeface="Sofia Pro Medium" panose="00000500000000000000" pitchFamily="50" charset="0"/>
              </a:rPr>
              <a:t>with</a:t>
            </a:r>
            <a:r>
              <a:rPr lang="fr-FR" dirty="0" smtClean="0">
                <a:latin typeface="Sofia Pro Medium" panose="00000500000000000000" pitchFamily="50" charset="0"/>
              </a:rPr>
              <a:t> a soft </a:t>
            </a:r>
            <a:r>
              <a:rPr lang="fr-FR" dirty="0" err="1" smtClean="0">
                <a:latin typeface="Sofia Pro Medium" panose="00000500000000000000" pitchFamily="50" charset="0"/>
              </a:rPr>
              <a:t>peel</a:t>
            </a:r>
            <a:r>
              <a:rPr lang="fr-FR" dirty="0" smtClean="0">
                <a:latin typeface="Sofia Pro Medium" panose="00000500000000000000" pitchFamily="50" charset="0"/>
              </a:rPr>
              <a:t> or scrub</a:t>
            </a:r>
            <a:endParaRPr lang="fr-FR" dirty="0">
              <a:latin typeface="Sofia Pro Medium" panose="00000500000000000000" pitchFamily="50" charset="0"/>
            </a:endParaRPr>
          </a:p>
        </p:txBody>
      </p:sp>
      <p:sp>
        <p:nvSpPr>
          <p:cNvPr id="10" name="ZoneTexte 9"/>
          <p:cNvSpPr txBox="1"/>
          <p:nvPr/>
        </p:nvSpPr>
        <p:spPr>
          <a:xfrm>
            <a:off x="406144" y="3790131"/>
            <a:ext cx="10820092" cy="369332"/>
          </a:xfrm>
          <a:prstGeom prst="rect">
            <a:avLst/>
          </a:prstGeom>
          <a:noFill/>
        </p:spPr>
        <p:txBody>
          <a:bodyPr wrap="square" rtlCol="0">
            <a:spAutoFit/>
          </a:bodyPr>
          <a:lstStyle/>
          <a:p>
            <a:pPr lvl="0"/>
            <a:r>
              <a:rPr lang="fr-FR" dirty="0" smtClean="0">
                <a:latin typeface="Sofia Pro Medium" panose="00000500000000000000" pitchFamily="50" charset="0"/>
              </a:rPr>
              <a:t>c</a:t>
            </a:r>
            <a:r>
              <a:rPr lang="fr-FR" cap="small" dirty="0" smtClean="0">
                <a:latin typeface="Sofia Pro Medium" panose="00000500000000000000" pitchFamily="50" charset="0"/>
              </a:rPr>
              <a:t>. </a:t>
            </a:r>
            <a:r>
              <a:rPr lang="fr-FR" cap="small" dirty="0" err="1" smtClean="0">
                <a:latin typeface="Sofia Pro Medium" panose="00000500000000000000" pitchFamily="50" charset="0"/>
              </a:rPr>
              <a:t>Glyconight</a:t>
            </a:r>
            <a:r>
              <a:rPr lang="fr-FR" cap="small" dirty="0" smtClean="0">
                <a:latin typeface="Sofia Pro Medium" panose="00000500000000000000" pitchFamily="50" charset="0"/>
              </a:rPr>
              <a:t> </a:t>
            </a:r>
            <a:r>
              <a:rPr lang="fr-FR" cap="small" dirty="0">
                <a:latin typeface="Sofia Pro Medium" panose="00000500000000000000" pitchFamily="50" charset="0"/>
              </a:rPr>
              <a:t>10% masque </a:t>
            </a:r>
            <a:r>
              <a:rPr lang="fr-FR" dirty="0" err="1" smtClean="0">
                <a:latin typeface="Sofia Pro Medium" panose="00000500000000000000" pitchFamily="50" charset="0"/>
              </a:rPr>
              <a:t>can</a:t>
            </a:r>
            <a:r>
              <a:rPr lang="fr-FR" dirty="0" smtClean="0">
                <a:latin typeface="Sofia Pro Medium" panose="00000500000000000000" pitchFamily="50" charset="0"/>
              </a:rPr>
              <a:t> </a:t>
            </a:r>
            <a:r>
              <a:rPr lang="fr-FR" dirty="0" err="1" smtClean="0">
                <a:latin typeface="Sofia Pro Medium" panose="00000500000000000000" pitchFamily="50" charset="0"/>
              </a:rPr>
              <a:t>be</a:t>
            </a:r>
            <a:r>
              <a:rPr lang="fr-FR" dirty="0" smtClean="0">
                <a:latin typeface="Sofia Pro Medium" panose="00000500000000000000" pitchFamily="50" charset="0"/>
              </a:rPr>
              <a:t> </a:t>
            </a:r>
            <a:r>
              <a:rPr lang="fr-FR" dirty="0" err="1" smtClean="0">
                <a:latin typeface="Sofia Pro Medium" panose="00000500000000000000" pitchFamily="50" charset="0"/>
              </a:rPr>
              <a:t>used</a:t>
            </a:r>
            <a:r>
              <a:rPr lang="fr-FR" dirty="0" smtClean="0">
                <a:latin typeface="Sofia Pro Medium" panose="00000500000000000000" pitchFamily="50" charset="0"/>
              </a:rPr>
              <a:t> </a:t>
            </a:r>
            <a:r>
              <a:rPr lang="fr-FR" dirty="0" err="1" smtClean="0">
                <a:latin typeface="Sofia Pro Medium" panose="00000500000000000000" pitchFamily="50" charset="0"/>
              </a:rPr>
              <a:t>with</a:t>
            </a:r>
            <a:r>
              <a:rPr lang="fr-FR" dirty="0" smtClean="0">
                <a:latin typeface="Sofia Pro Medium" panose="00000500000000000000" pitchFamily="50" charset="0"/>
              </a:rPr>
              <a:t> a booster</a:t>
            </a:r>
            <a:endParaRPr lang="fr-FR" dirty="0">
              <a:latin typeface="Sofia Pro Medium" panose="00000500000000000000" pitchFamily="50" charset="0"/>
            </a:endParaRPr>
          </a:p>
        </p:txBody>
      </p:sp>
      <p:sp>
        <p:nvSpPr>
          <p:cNvPr id="11" name="ZoneTexte 10"/>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22" name="ZoneTexte 21"/>
          <p:cNvSpPr txBox="1"/>
          <p:nvPr/>
        </p:nvSpPr>
        <p:spPr>
          <a:xfrm>
            <a:off x="398000" y="5080300"/>
            <a:ext cx="10820092" cy="369332"/>
          </a:xfrm>
          <a:prstGeom prst="rect">
            <a:avLst/>
          </a:prstGeom>
          <a:noFill/>
        </p:spPr>
        <p:txBody>
          <a:bodyPr wrap="square" rtlCol="0">
            <a:spAutoFit/>
          </a:bodyPr>
          <a:lstStyle/>
          <a:p>
            <a:r>
              <a:rPr lang="fr-FR" dirty="0" smtClean="0">
                <a:latin typeface="Sofia Pro Medium" panose="00000500000000000000" pitchFamily="50" charset="0"/>
              </a:rPr>
              <a:t>e. </a:t>
            </a:r>
            <a:r>
              <a:rPr lang="fr-FR" cap="small" dirty="0" err="1">
                <a:latin typeface="Sofia Pro Medium" panose="00000500000000000000" pitchFamily="50" charset="0"/>
              </a:rPr>
              <a:t>Glyconight</a:t>
            </a:r>
            <a:r>
              <a:rPr lang="fr-FR" cap="small" dirty="0">
                <a:latin typeface="Sofia Pro Medium" panose="00000500000000000000" pitchFamily="50" charset="0"/>
              </a:rPr>
              <a:t> 10% masque </a:t>
            </a:r>
            <a:r>
              <a:rPr lang="fr-FR" dirty="0" err="1" smtClean="0">
                <a:latin typeface="Sofia Pro Medium" panose="00000500000000000000" pitchFamily="50" charset="0"/>
              </a:rPr>
              <a:t>can</a:t>
            </a:r>
            <a:r>
              <a:rPr lang="fr-FR" dirty="0" smtClean="0">
                <a:latin typeface="Sofia Pro Medium" panose="00000500000000000000" pitchFamily="50" charset="0"/>
              </a:rPr>
              <a:t> </a:t>
            </a:r>
            <a:r>
              <a:rPr lang="fr-FR" dirty="0" err="1" smtClean="0">
                <a:latin typeface="Sofia Pro Medium" panose="00000500000000000000" pitchFamily="50" charset="0"/>
              </a:rPr>
              <a:t>be</a:t>
            </a:r>
            <a:r>
              <a:rPr lang="fr-FR" dirty="0" smtClean="0">
                <a:latin typeface="Sofia Pro Medium" panose="00000500000000000000" pitchFamily="50" charset="0"/>
              </a:rPr>
              <a:t> </a:t>
            </a:r>
            <a:r>
              <a:rPr lang="fr-FR" dirty="0" err="1" smtClean="0">
                <a:latin typeface="Sofia Pro Medium" panose="00000500000000000000" pitchFamily="50" charset="0"/>
              </a:rPr>
              <a:t>used</a:t>
            </a:r>
            <a:r>
              <a:rPr lang="fr-FR" dirty="0" smtClean="0">
                <a:latin typeface="Sofia Pro Medium" panose="00000500000000000000" pitchFamily="50" charset="0"/>
              </a:rPr>
              <a:t> </a:t>
            </a:r>
            <a:r>
              <a:rPr lang="fr-FR" dirty="0" err="1" smtClean="0">
                <a:latin typeface="Sofia Pro Medium" panose="00000500000000000000" pitchFamily="50" charset="0"/>
              </a:rPr>
              <a:t>daily</a:t>
            </a:r>
            <a:r>
              <a:rPr lang="fr-FR" dirty="0" smtClean="0">
                <a:latin typeface="Sofia Pro Medium" panose="00000500000000000000" pitchFamily="50" charset="0"/>
              </a:rPr>
              <a:t> </a:t>
            </a:r>
            <a:r>
              <a:rPr lang="fr-FR" dirty="0">
                <a:latin typeface="Sofia Pro Medium" panose="00000500000000000000" pitchFamily="50" charset="0"/>
              </a:rPr>
              <a:t> </a:t>
            </a:r>
            <a:r>
              <a:rPr lang="fr-FR" dirty="0" err="1" smtClean="0">
                <a:latin typeface="Sofia Pro Medium" panose="00000500000000000000" pitchFamily="50" charset="0"/>
              </a:rPr>
              <a:t>throughout</a:t>
            </a:r>
            <a:r>
              <a:rPr lang="fr-FR" dirty="0" smtClean="0">
                <a:latin typeface="Sofia Pro Medium" panose="00000500000000000000" pitchFamily="50" charset="0"/>
              </a:rPr>
              <a:t> the </a:t>
            </a:r>
            <a:r>
              <a:rPr lang="fr-FR" dirty="0" err="1" smtClean="0">
                <a:latin typeface="Sofia Pro Medium" panose="00000500000000000000" pitchFamily="50" charset="0"/>
              </a:rPr>
              <a:t>year</a:t>
            </a:r>
            <a:r>
              <a:rPr lang="fr-FR" dirty="0" smtClean="0">
                <a:latin typeface="Sofia Pro Medium" panose="00000500000000000000" pitchFamily="50" charset="0"/>
              </a:rPr>
              <a:t> </a:t>
            </a:r>
            <a:endParaRPr lang="fr-FR" dirty="0">
              <a:latin typeface="Sofia Pro Medium" panose="00000500000000000000" pitchFamily="50" charset="0"/>
            </a:endParaRPr>
          </a:p>
        </p:txBody>
      </p:sp>
      <p:pic>
        <p:nvPicPr>
          <p:cNvPr id="16" name="Picture 4" descr="True and false icons Royalty Free Vector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870" b="14369"/>
          <a:stretch/>
        </p:blipFill>
        <p:spPr bwMode="auto">
          <a:xfrm>
            <a:off x="7115178" y="2324159"/>
            <a:ext cx="1217925" cy="5493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rue and false icons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95" b="52938"/>
          <a:stretch/>
        </p:blipFill>
        <p:spPr bwMode="auto">
          <a:xfrm>
            <a:off x="7733186" y="4301980"/>
            <a:ext cx="1199833" cy="5580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True and false icons Royalty Free Vector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870" b="14369"/>
          <a:stretch/>
        </p:blipFill>
        <p:spPr bwMode="auto">
          <a:xfrm>
            <a:off x="8037872" y="2979197"/>
            <a:ext cx="1217925" cy="5493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rue and false icons Royalty Free Vector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870" b="14369"/>
          <a:stretch/>
        </p:blipFill>
        <p:spPr bwMode="auto">
          <a:xfrm>
            <a:off x="6655242" y="3694957"/>
            <a:ext cx="1217925" cy="5493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rue and false icons Royalty Free Vector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870" b="14369"/>
          <a:stretch/>
        </p:blipFill>
        <p:spPr bwMode="auto">
          <a:xfrm>
            <a:off x="7950591" y="4997434"/>
            <a:ext cx="1217925" cy="54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animEffect transition="in" filter="fade">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ZoneTexte 77"/>
          <p:cNvSpPr txBox="1"/>
          <p:nvPr/>
        </p:nvSpPr>
        <p:spPr>
          <a:xfrm>
            <a:off x="-10221" y="-157615"/>
            <a:ext cx="12192000" cy="5093702"/>
          </a:xfrm>
          <a:prstGeom prst="rect">
            <a:avLst/>
          </a:prstGeom>
          <a:solidFill>
            <a:schemeClr val="bg1"/>
          </a:solidFill>
          <a:ln>
            <a:solidFill>
              <a:schemeClr val="bg1"/>
            </a:solidFill>
          </a:ln>
        </p:spPr>
        <p:txBody>
          <a:bodyPr wrap="square" rtlCol="0">
            <a:spAutoFit/>
          </a:bodyPr>
          <a:lstStyle/>
          <a:p>
            <a:endParaRPr lang="fr-FR" sz="1300" b="1" dirty="0" smtClean="0"/>
          </a:p>
          <a:p>
            <a:endParaRPr lang="fr-FR" sz="1300" b="1" dirty="0"/>
          </a:p>
          <a:p>
            <a:endParaRPr lang="fr-FR" sz="1300" b="1" dirty="0" smtClean="0"/>
          </a:p>
          <a:p>
            <a:endParaRPr lang="fr-FR" sz="1300" b="1" dirty="0"/>
          </a:p>
          <a:p>
            <a:endParaRPr lang="fr-FR" sz="1300" b="1" dirty="0" smtClean="0"/>
          </a:p>
          <a:p>
            <a:endParaRPr lang="fr-FR" sz="1300" b="1" dirty="0"/>
          </a:p>
          <a:p>
            <a:endParaRPr lang="fr-FR" sz="1300" b="1" dirty="0" smtClean="0"/>
          </a:p>
          <a:p>
            <a:endParaRPr lang="fr-FR" sz="1300" b="1" dirty="0" smtClean="0"/>
          </a:p>
          <a:p>
            <a:endParaRPr lang="fr-FR" sz="1300" b="1" dirty="0" smtClean="0"/>
          </a:p>
          <a:p>
            <a:endParaRPr lang="fr-FR" sz="1300" b="1" dirty="0"/>
          </a:p>
          <a:p>
            <a:endParaRPr lang="fr-FR" sz="1300" b="1" dirty="0" smtClean="0"/>
          </a:p>
          <a:p>
            <a:endParaRPr lang="fr-FR" sz="1300" b="1" dirty="0"/>
          </a:p>
          <a:p>
            <a:endParaRPr lang="fr-FR" sz="1300" b="1" dirty="0" smtClean="0"/>
          </a:p>
          <a:p>
            <a:endParaRPr lang="fr-FR" sz="1300" b="1" dirty="0"/>
          </a:p>
          <a:p>
            <a:endParaRPr lang="fr-FR" sz="1300" b="1" dirty="0" smtClean="0"/>
          </a:p>
          <a:p>
            <a:endParaRPr lang="fr-FR" sz="1300" b="1" dirty="0"/>
          </a:p>
          <a:p>
            <a:endParaRPr lang="fr-FR" sz="1300" b="1" dirty="0" smtClean="0"/>
          </a:p>
          <a:p>
            <a:endParaRPr lang="fr-FR" sz="1300" b="1" dirty="0"/>
          </a:p>
          <a:p>
            <a:endParaRPr lang="fr-FR" sz="1300" b="1" dirty="0" smtClean="0"/>
          </a:p>
          <a:p>
            <a:endParaRPr lang="fr-FR" sz="1300" b="1" dirty="0"/>
          </a:p>
          <a:p>
            <a:endParaRPr lang="fr-FR" sz="1300" b="1" dirty="0" smtClean="0"/>
          </a:p>
          <a:p>
            <a:endParaRPr lang="fr-FR" sz="1300" b="1" dirty="0"/>
          </a:p>
          <a:p>
            <a:endParaRPr lang="fr-FR" sz="1300" b="1" dirty="0" smtClean="0"/>
          </a:p>
          <a:p>
            <a:endParaRPr lang="fr-FR" sz="1300" b="1" dirty="0"/>
          </a:p>
          <a:p>
            <a:endParaRPr lang="fr-FR" sz="1300" b="1" dirty="0"/>
          </a:p>
        </p:txBody>
      </p:sp>
      <p:sp>
        <p:nvSpPr>
          <p:cNvPr id="3" name="Rectangle à coins arrondis 2"/>
          <p:cNvSpPr/>
          <p:nvPr/>
        </p:nvSpPr>
        <p:spPr>
          <a:xfrm>
            <a:off x="2734232" y="6017521"/>
            <a:ext cx="1418902" cy="670092"/>
          </a:xfrm>
          <a:prstGeom prst="roundRect">
            <a:avLst/>
          </a:prstGeom>
          <a:solidFill>
            <a:schemeClr val="bg1"/>
          </a:solidFill>
          <a:ln w="3175">
            <a:solidFill>
              <a:schemeClr val="tx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Clean Formula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with</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10% of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glycolic</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Acid</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5" name="Rectangle à coins arrondis 4"/>
          <p:cNvSpPr/>
          <p:nvPr/>
        </p:nvSpPr>
        <p:spPr>
          <a:xfrm>
            <a:off x="2872139" y="3176744"/>
            <a:ext cx="1576137" cy="577516"/>
          </a:xfrm>
          <a:prstGeom prst="roundRect">
            <a:avLst/>
          </a:prstGeom>
          <a:solidFill>
            <a:schemeClr val="bg1"/>
          </a:solidFill>
          <a:ln w="19050">
            <a:solidFill>
              <a:srgbClr val="EAE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kern="0" cap="small" dirty="0" smtClean="0">
                <a:solidFill>
                  <a:schemeClr val="tx1">
                    <a:lumMod val="75000"/>
                    <a:lumOff val="25000"/>
                  </a:schemeClr>
                </a:solidFill>
                <a:latin typeface="Sofia Pro Medium" panose="00000500000000000000" pitchFamily="50" charset="0"/>
              </a:rPr>
              <a:t>Use</a:t>
            </a:r>
            <a:endParaRPr lang="fr-FR" sz="1600" b="1" kern="0" cap="small" dirty="0">
              <a:solidFill>
                <a:schemeClr val="tx1">
                  <a:lumMod val="75000"/>
                  <a:lumOff val="25000"/>
                </a:schemeClr>
              </a:solidFill>
              <a:latin typeface="Sofia Pro Medium" panose="00000500000000000000" pitchFamily="50" charset="0"/>
            </a:endParaRPr>
          </a:p>
        </p:txBody>
      </p:sp>
      <p:sp>
        <p:nvSpPr>
          <p:cNvPr id="6" name="Rectangle à coins arrondis 5"/>
          <p:cNvSpPr/>
          <p:nvPr/>
        </p:nvSpPr>
        <p:spPr>
          <a:xfrm>
            <a:off x="5147086" y="4191002"/>
            <a:ext cx="1700480" cy="577516"/>
          </a:xfrm>
          <a:prstGeom prst="roundRect">
            <a:avLst/>
          </a:prstGeom>
          <a:solidFill>
            <a:schemeClr val="bg1"/>
          </a:solidFill>
          <a:ln w="190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kern="0" cap="small" dirty="0" err="1">
                <a:solidFill>
                  <a:schemeClr val="tx1">
                    <a:lumMod val="75000"/>
                    <a:lumOff val="25000"/>
                  </a:schemeClr>
                </a:solidFill>
                <a:latin typeface="Sofia Pro Medium" panose="00000500000000000000" pitchFamily="50" charset="0"/>
              </a:rPr>
              <a:t>Competitive</a:t>
            </a:r>
            <a:r>
              <a:rPr lang="fr-FR" sz="1600" b="1" kern="0" cap="small" dirty="0">
                <a:solidFill>
                  <a:schemeClr val="tx1">
                    <a:lumMod val="75000"/>
                    <a:lumOff val="25000"/>
                  </a:schemeClr>
                </a:solidFill>
                <a:latin typeface="Sofia Pro Medium" panose="00000500000000000000" pitchFamily="50" charset="0"/>
              </a:rPr>
              <a:t> </a:t>
            </a:r>
            <a:r>
              <a:rPr lang="fr-FR" sz="1600" b="1" kern="0" cap="small" dirty="0" err="1">
                <a:solidFill>
                  <a:schemeClr val="tx1">
                    <a:lumMod val="75000"/>
                    <a:lumOff val="25000"/>
                  </a:schemeClr>
                </a:solidFill>
                <a:latin typeface="Sofia Pro Medium" panose="00000500000000000000" pitchFamily="50" charset="0"/>
              </a:rPr>
              <a:t>benefits</a:t>
            </a:r>
            <a:endParaRPr lang="fr-FR" sz="1600" b="1" kern="0" cap="small" dirty="0">
              <a:solidFill>
                <a:schemeClr val="tx1">
                  <a:lumMod val="75000"/>
                  <a:lumOff val="25000"/>
                </a:schemeClr>
              </a:solidFill>
              <a:latin typeface="Sofia Pro Medium" panose="00000500000000000000" pitchFamily="50" charset="0"/>
            </a:endParaRPr>
          </a:p>
        </p:txBody>
      </p:sp>
      <p:sp>
        <p:nvSpPr>
          <p:cNvPr id="7" name="Rectangle à coins arrondis 6"/>
          <p:cNvSpPr/>
          <p:nvPr/>
        </p:nvSpPr>
        <p:spPr>
          <a:xfrm>
            <a:off x="1918871" y="2279861"/>
            <a:ext cx="1344356" cy="577516"/>
          </a:xfrm>
          <a:prstGeom prst="roundRect">
            <a:avLst/>
          </a:prstGeom>
          <a:solidFill>
            <a:schemeClr val="bg1"/>
          </a:solidFill>
          <a:ln w="3175">
            <a:solidFill>
              <a:srgbClr val="EAE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Sofia Pro Medium" panose="00000500000000000000" pitchFamily="50" charset="0"/>
              </a:rPr>
              <a:t>Radiance-</a:t>
            </a:r>
            <a:r>
              <a:rPr lang="fr-FR" sz="1200" b="1" dirty="0" err="1" smtClean="0">
                <a:solidFill>
                  <a:schemeClr val="tx1"/>
                </a:solidFill>
                <a:latin typeface="Sofia Pro Medium" panose="00000500000000000000" pitchFamily="50" charset="0"/>
              </a:rPr>
              <a:t>Boost</a:t>
            </a:r>
            <a:r>
              <a:rPr lang="fr-FR" sz="1200" b="1" dirty="0" smtClean="0">
                <a:solidFill>
                  <a:schemeClr val="tx1"/>
                </a:solidFill>
                <a:latin typeface="Sofia Pro Medium" panose="00000500000000000000" pitchFamily="50" charset="0"/>
              </a:rPr>
              <a:t> </a:t>
            </a:r>
            <a:r>
              <a:rPr lang="fr-FR" sz="1200" b="1" dirty="0" err="1" smtClean="0">
                <a:solidFill>
                  <a:schemeClr val="tx1"/>
                </a:solidFill>
                <a:latin typeface="Sofia Pro Medium" panose="00000500000000000000" pitchFamily="50" charset="0"/>
              </a:rPr>
              <a:t>mask</a:t>
            </a:r>
            <a:endParaRPr lang="fr-FR" sz="1200" b="1" dirty="0">
              <a:solidFill>
                <a:schemeClr val="tx1"/>
              </a:solidFill>
              <a:latin typeface="Sofia Pro Medium" panose="00000500000000000000" pitchFamily="50" charset="0"/>
            </a:endParaRPr>
          </a:p>
        </p:txBody>
      </p:sp>
      <p:sp>
        <p:nvSpPr>
          <p:cNvPr id="8" name="Rectangle à coins arrondis 7"/>
          <p:cNvSpPr/>
          <p:nvPr/>
        </p:nvSpPr>
        <p:spPr>
          <a:xfrm>
            <a:off x="1096955" y="2887986"/>
            <a:ext cx="1344357" cy="577516"/>
          </a:xfrm>
          <a:prstGeom prst="roundRect">
            <a:avLst/>
          </a:prstGeom>
          <a:solidFill>
            <a:schemeClr val="bg1"/>
          </a:solidFill>
          <a:ln w="3175">
            <a:solidFill>
              <a:srgbClr val="EAE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Sofia Pro Medium" panose="00000500000000000000" pitchFamily="50" charset="0"/>
              </a:rPr>
              <a:t>Maintenance </a:t>
            </a:r>
            <a:r>
              <a:rPr lang="fr-FR" sz="1200" b="1" dirty="0" err="1" smtClean="0">
                <a:solidFill>
                  <a:schemeClr val="tx1"/>
                </a:solidFill>
                <a:latin typeface="Sofia Pro Medium" panose="00000500000000000000" pitchFamily="50" charset="0"/>
              </a:rPr>
              <a:t>treatment</a:t>
            </a:r>
            <a:endParaRPr lang="fr-FR" sz="1200" b="1" dirty="0">
              <a:solidFill>
                <a:schemeClr val="tx1"/>
              </a:solidFill>
              <a:latin typeface="Sofia Pro Medium" panose="00000500000000000000" pitchFamily="50" charset="0"/>
            </a:endParaRPr>
          </a:p>
        </p:txBody>
      </p:sp>
      <p:sp>
        <p:nvSpPr>
          <p:cNvPr id="9" name="Rectangle à coins arrondis 8"/>
          <p:cNvSpPr/>
          <p:nvPr/>
        </p:nvSpPr>
        <p:spPr>
          <a:xfrm>
            <a:off x="1057238" y="3556742"/>
            <a:ext cx="1344357" cy="577516"/>
          </a:xfrm>
          <a:prstGeom prst="roundRect">
            <a:avLst/>
          </a:prstGeom>
          <a:solidFill>
            <a:schemeClr val="bg1"/>
          </a:solidFill>
          <a:ln w="3175">
            <a:solidFill>
              <a:srgbClr val="EAE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Sofia Pro Medium" panose="00000500000000000000" pitchFamily="50" charset="0"/>
              </a:rPr>
              <a:t>Intensive</a:t>
            </a:r>
          </a:p>
          <a:p>
            <a:pPr algn="ctr"/>
            <a:r>
              <a:rPr lang="fr-FR" sz="1200" b="1" dirty="0" smtClean="0">
                <a:solidFill>
                  <a:schemeClr val="tx1"/>
                </a:solidFill>
                <a:latin typeface="Sofia Pro Medium" panose="00000500000000000000" pitchFamily="50" charset="0"/>
              </a:rPr>
              <a:t>Course </a:t>
            </a:r>
            <a:r>
              <a:rPr lang="fr-FR" sz="1200" b="1" dirty="0" err="1" smtClean="0">
                <a:solidFill>
                  <a:schemeClr val="tx1"/>
                </a:solidFill>
                <a:latin typeface="Sofia Pro Medium" panose="00000500000000000000" pitchFamily="50" charset="0"/>
              </a:rPr>
              <a:t>treatment</a:t>
            </a:r>
            <a:endParaRPr lang="fr-FR" sz="1200" b="1" dirty="0">
              <a:solidFill>
                <a:schemeClr val="tx1"/>
              </a:solidFill>
              <a:latin typeface="Sofia Pro Medium" panose="00000500000000000000" pitchFamily="50" charset="0"/>
            </a:endParaRPr>
          </a:p>
        </p:txBody>
      </p:sp>
      <p:sp>
        <p:nvSpPr>
          <p:cNvPr id="11" name="Rectangle à coins arrondis 10"/>
          <p:cNvSpPr/>
          <p:nvPr/>
        </p:nvSpPr>
        <p:spPr>
          <a:xfrm>
            <a:off x="2734232" y="4902700"/>
            <a:ext cx="1994257" cy="670092"/>
          </a:xfrm>
          <a:prstGeom prst="roundRect">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Sofia Pro Medium" panose="00000500000000000000" pitchFamily="50" charset="0"/>
              </a:rPr>
              <a:t>A </a:t>
            </a:r>
            <a:r>
              <a:rPr lang="fr-FR" sz="1200" b="1" dirty="0" err="1" smtClean="0">
                <a:solidFill>
                  <a:schemeClr val="tx1"/>
                </a:solidFill>
                <a:latin typeface="Sofia Pro Medium" panose="00000500000000000000" pitchFamily="50" charset="0"/>
              </a:rPr>
              <a:t>breakthrough</a:t>
            </a:r>
            <a:r>
              <a:rPr lang="fr-FR" sz="1200" b="1" dirty="0" smtClean="0">
                <a:solidFill>
                  <a:schemeClr val="tx1"/>
                </a:solidFill>
                <a:latin typeface="Sofia Pro Medium" panose="00000500000000000000" pitchFamily="50" charset="0"/>
              </a:rPr>
              <a:t> in </a:t>
            </a:r>
            <a:r>
              <a:rPr lang="fr-FR" sz="1200" b="1" dirty="0">
                <a:solidFill>
                  <a:schemeClr val="tx1"/>
                </a:solidFill>
                <a:latin typeface="Sofia Pro Medium" panose="00000500000000000000" pitchFamily="50" charset="0"/>
              </a:rPr>
              <a:t>formulation</a:t>
            </a:r>
          </a:p>
        </p:txBody>
      </p:sp>
      <p:sp>
        <p:nvSpPr>
          <p:cNvPr id="12" name="Rectangle à coins arrondis 11"/>
          <p:cNvSpPr/>
          <p:nvPr/>
        </p:nvSpPr>
        <p:spPr>
          <a:xfrm>
            <a:off x="4829082" y="4923144"/>
            <a:ext cx="2060565" cy="670092"/>
          </a:xfrm>
          <a:prstGeom prst="roundRect">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smtClean="0">
                <a:solidFill>
                  <a:schemeClr val="tx1"/>
                </a:solidFill>
                <a:latin typeface="Sofia Pro Medium" panose="00000500000000000000" pitchFamily="50" charset="0"/>
              </a:rPr>
              <a:t>Intergenerational</a:t>
            </a:r>
            <a:endParaRPr lang="fr-FR" sz="1200" b="1" dirty="0">
              <a:solidFill>
                <a:schemeClr val="tx1"/>
              </a:solidFill>
              <a:latin typeface="Sofia Pro Medium" panose="00000500000000000000" pitchFamily="50" charset="0"/>
            </a:endParaRPr>
          </a:p>
        </p:txBody>
      </p:sp>
      <p:sp>
        <p:nvSpPr>
          <p:cNvPr id="13" name="Rectangle à coins arrondis 12"/>
          <p:cNvSpPr/>
          <p:nvPr/>
        </p:nvSpPr>
        <p:spPr>
          <a:xfrm>
            <a:off x="6915484" y="4922754"/>
            <a:ext cx="2136273" cy="670092"/>
          </a:xfrm>
          <a:prstGeom prst="roundRect">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Sofia Pro Medium" panose="00000500000000000000" pitchFamily="50" charset="0"/>
              </a:rPr>
              <a:t>Triple </a:t>
            </a:r>
            <a:r>
              <a:rPr lang="fr-FR" sz="1200" b="1" dirty="0" smtClean="0">
                <a:solidFill>
                  <a:schemeClr val="tx1"/>
                </a:solidFill>
                <a:latin typeface="Sofia Pro Medium" panose="00000500000000000000" pitchFamily="50" charset="0"/>
              </a:rPr>
              <a:t>use / </a:t>
            </a:r>
          </a:p>
          <a:p>
            <a:pPr algn="ctr"/>
            <a:r>
              <a:rPr lang="fr-FR" sz="1200" b="1" dirty="0" smtClean="0">
                <a:solidFill>
                  <a:schemeClr val="tx1"/>
                </a:solidFill>
                <a:latin typeface="Sofia Pro Medium" panose="00000500000000000000" pitchFamily="50" charset="0"/>
              </a:rPr>
              <a:t>Triple </a:t>
            </a:r>
            <a:r>
              <a:rPr lang="fr-FR" sz="1200" b="1" dirty="0" err="1" smtClean="0">
                <a:solidFill>
                  <a:schemeClr val="tx1"/>
                </a:solidFill>
                <a:latin typeface="Sofia Pro Medium" panose="00000500000000000000" pitchFamily="50" charset="0"/>
              </a:rPr>
              <a:t>efficacy</a:t>
            </a:r>
            <a:endParaRPr lang="fr-FR" sz="1200" b="1" dirty="0">
              <a:solidFill>
                <a:schemeClr val="tx1"/>
              </a:solidFill>
              <a:latin typeface="Sofia Pro Medium" panose="00000500000000000000" pitchFamily="50" charset="0"/>
            </a:endParaRPr>
          </a:p>
        </p:txBody>
      </p:sp>
      <p:sp>
        <p:nvSpPr>
          <p:cNvPr id="19" name="Rectangle à coins arrondis 18"/>
          <p:cNvSpPr/>
          <p:nvPr/>
        </p:nvSpPr>
        <p:spPr>
          <a:xfrm>
            <a:off x="4713078" y="6017521"/>
            <a:ext cx="1234345" cy="670092"/>
          </a:xfrm>
          <a:prstGeom prst="roundRect">
            <a:avLst/>
          </a:prstGeom>
          <a:solidFill>
            <a:schemeClr val="bg1"/>
          </a:solidFill>
          <a:ln w="3175">
            <a:solidFill>
              <a:schemeClr val="tx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For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millenials</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24" name="Rectangle à coins arrondis 23"/>
          <p:cNvSpPr/>
          <p:nvPr/>
        </p:nvSpPr>
        <p:spPr>
          <a:xfrm>
            <a:off x="9341569" y="2187285"/>
            <a:ext cx="1280294" cy="670092"/>
          </a:xfrm>
          <a:prstGeom prst="roundRect">
            <a:avLst/>
          </a:prstGeom>
          <a:solidFill>
            <a:schemeClr val="bg1"/>
          </a:solidFill>
          <a:ln w="3175">
            <a:solidFill>
              <a:srgbClr val="DFDA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Sofia Pro Medium" panose="00000500000000000000" pitchFamily="50" charset="0"/>
              </a:rPr>
              <a:t>10% </a:t>
            </a:r>
          </a:p>
          <a:p>
            <a:pPr algn="ctr"/>
            <a:r>
              <a:rPr lang="fr-FR" sz="1200" b="1" dirty="0" smtClean="0">
                <a:solidFill>
                  <a:schemeClr val="tx1"/>
                </a:solidFill>
                <a:latin typeface="Sofia Pro Medium" panose="00000500000000000000" pitchFamily="50" charset="0"/>
              </a:rPr>
              <a:t>Pure </a:t>
            </a:r>
            <a:r>
              <a:rPr lang="fr-FR" sz="1200" b="1" dirty="0" err="1" smtClean="0">
                <a:solidFill>
                  <a:schemeClr val="tx1"/>
                </a:solidFill>
                <a:latin typeface="Sofia Pro Medium" panose="00000500000000000000" pitchFamily="50" charset="0"/>
              </a:rPr>
              <a:t>glycolic</a:t>
            </a:r>
            <a:r>
              <a:rPr lang="fr-FR" sz="1200" b="1" dirty="0">
                <a:solidFill>
                  <a:schemeClr val="tx1"/>
                </a:solidFill>
                <a:latin typeface="Sofia Pro Medium" panose="00000500000000000000" pitchFamily="50" charset="0"/>
              </a:rPr>
              <a:t> Acid </a:t>
            </a:r>
          </a:p>
        </p:txBody>
      </p:sp>
      <p:sp>
        <p:nvSpPr>
          <p:cNvPr id="26" name="Rectangle à coins arrondis 25"/>
          <p:cNvSpPr/>
          <p:nvPr/>
        </p:nvSpPr>
        <p:spPr>
          <a:xfrm>
            <a:off x="9309377" y="3792847"/>
            <a:ext cx="1298981" cy="670092"/>
          </a:xfrm>
          <a:prstGeom prst="roundRect">
            <a:avLst/>
          </a:prstGeom>
          <a:solidFill>
            <a:schemeClr val="bg1"/>
          </a:solidFill>
          <a:ln w="3175">
            <a:solidFill>
              <a:srgbClr val="DFDA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Sofia Pro Medium" panose="00000500000000000000" pitchFamily="50" charset="0"/>
              </a:rPr>
              <a:t>Natural</a:t>
            </a:r>
          </a:p>
          <a:p>
            <a:pPr algn="ctr"/>
            <a:r>
              <a:rPr lang="fr-FR" sz="1200" b="1" dirty="0" smtClean="0">
                <a:solidFill>
                  <a:schemeClr val="tx1"/>
                </a:solidFill>
                <a:latin typeface="Sofia Pro Medium" panose="00000500000000000000" pitchFamily="50" charset="0"/>
              </a:rPr>
              <a:t>Polysaccharides </a:t>
            </a:r>
            <a:endParaRPr lang="fr-FR" sz="1200" b="1" dirty="0">
              <a:solidFill>
                <a:schemeClr val="tx1"/>
              </a:solidFill>
              <a:latin typeface="Sofia Pro Medium" panose="00000500000000000000" pitchFamily="50" charset="0"/>
            </a:endParaRPr>
          </a:p>
        </p:txBody>
      </p:sp>
      <p:sp>
        <p:nvSpPr>
          <p:cNvPr id="27" name="Rectangle à coins arrondis 26"/>
          <p:cNvSpPr/>
          <p:nvPr/>
        </p:nvSpPr>
        <p:spPr>
          <a:xfrm>
            <a:off x="9313152" y="3033604"/>
            <a:ext cx="1291433" cy="670092"/>
          </a:xfrm>
          <a:prstGeom prst="roundRect">
            <a:avLst/>
          </a:prstGeom>
          <a:solidFill>
            <a:schemeClr val="bg1"/>
          </a:solidFill>
          <a:ln w="3175">
            <a:solidFill>
              <a:srgbClr val="DFDA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smtClean="0">
                <a:solidFill>
                  <a:schemeClr val="tx1"/>
                </a:solidFill>
                <a:latin typeface="Sofia Pro Medium" panose="00000500000000000000" pitchFamily="50" charset="0"/>
              </a:rPr>
              <a:t>Organic</a:t>
            </a:r>
            <a:r>
              <a:rPr lang="fr-FR" sz="1200" b="1" dirty="0" smtClean="0">
                <a:solidFill>
                  <a:schemeClr val="tx1"/>
                </a:solidFill>
                <a:latin typeface="Sofia Pro Medium" panose="00000500000000000000" pitchFamily="50" charset="0"/>
              </a:rPr>
              <a:t> </a:t>
            </a:r>
            <a:r>
              <a:rPr lang="fr-FR" sz="1200" b="1" dirty="0" err="1" smtClean="0">
                <a:solidFill>
                  <a:schemeClr val="tx1"/>
                </a:solidFill>
                <a:latin typeface="Sofia Pro Medium" panose="00000500000000000000" pitchFamily="50" charset="0"/>
              </a:rPr>
              <a:t>apricot</a:t>
            </a:r>
            <a:r>
              <a:rPr lang="fr-FR" sz="1200" b="1" dirty="0" smtClean="0">
                <a:solidFill>
                  <a:schemeClr val="tx1"/>
                </a:solidFill>
                <a:latin typeface="Sofia Pro Medium" panose="00000500000000000000" pitchFamily="50" charset="0"/>
              </a:rPr>
              <a:t> </a:t>
            </a:r>
            <a:r>
              <a:rPr lang="fr-FR" sz="1200" b="1" dirty="0" err="1" smtClean="0">
                <a:solidFill>
                  <a:schemeClr val="tx1"/>
                </a:solidFill>
                <a:latin typeface="Sofia Pro Medium" panose="00000500000000000000" pitchFamily="50" charset="0"/>
              </a:rPr>
              <a:t>kernel</a:t>
            </a:r>
            <a:r>
              <a:rPr lang="fr-FR" sz="1200" b="1" dirty="0" smtClean="0">
                <a:solidFill>
                  <a:schemeClr val="tx1"/>
                </a:solidFill>
                <a:latin typeface="Sofia Pro Medium" panose="00000500000000000000" pitchFamily="50" charset="0"/>
              </a:rPr>
              <a:t> </a:t>
            </a:r>
            <a:r>
              <a:rPr lang="fr-FR" sz="1200" b="1" dirty="0" err="1" smtClean="0">
                <a:solidFill>
                  <a:schemeClr val="tx1"/>
                </a:solidFill>
                <a:latin typeface="Sofia Pro Medium" panose="00000500000000000000" pitchFamily="50" charset="0"/>
              </a:rPr>
              <a:t>oil</a:t>
            </a:r>
            <a:r>
              <a:rPr lang="fr-FR" sz="1200" b="1" dirty="0" smtClean="0">
                <a:solidFill>
                  <a:schemeClr val="tx1"/>
                </a:solidFill>
                <a:latin typeface="Sofia Pro Medium" panose="00000500000000000000" pitchFamily="50" charset="0"/>
              </a:rPr>
              <a:t> </a:t>
            </a:r>
            <a:endParaRPr lang="fr-FR" sz="1200" b="1" dirty="0">
              <a:solidFill>
                <a:schemeClr val="tx1"/>
              </a:solidFill>
              <a:latin typeface="Sofia Pro Medium" panose="00000500000000000000" pitchFamily="50" charset="0"/>
            </a:endParaRPr>
          </a:p>
        </p:txBody>
      </p:sp>
      <p:sp>
        <p:nvSpPr>
          <p:cNvPr id="28" name="Rectangle à coins arrondis 27"/>
          <p:cNvSpPr/>
          <p:nvPr/>
        </p:nvSpPr>
        <p:spPr>
          <a:xfrm>
            <a:off x="9320905" y="4541323"/>
            <a:ext cx="1291433" cy="670092"/>
          </a:xfrm>
          <a:prstGeom prst="roundRect">
            <a:avLst/>
          </a:prstGeom>
          <a:solidFill>
            <a:schemeClr val="bg1"/>
          </a:solidFill>
          <a:ln w="3175">
            <a:solidFill>
              <a:srgbClr val="DFDA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smtClean="0">
                <a:solidFill>
                  <a:schemeClr val="tx1"/>
                </a:solidFill>
                <a:latin typeface="Sofia Pro Medium" panose="00000500000000000000" pitchFamily="50" charset="0"/>
              </a:rPr>
              <a:t>Vegetable</a:t>
            </a:r>
            <a:r>
              <a:rPr lang="fr-FR" sz="1200" b="1" dirty="0" smtClean="0">
                <a:solidFill>
                  <a:schemeClr val="tx1"/>
                </a:solidFill>
                <a:latin typeface="Sofia Pro Medium" panose="00000500000000000000" pitchFamily="50" charset="0"/>
              </a:rPr>
              <a:t> </a:t>
            </a:r>
            <a:r>
              <a:rPr lang="fr-FR" sz="1200" b="1" dirty="0" err="1" smtClean="0">
                <a:solidFill>
                  <a:schemeClr val="tx1"/>
                </a:solidFill>
                <a:latin typeface="Sofia Pro Medium" panose="00000500000000000000" pitchFamily="50" charset="0"/>
              </a:rPr>
              <a:t>glycerin</a:t>
            </a:r>
            <a:endParaRPr lang="fr-FR" sz="1200" b="1" dirty="0">
              <a:solidFill>
                <a:schemeClr val="tx1"/>
              </a:solidFill>
              <a:latin typeface="Sofia Pro Medium" panose="00000500000000000000" pitchFamily="50" charset="0"/>
            </a:endParaRPr>
          </a:p>
        </p:txBody>
      </p:sp>
      <p:sp>
        <p:nvSpPr>
          <p:cNvPr id="29" name="Rectangle à coins arrondis 28"/>
          <p:cNvSpPr/>
          <p:nvPr/>
        </p:nvSpPr>
        <p:spPr>
          <a:xfrm>
            <a:off x="3732237" y="1196405"/>
            <a:ext cx="1477020" cy="670092"/>
          </a:xfrm>
          <a:prstGeom prst="roundRect">
            <a:avLst/>
          </a:prstGeom>
          <a:solidFill>
            <a:schemeClr val="bg1"/>
          </a:solidFill>
          <a:ln w="3175">
            <a:solidFill>
              <a:srgbClr val="AA9CF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Sofia Pro Medium" panose="00000500000000000000" pitchFamily="50" charset="0"/>
              </a:rPr>
              <a:t>Anti-</a:t>
            </a:r>
            <a:r>
              <a:rPr lang="fr-FR" sz="1200" b="1" dirty="0" err="1" smtClean="0">
                <a:solidFill>
                  <a:schemeClr val="tx1"/>
                </a:solidFill>
                <a:latin typeface="Sofia Pro Medium" panose="00000500000000000000" pitchFamily="50" charset="0"/>
              </a:rPr>
              <a:t>aging</a:t>
            </a:r>
            <a:r>
              <a:rPr lang="fr-FR" sz="1200" b="1" dirty="0" smtClean="0">
                <a:solidFill>
                  <a:schemeClr val="tx1"/>
                </a:solidFill>
                <a:latin typeface="Sofia Pro Medium" panose="00000500000000000000" pitchFamily="50" charset="0"/>
              </a:rPr>
              <a:t> </a:t>
            </a:r>
            <a:endParaRPr lang="fr-FR" sz="1200" b="1" dirty="0">
              <a:solidFill>
                <a:schemeClr val="tx1"/>
              </a:solidFill>
              <a:latin typeface="Sofia Pro Medium" panose="00000500000000000000" pitchFamily="50" charset="0"/>
            </a:endParaRPr>
          </a:p>
        </p:txBody>
      </p:sp>
      <p:sp>
        <p:nvSpPr>
          <p:cNvPr id="30" name="Rectangle à coins arrondis 29"/>
          <p:cNvSpPr/>
          <p:nvPr/>
        </p:nvSpPr>
        <p:spPr>
          <a:xfrm>
            <a:off x="5351755" y="1196851"/>
            <a:ext cx="1291139" cy="670092"/>
          </a:xfrm>
          <a:prstGeom prst="roundRect">
            <a:avLst/>
          </a:prstGeom>
          <a:solidFill>
            <a:schemeClr val="bg1"/>
          </a:solidFill>
          <a:ln w="3175">
            <a:solidFill>
              <a:srgbClr val="AA9CF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Sofia Pro Medium" panose="00000500000000000000" pitchFamily="50" charset="0"/>
              </a:rPr>
              <a:t>Radiance</a:t>
            </a:r>
            <a:endParaRPr lang="fr-FR" sz="1200" b="1" dirty="0">
              <a:solidFill>
                <a:schemeClr val="tx1"/>
              </a:solidFill>
              <a:latin typeface="Sofia Pro Medium" panose="00000500000000000000" pitchFamily="50" charset="0"/>
            </a:endParaRPr>
          </a:p>
        </p:txBody>
      </p:sp>
      <p:sp>
        <p:nvSpPr>
          <p:cNvPr id="31" name="Rectangle à coins arrondis 30"/>
          <p:cNvSpPr/>
          <p:nvPr/>
        </p:nvSpPr>
        <p:spPr>
          <a:xfrm>
            <a:off x="6771371" y="1233927"/>
            <a:ext cx="1291139" cy="670092"/>
          </a:xfrm>
          <a:prstGeom prst="roundRect">
            <a:avLst/>
          </a:prstGeom>
          <a:solidFill>
            <a:schemeClr val="bg1"/>
          </a:solidFill>
          <a:ln w="3175">
            <a:solidFill>
              <a:srgbClr val="AA9CF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Sofia Pro Medium" panose="00000500000000000000" pitchFamily="50" charset="0"/>
              </a:rPr>
              <a:t>New skin </a:t>
            </a:r>
            <a:endParaRPr lang="fr-FR" sz="1200" b="1" dirty="0">
              <a:solidFill>
                <a:schemeClr val="tx1"/>
              </a:solidFill>
              <a:latin typeface="Sofia Pro Medium" panose="00000500000000000000" pitchFamily="50" charset="0"/>
            </a:endParaRPr>
          </a:p>
        </p:txBody>
      </p:sp>
      <p:sp>
        <p:nvSpPr>
          <p:cNvPr id="32" name="Rectangle à coins arrondis 31"/>
          <p:cNvSpPr/>
          <p:nvPr/>
        </p:nvSpPr>
        <p:spPr>
          <a:xfrm>
            <a:off x="7693089" y="41737"/>
            <a:ext cx="2037644" cy="670092"/>
          </a:xfrm>
          <a:prstGeom prst="roundRect">
            <a:avLst/>
          </a:prstGeom>
          <a:solidFill>
            <a:schemeClr val="bg1"/>
          </a:solidFill>
          <a:ln w="3175">
            <a:solidFill>
              <a:srgbClr val="AA9C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-15% </a:t>
            </a:r>
          </a:p>
          <a:p>
            <a:pPr algn="ct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Roughness</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of the skin </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33" name="Rectangle à coins arrondis 32"/>
          <p:cNvSpPr/>
          <p:nvPr/>
        </p:nvSpPr>
        <p:spPr>
          <a:xfrm>
            <a:off x="9852412" y="41737"/>
            <a:ext cx="2035131" cy="670092"/>
          </a:xfrm>
          <a:prstGeom prst="roundRect">
            <a:avLst/>
          </a:prstGeom>
          <a:solidFill>
            <a:schemeClr val="bg1"/>
          </a:solidFill>
          <a:ln w="3175">
            <a:solidFill>
              <a:srgbClr val="AA9C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-19% </a:t>
            </a:r>
          </a:p>
          <a:p>
            <a:pPr algn="ct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Pore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diameter</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34" name="Rectangle à coins arrondis 33"/>
          <p:cNvSpPr/>
          <p:nvPr/>
        </p:nvSpPr>
        <p:spPr>
          <a:xfrm>
            <a:off x="5344836" y="68737"/>
            <a:ext cx="1355266" cy="670092"/>
          </a:xfrm>
          <a:prstGeom prst="roundRect">
            <a:avLst/>
          </a:prstGeom>
          <a:solidFill>
            <a:schemeClr val="bg1"/>
          </a:solidFill>
          <a:ln w="3175">
            <a:solidFill>
              <a:srgbClr val="AA9C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+24%</a:t>
            </a:r>
          </a:p>
        </p:txBody>
      </p:sp>
      <p:sp>
        <p:nvSpPr>
          <p:cNvPr id="35" name="Rectangle à coins arrondis 34"/>
          <p:cNvSpPr/>
          <p:nvPr/>
        </p:nvSpPr>
        <p:spPr>
          <a:xfrm>
            <a:off x="3253294" y="57718"/>
            <a:ext cx="1674205" cy="670092"/>
          </a:xfrm>
          <a:prstGeom prst="roundRect">
            <a:avLst/>
          </a:prstGeom>
          <a:solidFill>
            <a:schemeClr val="bg1"/>
          </a:solidFill>
          <a:ln w="3175">
            <a:solidFill>
              <a:srgbClr val="AA9C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-30% </a:t>
            </a:r>
          </a:p>
          <a:p>
            <a:pPr algn="ct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Crows’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feet</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wrinkle</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depth</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36" name="Rectangle à coins arrondis 35"/>
          <p:cNvSpPr/>
          <p:nvPr/>
        </p:nvSpPr>
        <p:spPr>
          <a:xfrm>
            <a:off x="1525811" y="78686"/>
            <a:ext cx="1636643" cy="670092"/>
          </a:xfrm>
          <a:prstGeom prst="roundRect">
            <a:avLst/>
          </a:prstGeom>
          <a:solidFill>
            <a:schemeClr val="bg1"/>
          </a:solidFill>
          <a:ln w="3175">
            <a:solidFill>
              <a:srgbClr val="AA9C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565655"/>
                </a:solidFill>
              </a:rPr>
              <a:t>+</a:t>
            </a:r>
            <a:r>
              <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12%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increased</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collagen</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fiber</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density</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in the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dermis</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37" name="Rectangle à coins arrondis 36"/>
          <p:cNvSpPr/>
          <p:nvPr/>
        </p:nvSpPr>
        <p:spPr>
          <a:xfrm>
            <a:off x="56144" y="37273"/>
            <a:ext cx="1378828" cy="670092"/>
          </a:xfrm>
          <a:prstGeom prst="roundRect">
            <a:avLst/>
          </a:prstGeom>
          <a:solidFill>
            <a:schemeClr val="bg1"/>
          </a:solidFill>
          <a:ln w="3175">
            <a:solidFill>
              <a:srgbClr val="AA9C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-15% </a:t>
            </a:r>
            <a:endPar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a:p>
            <a:pPr algn="ct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forehead</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p>
          <a:p>
            <a:pPr algn="ct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Wrinkle</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depth</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cxnSp>
        <p:nvCxnSpPr>
          <p:cNvPr id="38" name="Connecteur droit 37"/>
          <p:cNvCxnSpPr>
            <a:stCxn id="5" idx="3"/>
          </p:cNvCxnSpPr>
          <p:nvPr/>
        </p:nvCxnSpPr>
        <p:spPr>
          <a:xfrm>
            <a:off x="4448276" y="3465502"/>
            <a:ext cx="240614" cy="1"/>
          </a:xfrm>
          <a:prstGeom prst="line">
            <a:avLst/>
          </a:prstGeom>
          <a:ln w="28575">
            <a:solidFill>
              <a:srgbClr val="EAE6E3"/>
            </a:solidFill>
          </a:ln>
        </p:spPr>
        <p:style>
          <a:lnRef idx="1">
            <a:schemeClr val="dk1"/>
          </a:lnRef>
          <a:fillRef idx="0">
            <a:schemeClr val="dk1"/>
          </a:fillRef>
          <a:effectRef idx="0">
            <a:schemeClr val="dk1"/>
          </a:effectRef>
          <a:fontRef idx="minor">
            <a:schemeClr val="tx1"/>
          </a:fontRef>
        </p:style>
      </p:cxnSp>
      <p:grpSp>
        <p:nvGrpSpPr>
          <p:cNvPr id="39" name="Groupe 38"/>
          <p:cNvGrpSpPr/>
          <p:nvPr/>
        </p:nvGrpSpPr>
        <p:grpSpPr>
          <a:xfrm>
            <a:off x="7235006" y="3197734"/>
            <a:ext cx="1818103" cy="577516"/>
            <a:chOff x="7235006" y="3197734"/>
            <a:chExt cx="1818103" cy="577516"/>
          </a:xfrm>
        </p:grpSpPr>
        <p:sp>
          <p:nvSpPr>
            <p:cNvPr id="40" name="Rectangle à coins arrondis 39"/>
            <p:cNvSpPr/>
            <p:nvPr/>
          </p:nvSpPr>
          <p:spPr>
            <a:xfrm>
              <a:off x="7476972" y="3197734"/>
              <a:ext cx="1576137" cy="577516"/>
            </a:xfrm>
            <a:prstGeom prst="roundRect">
              <a:avLst/>
            </a:prstGeom>
            <a:solidFill>
              <a:schemeClr val="bg1"/>
            </a:solidFill>
            <a:ln w="19050">
              <a:solidFill>
                <a:srgbClr val="DF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kern="0" cap="small" dirty="0" smtClean="0">
                  <a:solidFill>
                    <a:schemeClr val="tx1">
                      <a:lumMod val="75000"/>
                      <a:lumOff val="25000"/>
                    </a:schemeClr>
                  </a:solidFill>
                  <a:latin typeface="Sofia Pro Medium" panose="00000500000000000000" pitchFamily="50" charset="0"/>
                </a:rPr>
                <a:t>Active </a:t>
              </a:r>
              <a:r>
                <a:rPr lang="fr-FR" sz="1600" b="1" kern="0" cap="small" dirty="0" err="1" smtClean="0">
                  <a:solidFill>
                    <a:schemeClr val="tx1">
                      <a:lumMod val="75000"/>
                      <a:lumOff val="25000"/>
                    </a:schemeClr>
                  </a:solidFill>
                  <a:latin typeface="Sofia Pro Medium" panose="00000500000000000000" pitchFamily="50" charset="0"/>
                </a:rPr>
                <a:t>ingredients</a:t>
              </a:r>
              <a:endParaRPr lang="fr-FR" sz="1600" b="1" kern="0" cap="small" dirty="0">
                <a:solidFill>
                  <a:schemeClr val="tx1">
                    <a:lumMod val="75000"/>
                    <a:lumOff val="25000"/>
                  </a:schemeClr>
                </a:solidFill>
                <a:latin typeface="Sofia Pro Medium" panose="00000500000000000000" pitchFamily="50" charset="0"/>
              </a:endParaRPr>
            </a:p>
          </p:txBody>
        </p:sp>
        <p:cxnSp>
          <p:nvCxnSpPr>
            <p:cNvPr id="41" name="Connecteur droit 40"/>
            <p:cNvCxnSpPr/>
            <p:nvPr/>
          </p:nvCxnSpPr>
          <p:spPr>
            <a:xfrm>
              <a:off x="7235006" y="3486491"/>
              <a:ext cx="240614" cy="1"/>
            </a:xfrm>
            <a:prstGeom prst="line">
              <a:avLst/>
            </a:prstGeom>
            <a:ln w="28575">
              <a:solidFill>
                <a:srgbClr val="DFDAFB"/>
              </a:solidFill>
            </a:ln>
          </p:spPr>
          <p:style>
            <a:lnRef idx="1">
              <a:schemeClr val="dk1"/>
            </a:lnRef>
            <a:fillRef idx="0">
              <a:schemeClr val="dk1"/>
            </a:fillRef>
            <a:effectRef idx="0">
              <a:schemeClr val="dk1"/>
            </a:effectRef>
            <a:fontRef idx="minor">
              <a:schemeClr val="tx1"/>
            </a:fontRef>
          </p:style>
        </p:cxnSp>
      </p:grpSp>
      <p:grpSp>
        <p:nvGrpSpPr>
          <p:cNvPr id="42" name="Groupe 41"/>
          <p:cNvGrpSpPr/>
          <p:nvPr/>
        </p:nvGrpSpPr>
        <p:grpSpPr>
          <a:xfrm>
            <a:off x="5209257" y="2216499"/>
            <a:ext cx="1576137" cy="889996"/>
            <a:chOff x="5209257" y="2216499"/>
            <a:chExt cx="1576137" cy="889996"/>
          </a:xfrm>
        </p:grpSpPr>
        <p:sp>
          <p:nvSpPr>
            <p:cNvPr id="43" name="Rectangle à coins arrondis 42"/>
            <p:cNvSpPr/>
            <p:nvPr/>
          </p:nvSpPr>
          <p:spPr>
            <a:xfrm>
              <a:off x="5209257" y="2216499"/>
              <a:ext cx="1576137" cy="577516"/>
            </a:xfrm>
            <a:prstGeom prst="roundRect">
              <a:avLst/>
            </a:prstGeom>
            <a:solidFill>
              <a:schemeClr val="bg1"/>
            </a:solidFill>
            <a:ln w="19050">
              <a:solidFill>
                <a:srgbClr val="AA9C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kern="0" cap="small" dirty="0" err="1" smtClean="0">
                  <a:solidFill>
                    <a:schemeClr val="tx1">
                      <a:lumMod val="75000"/>
                      <a:lumOff val="25000"/>
                    </a:schemeClr>
                  </a:solidFill>
                  <a:latin typeface="Sofia Pro Medium" panose="00000500000000000000" pitchFamily="50" charset="0"/>
                </a:rPr>
                <a:t>Efficacy</a:t>
              </a:r>
              <a:endParaRPr lang="fr-FR" sz="1600" b="1" kern="0" cap="small" dirty="0">
                <a:solidFill>
                  <a:schemeClr val="tx1">
                    <a:lumMod val="75000"/>
                    <a:lumOff val="25000"/>
                  </a:schemeClr>
                </a:solidFill>
                <a:latin typeface="Sofia Pro Medium" panose="00000500000000000000" pitchFamily="50" charset="0"/>
              </a:endParaRPr>
            </a:p>
          </p:txBody>
        </p:sp>
        <p:cxnSp>
          <p:nvCxnSpPr>
            <p:cNvPr id="44" name="Connecteur droit 43"/>
            <p:cNvCxnSpPr>
              <a:stCxn id="43" idx="2"/>
            </p:cNvCxnSpPr>
            <p:nvPr/>
          </p:nvCxnSpPr>
          <p:spPr>
            <a:xfrm>
              <a:off x="5997326" y="2794015"/>
              <a:ext cx="1" cy="312480"/>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grpSp>
      <p:cxnSp>
        <p:nvCxnSpPr>
          <p:cNvPr id="45" name="Connecteur droit 44"/>
          <p:cNvCxnSpPr/>
          <p:nvPr/>
        </p:nvCxnSpPr>
        <p:spPr>
          <a:xfrm>
            <a:off x="5977500" y="3871625"/>
            <a:ext cx="1" cy="312480"/>
          </a:xfrm>
          <a:prstGeom prst="line">
            <a:avLst/>
          </a:prstGeom>
          <a:ln w="28575">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6" name="Connecteur droit 45"/>
          <p:cNvCxnSpPr/>
          <p:nvPr/>
        </p:nvCxnSpPr>
        <p:spPr>
          <a:xfrm>
            <a:off x="5977499" y="1891987"/>
            <a:ext cx="1" cy="312480"/>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cxnSp>
        <p:nvCxnSpPr>
          <p:cNvPr id="47" name="Connecteur droit 46"/>
          <p:cNvCxnSpPr>
            <a:stCxn id="31" idx="2"/>
            <a:endCxn id="43" idx="0"/>
          </p:cNvCxnSpPr>
          <p:nvPr/>
        </p:nvCxnSpPr>
        <p:spPr>
          <a:xfrm flipH="1">
            <a:off x="5997326" y="1904019"/>
            <a:ext cx="1419615" cy="312480"/>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cxnSp>
        <p:nvCxnSpPr>
          <p:cNvPr id="48" name="Connecteur droit 47"/>
          <p:cNvCxnSpPr>
            <a:stCxn id="29" idx="2"/>
            <a:endCxn id="43" idx="0"/>
          </p:cNvCxnSpPr>
          <p:nvPr/>
        </p:nvCxnSpPr>
        <p:spPr>
          <a:xfrm>
            <a:off x="4470747" y="1866497"/>
            <a:ext cx="1526579" cy="350002"/>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cxnSp>
        <p:nvCxnSpPr>
          <p:cNvPr id="50" name="Connecteur droit 49"/>
          <p:cNvCxnSpPr/>
          <p:nvPr/>
        </p:nvCxnSpPr>
        <p:spPr>
          <a:xfrm flipH="1" flipV="1">
            <a:off x="10649862" y="2529025"/>
            <a:ext cx="127056" cy="4758"/>
          </a:xfrm>
          <a:prstGeom prst="line">
            <a:avLst/>
          </a:prstGeom>
          <a:ln w="28575">
            <a:solidFill>
              <a:srgbClr val="DFDAFB"/>
            </a:solidFill>
          </a:ln>
        </p:spPr>
        <p:style>
          <a:lnRef idx="1">
            <a:schemeClr val="dk1"/>
          </a:lnRef>
          <a:fillRef idx="0">
            <a:schemeClr val="dk1"/>
          </a:fillRef>
          <a:effectRef idx="0">
            <a:schemeClr val="dk1"/>
          </a:effectRef>
          <a:fontRef idx="minor">
            <a:schemeClr val="tx1"/>
          </a:fontRef>
        </p:style>
      </p:cxnSp>
      <p:cxnSp>
        <p:nvCxnSpPr>
          <p:cNvPr id="52" name="Connecteur droit 51"/>
          <p:cNvCxnSpPr>
            <a:stCxn id="32" idx="2"/>
          </p:cNvCxnSpPr>
          <p:nvPr/>
        </p:nvCxnSpPr>
        <p:spPr>
          <a:xfrm flipH="1">
            <a:off x="8048252" y="711829"/>
            <a:ext cx="663659" cy="506147"/>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cxnSp>
        <p:nvCxnSpPr>
          <p:cNvPr id="53" name="Connecteur droit 52"/>
          <p:cNvCxnSpPr>
            <a:stCxn id="33" idx="2"/>
          </p:cNvCxnSpPr>
          <p:nvPr/>
        </p:nvCxnSpPr>
        <p:spPr>
          <a:xfrm flipH="1">
            <a:off x="7989202" y="711829"/>
            <a:ext cx="2880776" cy="509708"/>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cxnSp>
        <p:nvCxnSpPr>
          <p:cNvPr id="54" name="Connecteur droit 53"/>
          <p:cNvCxnSpPr>
            <a:stCxn id="34" idx="2"/>
          </p:cNvCxnSpPr>
          <p:nvPr/>
        </p:nvCxnSpPr>
        <p:spPr>
          <a:xfrm flipH="1">
            <a:off x="6012201" y="738829"/>
            <a:ext cx="10268" cy="439261"/>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cxnSp>
        <p:nvCxnSpPr>
          <p:cNvPr id="55" name="Connecteur droit 54"/>
          <p:cNvCxnSpPr>
            <a:stCxn id="35" idx="2"/>
          </p:cNvCxnSpPr>
          <p:nvPr/>
        </p:nvCxnSpPr>
        <p:spPr>
          <a:xfrm>
            <a:off x="4090397" y="727810"/>
            <a:ext cx="343940" cy="453065"/>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cxnSp>
        <p:nvCxnSpPr>
          <p:cNvPr id="56" name="Connecteur droit 55"/>
          <p:cNvCxnSpPr>
            <a:stCxn id="29" idx="0"/>
            <a:endCxn id="36" idx="2"/>
          </p:cNvCxnSpPr>
          <p:nvPr/>
        </p:nvCxnSpPr>
        <p:spPr>
          <a:xfrm flipH="1" flipV="1">
            <a:off x="2344133" y="748778"/>
            <a:ext cx="2126614" cy="447627"/>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cxnSp>
        <p:nvCxnSpPr>
          <p:cNvPr id="57" name="Connecteur droit 56"/>
          <p:cNvCxnSpPr>
            <a:stCxn id="29" idx="0"/>
            <a:endCxn id="37" idx="2"/>
          </p:cNvCxnSpPr>
          <p:nvPr/>
        </p:nvCxnSpPr>
        <p:spPr>
          <a:xfrm flipH="1" flipV="1">
            <a:off x="745558" y="707365"/>
            <a:ext cx="3725189" cy="489040"/>
          </a:xfrm>
          <a:prstGeom prst="line">
            <a:avLst/>
          </a:prstGeom>
          <a:ln w="28575">
            <a:solidFill>
              <a:srgbClr val="AA9CFB"/>
            </a:solidFill>
          </a:ln>
        </p:spPr>
        <p:style>
          <a:lnRef idx="1">
            <a:schemeClr val="dk1"/>
          </a:lnRef>
          <a:fillRef idx="0">
            <a:schemeClr val="dk1"/>
          </a:fillRef>
          <a:effectRef idx="0">
            <a:schemeClr val="dk1"/>
          </a:effectRef>
          <a:fontRef idx="minor">
            <a:schemeClr val="tx1"/>
          </a:fontRef>
        </p:style>
      </p:cxnSp>
      <p:cxnSp>
        <p:nvCxnSpPr>
          <p:cNvPr id="58" name="Connecteur droit 57"/>
          <p:cNvCxnSpPr/>
          <p:nvPr/>
        </p:nvCxnSpPr>
        <p:spPr>
          <a:xfrm flipH="1">
            <a:off x="5977499" y="4775415"/>
            <a:ext cx="793" cy="147339"/>
          </a:xfrm>
          <a:prstGeom prst="line">
            <a:avLst/>
          </a:prstGeom>
          <a:ln w="28575">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59" name="Connecteur droit 58"/>
          <p:cNvCxnSpPr>
            <a:endCxn id="13" idx="0"/>
          </p:cNvCxnSpPr>
          <p:nvPr/>
        </p:nvCxnSpPr>
        <p:spPr>
          <a:xfrm>
            <a:off x="6206883" y="4769645"/>
            <a:ext cx="1776738" cy="153109"/>
          </a:xfrm>
          <a:prstGeom prst="line">
            <a:avLst/>
          </a:prstGeom>
          <a:ln w="28575">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0" name="Connecteur droit 59"/>
          <p:cNvCxnSpPr>
            <a:stCxn id="6" idx="2"/>
            <a:endCxn id="11" idx="0"/>
          </p:cNvCxnSpPr>
          <p:nvPr/>
        </p:nvCxnSpPr>
        <p:spPr>
          <a:xfrm flipH="1">
            <a:off x="3731361" y="4768518"/>
            <a:ext cx="2265965" cy="134182"/>
          </a:xfrm>
          <a:prstGeom prst="line">
            <a:avLst/>
          </a:prstGeom>
          <a:ln w="28575">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2" name="Connecteur droit 61"/>
          <p:cNvCxnSpPr>
            <a:stCxn id="12" idx="2"/>
            <a:endCxn id="88" idx="0"/>
          </p:cNvCxnSpPr>
          <p:nvPr/>
        </p:nvCxnSpPr>
        <p:spPr>
          <a:xfrm>
            <a:off x="5859365" y="5593236"/>
            <a:ext cx="805824" cy="431150"/>
          </a:xfrm>
          <a:prstGeom prst="line">
            <a:avLst/>
          </a:prstGeom>
          <a:ln w="28575">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7" name="Connecteur droit 66"/>
          <p:cNvCxnSpPr>
            <a:stCxn id="11" idx="2"/>
            <a:endCxn id="3" idx="0"/>
          </p:cNvCxnSpPr>
          <p:nvPr/>
        </p:nvCxnSpPr>
        <p:spPr>
          <a:xfrm flipH="1">
            <a:off x="3443683" y="5572792"/>
            <a:ext cx="287678" cy="444729"/>
          </a:xfrm>
          <a:prstGeom prst="line">
            <a:avLst/>
          </a:prstGeom>
          <a:ln w="28575">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8" name="Connecteur droit 67"/>
          <p:cNvCxnSpPr>
            <a:stCxn id="7" idx="2"/>
          </p:cNvCxnSpPr>
          <p:nvPr/>
        </p:nvCxnSpPr>
        <p:spPr>
          <a:xfrm>
            <a:off x="2591049" y="2857377"/>
            <a:ext cx="255445" cy="601238"/>
          </a:xfrm>
          <a:prstGeom prst="line">
            <a:avLst/>
          </a:prstGeom>
          <a:ln w="28575">
            <a:solidFill>
              <a:srgbClr val="EAE6E3"/>
            </a:solidFill>
          </a:ln>
        </p:spPr>
        <p:style>
          <a:lnRef idx="1">
            <a:schemeClr val="dk1"/>
          </a:lnRef>
          <a:fillRef idx="0">
            <a:schemeClr val="dk1"/>
          </a:fillRef>
          <a:effectRef idx="0">
            <a:schemeClr val="dk1"/>
          </a:effectRef>
          <a:fontRef idx="minor">
            <a:schemeClr val="tx1"/>
          </a:fontRef>
        </p:style>
      </p:cxnSp>
      <p:cxnSp>
        <p:nvCxnSpPr>
          <p:cNvPr id="69" name="Connecteur droit 68"/>
          <p:cNvCxnSpPr>
            <a:stCxn id="8" idx="3"/>
            <a:endCxn id="5" idx="1"/>
          </p:cNvCxnSpPr>
          <p:nvPr/>
        </p:nvCxnSpPr>
        <p:spPr>
          <a:xfrm>
            <a:off x="2441312" y="3176744"/>
            <a:ext cx="430827" cy="288758"/>
          </a:xfrm>
          <a:prstGeom prst="line">
            <a:avLst/>
          </a:prstGeom>
          <a:ln w="28575">
            <a:solidFill>
              <a:srgbClr val="EAE6E3"/>
            </a:solidFill>
          </a:ln>
        </p:spPr>
        <p:style>
          <a:lnRef idx="1">
            <a:schemeClr val="dk1"/>
          </a:lnRef>
          <a:fillRef idx="0">
            <a:schemeClr val="dk1"/>
          </a:fillRef>
          <a:effectRef idx="0">
            <a:schemeClr val="dk1"/>
          </a:effectRef>
          <a:fontRef idx="minor">
            <a:schemeClr val="tx1"/>
          </a:fontRef>
        </p:style>
      </p:cxnSp>
      <p:cxnSp>
        <p:nvCxnSpPr>
          <p:cNvPr id="70" name="Connecteur droit 69"/>
          <p:cNvCxnSpPr>
            <a:stCxn id="5" idx="1"/>
            <a:endCxn id="9" idx="3"/>
          </p:cNvCxnSpPr>
          <p:nvPr/>
        </p:nvCxnSpPr>
        <p:spPr>
          <a:xfrm flipH="1">
            <a:off x="2401595" y="3465502"/>
            <a:ext cx="470544" cy="379998"/>
          </a:xfrm>
          <a:prstGeom prst="line">
            <a:avLst/>
          </a:prstGeom>
          <a:ln w="28575">
            <a:solidFill>
              <a:srgbClr val="EAE6E3"/>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flipV="1">
            <a:off x="9051757" y="3291840"/>
            <a:ext cx="241515" cy="213889"/>
          </a:xfrm>
          <a:prstGeom prst="line">
            <a:avLst/>
          </a:prstGeom>
          <a:ln w="28575">
            <a:solidFill>
              <a:srgbClr val="DFDAFB"/>
            </a:solidFill>
          </a:ln>
        </p:spPr>
        <p:style>
          <a:lnRef idx="1">
            <a:schemeClr val="dk1"/>
          </a:lnRef>
          <a:fillRef idx="0">
            <a:schemeClr val="dk1"/>
          </a:fillRef>
          <a:effectRef idx="0">
            <a:schemeClr val="dk1"/>
          </a:effectRef>
          <a:fontRef idx="minor">
            <a:schemeClr val="tx1"/>
          </a:fontRef>
        </p:style>
      </p:cxnSp>
      <p:cxnSp>
        <p:nvCxnSpPr>
          <p:cNvPr id="73" name="Connecteur droit 72"/>
          <p:cNvCxnSpPr/>
          <p:nvPr/>
        </p:nvCxnSpPr>
        <p:spPr>
          <a:xfrm>
            <a:off x="10638546" y="3299314"/>
            <a:ext cx="144000" cy="1"/>
          </a:xfrm>
          <a:prstGeom prst="line">
            <a:avLst/>
          </a:prstGeom>
          <a:ln w="28575">
            <a:solidFill>
              <a:srgbClr val="DFDAFB"/>
            </a:solidFill>
          </a:ln>
        </p:spPr>
        <p:style>
          <a:lnRef idx="1">
            <a:schemeClr val="dk1"/>
          </a:lnRef>
          <a:fillRef idx="0">
            <a:schemeClr val="dk1"/>
          </a:fillRef>
          <a:effectRef idx="0">
            <a:schemeClr val="dk1"/>
          </a:effectRef>
          <a:fontRef idx="minor">
            <a:schemeClr val="tx1"/>
          </a:fontRef>
        </p:style>
      </p:cxnSp>
      <p:cxnSp>
        <p:nvCxnSpPr>
          <p:cNvPr id="74" name="Connecteur droit 73"/>
          <p:cNvCxnSpPr>
            <a:stCxn id="40" idx="3"/>
            <a:endCxn id="26" idx="1"/>
          </p:cNvCxnSpPr>
          <p:nvPr/>
        </p:nvCxnSpPr>
        <p:spPr>
          <a:xfrm>
            <a:off x="9053109" y="3486492"/>
            <a:ext cx="256268" cy="641401"/>
          </a:xfrm>
          <a:prstGeom prst="line">
            <a:avLst/>
          </a:prstGeom>
          <a:ln w="28575">
            <a:solidFill>
              <a:srgbClr val="DFDAFB"/>
            </a:solidFill>
          </a:ln>
        </p:spPr>
        <p:style>
          <a:lnRef idx="1">
            <a:schemeClr val="dk1"/>
          </a:lnRef>
          <a:fillRef idx="0">
            <a:schemeClr val="dk1"/>
          </a:fillRef>
          <a:effectRef idx="0">
            <a:schemeClr val="dk1"/>
          </a:effectRef>
          <a:fontRef idx="minor">
            <a:schemeClr val="tx1"/>
          </a:fontRef>
        </p:style>
      </p:cxnSp>
      <p:cxnSp>
        <p:nvCxnSpPr>
          <p:cNvPr id="75" name="Connecteur droit 74"/>
          <p:cNvCxnSpPr>
            <a:endCxn id="40" idx="3"/>
          </p:cNvCxnSpPr>
          <p:nvPr/>
        </p:nvCxnSpPr>
        <p:spPr>
          <a:xfrm flipH="1">
            <a:off x="9053109" y="2600960"/>
            <a:ext cx="256268" cy="885532"/>
          </a:xfrm>
          <a:prstGeom prst="line">
            <a:avLst/>
          </a:prstGeom>
          <a:ln w="28575">
            <a:solidFill>
              <a:srgbClr val="DFDAFB"/>
            </a:solidFill>
          </a:ln>
        </p:spPr>
        <p:style>
          <a:lnRef idx="1">
            <a:schemeClr val="dk1"/>
          </a:lnRef>
          <a:fillRef idx="0">
            <a:schemeClr val="dk1"/>
          </a:fillRef>
          <a:effectRef idx="0">
            <a:schemeClr val="dk1"/>
          </a:effectRef>
          <a:fontRef idx="minor">
            <a:schemeClr val="tx1"/>
          </a:fontRef>
        </p:style>
      </p:cxnSp>
      <p:sp>
        <p:nvSpPr>
          <p:cNvPr id="20" name="Rectangle à coins arrondis 19"/>
          <p:cNvSpPr/>
          <p:nvPr/>
        </p:nvSpPr>
        <p:spPr>
          <a:xfrm>
            <a:off x="10804917" y="2193046"/>
            <a:ext cx="1384190" cy="670092"/>
          </a:xfrm>
          <a:prstGeom prst="roundRect">
            <a:avLst/>
          </a:prstGeom>
          <a:solidFill>
            <a:schemeClr val="bg1"/>
          </a:solidFill>
          <a:ln w="3175">
            <a:solidFill>
              <a:srgbClr val="DFDAF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Anti-</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wrinkles</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Smoothing</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21" name="Rectangle à coins arrondis 20"/>
          <p:cNvSpPr/>
          <p:nvPr/>
        </p:nvSpPr>
        <p:spPr>
          <a:xfrm>
            <a:off x="10794539" y="2975378"/>
            <a:ext cx="1394568" cy="670092"/>
          </a:xfrm>
          <a:prstGeom prst="roundRect">
            <a:avLst/>
          </a:prstGeom>
          <a:solidFill>
            <a:schemeClr val="bg1"/>
          </a:solidFill>
          <a:ln w="3175">
            <a:solidFill>
              <a:srgbClr val="DFDAF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Radiance</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22" name="Rectangle à coins arrondis 21"/>
          <p:cNvSpPr/>
          <p:nvPr/>
        </p:nvSpPr>
        <p:spPr>
          <a:xfrm>
            <a:off x="10807032" y="3757710"/>
            <a:ext cx="1382075" cy="670092"/>
          </a:xfrm>
          <a:prstGeom prst="roundRect">
            <a:avLst/>
          </a:prstGeom>
          <a:solidFill>
            <a:schemeClr val="bg1"/>
          </a:solidFill>
          <a:ln w="3175">
            <a:solidFill>
              <a:srgbClr val="DFDAF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Soothing</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79" name="Rectangle à coins arrondis 78"/>
          <p:cNvSpPr/>
          <p:nvPr/>
        </p:nvSpPr>
        <p:spPr>
          <a:xfrm>
            <a:off x="10817270" y="4558723"/>
            <a:ext cx="1374730" cy="670092"/>
          </a:xfrm>
          <a:prstGeom prst="roundRect">
            <a:avLst/>
          </a:prstGeom>
          <a:solidFill>
            <a:schemeClr val="bg1"/>
          </a:solidFill>
          <a:ln w="3175">
            <a:solidFill>
              <a:srgbClr val="DFDAF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Hydrating</a:t>
            </a: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 </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sp>
        <p:nvSpPr>
          <p:cNvPr id="2" name="Rectangle 1"/>
          <p:cNvSpPr/>
          <p:nvPr/>
        </p:nvSpPr>
        <p:spPr>
          <a:xfrm>
            <a:off x="4762919" y="3106495"/>
            <a:ext cx="2448394" cy="668755"/>
          </a:xfrm>
          <a:prstGeom prst="rect">
            <a:avLst/>
          </a:prstGeom>
          <a:solidFill>
            <a:schemeClr val="bg1"/>
          </a:solidFill>
          <a:ln w="2857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kern="0" cap="small" dirty="0">
                <a:solidFill>
                  <a:schemeClr val="tx1">
                    <a:lumMod val="75000"/>
                    <a:lumOff val="25000"/>
                  </a:schemeClr>
                </a:solidFill>
                <a:latin typeface="Sofia Pro Medium" panose="00000500000000000000" pitchFamily="50" charset="0"/>
              </a:rPr>
              <a:t>GLYCONIGHT 10% MASQUE</a:t>
            </a:r>
          </a:p>
        </p:txBody>
      </p:sp>
      <p:sp>
        <p:nvSpPr>
          <p:cNvPr id="88" name="Rectangle à coins arrondis 87"/>
          <p:cNvSpPr/>
          <p:nvPr/>
        </p:nvSpPr>
        <p:spPr>
          <a:xfrm>
            <a:off x="6048016" y="6024386"/>
            <a:ext cx="1234345" cy="670092"/>
          </a:xfrm>
          <a:prstGeom prst="roundRect">
            <a:avLst/>
          </a:prstGeom>
          <a:solidFill>
            <a:schemeClr val="bg1"/>
          </a:solidFill>
          <a:ln w="3175">
            <a:solidFill>
              <a:schemeClr val="tx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For more mature</a:t>
            </a:r>
          </a:p>
          <a:p>
            <a:pPr algn="ctr"/>
            <a:r>
              <a:rPr lang="fr-FR" sz="1100" dirty="0" err="1" smtClean="0">
                <a:solidFill>
                  <a:schemeClr val="tx1"/>
                </a:solidFill>
                <a:latin typeface="Sofia Pro Regular" panose="00000500000000000000" pitchFamily="50" charset="0"/>
                <a:ea typeface="Calibri" panose="020F0502020204030204" pitchFamily="34" charset="0"/>
                <a:cs typeface="Times New Roman" panose="02020603050405020304" pitchFamily="18" charset="0"/>
              </a:rPr>
              <a:t>consumers</a:t>
            </a:r>
            <a:endParaRPr lang="fr-FR" sz="1100" dirty="0">
              <a:solidFill>
                <a:schemeClr val="tx1"/>
              </a:solidFill>
              <a:latin typeface="Sofia Pro Regular" panose="00000500000000000000" pitchFamily="50" charset="0"/>
              <a:ea typeface="Calibri" panose="020F0502020204030204" pitchFamily="34" charset="0"/>
              <a:cs typeface="Times New Roman" panose="02020603050405020304" pitchFamily="18" charset="0"/>
            </a:endParaRPr>
          </a:p>
        </p:txBody>
      </p:sp>
      <p:cxnSp>
        <p:nvCxnSpPr>
          <p:cNvPr id="111" name="Connecteur droit 110"/>
          <p:cNvCxnSpPr>
            <a:stCxn id="12" idx="2"/>
          </p:cNvCxnSpPr>
          <p:nvPr/>
        </p:nvCxnSpPr>
        <p:spPr>
          <a:xfrm flipH="1">
            <a:off x="5430844" y="5593236"/>
            <a:ext cx="428521" cy="400941"/>
          </a:xfrm>
          <a:prstGeom prst="line">
            <a:avLst/>
          </a:prstGeom>
          <a:ln w="28575">
            <a:solidFill>
              <a:schemeClr val="tx1">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13" name="Connecteur droit 112"/>
          <p:cNvCxnSpPr/>
          <p:nvPr/>
        </p:nvCxnSpPr>
        <p:spPr>
          <a:xfrm>
            <a:off x="9039132" y="3518659"/>
            <a:ext cx="277321" cy="1375110"/>
          </a:xfrm>
          <a:prstGeom prst="line">
            <a:avLst/>
          </a:prstGeom>
          <a:ln w="28575">
            <a:solidFill>
              <a:srgbClr val="DFDAFB"/>
            </a:solidFill>
          </a:ln>
        </p:spPr>
        <p:style>
          <a:lnRef idx="1">
            <a:schemeClr val="dk1"/>
          </a:lnRef>
          <a:fillRef idx="0">
            <a:schemeClr val="dk1"/>
          </a:fillRef>
          <a:effectRef idx="0">
            <a:schemeClr val="dk1"/>
          </a:effectRef>
          <a:fontRef idx="minor">
            <a:schemeClr val="tx1"/>
          </a:fontRef>
        </p:style>
      </p:cxnSp>
      <p:cxnSp>
        <p:nvCxnSpPr>
          <p:cNvPr id="152" name="Connecteur droit 151"/>
          <p:cNvCxnSpPr/>
          <p:nvPr/>
        </p:nvCxnSpPr>
        <p:spPr>
          <a:xfrm flipH="1" flipV="1">
            <a:off x="10655490" y="4084680"/>
            <a:ext cx="127056" cy="4758"/>
          </a:xfrm>
          <a:prstGeom prst="line">
            <a:avLst/>
          </a:prstGeom>
          <a:ln w="28575">
            <a:solidFill>
              <a:srgbClr val="DFDAFB"/>
            </a:solidFill>
          </a:ln>
        </p:spPr>
        <p:style>
          <a:lnRef idx="1">
            <a:schemeClr val="dk1"/>
          </a:lnRef>
          <a:fillRef idx="0">
            <a:schemeClr val="dk1"/>
          </a:fillRef>
          <a:effectRef idx="0">
            <a:schemeClr val="dk1"/>
          </a:effectRef>
          <a:fontRef idx="minor">
            <a:schemeClr val="tx1"/>
          </a:fontRef>
        </p:style>
      </p:cxnSp>
      <p:cxnSp>
        <p:nvCxnSpPr>
          <p:cNvPr id="153" name="Connecteur droit 152"/>
          <p:cNvCxnSpPr/>
          <p:nvPr/>
        </p:nvCxnSpPr>
        <p:spPr>
          <a:xfrm flipH="1" flipV="1">
            <a:off x="10655075" y="4858410"/>
            <a:ext cx="127056" cy="4758"/>
          </a:xfrm>
          <a:prstGeom prst="line">
            <a:avLst/>
          </a:prstGeom>
          <a:ln w="28575">
            <a:solidFill>
              <a:srgbClr val="DFDAF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487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3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6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69"/>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70"/>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7"/>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8"/>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60"/>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58"/>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59"/>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11"/>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2"/>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3"/>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67"/>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3"/>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111"/>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62"/>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9"/>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1" grpId="0" animBg="1"/>
      <p:bldP spid="12" grpId="0" animBg="1"/>
      <p:bldP spid="13" grpId="0" animBg="1"/>
      <p:bldP spid="19" grpId="0" animBg="1"/>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20" grpId="0" animBg="1"/>
      <p:bldP spid="21" grpId="0" animBg="1"/>
      <p:bldP spid="22" grpId="0" animBg="1"/>
      <p:bldP spid="79" grpId="0" animBg="1"/>
      <p:bldP spid="8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3330053" y="1559165"/>
            <a:ext cx="10613065" cy="707886"/>
          </a:xfrm>
          <a:prstGeom prst="rect">
            <a:avLst/>
          </a:prstGeom>
        </p:spPr>
        <p:txBody>
          <a:bodyPr wrap="square">
            <a:spAutoFit/>
          </a:bodyPr>
          <a:lstStyle/>
          <a:p>
            <a:r>
              <a:rPr lang="en-US" sz="2000" dirty="0" smtClean="0">
                <a:latin typeface="Sofia Pro Medium" panose="00000500000000000000" pitchFamily="50" charset="0"/>
              </a:rPr>
              <a:t>Press Release EN</a:t>
            </a:r>
          </a:p>
          <a:p>
            <a:r>
              <a:rPr lang="en-US" sz="2000" dirty="0" smtClean="0">
                <a:latin typeface="Sofia Pro Medium" panose="00000500000000000000" pitchFamily="50" charset="0"/>
              </a:rPr>
              <a:t>Ref. 7K0400B</a:t>
            </a:r>
            <a:endParaRPr lang="en-US" sz="2000" dirty="0">
              <a:latin typeface="Sofia Pro Medium" panose="00000500000000000000" pitchFamily="50" charset="0"/>
            </a:endParaRPr>
          </a:p>
        </p:txBody>
      </p:sp>
      <p:sp>
        <p:nvSpPr>
          <p:cNvPr id="9" name="ZoneTexte 8"/>
          <p:cNvSpPr txBox="1"/>
          <p:nvPr/>
        </p:nvSpPr>
        <p:spPr>
          <a:xfrm>
            <a:off x="2608053" y="330554"/>
            <a:ext cx="9583947" cy="646331"/>
          </a:xfrm>
          <a:prstGeom prst="rect">
            <a:avLst/>
          </a:prstGeom>
          <a:noFill/>
        </p:spPr>
        <p:txBody>
          <a:bodyPr wrap="square" rtlCol="0">
            <a:spAutoFit/>
          </a:bodyPr>
          <a:lstStyle/>
          <a:p>
            <a:pPr lvl="0" algn="r">
              <a:defRPr/>
            </a:pPr>
            <a:r>
              <a:rPr lang="fr-FR" sz="3600" kern="0" cap="small" dirty="0" smtClean="0">
                <a:solidFill>
                  <a:schemeClr val="tx1">
                    <a:lumMod val="75000"/>
                    <a:lumOff val="25000"/>
                  </a:schemeClr>
                </a:solidFill>
                <a:latin typeface="Butler" panose="02000503090000020003" pitchFamily="50" charset="0"/>
              </a:rPr>
              <a:t>Activation</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2" name="Rectangle 1"/>
          <p:cNvSpPr/>
          <p:nvPr/>
        </p:nvSpPr>
        <p:spPr>
          <a:xfrm>
            <a:off x="3507475" y="3531425"/>
            <a:ext cx="3335393" cy="707886"/>
          </a:xfrm>
          <a:prstGeom prst="rect">
            <a:avLst/>
          </a:prstGeom>
        </p:spPr>
        <p:txBody>
          <a:bodyPr wrap="square">
            <a:spAutoFit/>
          </a:bodyPr>
          <a:lstStyle/>
          <a:p>
            <a:r>
              <a:rPr lang="en-US" sz="2000" dirty="0" smtClean="0">
                <a:latin typeface="Sofia Pro Medium" panose="00000500000000000000" pitchFamily="50" charset="0"/>
              </a:rPr>
              <a:t>Sales presentation EN</a:t>
            </a:r>
          </a:p>
          <a:p>
            <a:r>
              <a:rPr lang="en-US" sz="2000" dirty="0" smtClean="0">
                <a:latin typeface="Sofia Pro Medium" panose="00000500000000000000" pitchFamily="50" charset="0"/>
              </a:rPr>
              <a:t>Ref. 7B0780B</a:t>
            </a:r>
            <a:endParaRPr lang="en-US" sz="2000" dirty="0">
              <a:latin typeface="Sofia Pro Medium" panose="00000500000000000000" pitchFamily="50" charset="0"/>
            </a:endParaRPr>
          </a:p>
        </p:txBody>
      </p:sp>
      <p:sp>
        <p:nvSpPr>
          <p:cNvPr id="3" name="Rectangle 2"/>
          <p:cNvSpPr/>
          <p:nvPr/>
        </p:nvSpPr>
        <p:spPr>
          <a:xfrm>
            <a:off x="3330053" y="5461575"/>
            <a:ext cx="6096000" cy="1015663"/>
          </a:xfrm>
          <a:prstGeom prst="rect">
            <a:avLst/>
          </a:prstGeom>
        </p:spPr>
        <p:txBody>
          <a:bodyPr>
            <a:spAutoFit/>
          </a:bodyPr>
          <a:lstStyle/>
          <a:p>
            <a:r>
              <a:rPr lang="en-US" sz="2000" dirty="0">
                <a:latin typeface="Sofia Pro Medium" panose="00000500000000000000" pitchFamily="50" charset="0"/>
              </a:rPr>
              <a:t>POS visibility </a:t>
            </a:r>
            <a:endParaRPr lang="en-US" sz="2000" dirty="0" smtClean="0">
              <a:latin typeface="Sofia Pro Medium" panose="00000500000000000000" pitchFamily="50" charset="0"/>
            </a:endParaRPr>
          </a:p>
          <a:p>
            <a:pPr marL="342900" indent="-342900">
              <a:buFontTx/>
              <a:buChar char="-"/>
            </a:pPr>
            <a:r>
              <a:rPr lang="en-US" sz="2000" dirty="0" smtClean="0">
                <a:latin typeface="Sofia Pro Medium" panose="00000500000000000000" pitchFamily="50" charset="0"/>
              </a:rPr>
              <a:t>A4 FR/EN Ref. 7C0820X</a:t>
            </a:r>
          </a:p>
          <a:p>
            <a:pPr marL="342900" indent="-342900">
              <a:buFontTx/>
              <a:buChar char="-"/>
            </a:pPr>
            <a:r>
              <a:rPr lang="en-US" sz="2000" dirty="0" smtClean="0">
                <a:latin typeface="Sofia Pro Medium" panose="00000500000000000000" pitchFamily="50" charset="0"/>
              </a:rPr>
              <a:t>Panel  EN Ref. 7D1000B</a:t>
            </a:r>
            <a:endParaRPr lang="en-US" sz="2000" dirty="0">
              <a:latin typeface="Sofia Pro Medium" panose="00000500000000000000" pitchFamily="50" charset="0"/>
            </a:endParaRPr>
          </a:p>
        </p:txBody>
      </p:sp>
      <p:sp>
        <p:nvSpPr>
          <p:cNvPr id="7" name="Bouée 6"/>
          <p:cNvSpPr/>
          <p:nvPr/>
        </p:nvSpPr>
        <p:spPr>
          <a:xfrm>
            <a:off x="-2820538" y="92122"/>
            <a:ext cx="6150591" cy="6673755"/>
          </a:xfrm>
          <a:prstGeom prst="donut">
            <a:avLst>
              <a:gd name="adj" fmla="val 6887"/>
            </a:avLst>
          </a:prstGeom>
          <a:solidFill>
            <a:srgbClr val="EBE7E4"/>
          </a:solidFill>
          <a:ln>
            <a:solidFill>
              <a:srgbClr val="EAE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8" name="Image 17"/>
          <p:cNvPicPr>
            <a:picLocks noChangeAspect="1"/>
          </p:cNvPicPr>
          <p:nvPr/>
        </p:nvPicPr>
        <p:blipFill>
          <a:blip r:embed="rId3"/>
          <a:stretch>
            <a:fillRect/>
          </a:stretch>
        </p:blipFill>
        <p:spPr>
          <a:xfrm>
            <a:off x="6712247" y="1274866"/>
            <a:ext cx="2534208" cy="1497160"/>
          </a:xfrm>
          <a:prstGeom prst="rect">
            <a:avLst/>
          </a:prstGeom>
        </p:spPr>
      </p:pic>
      <p:pic>
        <p:nvPicPr>
          <p:cNvPr id="17" name="Image 16"/>
          <p:cNvPicPr>
            <a:picLocks noChangeAspect="1"/>
          </p:cNvPicPr>
          <p:nvPr/>
        </p:nvPicPr>
        <p:blipFill>
          <a:blip r:embed="rId4"/>
          <a:stretch>
            <a:fillRect/>
          </a:stretch>
        </p:blipFill>
        <p:spPr>
          <a:xfrm>
            <a:off x="8834377" y="1384625"/>
            <a:ext cx="2534208" cy="1486065"/>
          </a:xfrm>
          <a:prstGeom prst="rect">
            <a:avLst/>
          </a:prstGeom>
        </p:spPr>
      </p:pic>
      <p:pic>
        <p:nvPicPr>
          <p:cNvPr id="19" name="Image 18"/>
          <p:cNvPicPr>
            <a:picLocks noChangeAspect="1"/>
          </p:cNvPicPr>
          <p:nvPr/>
        </p:nvPicPr>
        <p:blipFill rotWithShape="1">
          <a:blip r:embed="rId5"/>
          <a:srcRect l="1196"/>
          <a:stretch/>
        </p:blipFill>
        <p:spPr>
          <a:xfrm>
            <a:off x="6712247" y="2967753"/>
            <a:ext cx="2275447" cy="1936719"/>
          </a:xfrm>
          <a:prstGeom prst="rect">
            <a:avLst/>
          </a:prstGeom>
        </p:spPr>
      </p:pic>
      <p:pic>
        <p:nvPicPr>
          <p:cNvPr id="20" name="Image 19"/>
          <p:cNvPicPr>
            <a:picLocks noChangeAspect="1"/>
          </p:cNvPicPr>
          <p:nvPr/>
        </p:nvPicPr>
        <p:blipFill>
          <a:blip r:embed="rId6"/>
          <a:stretch>
            <a:fillRect/>
          </a:stretch>
        </p:blipFill>
        <p:spPr>
          <a:xfrm>
            <a:off x="7766426" y="3066417"/>
            <a:ext cx="2275447" cy="1951774"/>
          </a:xfrm>
          <a:prstGeom prst="rect">
            <a:avLst/>
          </a:prstGeom>
        </p:spPr>
      </p:pic>
      <p:pic>
        <p:nvPicPr>
          <p:cNvPr id="21" name="Image 20"/>
          <p:cNvPicPr>
            <a:picLocks noChangeAspect="1"/>
          </p:cNvPicPr>
          <p:nvPr/>
        </p:nvPicPr>
        <p:blipFill>
          <a:blip r:embed="rId7"/>
          <a:stretch>
            <a:fillRect/>
          </a:stretch>
        </p:blipFill>
        <p:spPr>
          <a:xfrm>
            <a:off x="9005916" y="3014999"/>
            <a:ext cx="2272290" cy="1936719"/>
          </a:xfrm>
          <a:prstGeom prst="rect">
            <a:avLst/>
          </a:prstGeom>
        </p:spPr>
      </p:pic>
      <p:pic>
        <p:nvPicPr>
          <p:cNvPr id="22" name="Image 21"/>
          <p:cNvPicPr>
            <a:picLocks noChangeAspect="1"/>
          </p:cNvPicPr>
          <p:nvPr/>
        </p:nvPicPr>
        <p:blipFill>
          <a:blip r:embed="rId8"/>
          <a:stretch>
            <a:fillRect/>
          </a:stretch>
        </p:blipFill>
        <p:spPr>
          <a:xfrm>
            <a:off x="9523428" y="3531425"/>
            <a:ext cx="2320839" cy="1973453"/>
          </a:xfrm>
          <a:prstGeom prst="rect">
            <a:avLst/>
          </a:prstGeom>
        </p:spPr>
      </p:pic>
      <p:pic>
        <p:nvPicPr>
          <p:cNvPr id="23" name="Image 22"/>
          <p:cNvPicPr>
            <a:picLocks noChangeAspect="1"/>
          </p:cNvPicPr>
          <p:nvPr/>
        </p:nvPicPr>
        <p:blipFill>
          <a:blip r:embed="rId9"/>
          <a:stretch>
            <a:fillRect/>
          </a:stretch>
        </p:blipFill>
        <p:spPr>
          <a:xfrm>
            <a:off x="7049642" y="5184222"/>
            <a:ext cx="2238838" cy="1673778"/>
          </a:xfrm>
          <a:prstGeom prst="rect">
            <a:avLst/>
          </a:prstGeom>
        </p:spPr>
      </p:pic>
    </p:spTree>
    <p:extLst>
      <p:ext uri="{BB962C8B-B14F-4D97-AF65-F5344CB8AC3E}">
        <p14:creationId xmlns:p14="http://schemas.microsoft.com/office/powerpoint/2010/main" val="458552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3330053" y="1559165"/>
            <a:ext cx="10613065" cy="707886"/>
          </a:xfrm>
          <a:prstGeom prst="rect">
            <a:avLst/>
          </a:prstGeom>
        </p:spPr>
        <p:txBody>
          <a:bodyPr wrap="square">
            <a:spAutoFit/>
          </a:bodyPr>
          <a:lstStyle/>
          <a:p>
            <a:r>
              <a:rPr lang="en-US" sz="2000" dirty="0" smtClean="0">
                <a:latin typeface="Sofia Pro Medium" panose="00000500000000000000" pitchFamily="50" charset="0"/>
              </a:rPr>
              <a:t>Sample card</a:t>
            </a:r>
          </a:p>
          <a:p>
            <a:r>
              <a:rPr lang="en-US" sz="2000" dirty="0">
                <a:latin typeface="Sofia Pro Medium" panose="00000500000000000000" pitchFamily="50" charset="0"/>
              </a:rPr>
              <a:t>Ref. 02530</a:t>
            </a:r>
          </a:p>
        </p:txBody>
      </p:sp>
      <p:sp>
        <p:nvSpPr>
          <p:cNvPr id="9" name="ZoneTexte 8"/>
          <p:cNvSpPr txBox="1"/>
          <p:nvPr/>
        </p:nvSpPr>
        <p:spPr>
          <a:xfrm>
            <a:off x="2608053" y="330554"/>
            <a:ext cx="9583947" cy="646331"/>
          </a:xfrm>
          <a:prstGeom prst="rect">
            <a:avLst/>
          </a:prstGeom>
          <a:noFill/>
        </p:spPr>
        <p:txBody>
          <a:bodyPr wrap="square" rtlCol="0">
            <a:spAutoFit/>
          </a:bodyPr>
          <a:lstStyle/>
          <a:p>
            <a:pPr lvl="0" algn="r">
              <a:defRPr/>
            </a:pPr>
            <a:r>
              <a:rPr lang="fr-FR" sz="3600" kern="0" cap="small" dirty="0" smtClean="0">
                <a:solidFill>
                  <a:schemeClr val="tx1">
                    <a:lumMod val="75000"/>
                    <a:lumOff val="25000"/>
                  </a:schemeClr>
                </a:solidFill>
                <a:latin typeface="Butler" panose="02000503090000020003" pitchFamily="50" charset="0"/>
              </a:rPr>
              <a:t>Activation</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2" name="Rectangle 1"/>
          <p:cNvSpPr/>
          <p:nvPr/>
        </p:nvSpPr>
        <p:spPr>
          <a:xfrm>
            <a:off x="3669636" y="3613390"/>
            <a:ext cx="4082291" cy="707886"/>
          </a:xfrm>
          <a:prstGeom prst="rect">
            <a:avLst/>
          </a:prstGeom>
        </p:spPr>
        <p:txBody>
          <a:bodyPr wrap="square">
            <a:spAutoFit/>
          </a:bodyPr>
          <a:lstStyle/>
          <a:p>
            <a:r>
              <a:rPr lang="en-US" sz="2000" dirty="0" smtClean="0">
                <a:latin typeface="Sofia Pro Medium" panose="00000500000000000000" pitchFamily="50" charset="0"/>
              </a:rPr>
              <a:t>Segmentation panel FR/EN</a:t>
            </a:r>
          </a:p>
          <a:p>
            <a:r>
              <a:rPr lang="en-US" sz="2000" dirty="0" smtClean="0">
                <a:latin typeface="Sofia Pro Medium" panose="00000500000000000000" pitchFamily="50" charset="0"/>
              </a:rPr>
              <a:t>Ref. 7C0307C</a:t>
            </a:r>
          </a:p>
        </p:txBody>
      </p:sp>
      <p:sp>
        <p:nvSpPr>
          <p:cNvPr id="3" name="Rectangle 2"/>
          <p:cNvSpPr/>
          <p:nvPr/>
        </p:nvSpPr>
        <p:spPr>
          <a:xfrm>
            <a:off x="3330053" y="5797429"/>
            <a:ext cx="6096000" cy="707886"/>
          </a:xfrm>
          <a:prstGeom prst="rect">
            <a:avLst/>
          </a:prstGeom>
        </p:spPr>
        <p:txBody>
          <a:bodyPr>
            <a:spAutoFit/>
          </a:bodyPr>
          <a:lstStyle/>
          <a:p>
            <a:r>
              <a:rPr lang="en-US" sz="2000" dirty="0" smtClean="0">
                <a:latin typeface="Sofia Pro Medium" panose="00000500000000000000" pitchFamily="50" charset="0"/>
              </a:rPr>
              <a:t>Product sheet EN</a:t>
            </a:r>
          </a:p>
          <a:p>
            <a:r>
              <a:rPr lang="en-US" sz="2000" dirty="0" smtClean="0">
                <a:latin typeface="Sofia Pro Medium" panose="00000500000000000000" pitchFamily="50" charset="0"/>
              </a:rPr>
              <a:t>Ref. 7L0520B </a:t>
            </a:r>
            <a:endParaRPr lang="en-US" sz="2000" dirty="0">
              <a:latin typeface="Sofia Pro Medium" panose="00000500000000000000" pitchFamily="50" charset="0"/>
            </a:endParaRPr>
          </a:p>
        </p:txBody>
      </p:sp>
      <p:sp>
        <p:nvSpPr>
          <p:cNvPr id="7" name="Bouée 6"/>
          <p:cNvSpPr/>
          <p:nvPr/>
        </p:nvSpPr>
        <p:spPr>
          <a:xfrm>
            <a:off x="-2820538" y="92122"/>
            <a:ext cx="6150591" cy="6673755"/>
          </a:xfrm>
          <a:prstGeom prst="donut">
            <a:avLst>
              <a:gd name="adj" fmla="val 6887"/>
            </a:avLst>
          </a:prstGeom>
          <a:solidFill>
            <a:srgbClr val="EBE7E4"/>
          </a:solidFill>
          <a:ln>
            <a:solidFill>
              <a:srgbClr val="EAE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9799"/>
          <a:stretch/>
        </p:blipFill>
        <p:spPr>
          <a:xfrm>
            <a:off x="5595582" y="1310099"/>
            <a:ext cx="2565779" cy="1572456"/>
          </a:xfrm>
          <a:prstGeom prst="rect">
            <a:avLst/>
          </a:prstGeom>
        </p:spPr>
      </p:pic>
      <p:pic>
        <p:nvPicPr>
          <p:cNvPr id="6" name="Image 5"/>
          <p:cNvPicPr>
            <a:picLocks noChangeAspect="1"/>
          </p:cNvPicPr>
          <p:nvPr/>
        </p:nvPicPr>
        <p:blipFill>
          <a:blip r:embed="rId4"/>
          <a:stretch>
            <a:fillRect/>
          </a:stretch>
        </p:blipFill>
        <p:spPr>
          <a:xfrm>
            <a:off x="8076281" y="2623269"/>
            <a:ext cx="3314930" cy="2616532"/>
          </a:xfrm>
          <a:prstGeom prst="rect">
            <a:avLst/>
          </a:prstGeom>
        </p:spPr>
      </p:pic>
      <p:pic>
        <p:nvPicPr>
          <p:cNvPr id="10" name="Image 9"/>
          <p:cNvPicPr>
            <a:picLocks noChangeAspect="1"/>
          </p:cNvPicPr>
          <p:nvPr/>
        </p:nvPicPr>
        <p:blipFill>
          <a:blip r:embed="rId5"/>
          <a:stretch>
            <a:fillRect/>
          </a:stretch>
        </p:blipFill>
        <p:spPr>
          <a:xfrm>
            <a:off x="6096000" y="4590170"/>
            <a:ext cx="1422561" cy="2037086"/>
          </a:xfrm>
          <a:prstGeom prst="rect">
            <a:avLst/>
          </a:prstGeom>
        </p:spPr>
      </p:pic>
    </p:spTree>
    <p:extLst>
      <p:ext uri="{BB962C8B-B14F-4D97-AF65-F5344CB8AC3E}">
        <p14:creationId xmlns:p14="http://schemas.microsoft.com/office/powerpoint/2010/main" val="1363800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3562065" y="1539717"/>
            <a:ext cx="10613065" cy="400110"/>
          </a:xfrm>
          <a:prstGeom prst="rect">
            <a:avLst/>
          </a:prstGeom>
        </p:spPr>
        <p:txBody>
          <a:bodyPr wrap="square">
            <a:spAutoFit/>
          </a:bodyPr>
          <a:lstStyle/>
          <a:p>
            <a:r>
              <a:rPr lang="fr-FR" sz="2000" dirty="0">
                <a:latin typeface="Sofia Pro Medium" panose="00000500000000000000" pitchFamily="50" charset="0"/>
              </a:rPr>
              <a:t>New </a:t>
            </a:r>
            <a:r>
              <a:rPr lang="fr-FR" sz="2000" dirty="0" err="1">
                <a:latin typeface="Sofia Pro Medium" panose="00000500000000000000" pitchFamily="50" charset="0"/>
              </a:rPr>
              <a:t>feature</a:t>
            </a:r>
            <a:r>
              <a:rPr lang="fr-FR" sz="2000" dirty="0">
                <a:latin typeface="Sofia Pro Medium" panose="00000500000000000000" pitchFamily="50" charset="0"/>
              </a:rPr>
              <a:t> banner</a:t>
            </a:r>
          </a:p>
        </p:txBody>
      </p:sp>
      <p:sp>
        <p:nvSpPr>
          <p:cNvPr id="9" name="ZoneTexte 8"/>
          <p:cNvSpPr txBox="1"/>
          <p:nvPr/>
        </p:nvSpPr>
        <p:spPr>
          <a:xfrm>
            <a:off x="2608053" y="330554"/>
            <a:ext cx="9583947" cy="646331"/>
          </a:xfrm>
          <a:prstGeom prst="rect">
            <a:avLst/>
          </a:prstGeom>
          <a:noFill/>
        </p:spPr>
        <p:txBody>
          <a:bodyPr wrap="square" rtlCol="0">
            <a:spAutoFit/>
          </a:bodyPr>
          <a:lstStyle/>
          <a:p>
            <a:pPr lvl="0" algn="r">
              <a:defRPr/>
            </a:pPr>
            <a:r>
              <a:rPr lang="en-US" sz="3600" kern="0" cap="small" dirty="0" smtClean="0">
                <a:solidFill>
                  <a:schemeClr val="tx1">
                    <a:lumMod val="75000"/>
                    <a:lumOff val="25000"/>
                  </a:schemeClr>
                </a:solidFill>
                <a:latin typeface="Butler" panose="02000503090000020003" pitchFamily="50" charset="0"/>
              </a:rPr>
              <a:t>Visibility on the Yon-Ka website</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7" name="Bouée 6"/>
          <p:cNvSpPr/>
          <p:nvPr/>
        </p:nvSpPr>
        <p:spPr>
          <a:xfrm>
            <a:off x="-2820538" y="92122"/>
            <a:ext cx="6150591" cy="6673755"/>
          </a:xfrm>
          <a:prstGeom prst="donut">
            <a:avLst>
              <a:gd name="adj" fmla="val 6887"/>
            </a:avLst>
          </a:prstGeom>
          <a:solidFill>
            <a:srgbClr val="EBE7E4"/>
          </a:solidFill>
          <a:ln>
            <a:solidFill>
              <a:srgbClr val="EAE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3"/>
          <p:cNvSpPr/>
          <p:nvPr/>
        </p:nvSpPr>
        <p:spPr>
          <a:xfrm>
            <a:off x="4352026" y="4338402"/>
            <a:ext cx="6096000" cy="400110"/>
          </a:xfrm>
          <a:prstGeom prst="rect">
            <a:avLst/>
          </a:prstGeom>
        </p:spPr>
        <p:txBody>
          <a:bodyPr>
            <a:spAutoFit/>
          </a:bodyPr>
          <a:lstStyle/>
          <a:p>
            <a:r>
              <a:rPr lang="fr-FR" sz="2000" dirty="0" smtClean="0">
                <a:latin typeface="Sofia Pro Medium" panose="00000500000000000000" pitchFamily="50" charset="0"/>
              </a:rPr>
              <a:t>Landing page</a:t>
            </a:r>
          </a:p>
        </p:txBody>
      </p:sp>
      <p:sp>
        <p:nvSpPr>
          <p:cNvPr id="11" name="Rectangle 10"/>
          <p:cNvSpPr/>
          <p:nvPr/>
        </p:nvSpPr>
        <p:spPr>
          <a:xfrm>
            <a:off x="4352026" y="2954172"/>
            <a:ext cx="6096000" cy="400110"/>
          </a:xfrm>
          <a:prstGeom prst="rect">
            <a:avLst/>
          </a:prstGeom>
        </p:spPr>
        <p:txBody>
          <a:bodyPr>
            <a:spAutoFit/>
          </a:bodyPr>
          <a:lstStyle/>
          <a:p>
            <a:r>
              <a:rPr lang="fr-FR" sz="2000" dirty="0" smtClean="0">
                <a:latin typeface="Sofia Pro Medium" panose="00000500000000000000" pitchFamily="50" charset="0"/>
              </a:rPr>
              <a:t>Product page</a:t>
            </a:r>
            <a:endParaRPr lang="fr-FR" sz="2000" dirty="0">
              <a:latin typeface="Sofia Pro Medium" panose="00000500000000000000" pitchFamily="50" charset="0"/>
            </a:endParaRPr>
          </a:p>
        </p:txBody>
      </p:sp>
      <p:sp>
        <p:nvSpPr>
          <p:cNvPr id="12" name="Rectangle 11"/>
          <p:cNvSpPr/>
          <p:nvPr/>
        </p:nvSpPr>
        <p:spPr>
          <a:xfrm>
            <a:off x="3470106" y="5869846"/>
            <a:ext cx="6096000" cy="400110"/>
          </a:xfrm>
          <a:prstGeom prst="rect">
            <a:avLst/>
          </a:prstGeom>
        </p:spPr>
        <p:txBody>
          <a:bodyPr>
            <a:spAutoFit/>
          </a:bodyPr>
          <a:lstStyle/>
          <a:p>
            <a:r>
              <a:rPr lang="fr-FR" sz="2000" dirty="0" err="1">
                <a:latin typeface="Sofia Pro Medium" panose="00000500000000000000" pitchFamily="50" charset="0"/>
              </a:rPr>
              <a:t>Ecom</a:t>
            </a:r>
            <a:r>
              <a:rPr lang="fr-FR" sz="2000" dirty="0">
                <a:latin typeface="Sofia Pro Medium" panose="00000500000000000000" pitchFamily="50" charset="0"/>
              </a:rPr>
              <a:t> focus: </a:t>
            </a:r>
            <a:r>
              <a:rPr lang="fr-FR" sz="2000" dirty="0" err="1">
                <a:latin typeface="Sofia Pro Medium" panose="00000500000000000000" pitchFamily="50" charset="0"/>
              </a:rPr>
              <a:t>sampling</a:t>
            </a:r>
            <a:endParaRPr lang="en-US" sz="2000" dirty="0">
              <a:latin typeface="Sofia Pro Medium" panose="00000500000000000000" pitchFamily="50" charset="0"/>
            </a:endParaRPr>
          </a:p>
        </p:txBody>
      </p:sp>
      <p:grpSp>
        <p:nvGrpSpPr>
          <p:cNvPr id="16" name="Groupe 15"/>
          <p:cNvGrpSpPr/>
          <p:nvPr/>
        </p:nvGrpSpPr>
        <p:grpSpPr>
          <a:xfrm>
            <a:off x="6518106" y="2505494"/>
            <a:ext cx="5363569" cy="2798685"/>
            <a:chOff x="6400800" y="1539717"/>
            <a:chExt cx="5363569" cy="2798685"/>
          </a:xfrm>
        </p:grpSpPr>
        <p:pic>
          <p:nvPicPr>
            <p:cNvPr id="14" name="Image 13"/>
            <p:cNvPicPr>
              <a:picLocks noChangeAspect="1"/>
            </p:cNvPicPr>
            <p:nvPr/>
          </p:nvPicPr>
          <p:blipFill>
            <a:blip r:embed="rId3"/>
            <a:stretch>
              <a:fillRect/>
            </a:stretch>
          </p:blipFill>
          <p:spPr>
            <a:xfrm>
              <a:off x="7104346" y="1689258"/>
              <a:ext cx="4660023" cy="2649144"/>
            </a:xfrm>
            <a:prstGeom prst="rect">
              <a:avLst/>
            </a:prstGeom>
          </p:spPr>
        </p:pic>
        <p:sp>
          <p:nvSpPr>
            <p:cNvPr id="15" name="Rectangle 14"/>
            <p:cNvSpPr/>
            <p:nvPr/>
          </p:nvSpPr>
          <p:spPr>
            <a:xfrm>
              <a:off x="6400800" y="1539717"/>
              <a:ext cx="999226" cy="1162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979860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3562065" y="1539717"/>
            <a:ext cx="10613065" cy="400110"/>
          </a:xfrm>
          <a:prstGeom prst="rect">
            <a:avLst/>
          </a:prstGeom>
        </p:spPr>
        <p:txBody>
          <a:bodyPr wrap="square">
            <a:spAutoFit/>
          </a:bodyPr>
          <a:lstStyle/>
          <a:p>
            <a:r>
              <a:rPr lang="fr-FR" sz="2000" dirty="0" err="1">
                <a:latin typeface="Sofia Pro Medium" panose="00000500000000000000" pitchFamily="50" charset="0"/>
              </a:rPr>
              <a:t>Partnerships</a:t>
            </a:r>
            <a:r>
              <a:rPr lang="fr-FR" sz="2000" dirty="0">
                <a:latin typeface="Sofia Pro Medium" panose="00000500000000000000" pitchFamily="50" charset="0"/>
              </a:rPr>
              <a:t> </a:t>
            </a:r>
            <a:r>
              <a:rPr lang="fr-FR" sz="2000" dirty="0" err="1">
                <a:latin typeface="Sofia Pro Medium" panose="00000500000000000000" pitchFamily="50" charset="0"/>
              </a:rPr>
              <a:t>with</a:t>
            </a:r>
            <a:r>
              <a:rPr lang="fr-FR" sz="2000" dirty="0">
                <a:latin typeface="Sofia Pro Medium" panose="00000500000000000000" pitchFamily="50" charset="0"/>
              </a:rPr>
              <a:t> </a:t>
            </a:r>
            <a:r>
              <a:rPr lang="fr-FR" sz="2000" dirty="0" err="1">
                <a:latin typeface="Sofia Pro Medium" panose="00000500000000000000" pitchFamily="50" charset="0"/>
              </a:rPr>
              <a:t>influencers</a:t>
            </a:r>
            <a:endParaRPr lang="fr-FR" sz="2000" dirty="0">
              <a:latin typeface="Sofia Pro Medium" panose="00000500000000000000" pitchFamily="50" charset="0"/>
            </a:endParaRPr>
          </a:p>
        </p:txBody>
      </p:sp>
      <p:sp>
        <p:nvSpPr>
          <p:cNvPr id="9" name="ZoneTexte 8"/>
          <p:cNvSpPr txBox="1"/>
          <p:nvPr/>
        </p:nvSpPr>
        <p:spPr>
          <a:xfrm>
            <a:off x="2018371" y="330554"/>
            <a:ext cx="10173629" cy="646331"/>
          </a:xfrm>
          <a:prstGeom prst="rect">
            <a:avLst/>
          </a:prstGeom>
          <a:noFill/>
        </p:spPr>
        <p:txBody>
          <a:bodyPr wrap="square" rtlCol="0">
            <a:spAutoFit/>
          </a:bodyPr>
          <a:lstStyle/>
          <a:p>
            <a:pPr lvl="0" algn="r">
              <a:defRPr/>
            </a:pPr>
            <a:r>
              <a:rPr lang="fr-FR" sz="3600" kern="0" cap="small" dirty="0" smtClean="0">
                <a:solidFill>
                  <a:schemeClr val="tx1">
                    <a:lumMod val="75000"/>
                    <a:lumOff val="25000"/>
                  </a:schemeClr>
                </a:solidFill>
                <a:latin typeface="Butler" panose="02000503090000020003" pitchFamily="50" charset="0"/>
              </a:rPr>
              <a:t>Digital Activation </a:t>
            </a:r>
            <a:r>
              <a:rPr lang="fr-FR" sz="3600" kern="0" cap="small" dirty="0" err="1" smtClean="0">
                <a:solidFill>
                  <a:schemeClr val="tx1">
                    <a:lumMod val="75000"/>
                    <a:lumOff val="25000"/>
                  </a:schemeClr>
                </a:solidFill>
                <a:latin typeface="Butler" panose="02000503090000020003" pitchFamily="50" charset="0"/>
              </a:rPr>
              <a:t>available</a:t>
            </a:r>
            <a:r>
              <a:rPr lang="fr-FR" sz="3600" kern="0" cap="small" dirty="0" smtClean="0">
                <a:solidFill>
                  <a:schemeClr val="tx1">
                    <a:lumMod val="75000"/>
                    <a:lumOff val="25000"/>
                  </a:schemeClr>
                </a:solidFill>
                <a:latin typeface="Butler" panose="02000503090000020003" pitchFamily="50" charset="0"/>
              </a:rPr>
              <a:t> in the Kit Media</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7" name="Bouée 6"/>
          <p:cNvSpPr/>
          <p:nvPr/>
        </p:nvSpPr>
        <p:spPr>
          <a:xfrm>
            <a:off x="-2820538" y="92122"/>
            <a:ext cx="6150591" cy="6673755"/>
          </a:xfrm>
          <a:prstGeom prst="donut">
            <a:avLst>
              <a:gd name="adj" fmla="val 6887"/>
            </a:avLst>
          </a:prstGeom>
          <a:solidFill>
            <a:srgbClr val="EBE7E4"/>
          </a:solidFill>
          <a:ln>
            <a:solidFill>
              <a:srgbClr val="EAE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3"/>
          <p:cNvSpPr/>
          <p:nvPr/>
        </p:nvSpPr>
        <p:spPr>
          <a:xfrm>
            <a:off x="4352026" y="3471271"/>
            <a:ext cx="7207628" cy="400110"/>
          </a:xfrm>
          <a:prstGeom prst="rect">
            <a:avLst/>
          </a:prstGeom>
        </p:spPr>
        <p:txBody>
          <a:bodyPr wrap="square">
            <a:spAutoFit/>
          </a:bodyPr>
          <a:lstStyle/>
          <a:p>
            <a:r>
              <a:rPr lang="en-US" sz="2000" dirty="0">
                <a:latin typeface="Sofia Pro Medium" panose="00000500000000000000" pitchFamily="50" charset="0"/>
              </a:rPr>
              <a:t>Partnerships </a:t>
            </a:r>
            <a:r>
              <a:rPr lang="en-US" sz="2000" dirty="0" smtClean="0">
                <a:latin typeface="Sofia Pro Medium" panose="00000500000000000000" pitchFamily="50" charset="0"/>
              </a:rPr>
              <a:t>with cosmetics </a:t>
            </a:r>
            <a:r>
              <a:rPr lang="en-US" sz="2000" dirty="0">
                <a:latin typeface="Sofia Pro Medium" panose="00000500000000000000" pitchFamily="50" charset="0"/>
              </a:rPr>
              <a:t>sites and blogs</a:t>
            </a:r>
            <a:endParaRPr lang="fr-FR" sz="2000" dirty="0">
              <a:latin typeface="Sofia Pro Medium" panose="00000500000000000000" pitchFamily="50" charset="0"/>
            </a:endParaRPr>
          </a:p>
        </p:txBody>
      </p:sp>
      <p:sp>
        <p:nvSpPr>
          <p:cNvPr id="11" name="Rectangle 10"/>
          <p:cNvSpPr/>
          <p:nvPr/>
        </p:nvSpPr>
        <p:spPr>
          <a:xfrm>
            <a:off x="4057934" y="2502659"/>
            <a:ext cx="6096000" cy="400110"/>
          </a:xfrm>
          <a:prstGeom prst="rect">
            <a:avLst/>
          </a:prstGeom>
        </p:spPr>
        <p:txBody>
          <a:bodyPr>
            <a:spAutoFit/>
          </a:bodyPr>
          <a:lstStyle/>
          <a:p>
            <a:r>
              <a:rPr lang="fr-FR" sz="2000" dirty="0" smtClean="0">
                <a:latin typeface="Sofia Pro Medium" panose="00000500000000000000" pitchFamily="50" charset="0"/>
              </a:rPr>
              <a:t>Newsletters</a:t>
            </a:r>
            <a:endParaRPr lang="fr-FR" sz="2000" dirty="0">
              <a:latin typeface="Sofia Pro Medium" panose="00000500000000000000" pitchFamily="50" charset="0"/>
            </a:endParaRPr>
          </a:p>
        </p:txBody>
      </p:sp>
      <p:sp>
        <p:nvSpPr>
          <p:cNvPr id="12" name="Rectangle 11"/>
          <p:cNvSpPr/>
          <p:nvPr/>
        </p:nvSpPr>
        <p:spPr>
          <a:xfrm>
            <a:off x="4057934" y="4434213"/>
            <a:ext cx="6096000" cy="400110"/>
          </a:xfrm>
          <a:prstGeom prst="rect">
            <a:avLst/>
          </a:prstGeom>
        </p:spPr>
        <p:txBody>
          <a:bodyPr>
            <a:spAutoFit/>
          </a:bodyPr>
          <a:lstStyle/>
          <a:p>
            <a:r>
              <a:rPr lang="fr-FR" sz="2000" dirty="0">
                <a:latin typeface="Sofia Pro Medium" panose="00000500000000000000" pitchFamily="50" charset="0"/>
              </a:rPr>
              <a:t>Google </a:t>
            </a:r>
            <a:r>
              <a:rPr lang="fr-FR" sz="2000" dirty="0" err="1">
                <a:latin typeface="Sofia Pro Medium" panose="00000500000000000000" pitchFamily="50" charset="0"/>
              </a:rPr>
              <a:t>Ads</a:t>
            </a:r>
            <a:r>
              <a:rPr lang="fr-FR" sz="2000" dirty="0">
                <a:latin typeface="Sofia Pro Medium" panose="00000500000000000000" pitchFamily="50" charset="0"/>
              </a:rPr>
              <a:t> </a:t>
            </a:r>
            <a:r>
              <a:rPr lang="fr-FR" sz="2000" dirty="0" err="1">
                <a:latin typeface="Sofia Pro Medium" panose="00000500000000000000" pitchFamily="50" charset="0"/>
              </a:rPr>
              <a:t>campaign</a:t>
            </a:r>
            <a:endParaRPr lang="fr-FR" sz="2000" dirty="0">
              <a:latin typeface="Sofia Pro Medium" panose="00000500000000000000" pitchFamily="50" charset="0"/>
            </a:endParaRPr>
          </a:p>
        </p:txBody>
      </p:sp>
      <p:sp>
        <p:nvSpPr>
          <p:cNvPr id="13" name="Rectangle 12"/>
          <p:cNvSpPr/>
          <p:nvPr/>
        </p:nvSpPr>
        <p:spPr>
          <a:xfrm>
            <a:off x="3562065" y="5610195"/>
            <a:ext cx="6096000" cy="400110"/>
          </a:xfrm>
          <a:prstGeom prst="rect">
            <a:avLst/>
          </a:prstGeom>
        </p:spPr>
        <p:txBody>
          <a:bodyPr>
            <a:spAutoFit/>
          </a:bodyPr>
          <a:lstStyle/>
          <a:p>
            <a:r>
              <a:rPr lang="en-US" sz="2000" dirty="0">
                <a:latin typeface="Sofia Pro Medium" panose="00000500000000000000" pitchFamily="50" charset="0"/>
              </a:rPr>
              <a:t>Sponsored </a:t>
            </a:r>
            <a:r>
              <a:rPr lang="en-US" sz="2000" dirty="0" smtClean="0">
                <a:latin typeface="Sofia Pro Medium" panose="00000500000000000000" pitchFamily="50" charset="0"/>
              </a:rPr>
              <a:t>campaign on </a:t>
            </a:r>
            <a:r>
              <a:rPr lang="en-US" sz="2000" dirty="0">
                <a:latin typeface="Sofia Pro Medium" panose="00000500000000000000" pitchFamily="50" charset="0"/>
              </a:rPr>
              <a:t>social medias</a:t>
            </a:r>
            <a:endParaRPr lang="fr-FR" sz="2000" dirty="0">
              <a:latin typeface="Sofia Pro Medium" panose="00000500000000000000" pitchFamily="50" charset="0"/>
            </a:endParaRPr>
          </a:p>
        </p:txBody>
      </p:sp>
      <p:sp>
        <p:nvSpPr>
          <p:cNvPr id="2" name="Rectangle 1"/>
          <p:cNvSpPr/>
          <p:nvPr/>
        </p:nvSpPr>
        <p:spPr>
          <a:xfrm>
            <a:off x="10153934" y="6550433"/>
            <a:ext cx="1899879" cy="215444"/>
          </a:xfrm>
          <a:prstGeom prst="rect">
            <a:avLst/>
          </a:prstGeom>
        </p:spPr>
        <p:txBody>
          <a:bodyPr wrap="none">
            <a:spAutoFit/>
          </a:bodyPr>
          <a:lstStyle/>
          <a:p>
            <a:r>
              <a:rPr lang="en-US" sz="800" dirty="0">
                <a:solidFill>
                  <a:srgbClr val="333333"/>
                </a:solidFill>
                <a:latin typeface="SofiaProLight" panose="00000500000000000000" pitchFamily="50" charset="0"/>
              </a:rPr>
              <a:t>*Activation plan according to country</a:t>
            </a:r>
            <a:endParaRPr lang="fr-FR" dirty="0"/>
          </a:p>
        </p:txBody>
      </p:sp>
    </p:spTree>
    <p:extLst>
      <p:ext uri="{BB962C8B-B14F-4D97-AF65-F5344CB8AC3E}">
        <p14:creationId xmlns:p14="http://schemas.microsoft.com/office/powerpoint/2010/main" val="2789329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éo Glyconight EN 1270X7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542"/>
            <a:ext cx="12192000" cy="6912000"/>
          </a:xfrm>
          <a:prstGeom prst="rect">
            <a:avLst/>
          </a:prstGeom>
        </p:spPr>
      </p:pic>
    </p:spTree>
    <p:extLst>
      <p:ext uri="{BB962C8B-B14F-4D97-AF65-F5344CB8AC3E}">
        <p14:creationId xmlns:p14="http://schemas.microsoft.com/office/powerpoint/2010/main" val="2042619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029" y="1671829"/>
            <a:ext cx="7646701" cy="4856955"/>
          </a:xfrm>
          <a:prstGeom prst="rect">
            <a:avLst/>
          </a:prstGeom>
        </p:spPr>
      </p:pic>
      <p:sp>
        <p:nvSpPr>
          <p:cNvPr id="4" name="ZoneTexte 3"/>
          <p:cNvSpPr txBox="1"/>
          <p:nvPr/>
        </p:nvSpPr>
        <p:spPr>
          <a:xfrm>
            <a:off x="2133601" y="424760"/>
            <a:ext cx="9906000" cy="646331"/>
          </a:xfrm>
          <a:prstGeom prst="rect">
            <a:avLst/>
          </a:prstGeom>
          <a:noFill/>
        </p:spPr>
        <p:txBody>
          <a:bodyPr wrap="square" rtlCol="0">
            <a:spAutoFit/>
          </a:bodyPr>
          <a:lstStyle/>
          <a:p>
            <a:pPr lvl="0" algn="r">
              <a:defRPr/>
            </a:pPr>
            <a:r>
              <a:rPr lang="en-US" sz="3600" kern="0" cap="small" dirty="0">
                <a:solidFill>
                  <a:schemeClr val="tx1">
                    <a:lumMod val="75000"/>
                    <a:lumOff val="25000"/>
                  </a:schemeClr>
                </a:solidFill>
                <a:latin typeface="Butler" panose="02000503090000020003" pitchFamily="50" charset="0"/>
              </a:rPr>
              <a:t>Zoom on the biological clock of the skin</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
        <p:nvSpPr>
          <p:cNvPr id="5" name="Rectangle 4"/>
          <p:cNvSpPr/>
          <p:nvPr/>
        </p:nvSpPr>
        <p:spPr>
          <a:xfrm>
            <a:off x="1905001" y="1671829"/>
            <a:ext cx="1892448" cy="769441"/>
          </a:xfrm>
          <a:prstGeom prst="rect">
            <a:avLst/>
          </a:prstGeom>
        </p:spPr>
        <p:txBody>
          <a:bodyPr wrap="square">
            <a:spAutoFit/>
          </a:bodyPr>
          <a:lstStyle/>
          <a:p>
            <a:pPr algn="ctr"/>
            <a:r>
              <a:rPr lang="fr-FR" sz="4400" dirty="0" smtClean="0">
                <a:solidFill>
                  <a:srgbClr val="DFDAFB"/>
                </a:solidFill>
                <a:latin typeface="Sofia Pro Medium" panose="00000500000000000000" pitchFamily="50" charset="0"/>
              </a:rPr>
              <a:t>DAY</a:t>
            </a:r>
          </a:p>
        </p:txBody>
      </p:sp>
      <p:sp>
        <p:nvSpPr>
          <p:cNvPr id="6" name="Rectangle 5"/>
          <p:cNvSpPr/>
          <p:nvPr/>
        </p:nvSpPr>
        <p:spPr>
          <a:xfrm>
            <a:off x="7943850" y="5759343"/>
            <a:ext cx="1877881" cy="769441"/>
          </a:xfrm>
          <a:prstGeom prst="rect">
            <a:avLst/>
          </a:prstGeom>
        </p:spPr>
        <p:txBody>
          <a:bodyPr wrap="square">
            <a:spAutoFit/>
          </a:bodyPr>
          <a:lstStyle/>
          <a:p>
            <a:pPr algn="ctr"/>
            <a:r>
              <a:rPr lang="fr-FR" sz="4400" dirty="0" smtClean="0">
                <a:solidFill>
                  <a:srgbClr val="A5A5A5"/>
                </a:solidFill>
                <a:latin typeface="Sofia Pro Medium" panose="00000500000000000000" pitchFamily="50" charset="0"/>
              </a:rPr>
              <a:t>NIGHT</a:t>
            </a:r>
          </a:p>
        </p:txBody>
      </p:sp>
      <p:sp>
        <p:nvSpPr>
          <p:cNvPr id="7" name="Rectangle 6"/>
          <p:cNvSpPr/>
          <p:nvPr/>
        </p:nvSpPr>
        <p:spPr>
          <a:xfrm>
            <a:off x="1417416" y="2191151"/>
            <a:ext cx="4563836" cy="646331"/>
          </a:xfrm>
          <a:prstGeom prst="rect">
            <a:avLst/>
          </a:prstGeom>
        </p:spPr>
        <p:txBody>
          <a:bodyPr wrap="square">
            <a:spAutoFit/>
          </a:bodyPr>
          <a:lstStyle/>
          <a:p>
            <a:pPr algn="ctr"/>
            <a:r>
              <a:rPr lang="fr-FR" sz="3600" dirty="0" smtClean="0">
                <a:solidFill>
                  <a:srgbClr val="DFDAFB"/>
                </a:solidFill>
                <a:latin typeface="Sofia Pro Medium" panose="00000500000000000000" pitchFamily="50" charset="0"/>
              </a:rPr>
              <a:t>PROTECTION</a:t>
            </a:r>
          </a:p>
        </p:txBody>
      </p:sp>
      <p:sp>
        <p:nvSpPr>
          <p:cNvPr id="8" name="Rectangle 7"/>
          <p:cNvSpPr/>
          <p:nvPr/>
        </p:nvSpPr>
        <p:spPr>
          <a:xfrm>
            <a:off x="6075680" y="5334177"/>
            <a:ext cx="3907416" cy="646331"/>
          </a:xfrm>
          <a:prstGeom prst="rect">
            <a:avLst/>
          </a:prstGeom>
        </p:spPr>
        <p:txBody>
          <a:bodyPr wrap="square">
            <a:spAutoFit/>
          </a:bodyPr>
          <a:lstStyle/>
          <a:p>
            <a:pPr algn="ctr"/>
            <a:r>
              <a:rPr lang="fr-FR" sz="3600" dirty="0" smtClean="0">
                <a:solidFill>
                  <a:srgbClr val="A5A5A5"/>
                </a:solidFill>
                <a:latin typeface="Sofia Pro Medium" panose="00000500000000000000" pitchFamily="50" charset="0"/>
              </a:rPr>
              <a:t>REGENERATION</a:t>
            </a:r>
          </a:p>
        </p:txBody>
      </p:sp>
      <p:sp>
        <p:nvSpPr>
          <p:cNvPr id="9" name="Rectangle 8"/>
          <p:cNvSpPr/>
          <p:nvPr/>
        </p:nvSpPr>
        <p:spPr>
          <a:xfrm>
            <a:off x="1764254" y="1484555"/>
            <a:ext cx="8527826" cy="5271247"/>
          </a:xfrm>
          <a:prstGeom prst="rect">
            <a:avLst/>
          </a:prstGeom>
          <a:noFill/>
          <a:ln w="28575">
            <a:solidFill>
              <a:srgbClr val="EAE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247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684269" y="2364058"/>
            <a:ext cx="2698063" cy="3590693"/>
          </a:xfrm>
          <a:prstGeom prst="rect">
            <a:avLst/>
          </a:prstGeom>
        </p:spPr>
      </p:pic>
      <p:sp>
        <p:nvSpPr>
          <p:cNvPr id="4" name="Rectangle 3"/>
          <p:cNvSpPr/>
          <p:nvPr/>
        </p:nvSpPr>
        <p:spPr>
          <a:xfrm>
            <a:off x="296247" y="3222096"/>
            <a:ext cx="7132092" cy="646331"/>
          </a:xfrm>
          <a:prstGeom prst="rect">
            <a:avLst/>
          </a:prstGeom>
        </p:spPr>
        <p:txBody>
          <a:bodyPr wrap="square">
            <a:spAutoFit/>
          </a:bodyPr>
          <a:lstStyle/>
          <a:p>
            <a:r>
              <a:rPr lang="fr-FR" sz="3600" kern="0" cap="small" dirty="0" err="1">
                <a:solidFill>
                  <a:schemeClr val="tx1">
                    <a:lumMod val="75000"/>
                    <a:lumOff val="25000"/>
                  </a:schemeClr>
                </a:solidFill>
                <a:latin typeface="Sofia Pro Medium" panose="00000500000000000000" pitchFamily="50" charset="0"/>
              </a:rPr>
              <a:t>What</a:t>
            </a:r>
            <a:r>
              <a:rPr lang="fr-FR" sz="3600" kern="0" cap="small" dirty="0">
                <a:solidFill>
                  <a:schemeClr val="tx1">
                    <a:lumMod val="75000"/>
                    <a:lumOff val="25000"/>
                  </a:schemeClr>
                </a:solidFill>
                <a:latin typeface="Sofia Pro Medium" panose="00000500000000000000" pitchFamily="50" charset="0"/>
              </a:rPr>
              <a:t> </a:t>
            </a:r>
            <a:r>
              <a:rPr lang="fr-FR" sz="3600" kern="0" cap="small" dirty="0" err="1">
                <a:solidFill>
                  <a:schemeClr val="tx1">
                    <a:lumMod val="75000"/>
                    <a:lumOff val="25000"/>
                  </a:schemeClr>
                </a:solidFill>
                <a:latin typeface="Sofia Pro Medium" panose="00000500000000000000" pitchFamily="50" charset="0"/>
              </a:rPr>
              <a:t>is</a:t>
            </a:r>
            <a:r>
              <a:rPr lang="fr-FR" sz="3600" kern="0" cap="small" dirty="0">
                <a:solidFill>
                  <a:schemeClr val="tx1">
                    <a:lumMod val="75000"/>
                    <a:lumOff val="25000"/>
                  </a:schemeClr>
                </a:solidFill>
                <a:latin typeface="Sofia Pro Medium" panose="00000500000000000000" pitchFamily="50" charset="0"/>
              </a:rPr>
              <a:t> </a:t>
            </a:r>
            <a:r>
              <a:rPr lang="fr-FR" sz="3600" kern="0" cap="small" dirty="0" err="1">
                <a:solidFill>
                  <a:schemeClr val="tx1">
                    <a:lumMod val="75000"/>
                    <a:lumOff val="25000"/>
                  </a:schemeClr>
                </a:solidFill>
                <a:latin typeface="Sofia Pro Medium" panose="00000500000000000000" pitchFamily="50" charset="0"/>
              </a:rPr>
              <a:t>cell</a:t>
            </a:r>
            <a:r>
              <a:rPr lang="fr-FR" sz="3600" kern="0" cap="small" dirty="0">
                <a:solidFill>
                  <a:schemeClr val="tx1">
                    <a:lumMod val="75000"/>
                    <a:lumOff val="25000"/>
                  </a:schemeClr>
                </a:solidFill>
                <a:latin typeface="Sofia Pro Medium" panose="00000500000000000000" pitchFamily="50" charset="0"/>
              </a:rPr>
              <a:t> </a:t>
            </a:r>
            <a:r>
              <a:rPr lang="fr-FR" sz="3600" kern="0" cap="small" dirty="0" err="1" smtClean="0">
                <a:solidFill>
                  <a:schemeClr val="tx1">
                    <a:lumMod val="75000"/>
                    <a:lumOff val="25000"/>
                  </a:schemeClr>
                </a:solidFill>
                <a:latin typeface="Sofia Pro Medium" panose="00000500000000000000" pitchFamily="50" charset="0"/>
              </a:rPr>
              <a:t>renewal</a:t>
            </a:r>
            <a:r>
              <a:rPr lang="fr-FR" sz="3600" kern="0" cap="small" dirty="0" smtClean="0">
                <a:solidFill>
                  <a:schemeClr val="tx1">
                    <a:lumMod val="75000"/>
                    <a:lumOff val="25000"/>
                  </a:schemeClr>
                </a:solidFill>
                <a:latin typeface="Sofia Pro Medium" panose="00000500000000000000" pitchFamily="50" charset="0"/>
              </a:rPr>
              <a:t> ?</a:t>
            </a:r>
            <a:r>
              <a:rPr lang="fr-FR" sz="3600" dirty="0" smtClean="0">
                <a:latin typeface="Sofia Pro Regular" panose="00000500000000000000" pitchFamily="50" charset="0"/>
              </a:rPr>
              <a:t> </a:t>
            </a:r>
            <a:endParaRPr lang="fr-FR" sz="3600" dirty="0">
              <a:latin typeface="Sofia Pro Regular" panose="00000500000000000000" pitchFamily="50" charset="0"/>
            </a:endParaRPr>
          </a:p>
        </p:txBody>
      </p:sp>
    </p:spTree>
    <p:extLst>
      <p:ext uri="{BB962C8B-B14F-4D97-AF65-F5344CB8AC3E}">
        <p14:creationId xmlns:p14="http://schemas.microsoft.com/office/powerpoint/2010/main" val="134820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61177" y="2910766"/>
            <a:ext cx="5830823" cy="3947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 </a:t>
            </a:r>
            <a:r>
              <a:rPr kumimoji="0" lang="en-US" sz="16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rPr>
              <a:t>1</a:t>
            </a:r>
            <a:r>
              <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 At the beginning of the cycle, cells known as keratinocytes emerge as specialized cells.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2/ When they migrate to the surface of the skin, the keratinocytes flatten and harden.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3/ When they reach the stratum </a:t>
            </a:r>
            <a:r>
              <a:rPr kumimoji="0" lang="en-US" sz="1600" b="0" i="0" u="none" strike="noStrike" kern="1200" cap="none" spc="0" normalizeH="0" baseline="0" noProof="0" dirty="0" err="1">
                <a:ln>
                  <a:noFill/>
                </a:ln>
                <a:solidFill>
                  <a:prstClr val="black"/>
                </a:solidFill>
                <a:effectLst/>
                <a:uLnTx/>
                <a:uFillTx/>
                <a:latin typeface="Sofia Pro Regular" panose="00000500000000000000" pitchFamily="50" charset="0"/>
                <a:ea typeface="+mn-ea"/>
                <a:cs typeface="+mn-cs"/>
              </a:rPr>
              <a:t>corneum</a:t>
            </a:r>
            <a:r>
              <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 the keratinocytes are converted to </a:t>
            </a:r>
            <a:r>
              <a:rPr kumimoji="0" lang="en-US" sz="1600" b="0" i="0" u="none" strike="noStrike" kern="1200" cap="none" spc="0" normalizeH="0" baseline="0" noProof="0" dirty="0" err="1">
                <a:ln>
                  <a:noFill/>
                </a:ln>
                <a:solidFill>
                  <a:prstClr val="black"/>
                </a:solidFill>
                <a:effectLst/>
                <a:uLnTx/>
                <a:uFillTx/>
                <a:latin typeface="Sofia Pro Regular" panose="00000500000000000000" pitchFamily="50" charset="0"/>
                <a:ea typeface="+mn-ea"/>
                <a:cs typeface="+mn-cs"/>
              </a:rPr>
              <a:t>corneocytes</a:t>
            </a:r>
            <a:r>
              <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 which are the dead cells that create the skin’s natural protective barrier.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4/ While new cells migrate to the surface of the skin, the accumulated </a:t>
            </a:r>
            <a:r>
              <a:rPr kumimoji="0" lang="en-US" sz="1600" b="0" i="0" u="none" strike="noStrike" kern="1200" cap="none" spc="0" normalizeH="0" baseline="0" noProof="0" dirty="0" err="1">
                <a:ln>
                  <a:noFill/>
                </a:ln>
                <a:solidFill>
                  <a:prstClr val="black"/>
                </a:solidFill>
                <a:effectLst/>
                <a:uLnTx/>
                <a:uFillTx/>
                <a:latin typeface="Sofia Pro Regular" panose="00000500000000000000" pitchFamily="50" charset="0"/>
                <a:ea typeface="+mn-ea"/>
                <a:cs typeface="+mn-cs"/>
              </a:rPr>
              <a:t>corneocytes</a:t>
            </a:r>
            <a:r>
              <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 naturally flake off (shedding). </a:t>
            </a:r>
            <a:endParaRPr kumimoji="0" lang="en-US" sz="16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rPr>
              <a:t>Source : </a:t>
            </a:r>
            <a:r>
              <a:rPr kumimoji="0" lang="en-US" sz="1050" b="0" i="0" u="none" strike="noStrike" kern="1200" cap="none" spc="0" normalizeH="0" baseline="0" noProof="0" dirty="0" err="1">
                <a:ln>
                  <a:noFill/>
                </a:ln>
                <a:solidFill>
                  <a:prstClr val="black"/>
                </a:solidFill>
                <a:effectLst/>
                <a:uLnTx/>
                <a:uFillTx/>
                <a:latin typeface="Sofia Pro Regular" panose="00000500000000000000" pitchFamily="50" charset="0"/>
                <a:ea typeface="+mn-ea"/>
                <a:cs typeface="+mn-cs"/>
              </a:rPr>
              <a:t>Nouvelles</a:t>
            </a:r>
            <a:r>
              <a:rPr kumimoji="0" lang="en-US" sz="105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rPr>
              <a:t> </a:t>
            </a:r>
            <a:r>
              <a:rPr kumimoji="0" lang="en-US" sz="1050" b="0" i="0" u="none" strike="noStrike" kern="1200" cap="none" spc="0" normalizeH="0" baseline="0" noProof="0" dirty="0" err="1">
                <a:ln>
                  <a:noFill/>
                </a:ln>
                <a:solidFill>
                  <a:prstClr val="black"/>
                </a:solidFill>
                <a:effectLst/>
                <a:uLnTx/>
                <a:uFillTx/>
                <a:latin typeface="Sofia Pro Regular" panose="00000500000000000000" pitchFamily="50" charset="0"/>
                <a:ea typeface="+mn-ea"/>
                <a:cs typeface="+mn-cs"/>
              </a:rPr>
              <a:t>Esthétiques</a:t>
            </a:r>
            <a:endParaRPr kumimoji="0" lang="en-US" sz="105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p:txBody>
      </p:sp>
      <p:sp>
        <p:nvSpPr>
          <p:cNvPr id="5" name="Rectangle 4"/>
          <p:cNvSpPr/>
          <p:nvPr/>
        </p:nvSpPr>
        <p:spPr>
          <a:xfrm>
            <a:off x="288998" y="1702743"/>
            <a:ext cx="117331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epidermis is constantly being renewed. In this natural process, dead skin cells flake off and are replaced about once every 28 days.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p:cNvSpPr txBox="1"/>
          <p:nvPr/>
        </p:nvSpPr>
        <p:spPr>
          <a:xfrm>
            <a:off x="4605051" y="434285"/>
            <a:ext cx="758694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err="1" smtClean="0">
                <a:ln>
                  <a:noFill/>
                </a:ln>
                <a:solidFill>
                  <a:prstClr val="black">
                    <a:lumMod val="75000"/>
                    <a:lumOff val="25000"/>
                  </a:prstClr>
                </a:solidFill>
                <a:effectLst/>
                <a:uLnTx/>
                <a:uFillTx/>
                <a:latin typeface="Butler" panose="02000503090000020003" pitchFamily="50" charset="0"/>
                <a:ea typeface="+mn-ea"/>
                <a:cs typeface="+mn-cs"/>
              </a:rPr>
              <a:t>Cell</a:t>
            </a:r>
            <a:r>
              <a:rPr kumimoji="0" lang="fr-FR" sz="3600" b="0" i="0" u="none" strike="noStrike" kern="0" cap="small" spc="0" normalizeH="0" baseline="0" noProof="0" dirty="0" smtClean="0">
                <a:ln>
                  <a:noFill/>
                </a:ln>
                <a:solidFill>
                  <a:prstClr val="black">
                    <a:lumMod val="75000"/>
                    <a:lumOff val="25000"/>
                  </a:prstClr>
                </a:solidFill>
                <a:effectLst/>
                <a:uLnTx/>
                <a:uFillTx/>
                <a:latin typeface="Butler" panose="02000503090000020003" pitchFamily="50" charset="0"/>
                <a:ea typeface="+mn-ea"/>
                <a:cs typeface="+mn-cs"/>
              </a:rPr>
              <a:t> </a:t>
            </a:r>
            <a:r>
              <a:rPr kumimoji="0" lang="fr-FR" sz="3600" b="0" i="0" u="none" strike="noStrike" kern="0" cap="small" spc="0" normalizeH="0" baseline="0" noProof="0" dirty="0" err="1" smtClean="0">
                <a:ln>
                  <a:noFill/>
                </a:ln>
                <a:solidFill>
                  <a:prstClr val="black">
                    <a:lumMod val="75000"/>
                    <a:lumOff val="25000"/>
                  </a:prstClr>
                </a:solidFill>
                <a:effectLst/>
                <a:uLnTx/>
                <a:uFillTx/>
                <a:latin typeface="Butler" panose="02000503090000020003" pitchFamily="50" charset="0"/>
                <a:ea typeface="+mn-ea"/>
                <a:cs typeface="+mn-cs"/>
              </a:rPr>
              <a:t>renewal</a:t>
            </a:r>
            <a:endParaRPr kumimoji="0" lang="fr-FR" sz="3600" b="0" i="0" u="none" strike="noStrike" kern="0" cap="small" spc="0" normalizeH="0" baseline="0" noProof="0" dirty="0" smtClean="0">
              <a:ln>
                <a:noFill/>
              </a:ln>
              <a:solidFill>
                <a:prstClr val="black">
                  <a:lumMod val="75000"/>
                  <a:lumOff val="25000"/>
                </a:prstClr>
              </a:solidFill>
              <a:effectLst/>
              <a:uLnTx/>
              <a:uFillTx/>
              <a:latin typeface="Butler" panose="02000503090000020003" pitchFamily="50" charset="0"/>
              <a:ea typeface="+mn-ea"/>
              <a:cs typeface="+mn-cs"/>
            </a:endParaRPr>
          </a:p>
        </p:txBody>
      </p:sp>
      <p:sp>
        <p:nvSpPr>
          <p:cNvPr id="10" name="ZoneTexte 9"/>
          <p:cNvSpPr txBox="1"/>
          <p:nvPr/>
        </p:nvSpPr>
        <p:spPr>
          <a:xfrm>
            <a:off x="250940" y="1367076"/>
            <a:ext cx="92291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small" spc="0" normalizeH="0" baseline="0" noProof="0" dirty="0" err="1" smtClean="0">
                <a:ln>
                  <a:noFill/>
                </a:ln>
                <a:solidFill>
                  <a:prstClr val="black">
                    <a:lumMod val="75000"/>
                    <a:lumOff val="25000"/>
                  </a:prstClr>
                </a:solidFill>
                <a:effectLst/>
                <a:uLnTx/>
                <a:uFillTx/>
                <a:latin typeface="Sofia Pro Medium" panose="00000500000000000000" pitchFamily="50" charset="0"/>
                <a:ea typeface="+mn-ea"/>
                <a:cs typeface="+mn-cs"/>
              </a:rPr>
              <a:t>Cell</a:t>
            </a:r>
            <a:r>
              <a:rPr kumimoji="0" lang="fr-FR" sz="2000" b="0" i="0" u="none" strike="noStrike" kern="0" cap="small" spc="0" normalizeH="0" baseline="0" noProof="0" dirty="0" smtClean="0">
                <a:ln>
                  <a:noFill/>
                </a:ln>
                <a:solidFill>
                  <a:prstClr val="black">
                    <a:lumMod val="75000"/>
                    <a:lumOff val="25000"/>
                  </a:prstClr>
                </a:solidFill>
                <a:effectLst/>
                <a:uLnTx/>
                <a:uFillTx/>
                <a:latin typeface="Sofia Pro Medium" panose="00000500000000000000" pitchFamily="50" charset="0"/>
                <a:ea typeface="+mn-ea"/>
                <a:cs typeface="+mn-cs"/>
              </a:rPr>
              <a:t> </a:t>
            </a:r>
            <a:r>
              <a:rPr kumimoji="0" lang="fr-FR" sz="2000" b="0" i="0" u="none" strike="noStrike" kern="0" cap="small" spc="0" normalizeH="0" baseline="0" noProof="0" dirty="0" err="1" smtClean="0">
                <a:ln>
                  <a:noFill/>
                </a:ln>
                <a:solidFill>
                  <a:prstClr val="black">
                    <a:lumMod val="75000"/>
                    <a:lumOff val="25000"/>
                  </a:prstClr>
                </a:solidFill>
                <a:effectLst/>
                <a:uLnTx/>
                <a:uFillTx/>
                <a:latin typeface="Sofia Pro Medium" panose="00000500000000000000" pitchFamily="50" charset="0"/>
                <a:ea typeface="+mn-ea"/>
                <a:cs typeface="+mn-cs"/>
              </a:rPr>
              <a:t>renewal</a:t>
            </a:r>
            <a:r>
              <a:rPr kumimoji="0" lang="fr-FR" sz="2000" b="0" i="0" u="none" strike="noStrike" kern="0" cap="small" spc="0" normalizeH="0" baseline="0" noProof="0" dirty="0" smtClean="0">
                <a:ln>
                  <a:noFill/>
                </a:ln>
                <a:solidFill>
                  <a:prstClr val="black">
                    <a:lumMod val="75000"/>
                    <a:lumOff val="25000"/>
                  </a:prstClr>
                </a:solidFill>
                <a:effectLst/>
                <a:uLnTx/>
                <a:uFillTx/>
                <a:latin typeface="Sofia Pro Medium" panose="00000500000000000000" pitchFamily="50" charset="0"/>
                <a:ea typeface="+mn-ea"/>
                <a:cs typeface="+mn-cs"/>
              </a:rPr>
              <a:t> </a:t>
            </a:r>
            <a:r>
              <a:rPr kumimoji="0" lang="fr-FR" sz="2000" b="0" i="0" u="none" strike="noStrike" kern="0" cap="small" spc="0" normalizeH="0" baseline="0" noProof="0" dirty="0" err="1" smtClean="0">
                <a:ln>
                  <a:noFill/>
                </a:ln>
                <a:solidFill>
                  <a:prstClr val="black">
                    <a:lumMod val="75000"/>
                    <a:lumOff val="25000"/>
                  </a:prstClr>
                </a:solidFill>
                <a:effectLst/>
                <a:uLnTx/>
                <a:uFillTx/>
                <a:latin typeface="Sofia Pro Medium" panose="00000500000000000000" pitchFamily="50" charset="0"/>
                <a:ea typeface="+mn-ea"/>
                <a:cs typeface="+mn-cs"/>
              </a:rPr>
              <a:t>process</a:t>
            </a:r>
            <a:endParaRPr kumimoji="0" lang="fr-FR" sz="2000" b="0" i="0" u="none" strike="noStrike" kern="0" cap="small" spc="0" normalizeH="0" baseline="0" noProof="0" dirty="0" smtClean="0">
              <a:ln>
                <a:noFill/>
              </a:ln>
              <a:solidFill>
                <a:prstClr val="black">
                  <a:lumMod val="75000"/>
                  <a:lumOff val="25000"/>
                </a:prstClr>
              </a:solidFill>
              <a:effectLst/>
              <a:uLnTx/>
              <a:uFillTx/>
              <a:latin typeface="Sofia Pro Medium" panose="00000500000000000000" pitchFamily="50" charset="0"/>
              <a:ea typeface="+mn-ea"/>
              <a:cs typeface="+mn-cs"/>
            </a:endParaRPr>
          </a:p>
        </p:txBody>
      </p:sp>
      <p:pic>
        <p:nvPicPr>
          <p:cNvPr id="9" name="la_peau-HD-01">
            <a:hlinkClick r:id="" action="ppaction://media"/>
          </p:cNvPr>
          <p:cNvPicPr>
            <a:picLocks noChangeAspect="1"/>
          </p:cNvPicPr>
          <p:nvPr>
            <a:videoFile r:link="rId1"/>
            <p:extLst>
              <p:ext uri="{DAA4B4D4-6D71-4841-9C94-3DE7FCFB9230}">
                <p14:media xmlns:p14="http://schemas.microsoft.com/office/powerpoint/2010/main" r:embed="rId2">
                  <p14:trim end="33351.8"/>
                </p14:media>
              </p:ext>
            </p:extLst>
          </p:nvPr>
        </p:nvPicPr>
        <p:blipFill>
          <a:blip r:embed="rId5"/>
          <a:stretch>
            <a:fillRect/>
          </a:stretch>
        </p:blipFill>
        <p:spPr>
          <a:xfrm>
            <a:off x="288998" y="2886365"/>
            <a:ext cx="6072179" cy="3415601"/>
          </a:xfrm>
          <a:prstGeom prst="rect">
            <a:avLst/>
          </a:prstGeom>
        </p:spPr>
      </p:pic>
      <p:pic>
        <p:nvPicPr>
          <p:cNvPr id="12" name="Picture 2" descr="LOGO video - France SS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0278" x2="51406" y2="61944"/>
                        <a14:foregroundMark x1="34219" y1="36944" x2="34219" y2="36944"/>
                        <a14:foregroundMark x1="34219" y1="36944" x2="34219" y2="36944"/>
                        <a14:foregroundMark x1="35781" y1="33056" x2="47031" y2="19167"/>
                        <a14:foregroundMark x1="49375" y1="20278" x2="58906" y2="24722"/>
                        <a14:foregroundMark x1="62500" y1="32222" x2="65781" y2="42222"/>
                        <a14:foregroundMark x1="65781" y1="52222" x2="63906" y2="60278"/>
                        <a14:foregroundMark x1="33750" y1="45556" x2="33750" y2="55278"/>
                        <a14:foregroundMark x1="35000" y1="63889" x2="40781" y2="74444"/>
                        <a14:foregroundMark x1="45387" y1="76393" x2="56458" y2="76721"/>
                      </a14:backgroundRemoval>
                    </a14:imgEffect>
                  </a14:imgLayer>
                </a14:imgProps>
              </a:ext>
              <a:ext uri="{28A0092B-C50C-407E-A947-70E740481C1C}">
                <a14:useLocalDpi xmlns:a14="http://schemas.microsoft.com/office/drawing/2010/main" val="0"/>
              </a:ext>
            </a:extLst>
          </a:blip>
          <a:srcRect/>
          <a:stretch>
            <a:fillRect/>
          </a:stretch>
        </p:blipFill>
        <p:spPr bwMode="auto">
          <a:xfrm>
            <a:off x="896467" y="3123456"/>
            <a:ext cx="5006277" cy="281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6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fullScrn="1">
              <p:cMediaNode vol="80000" mute="1">
                <p:cTn id="1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684269" y="2364058"/>
            <a:ext cx="2698063" cy="3590693"/>
          </a:xfrm>
          <a:prstGeom prst="rect">
            <a:avLst/>
          </a:prstGeom>
        </p:spPr>
      </p:pic>
      <p:sp>
        <p:nvSpPr>
          <p:cNvPr id="4" name="Rectangle 3"/>
          <p:cNvSpPr/>
          <p:nvPr/>
        </p:nvSpPr>
        <p:spPr>
          <a:xfrm>
            <a:off x="305772" y="3107796"/>
            <a:ext cx="7132092" cy="1754326"/>
          </a:xfrm>
          <a:prstGeom prst="rect">
            <a:avLst/>
          </a:prstGeom>
        </p:spPr>
        <p:txBody>
          <a:bodyPr wrap="square">
            <a:spAutoFit/>
          </a:bodyPr>
          <a:lstStyle/>
          <a:p>
            <a:r>
              <a:rPr lang="en-US" sz="3600" kern="0" cap="small" dirty="0">
                <a:solidFill>
                  <a:schemeClr val="tx1">
                    <a:lumMod val="75000"/>
                    <a:lumOff val="25000"/>
                  </a:schemeClr>
                </a:solidFill>
                <a:latin typeface="Sofia Pro Medium" panose="00000500000000000000" pitchFamily="50" charset="0"/>
              </a:rPr>
              <a:t>What are the factors </a:t>
            </a:r>
          </a:p>
          <a:p>
            <a:r>
              <a:rPr lang="en-US" sz="3600" kern="0" cap="small" dirty="0">
                <a:solidFill>
                  <a:schemeClr val="tx1">
                    <a:lumMod val="75000"/>
                    <a:lumOff val="25000"/>
                  </a:schemeClr>
                </a:solidFill>
                <a:latin typeface="Sofia Pro Medium" panose="00000500000000000000" pitchFamily="50" charset="0"/>
              </a:rPr>
              <a:t>that disrupt the process </a:t>
            </a:r>
          </a:p>
          <a:p>
            <a:r>
              <a:rPr lang="en-US" sz="3600" kern="0" cap="small" dirty="0">
                <a:solidFill>
                  <a:schemeClr val="tx1">
                    <a:lumMod val="75000"/>
                    <a:lumOff val="25000"/>
                  </a:schemeClr>
                </a:solidFill>
                <a:latin typeface="Sofia Pro Medium" panose="00000500000000000000" pitchFamily="50" charset="0"/>
              </a:rPr>
              <a:t>of cell </a:t>
            </a:r>
            <a:r>
              <a:rPr lang="en-US" sz="3600" kern="0" cap="small" dirty="0" smtClean="0">
                <a:solidFill>
                  <a:schemeClr val="tx1">
                    <a:lumMod val="75000"/>
                    <a:lumOff val="25000"/>
                  </a:schemeClr>
                </a:solidFill>
                <a:latin typeface="Sofia Pro Medium" panose="00000500000000000000" pitchFamily="50" charset="0"/>
              </a:rPr>
              <a:t>renewal </a:t>
            </a:r>
            <a:r>
              <a:rPr lang="fr-FR" sz="3600" kern="0" cap="small" dirty="0" smtClean="0">
                <a:solidFill>
                  <a:schemeClr val="tx1">
                    <a:lumMod val="75000"/>
                    <a:lumOff val="25000"/>
                  </a:schemeClr>
                </a:solidFill>
                <a:latin typeface="Sofia Pro Medium" panose="00000500000000000000" pitchFamily="50" charset="0"/>
              </a:rPr>
              <a:t>?</a:t>
            </a:r>
            <a:r>
              <a:rPr lang="fr-FR" sz="3600" dirty="0" smtClean="0">
                <a:latin typeface="Sofia Pro Regular" panose="00000500000000000000" pitchFamily="50" charset="0"/>
              </a:rPr>
              <a:t> </a:t>
            </a:r>
            <a:endParaRPr lang="fr-FR" sz="3600" dirty="0">
              <a:latin typeface="Sofia Pro Regular" panose="00000500000000000000" pitchFamily="50" charset="0"/>
            </a:endParaRPr>
          </a:p>
        </p:txBody>
      </p:sp>
      <p:sp>
        <p:nvSpPr>
          <p:cNvPr id="5" name="ZoneTexte 4"/>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spTree>
    <p:extLst>
      <p:ext uri="{BB962C8B-B14F-4D97-AF65-F5344CB8AC3E}">
        <p14:creationId xmlns:p14="http://schemas.microsoft.com/office/powerpoint/2010/main" val="8534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4605051" y="434285"/>
            <a:ext cx="758694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small" spc="0" normalizeH="0" baseline="0" noProof="0" dirty="0" smtClean="0">
                <a:ln>
                  <a:noFill/>
                </a:ln>
                <a:solidFill>
                  <a:schemeClr val="tx1">
                    <a:lumMod val="75000"/>
                    <a:lumOff val="25000"/>
                  </a:schemeClr>
                </a:solidFill>
                <a:effectLst/>
                <a:uLnTx/>
                <a:uFillTx/>
                <a:latin typeface="Butler" panose="02000503090000020003" pitchFamily="50" charset="0"/>
              </a:rPr>
              <a:t>quizz</a:t>
            </a:r>
            <a:endParaRPr kumimoji="0" lang="fr-FR" sz="3600" b="0" i="0" u="none" strike="noStrike" kern="0" cap="small" spc="0" normalizeH="0" noProof="0" dirty="0" smtClean="0">
              <a:ln>
                <a:noFill/>
              </a:ln>
              <a:solidFill>
                <a:schemeClr val="tx1">
                  <a:lumMod val="75000"/>
                  <a:lumOff val="25000"/>
                </a:schemeClr>
              </a:solidFill>
              <a:effectLst/>
              <a:uLnTx/>
              <a:uFillTx/>
              <a:latin typeface="Butler" panose="02000503090000020003" pitchFamily="50" charset="0"/>
            </a:endParaRPr>
          </a:p>
        </p:txBody>
      </p:sp>
      <p:grpSp>
        <p:nvGrpSpPr>
          <p:cNvPr id="14" name="Groupe 13"/>
          <p:cNvGrpSpPr/>
          <p:nvPr/>
        </p:nvGrpSpPr>
        <p:grpSpPr>
          <a:xfrm>
            <a:off x="3115435" y="2699662"/>
            <a:ext cx="2732442" cy="1756106"/>
            <a:chOff x="416626" y="4420190"/>
            <a:chExt cx="2732442" cy="1756106"/>
          </a:xfrm>
        </p:grpSpPr>
        <p:pic>
          <p:nvPicPr>
            <p:cNvPr id="10" name="Image 9"/>
            <p:cNvPicPr>
              <a:picLocks noChangeAspect="1"/>
            </p:cNvPicPr>
            <p:nvPr/>
          </p:nvPicPr>
          <p:blipFill rotWithShape="1">
            <a:blip r:embed="rId3"/>
            <a:srcRect l="43257" t="56061" r="48220" b="30404"/>
            <a:stretch/>
          </p:blipFill>
          <p:spPr>
            <a:xfrm>
              <a:off x="747645" y="4420190"/>
              <a:ext cx="1558638" cy="1392381"/>
            </a:xfrm>
            <a:prstGeom prst="rect">
              <a:avLst/>
            </a:prstGeom>
          </p:spPr>
        </p:pic>
        <p:sp>
          <p:nvSpPr>
            <p:cNvPr id="22" name="ZoneTexte 21"/>
            <p:cNvSpPr txBox="1"/>
            <p:nvPr/>
          </p:nvSpPr>
          <p:spPr>
            <a:xfrm>
              <a:off x="416626" y="5776186"/>
              <a:ext cx="2732442" cy="400110"/>
            </a:xfrm>
            <a:prstGeom prst="rect">
              <a:avLst/>
            </a:prstGeom>
            <a:noFill/>
          </p:spPr>
          <p:txBody>
            <a:bodyPr wrap="square" rtlCol="0">
              <a:spAutoFit/>
            </a:bodyPr>
            <a:lstStyle/>
            <a:p>
              <a:pPr lvl="0">
                <a:defRPr/>
              </a:pPr>
              <a:r>
                <a:rPr lang="fr-FR" sz="2000" kern="0" cap="small" dirty="0">
                  <a:solidFill>
                    <a:schemeClr val="tx1">
                      <a:lumMod val="75000"/>
                      <a:lumOff val="25000"/>
                    </a:schemeClr>
                  </a:solidFill>
                  <a:latin typeface="Sofia Pro Medium" panose="00000500000000000000" pitchFamily="50" charset="0"/>
                </a:rPr>
                <a:t>Hormonal </a:t>
              </a:r>
              <a:r>
                <a:rPr lang="fr-FR" sz="2000" kern="0" cap="small" dirty="0" err="1">
                  <a:solidFill>
                    <a:schemeClr val="tx1">
                      <a:lumMod val="75000"/>
                      <a:lumOff val="25000"/>
                    </a:schemeClr>
                  </a:solidFill>
                  <a:latin typeface="Sofia Pro Medium" panose="00000500000000000000" pitchFamily="50" charset="0"/>
                </a:rPr>
                <a:t>disorder</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grpSp>
      <p:grpSp>
        <p:nvGrpSpPr>
          <p:cNvPr id="28" name="Groupe 27"/>
          <p:cNvGrpSpPr/>
          <p:nvPr/>
        </p:nvGrpSpPr>
        <p:grpSpPr>
          <a:xfrm>
            <a:off x="9417462" y="2841383"/>
            <a:ext cx="1761272" cy="1442905"/>
            <a:chOff x="8572672" y="4079189"/>
            <a:chExt cx="1761272" cy="1442905"/>
          </a:xfrm>
        </p:grpSpPr>
        <p:pic>
          <p:nvPicPr>
            <p:cNvPr id="1044" name="Picture 20" descr="Dessin Et Pollution Ville Stock Illustrations, Vecteurs, &amp; Clipart – (1,533  Stock Illustration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208" t="9241" r="8542" b="7300"/>
            <a:stretch/>
          </p:blipFill>
          <p:spPr bwMode="auto">
            <a:xfrm>
              <a:off x="8572672" y="4079189"/>
              <a:ext cx="1709737" cy="1153682"/>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8825885" y="5121984"/>
              <a:ext cx="150805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kern="0" cap="small" noProof="0" dirty="0" smtClean="0">
                  <a:solidFill>
                    <a:schemeClr val="tx1">
                      <a:lumMod val="75000"/>
                      <a:lumOff val="25000"/>
                    </a:schemeClr>
                  </a:solidFill>
                  <a:latin typeface="Sofia Pro Medium" panose="00000500000000000000" pitchFamily="50" charset="0"/>
                </a:rPr>
                <a:t>Pollution</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grpSp>
      <p:grpSp>
        <p:nvGrpSpPr>
          <p:cNvPr id="31" name="Groupe 30"/>
          <p:cNvGrpSpPr/>
          <p:nvPr/>
        </p:nvGrpSpPr>
        <p:grpSpPr>
          <a:xfrm>
            <a:off x="6995292" y="4841068"/>
            <a:ext cx="1301831" cy="1548384"/>
            <a:chOff x="10800590" y="4136987"/>
            <a:chExt cx="1097904" cy="1380279"/>
          </a:xfrm>
        </p:grpSpPr>
        <p:pic>
          <p:nvPicPr>
            <p:cNvPr id="1040" name="Picture 16" descr="Croquis Dessiné Main De Cigarette Allumée En Noir | Vecteur Premiu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82" t="8819" r="10129"/>
            <a:stretch/>
          </p:blipFill>
          <p:spPr bwMode="auto">
            <a:xfrm>
              <a:off x="10800590" y="4136987"/>
              <a:ext cx="1061479" cy="1260402"/>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10894381" y="5160595"/>
              <a:ext cx="1004113" cy="3566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kern="0" cap="small" noProof="0" dirty="0" smtClean="0">
                  <a:solidFill>
                    <a:schemeClr val="tx1">
                      <a:lumMod val="75000"/>
                      <a:lumOff val="25000"/>
                    </a:schemeClr>
                  </a:solidFill>
                  <a:latin typeface="Sofia Pro Medium" panose="00000500000000000000" pitchFamily="50" charset="0"/>
                </a:rPr>
                <a:t>Smoking</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grpSp>
      <p:grpSp>
        <p:nvGrpSpPr>
          <p:cNvPr id="34" name="Groupe 33"/>
          <p:cNvGrpSpPr/>
          <p:nvPr/>
        </p:nvGrpSpPr>
        <p:grpSpPr>
          <a:xfrm>
            <a:off x="9662970" y="4984644"/>
            <a:ext cx="3031527" cy="1388421"/>
            <a:chOff x="9349760" y="5522094"/>
            <a:chExt cx="3031527" cy="1388421"/>
          </a:xfrm>
        </p:grpSpPr>
        <p:pic>
          <p:nvPicPr>
            <p:cNvPr id="1038" name="Picture 14" descr="Ensemble Tiré Par La Main De Vecteur D'aliments De Préparation Rapide  Illust Gravé De Nourriture Industrielle De Style Illustration de Vecteur -  Illustration du main, rapide: 9145317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9050" y="5522094"/>
              <a:ext cx="1379352" cy="1132792"/>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9349760" y="6510405"/>
              <a:ext cx="3031527" cy="400110"/>
            </a:xfrm>
            <a:prstGeom prst="rect">
              <a:avLst/>
            </a:prstGeom>
            <a:noFill/>
          </p:spPr>
          <p:txBody>
            <a:bodyPr wrap="square" rtlCol="0">
              <a:spAutoFit/>
            </a:bodyPr>
            <a:lstStyle/>
            <a:p>
              <a:pPr lvl="0">
                <a:defRPr/>
              </a:pPr>
              <a:r>
                <a:rPr lang="fr-FR" sz="2000" kern="0" cap="small" dirty="0" err="1">
                  <a:solidFill>
                    <a:schemeClr val="tx1">
                      <a:lumMod val="75000"/>
                      <a:lumOff val="25000"/>
                    </a:schemeClr>
                  </a:solidFill>
                  <a:latin typeface="Sofia Pro Medium" panose="00000500000000000000" pitchFamily="50" charset="0"/>
                </a:rPr>
                <a:t>Unbalanced</a:t>
              </a:r>
              <a:r>
                <a:rPr lang="fr-FR" sz="2000" kern="0" cap="small" dirty="0">
                  <a:solidFill>
                    <a:schemeClr val="tx1">
                      <a:lumMod val="75000"/>
                      <a:lumOff val="25000"/>
                    </a:schemeClr>
                  </a:solidFill>
                  <a:latin typeface="Sofia Pro Medium" panose="00000500000000000000" pitchFamily="50" charset="0"/>
                </a:rPr>
                <a:t> </a:t>
              </a:r>
              <a:r>
                <a:rPr lang="fr-FR" sz="2000" kern="0" cap="small" dirty="0" err="1">
                  <a:solidFill>
                    <a:schemeClr val="tx1">
                      <a:lumMod val="75000"/>
                      <a:lumOff val="25000"/>
                    </a:schemeClr>
                  </a:solidFill>
                  <a:latin typeface="Sofia Pro Medium" panose="00000500000000000000" pitchFamily="50" charset="0"/>
                </a:rPr>
                <a:t>diet</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grpSp>
      <p:grpSp>
        <p:nvGrpSpPr>
          <p:cNvPr id="20" name="Groupe 19"/>
          <p:cNvGrpSpPr/>
          <p:nvPr/>
        </p:nvGrpSpPr>
        <p:grpSpPr>
          <a:xfrm>
            <a:off x="130585" y="4699226"/>
            <a:ext cx="3348350" cy="1304203"/>
            <a:chOff x="7403074" y="2778105"/>
            <a:chExt cx="3348350" cy="1304203"/>
          </a:xfrm>
        </p:grpSpPr>
        <p:pic>
          <p:nvPicPr>
            <p:cNvPr id="1032" name="Picture 8" descr="MON JEUNE ÂGE : UNE ECHELLE POUR MA RÉUSSITE - MarLu Blog - MARée de  LUmière Blo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3074" y="2778105"/>
              <a:ext cx="3348350" cy="1007853"/>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8831316" y="3682198"/>
              <a:ext cx="70442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kern="0" cap="small" noProof="0" dirty="0" smtClean="0">
                  <a:latin typeface="Sofia Pro Medium" panose="00000500000000000000" pitchFamily="50" charset="0"/>
                </a:rPr>
                <a:t>Age</a:t>
              </a:r>
              <a:endParaRPr kumimoji="0" lang="fr-FR" sz="2000" b="0" i="0" u="none" strike="noStrike" kern="0" cap="small" spc="0" normalizeH="0" noProof="0" dirty="0" smtClean="0">
                <a:ln>
                  <a:noFill/>
                </a:ln>
                <a:effectLst/>
                <a:uLnTx/>
                <a:uFillTx/>
                <a:latin typeface="Sofia Pro Medium" panose="00000500000000000000" pitchFamily="50" charset="0"/>
              </a:endParaRPr>
            </a:p>
          </p:txBody>
        </p:sp>
      </p:grpSp>
      <p:grpSp>
        <p:nvGrpSpPr>
          <p:cNvPr id="21" name="Groupe 20"/>
          <p:cNvGrpSpPr/>
          <p:nvPr/>
        </p:nvGrpSpPr>
        <p:grpSpPr>
          <a:xfrm>
            <a:off x="7024599" y="2750525"/>
            <a:ext cx="1960954" cy="1653178"/>
            <a:chOff x="6374860" y="3912163"/>
            <a:chExt cx="1960954" cy="1653178"/>
          </a:xfrm>
        </p:grpSpPr>
        <p:pic>
          <p:nvPicPr>
            <p:cNvPr id="1042" name="Picture 18" descr="Comprendre le stress et le trauma - IFEMDR | Institut Francais d'EMD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74860" y="3912163"/>
              <a:ext cx="1960954" cy="1310813"/>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6799758" y="5165231"/>
              <a:ext cx="116550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kern="0" cap="small" dirty="0" smtClean="0">
                  <a:solidFill>
                    <a:schemeClr val="tx1">
                      <a:lumMod val="75000"/>
                      <a:lumOff val="25000"/>
                    </a:schemeClr>
                  </a:solidFill>
                  <a:latin typeface="Sofia Pro Medium" panose="00000500000000000000" pitchFamily="50" charset="0"/>
                </a:rPr>
                <a:t>Stress</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grpSp>
      <p:grpSp>
        <p:nvGrpSpPr>
          <p:cNvPr id="32" name="Groupe 31"/>
          <p:cNvGrpSpPr/>
          <p:nvPr/>
        </p:nvGrpSpPr>
        <p:grpSpPr>
          <a:xfrm>
            <a:off x="8508152" y="4379649"/>
            <a:ext cx="1158002" cy="1339999"/>
            <a:chOff x="7489302" y="5547853"/>
            <a:chExt cx="1158002" cy="1339999"/>
          </a:xfrm>
        </p:grpSpPr>
        <p:pic>
          <p:nvPicPr>
            <p:cNvPr id="1046" name="Picture 22" descr="Icône Du Soleil De Dessin De Main D'isolement Sur Le Blanc Illustration de  Vecteur - Illustration du isolement, blanc: 12543442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604" t="15690" r="15646" b="22298"/>
            <a:stretch/>
          </p:blipFill>
          <p:spPr bwMode="auto">
            <a:xfrm>
              <a:off x="7489302" y="5547853"/>
              <a:ext cx="1062178" cy="997457"/>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p:cNvSpPr txBox="1"/>
            <p:nvPr/>
          </p:nvSpPr>
          <p:spPr>
            <a:xfrm>
              <a:off x="7738476" y="6487742"/>
              <a:ext cx="90882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kern="0" cap="small" dirty="0" smtClean="0">
                  <a:solidFill>
                    <a:schemeClr val="tx1">
                      <a:lumMod val="75000"/>
                      <a:lumOff val="25000"/>
                    </a:schemeClr>
                  </a:solidFill>
                  <a:latin typeface="Sofia Pro Medium" panose="00000500000000000000" pitchFamily="50" charset="0"/>
                </a:rPr>
                <a:t>Sun</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grpSp>
      <p:grpSp>
        <p:nvGrpSpPr>
          <p:cNvPr id="15" name="Groupe 14"/>
          <p:cNvGrpSpPr/>
          <p:nvPr/>
        </p:nvGrpSpPr>
        <p:grpSpPr>
          <a:xfrm>
            <a:off x="3994534" y="4539837"/>
            <a:ext cx="1573811" cy="1897101"/>
            <a:chOff x="2905137" y="4865729"/>
            <a:chExt cx="1573811" cy="1897101"/>
          </a:xfrm>
        </p:grpSpPr>
        <p:sp>
          <p:nvSpPr>
            <p:cNvPr id="30" name="ZoneTexte 29"/>
            <p:cNvSpPr txBox="1"/>
            <p:nvPr/>
          </p:nvSpPr>
          <p:spPr>
            <a:xfrm>
              <a:off x="3210121" y="6362720"/>
              <a:ext cx="116550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kern="0" cap="small" dirty="0" err="1" smtClean="0">
                  <a:solidFill>
                    <a:schemeClr val="tx1">
                      <a:lumMod val="75000"/>
                      <a:lumOff val="25000"/>
                    </a:schemeClr>
                  </a:solidFill>
                  <a:latin typeface="Sofia Pro Medium" panose="00000500000000000000" pitchFamily="50" charset="0"/>
                </a:rPr>
                <a:t>Disease</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pic>
          <p:nvPicPr>
            <p:cNvPr id="1048" name="Picture 24" descr="Premium Vector | Virus icons hand drawn doodle color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05137" y="4865729"/>
              <a:ext cx="1573811" cy="15738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e 12"/>
          <p:cNvGrpSpPr/>
          <p:nvPr/>
        </p:nvGrpSpPr>
        <p:grpSpPr>
          <a:xfrm>
            <a:off x="187713" y="2860671"/>
            <a:ext cx="2411373" cy="1288182"/>
            <a:chOff x="1060545" y="2817618"/>
            <a:chExt cx="3369830" cy="1516054"/>
          </a:xfrm>
        </p:grpSpPr>
        <p:pic>
          <p:nvPicPr>
            <p:cNvPr id="1036" name="Picture 12" descr="Connaitre son type de peau du visage - Le journal de Clodinette"/>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b="12379"/>
            <a:stretch/>
          </p:blipFill>
          <p:spPr bwMode="auto">
            <a:xfrm>
              <a:off x="1060545" y="2817618"/>
              <a:ext cx="3369830" cy="1094545"/>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p:cNvSpPr txBox="1"/>
            <p:nvPr/>
          </p:nvSpPr>
          <p:spPr>
            <a:xfrm>
              <a:off x="1226372" y="3862785"/>
              <a:ext cx="2928727" cy="47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kern="0" cap="small" dirty="0" smtClean="0">
                  <a:solidFill>
                    <a:schemeClr val="tx1">
                      <a:lumMod val="75000"/>
                      <a:lumOff val="25000"/>
                    </a:schemeClr>
                  </a:solidFill>
                  <a:latin typeface="Sofia Pro Medium" panose="00000500000000000000" pitchFamily="50" charset="0"/>
                </a:rPr>
                <a:t>Skin Types</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grpSp>
      <p:sp>
        <p:nvSpPr>
          <p:cNvPr id="35" name="Rectangle 34"/>
          <p:cNvSpPr/>
          <p:nvPr/>
        </p:nvSpPr>
        <p:spPr>
          <a:xfrm>
            <a:off x="335112" y="1671946"/>
            <a:ext cx="5140051" cy="646331"/>
          </a:xfrm>
          <a:prstGeom prst="rect">
            <a:avLst/>
          </a:prstGeom>
          <a:ln w="19050">
            <a:solidFill>
              <a:srgbClr val="EAE7E5"/>
            </a:solidFill>
          </a:ln>
        </p:spPr>
        <p:txBody>
          <a:bodyPr wrap="square">
            <a:spAutoFit/>
          </a:bodyPr>
          <a:lstStyle/>
          <a:p>
            <a:r>
              <a:rPr lang="fr-FR" sz="3600" kern="0" cap="small" dirty="0" smtClean="0">
                <a:solidFill>
                  <a:schemeClr val="tx1">
                    <a:lumMod val="75000"/>
                    <a:lumOff val="25000"/>
                  </a:schemeClr>
                </a:solidFill>
                <a:latin typeface="Sofia Pro Medium" panose="00000500000000000000" pitchFamily="50" charset="0"/>
              </a:rPr>
              <a:t>the internal</a:t>
            </a:r>
            <a:r>
              <a:rPr lang="fr-FR" sz="3600" kern="0" cap="small" dirty="0">
                <a:solidFill>
                  <a:schemeClr val="tx1">
                    <a:lumMod val="75000"/>
                    <a:lumOff val="25000"/>
                  </a:schemeClr>
                </a:solidFill>
                <a:latin typeface="Sofia Pro Medium" panose="00000500000000000000" pitchFamily="50" charset="0"/>
              </a:rPr>
              <a:t> </a:t>
            </a:r>
            <a:r>
              <a:rPr lang="fr-FR" sz="3600" kern="0" cap="small" dirty="0" smtClean="0">
                <a:solidFill>
                  <a:schemeClr val="tx1">
                    <a:lumMod val="75000"/>
                    <a:lumOff val="25000"/>
                  </a:schemeClr>
                </a:solidFill>
                <a:latin typeface="Sofia Pro Medium" panose="00000500000000000000" pitchFamily="50" charset="0"/>
              </a:rPr>
              <a:t>factors</a:t>
            </a:r>
            <a:endParaRPr lang="fr-FR" sz="3600" dirty="0">
              <a:latin typeface="Sofia Pro Regular" panose="00000500000000000000" pitchFamily="50" charset="0"/>
            </a:endParaRPr>
          </a:p>
        </p:txBody>
      </p:sp>
      <p:sp>
        <p:nvSpPr>
          <p:cNvPr id="36" name="Rectangle 35"/>
          <p:cNvSpPr/>
          <p:nvPr/>
        </p:nvSpPr>
        <p:spPr>
          <a:xfrm>
            <a:off x="6613505" y="1671945"/>
            <a:ext cx="5140051" cy="646331"/>
          </a:xfrm>
          <a:prstGeom prst="rect">
            <a:avLst/>
          </a:prstGeom>
          <a:ln w="19050">
            <a:solidFill>
              <a:srgbClr val="EAE7E5"/>
            </a:solidFill>
          </a:ln>
        </p:spPr>
        <p:txBody>
          <a:bodyPr wrap="square">
            <a:spAutoFit/>
          </a:bodyPr>
          <a:lstStyle/>
          <a:p>
            <a:r>
              <a:rPr lang="fr-FR" sz="3600" kern="0" cap="small" dirty="0" smtClean="0">
                <a:solidFill>
                  <a:schemeClr val="tx1">
                    <a:lumMod val="75000"/>
                    <a:lumOff val="25000"/>
                  </a:schemeClr>
                </a:solidFill>
                <a:latin typeface="Sofia Pro Medium" panose="00000500000000000000" pitchFamily="50" charset="0"/>
              </a:rPr>
              <a:t>The </a:t>
            </a:r>
            <a:r>
              <a:rPr lang="fr-FR" sz="3600" kern="0" cap="small" dirty="0" err="1" smtClean="0">
                <a:solidFill>
                  <a:schemeClr val="tx1">
                    <a:lumMod val="75000"/>
                    <a:lumOff val="25000"/>
                  </a:schemeClr>
                </a:solidFill>
                <a:latin typeface="Sofia Pro Medium" panose="00000500000000000000" pitchFamily="50" charset="0"/>
              </a:rPr>
              <a:t>external</a:t>
            </a:r>
            <a:r>
              <a:rPr lang="fr-FR" sz="3600" kern="0" cap="small" dirty="0" smtClean="0">
                <a:solidFill>
                  <a:schemeClr val="tx1">
                    <a:lumMod val="75000"/>
                    <a:lumOff val="25000"/>
                  </a:schemeClr>
                </a:solidFill>
                <a:latin typeface="Sofia Pro Medium" panose="00000500000000000000" pitchFamily="50" charset="0"/>
              </a:rPr>
              <a:t> factors</a:t>
            </a:r>
            <a:endParaRPr lang="fr-FR" sz="3600" dirty="0">
              <a:latin typeface="Sofia Pro Regular" panose="00000500000000000000" pitchFamily="50" charset="0"/>
            </a:endParaRPr>
          </a:p>
        </p:txBody>
      </p:sp>
      <p:cxnSp>
        <p:nvCxnSpPr>
          <p:cNvPr id="17" name="Connecteur droit 16"/>
          <p:cNvCxnSpPr/>
          <p:nvPr/>
        </p:nvCxnSpPr>
        <p:spPr>
          <a:xfrm>
            <a:off x="6037274" y="1671945"/>
            <a:ext cx="0" cy="4935731"/>
          </a:xfrm>
          <a:prstGeom prst="line">
            <a:avLst/>
          </a:prstGeom>
          <a:ln>
            <a:solidFill>
              <a:srgbClr val="A5A5A5"/>
            </a:solidFill>
          </a:ln>
        </p:spPr>
        <p:style>
          <a:lnRef idx="1">
            <a:schemeClr val="dk1"/>
          </a:lnRef>
          <a:fillRef idx="0">
            <a:schemeClr val="dk1"/>
          </a:fillRef>
          <a:effectRef idx="0">
            <a:schemeClr val="dk1"/>
          </a:effectRef>
          <a:fontRef idx="minor">
            <a:schemeClr val="tx1"/>
          </a:fontRef>
        </p:style>
      </p:cxnSp>
      <p:sp>
        <p:nvSpPr>
          <p:cNvPr id="37" name="ZoneTexte 36"/>
          <p:cNvSpPr txBox="1"/>
          <p:nvPr/>
        </p:nvSpPr>
        <p:spPr>
          <a:xfrm>
            <a:off x="441540" y="6388693"/>
            <a:ext cx="9229135" cy="400110"/>
          </a:xfrm>
          <a:prstGeom prst="rect">
            <a:avLst/>
          </a:prstGeom>
          <a:noFill/>
        </p:spPr>
        <p:txBody>
          <a:bodyPr wrap="square" rtlCol="0">
            <a:spAutoFit/>
          </a:bodyPr>
          <a:lstStyle/>
          <a:p>
            <a:pPr lvl="0">
              <a:defRPr/>
            </a:pPr>
            <a:r>
              <a:rPr lang="en-US" sz="2000" kern="0" cap="small" dirty="0">
                <a:solidFill>
                  <a:schemeClr val="tx1">
                    <a:lumMod val="75000"/>
                    <a:lumOff val="25000"/>
                  </a:schemeClr>
                </a:solidFill>
                <a:latin typeface="Sofia Pro Medium" panose="00000500000000000000" pitchFamily="50" charset="0"/>
              </a:rPr>
              <a:t>It is therefore important to help the skin in this process of </a:t>
            </a:r>
            <a:r>
              <a:rPr lang="en-US" sz="2000" kern="0" cap="small" dirty="0" smtClean="0">
                <a:solidFill>
                  <a:schemeClr val="tx1">
                    <a:lumMod val="75000"/>
                    <a:lumOff val="25000"/>
                  </a:schemeClr>
                </a:solidFill>
                <a:latin typeface="Sofia Pro Medium" panose="00000500000000000000" pitchFamily="50" charset="0"/>
              </a:rPr>
              <a:t>cell </a:t>
            </a:r>
            <a:r>
              <a:rPr lang="en-US" sz="2000" kern="0" cap="small" dirty="0">
                <a:solidFill>
                  <a:schemeClr val="tx1">
                    <a:lumMod val="75000"/>
                    <a:lumOff val="25000"/>
                  </a:schemeClr>
                </a:solidFill>
                <a:latin typeface="Sofia Pro Medium" panose="00000500000000000000" pitchFamily="50" charset="0"/>
              </a:rPr>
              <a:t>renewal.</a:t>
            </a:r>
            <a:endParaRPr kumimoji="0" lang="fr-FR" sz="2000" b="0" i="0" u="none" strike="noStrike" kern="0" cap="small" spc="0" normalizeH="0" noProof="0" dirty="0" smtClean="0">
              <a:ln>
                <a:noFill/>
              </a:ln>
              <a:solidFill>
                <a:schemeClr val="tx1">
                  <a:lumMod val="75000"/>
                  <a:lumOff val="25000"/>
                </a:schemeClr>
              </a:solidFill>
              <a:effectLst/>
              <a:uLnTx/>
              <a:uFillTx/>
              <a:latin typeface="Sofia Pro Medium" panose="00000500000000000000" pitchFamily="50" charset="0"/>
            </a:endParaRPr>
          </a:p>
        </p:txBody>
      </p:sp>
      <p:sp>
        <p:nvSpPr>
          <p:cNvPr id="38" name="Triangle isocèle 37"/>
          <p:cNvSpPr/>
          <p:nvPr/>
        </p:nvSpPr>
        <p:spPr>
          <a:xfrm rot="5400000">
            <a:off x="142184" y="6473758"/>
            <a:ext cx="216334" cy="229980"/>
          </a:xfrm>
          <a:prstGeom prst="triangle">
            <a:avLst/>
          </a:prstGeom>
          <a:solidFill>
            <a:srgbClr val="CBC4BE"/>
          </a:solidFill>
          <a:ln>
            <a:solidFill>
              <a:srgbClr val="ECE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51198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anim calcmode="lin" valueType="num">
                                      <p:cBhvr>
                                        <p:cTn id="67" dur="1000" fill="hold"/>
                                        <p:tgtEl>
                                          <p:spTgt spid="31"/>
                                        </p:tgtEl>
                                        <p:attrNameLst>
                                          <p:attrName>ppt_x</p:attrName>
                                        </p:attrNameLst>
                                      </p:cBhvr>
                                      <p:tavLst>
                                        <p:tav tm="0">
                                          <p:val>
                                            <p:strVal val="#ppt_x"/>
                                          </p:val>
                                        </p:tav>
                                        <p:tav tm="100000">
                                          <p:val>
                                            <p:strVal val="#ppt_x"/>
                                          </p:val>
                                        </p:tav>
                                      </p:tavLst>
                                    </p:anim>
                                    <p:anim calcmode="lin" valueType="num">
                                      <p:cBhvr>
                                        <p:cTn id="6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anim calcmode="lin" valueType="num">
                                      <p:cBhvr>
                                        <p:cTn id="74" dur="1000" fill="hold"/>
                                        <p:tgtEl>
                                          <p:spTgt spid="34"/>
                                        </p:tgtEl>
                                        <p:attrNameLst>
                                          <p:attrName>ppt_x</p:attrName>
                                        </p:attrNameLst>
                                      </p:cBhvr>
                                      <p:tavLst>
                                        <p:tav tm="0">
                                          <p:val>
                                            <p:strVal val="#ppt_x"/>
                                          </p:val>
                                        </p:tav>
                                        <p:tav tm="100000">
                                          <p:val>
                                            <p:strVal val="#ppt_x"/>
                                          </p:val>
                                        </p:tav>
                                      </p:tavLst>
                                    </p:anim>
                                    <p:anim calcmode="lin" valueType="num">
                                      <p:cBhvr>
                                        <p:cTn id="7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p:bldP spid="38"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20658</TotalTime>
  <Words>3982</Words>
  <Application>Microsoft Office PowerPoint</Application>
  <PresentationFormat>Grand écran</PresentationFormat>
  <Paragraphs>746</Paragraphs>
  <Slides>49</Slides>
  <Notes>49</Notes>
  <HiddenSlides>4</HiddenSlides>
  <MMClips>2</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49</vt:i4>
      </vt:variant>
    </vt:vector>
  </HeadingPairs>
  <TitlesOfParts>
    <vt:vector size="62" baseType="lpstr">
      <vt:lpstr>Arial</vt:lpstr>
      <vt:lpstr>Arial Unicode MS</vt:lpstr>
      <vt:lpstr>Butler</vt:lpstr>
      <vt:lpstr>Calibri</vt:lpstr>
      <vt:lpstr>Calibri Light</vt:lpstr>
      <vt:lpstr>Century Gothic</vt:lpstr>
      <vt:lpstr>Sofia Pro Light</vt:lpstr>
      <vt:lpstr>Sofia Pro Medium</vt:lpstr>
      <vt:lpstr>Sofia Pro Regular</vt:lpstr>
      <vt:lpstr>SofiaProLight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DIAS FERREIRA Alexandra</dc:creator>
  <cp:lastModifiedBy>BASSON Sophie</cp:lastModifiedBy>
  <cp:revision>486</cp:revision>
  <cp:lastPrinted>2021-01-06T15:33:22Z</cp:lastPrinted>
  <dcterms:created xsi:type="dcterms:W3CDTF">2020-07-23T13:43:08Z</dcterms:created>
  <dcterms:modified xsi:type="dcterms:W3CDTF">2021-05-19T12:20:44Z</dcterms:modified>
</cp:coreProperties>
</file>