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3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4" r:id="rId3"/>
    <p:sldMasterId id="2147483672" r:id="rId4"/>
  </p:sldMasterIdLst>
  <p:notesMasterIdLst>
    <p:notesMasterId r:id="rId47"/>
  </p:notesMasterIdLst>
  <p:handoutMasterIdLst>
    <p:handoutMasterId r:id="rId48"/>
  </p:handoutMasterIdLst>
  <p:sldIdLst>
    <p:sldId id="299" r:id="rId5"/>
    <p:sldId id="300" r:id="rId6"/>
    <p:sldId id="329" r:id="rId7"/>
    <p:sldId id="337" r:id="rId8"/>
    <p:sldId id="338" r:id="rId9"/>
    <p:sldId id="313" r:id="rId10"/>
    <p:sldId id="339" r:id="rId11"/>
    <p:sldId id="370" r:id="rId12"/>
    <p:sldId id="399" r:id="rId13"/>
    <p:sldId id="400" r:id="rId14"/>
    <p:sldId id="401" r:id="rId15"/>
    <p:sldId id="301" r:id="rId16"/>
    <p:sldId id="425" r:id="rId17"/>
    <p:sldId id="403" r:id="rId18"/>
    <p:sldId id="321" r:id="rId19"/>
    <p:sldId id="323" r:id="rId20"/>
    <p:sldId id="302" r:id="rId21"/>
    <p:sldId id="404" r:id="rId22"/>
    <p:sldId id="405" r:id="rId23"/>
    <p:sldId id="406" r:id="rId24"/>
    <p:sldId id="305" r:id="rId25"/>
    <p:sldId id="407" r:id="rId26"/>
    <p:sldId id="307" r:id="rId27"/>
    <p:sldId id="408" r:id="rId28"/>
    <p:sldId id="409" r:id="rId29"/>
    <p:sldId id="411" r:id="rId30"/>
    <p:sldId id="308" r:id="rId31"/>
    <p:sldId id="361" r:id="rId32"/>
    <p:sldId id="391" r:id="rId33"/>
    <p:sldId id="392" r:id="rId34"/>
    <p:sldId id="363" r:id="rId35"/>
    <p:sldId id="390" r:id="rId36"/>
    <p:sldId id="303" r:id="rId37"/>
    <p:sldId id="412" r:id="rId38"/>
    <p:sldId id="413" r:id="rId39"/>
    <p:sldId id="309" r:id="rId40"/>
    <p:sldId id="414" r:id="rId41"/>
    <p:sldId id="415" r:id="rId42"/>
    <p:sldId id="416" r:id="rId43"/>
    <p:sldId id="417" r:id="rId44"/>
    <p:sldId id="310" r:id="rId45"/>
    <p:sldId id="421" r:id="rId46"/>
  </p:sldIdLst>
  <p:sldSz cx="12192000" cy="6858000"/>
  <p:notesSz cx="6670675" cy="97774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75E45DE-E865-4968-B51F-97D936822EB0}">
          <p14:sldIdLst>
            <p14:sldId id="299"/>
            <p14:sldId id="300"/>
            <p14:sldId id="329"/>
            <p14:sldId id="337"/>
            <p14:sldId id="338"/>
            <p14:sldId id="313"/>
            <p14:sldId id="339"/>
            <p14:sldId id="370"/>
            <p14:sldId id="399"/>
            <p14:sldId id="400"/>
            <p14:sldId id="401"/>
            <p14:sldId id="301"/>
            <p14:sldId id="425"/>
            <p14:sldId id="403"/>
            <p14:sldId id="321"/>
            <p14:sldId id="323"/>
            <p14:sldId id="302"/>
            <p14:sldId id="404"/>
            <p14:sldId id="405"/>
            <p14:sldId id="406"/>
            <p14:sldId id="305"/>
            <p14:sldId id="407"/>
            <p14:sldId id="307"/>
            <p14:sldId id="408"/>
            <p14:sldId id="409"/>
            <p14:sldId id="411"/>
            <p14:sldId id="308"/>
            <p14:sldId id="361"/>
            <p14:sldId id="391"/>
            <p14:sldId id="392"/>
            <p14:sldId id="363"/>
            <p14:sldId id="390"/>
            <p14:sldId id="303"/>
            <p14:sldId id="412"/>
            <p14:sldId id="413"/>
            <p14:sldId id="309"/>
            <p14:sldId id="414"/>
            <p14:sldId id="415"/>
            <p14:sldId id="416"/>
            <p14:sldId id="417"/>
            <p14:sldId id="310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496"/>
    <a:srgbClr val="FFEDE1"/>
    <a:srgbClr val="3E3E3E"/>
    <a:srgbClr val="FFF2EA"/>
    <a:srgbClr val="F37169"/>
    <a:srgbClr val="DED8FC"/>
    <a:srgbClr val="F2EFFE"/>
    <a:srgbClr val="FFE6E4"/>
    <a:srgbClr val="FEF3E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78026" autoAdjust="0"/>
  </p:normalViewPr>
  <p:slideViewPr>
    <p:cSldViewPr snapToGrid="0">
      <p:cViewPr varScale="1">
        <p:scale>
          <a:sx n="85" d="100"/>
          <a:sy n="85" d="100"/>
        </p:scale>
        <p:origin x="1308" y="90"/>
      </p:cViewPr>
      <p:guideLst>
        <p:guide orient="horz" pos="36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1092" cy="49011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8027" y="1"/>
            <a:ext cx="2891092" cy="49011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/>
            </a:lvl1pPr>
          </a:lstStyle>
          <a:p>
            <a:fld id="{9C2E6628-9130-401B-8428-16A3673298E6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287294"/>
            <a:ext cx="2891092" cy="490119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8027" y="9287294"/>
            <a:ext cx="2891092" cy="490119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r">
              <a:defRPr sz="1200"/>
            </a:lvl1pPr>
          </a:lstStyle>
          <a:p>
            <a:fld id="{606C0351-C105-4EA4-91C4-A387931990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652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056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8506" y="0"/>
            <a:ext cx="2890626" cy="49056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/>
            </a:lvl1pPr>
          </a:lstStyle>
          <a:p>
            <a:fld id="{AF702037-50CF-41B6-AF4F-D00AAE120976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85" tIns="44892" rIns="89785" bIns="4489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7068" y="4705380"/>
            <a:ext cx="5336540" cy="3849856"/>
          </a:xfrm>
          <a:prstGeom prst="rect">
            <a:avLst/>
          </a:prstGeom>
        </p:spPr>
        <p:txBody>
          <a:bodyPr vert="horz" lIns="89785" tIns="44892" rIns="89785" bIns="44892" rtlCol="0"/>
          <a:lstStyle/>
          <a:p>
            <a:pPr lvl="0"/>
            <a:r>
              <a:rPr lang="fr-FR"/>
              <a:t>Modify the mask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 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86847"/>
            <a:ext cx="2890626" cy="490568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8506" y="9286847"/>
            <a:ext cx="2890626" cy="490568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r">
              <a:defRPr sz="1200"/>
            </a:lvl1pPr>
          </a:lstStyle>
          <a:p>
            <a:fld id="{1E75D512-6B45-4599-B546-A08B6EF70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80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Welcome to all and thank you for your presence.</a:t>
            </a:r>
          </a:p>
          <a:p>
            <a:r>
              <a:rPr lang="fr-FR" baseline="0" dirty="0">
                <a:latin typeface="Roboto Light" panose="02000000000000000000" pitchFamily="2" charset="0"/>
                <a:ea typeface="Roboto Light" panose="02000000000000000000" pitchFamily="2" charset="0"/>
              </a:rPr>
              <a:t>Let 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me introduce myself, </a:t>
            </a:r>
            <a:r>
              <a:rPr lang="fr-FR" baseline="0" dirty="0">
                <a:latin typeface="Roboto Light" panose="02000000000000000000" pitchFamily="2" charset="0"/>
                <a:ea typeface="Roboto Light" panose="02000000000000000000" pitchFamily="2" charset="0"/>
              </a:rPr>
              <a:t>my name is X and I am accompanied by X 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 are delighted to meet you again to </a:t>
            </a:r>
            <a:r>
              <a:rPr lang="fr-FR" baseline="0" dirty="0">
                <a:latin typeface="Roboto Light" panose="02000000000000000000" pitchFamily="2" charset="0"/>
                <a:ea typeface="Roboto Light" panose="02000000000000000000" pitchFamily="2" charset="0"/>
              </a:rPr>
              <a:t>introduce you to our new ephemeral treatment. </a:t>
            </a:r>
          </a:p>
        </p:txBody>
      </p:sp>
    </p:spTree>
    <p:extLst>
      <p:ext uri="{BB962C8B-B14F-4D97-AF65-F5344CB8AC3E}">
        <p14:creationId xmlns:p14="http://schemas.microsoft.com/office/powerpoint/2010/main" val="400500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addition to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name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inspired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by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therapeutic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spiritual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practice :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Taurumi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Taurumi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?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Taurumi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which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means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tau (to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lay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)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rumi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knead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),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practiced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birth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It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part of the customs and traditions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culture and has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holistic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dimension.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Through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touch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Taurumi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connects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body,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heart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soul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allow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each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individual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open up to the world. 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This massage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always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starts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scalp and ends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feet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going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through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arms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, legs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belly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.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aim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chase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away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bad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vibes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disturb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spirit, to « 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ground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them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"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boost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energy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(mana)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throughout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whole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body.</a:t>
            </a:r>
          </a:p>
          <a:p>
            <a:pPr defTabSz="897849">
              <a:defRPr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10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323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Like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Taurumi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have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created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a star massage of the 5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extremities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starting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the scalp to the hands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feet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defTabSz="897849">
              <a:defRPr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- Do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have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any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idea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how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many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thoughts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have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every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day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?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6,200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thoughts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day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go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through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minds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heavy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mental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load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prevents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us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present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moment.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offer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client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opportunity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clear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(team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psychologists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Queen's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University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Canada)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Our hands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grab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hold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squeeze, push.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used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communicate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by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complementing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replacing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speech.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Therefore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often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seat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more or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strong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tensions,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which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go up the arm, up to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shoulder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Thanks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release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accumulated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tensions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allow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client to open up to the world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share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to exchange...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 defTabSz="897849">
              <a:buFontTx/>
              <a:buChar char="-"/>
              <a:defRPr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Do you know the average of steps we do per day ?</a:t>
            </a:r>
          </a:p>
          <a:p>
            <a:pPr marL="168347" indent="-168347" defTabSz="897849">
              <a:buFontTx/>
              <a:buChar char="-"/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walk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average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6,000 to 7,000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steps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per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day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; by the end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lives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feet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have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walked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2.5 times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earth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Our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feet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therefore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very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solicited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carry us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every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day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poor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footing has an impact on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entire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body,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generating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tension and pain.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Thanks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allow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client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anchor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himself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herself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ground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to regain a certain balance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finally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return to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fundamentals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"the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Earth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".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This star massage of the body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extremities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Yon-Ka,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ideal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response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living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present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moment,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reconnecting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oneself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the world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us. 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11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129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Following this introduction, we now invite you to discover the steps of the Mahana Care that we propose in 2 versions: 30' and 60'.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80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As an expert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practitioner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know the importance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Anticipating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allows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best conditions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perform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beforehand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preparation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essential </a:t>
            </a:r>
          </a:p>
          <a:p>
            <a:pPr defTabSz="897849"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Indeed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to transmit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universe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warm, cocooning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atmosphere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recommend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all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necessary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products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as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linen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Let's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have a look at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elements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terms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products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need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</a:p>
          <a:p>
            <a:pPr marL="280578" indent="-280578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EMULSION CONCENTREE - ½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pump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LAIT NETTOYANT- 3g</a:t>
            </a:r>
          </a:p>
          <a:p>
            <a:pPr marL="280578" indent="-280578" defTabSz="897849">
              <a:buFontTx/>
              <a:buChar char="-"/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GOMMAGE YON-KA - 5g</a:t>
            </a:r>
          </a:p>
          <a:p>
            <a:pPr marL="280578" indent="-280578" defTabSz="897849">
              <a:buFontTx/>
              <a:buChar char="-"/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LOTION YON-KA PS </a:t>
            </a:r>
          </a:p>
          <a:p>
            <a:pPr marL="280578" indent="-280578" defTabSz="897849">
              <a:buFontTx/>
              <a:buChar char="-"/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HYDRA N1 CREME + NUTRI+ (= 4g + ½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ampoula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HYDRA N1 MASQUE - 5g </a:t>
            </a: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MASSAGE OIL – 2 to 3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pumps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+  Concentré Aromatique  "RELAX" - 3 drops (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be careful not to heat the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Concentré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Aromatique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because of its high concentration in active ingredient,  just add it once the oil is already warm)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HYDRA N1 SERUM - 1g</a:t>
            </a: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HYDRA N1 CREME - 1g</a:t>
            </a:r>
          </a:p>
          <a:p>
            <a:pPr marL="280578" indent="-280578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PHYTO 152 - 0,5 g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facilitate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dosage, 0.5 g = 1 grain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rice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1g = 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hazelnut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5g = 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nut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colored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products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those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the 30' option.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terms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linens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accessories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- 1 warm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guest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soaked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concentré aromatique relax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4 warm compresses (3 drops of concentré aromatique "RELAX"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diluted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1l of water) and place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warmer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other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warm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guest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without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concentré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aromatic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remove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mask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« 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ponchon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 » and place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marL="280578" indent="-280578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Place 2 medium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one at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level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folded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2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horizontally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upward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opening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 (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to allow us to slide the hot stone under the neck of the client and make a nice folding on the eyes)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other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medium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lying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flat, at foot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level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to dry them after the warm compress)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0578" indent="-280578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Prepare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2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half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damp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cottons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protect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eyes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during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Introduction Signature</a:t>
            </a:r>
          </a:p>
          <a:p>
            <a:pPr marL="280578" indent="-280578" defTabSz="897849">
              <a:buFontTx/>
              <a:buChar char="-"/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big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hot stone (body stone)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warmer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0578" indent="-280578">
              <a:buFontTx/>
              <a:buChar char="-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13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07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make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new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 immersive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experiential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one,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recommendations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1.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Create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welcome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end-of-care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ceremony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Welcome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: warm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soaked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concentré aromatique relax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offer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jasmine-based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herbal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example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Tx/>
              <a:buChar char="-"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After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care: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coconut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water +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snacks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2. Be a good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listener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Invite the client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remove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jewelry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(rings,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necklace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earrings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bracelet)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Validate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installation and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comfort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(propose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mattress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raise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legs, trip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music..)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Validate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thermal,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light ambiance (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table, soft light ambiance,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level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....)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Ask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particular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areas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sensitivity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(cervical,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trapezius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ticklish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feet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...)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Ask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the type of pressure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desired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suggest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use of </a:t>
            </a:r>
            <a:r>
              <a:rPr lang="fr-FR" cap="small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Massage </a:t>
            </a:r>
            <a:r>
              <a:rPr lang="fr-FR" cap="small" dirty="0" err="1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Oil</a:t>
            </a:r>
            <a:r>
              <a:rPr lang="fr-FR" cap="small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during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cranial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massage (if the client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oil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make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sure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add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pump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HUILE DE MASSAGE 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2 and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half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pumps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total.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3. Surprise the client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awakens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all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senses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Vision : plv,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cabin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decoration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soft and cosy light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atmosphere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window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display,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screen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video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: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Yon-ka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Travel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music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Smell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: Concentré Aromatique « Relax) on stones,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fresh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jasmine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flower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Taste: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vanilla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jasmine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fruit smoothie,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coconut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water,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coconut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shortbread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fresh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mango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fruit,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coconut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slices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Touch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: an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enveloping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pressure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adapted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client's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wishes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products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create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texture bar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Gommage Sucre and the Huile Délicieuse or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all the scrubs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oils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 defTabSz="897849">
              <a:buFontTx/>
              <a:buChar char="-"/>
              <a:defRPr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 defTabSz="897849">
              <a:buFontTx/>
              <a:buChar char="-"/>
              <a:defRPr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14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333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 have seen the preparation of the treatment room as well as the care of the client, let's now discover the steps of the Mahana 60' treatment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marR="0" lvl="0" indent="-1683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Cleansing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make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up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removal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LAIT NETTOYANT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introduction signature.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only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difference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you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using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warm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compress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soaked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« RELAX » 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Aromatic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Concentrate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(3 drops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diluted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1l of water)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instead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Phyto Bain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Skin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diagnosis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Soft peeling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GOMMAGE YON-KA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Lucas spray (dilution 7V)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Face, neck and décolleté massage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warmed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HYDRA N°1 CREME + ½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ampoula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NUTRI+. 6 minutes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of massage represents 1 repetition of each movement.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Application of warmed HYDRA N°1 MASQUE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Until now I’m sure you are comfortable with all the steps.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Then the scalp, neck and trapezius massage, during 20 min, with or without oil, according to the wish of the consumer.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Hand massage , the same movements as the hand massage in the aroma luxe protocol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Foot massage, the same movements as the foot massage in the aroma luxe protocol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Rinse the mask HYDRA N°1 off with a warm Yon-Ka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pochon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Application of the base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End of treatment with the conclusion signature, same as you already know, just use the HUILE DE MASSAGE + 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"RELAX"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Aromatic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Concentrate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instead of LAIT HYDRATANT</a:t>
            </a:r>
          </a:p>
          <a:p>
            <a:pPr marL="168347" indent="-168347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D512-6B45-4599-B546-A08B6EF7031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00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we also offer a 30 minute option.</a:t>
            </a:r>
          </a:p>
          <a:p>
            <a:pPr defTabSz="897849">
              <a:defRPr/>
            </a:pPr>
            <a:endParaRPr lang="en-US" dirty="0">
              <a:latin typeface="Roboto Light" panose="02000000000000000000" pitchFamily="2" charset="0"/>
            </a:endParaRPr>
          </a:p>
          <a:p>
            <a:pPr defTabSz="897849">
              <a:defRPr/>
            </a:pPr>
            <a:r>
              <a:rPr lang="en-US" dirty="0">
                <a:latin typeface="Roboto Light" panose="02000000000000000000" pitchFamily="2" charset="0"/>
              </a:rPr>
              <a:t>This option is perfect for bringing serenity and peace in a short term treatment.</a:t>
            </a:r>
          </a:p>
          <a:p>
            <a:pPr defTabSz="897849">
              <a:defRPr/>
            </a:pPr>
            <a:r>
              <a:rPr lang="en-US" dirty="0">
                <a:latin typeface="Roboto Light" panose="02000000000000000000" pitchFamily="2" charset="0"/>
              </a:rPr>
              <a:t>It also allows you to perform this </a:t>
            </a:r>
            <a:r>
              <a:rPr lang="en-US" dirty="0" err="1">
                <a:latin typeface="Roboto Light" panose="02000000000000000000" pitchFamily="2" charset="0"/>
              </a:rPr>
              <a:t>Mahana</a:t>
            </a:r>
            <a:r>
              <a:rPr lang="en-US" dirty="0">
                <a:latin typeface="Roboto Light" panose="02000000000000000000" pitchFamily="2" charset="0"/>
              </a:rPr>
              <a:t> short option in addition to another Yon-Ka treatment, or another beauty treatment ( nails, hairdresser, make up, if you want to release all the tension before an event for example </a:t>
            </a:r>
            <a:r>
              <a:rPr lang="en-US" dirty="0">
                <a:latin typeface="Roboto Light" panose="02000000000000000000" pitchFamily="2" charset="0"/>
                <a:sym typeface="Wingdings" panose="05000000000000000000" pitchFamily="2" charset="2"/>
              </a:rPr>
              <a:t> )</a:t>
            </a:r>
          </a:p>
          <a:p>
            <a:pPr defTabSz="897849">
              <a:defRPr/>
            </a:pPr>
            <a:endParaRPr lang="en-US" dirty="0">
              <a:latin typeface="Roboto Light" panose="02000000000000000000" pitchFamily="2" charset="0"/>
              <a:sym typeface="Wingdings" panose="05000000000000000000" pitchFamily="2" charset="2"/>
            </a:endParaRPr>
          </a:p>
          <a:p>
            <a:pPr defTabSz="897849">
              <a:defRPr/>
            </a:pPr>
            <a:r>
              <a:rPr lang="en-US" dirty="0">
                <a:latin typeface="Roboto Light" panose="02000000000000000000" pitchFamily="2" charset="0"/>
                <a:sym typeface="Wingdings" panose="05000000000000000000" pitchFamily="2" charset="2"/>
              </a:rPr>
              <a:t>If you </a:t>
            </a:r>
            <a:r>
              <a:rPr lang="en-US" dirty="0" err="1">
                <a:latin typeface="Roboto Light" panose="02000000000000000000" pitchFamily="2" charset="0"/>
                <a:sym typeface="Wingdings" panose="05000000000000000000" pitchFamily="2" charset="2"/>
              </a:rPr>
              <a:t>perfom</a:t>
            </a:r>
            <a:r>
              <a:rPr lang="en-US" dirty="0">
                <a:latin typeface="Roboto Light" panose="02000000000000000000" pitchFamily="2" charset="0"/>
                <a:sym typeface="Wingdings" panose="05000000000000000000" pitchFamily="2" charset="2"/>
              </a:rPr>
              <a:t> the </a:t>
            </a:r>
            <a:r>
              <a:rPr lang="en-US" dirty="0" err="1">
                <a:latin typeface="Roboto Light" panose="02000000000000000000" pitchFamily="2" charset="0"/>
                <a:sym typeface="Wingdings" panose="05000000000000000000" pitchFamily="2" charset="2"/>
              </a:rPr>
              <a:t>Mahana</a:t>
            </a:r>
            <a:r>
              <a:rPr lang="en-US" dirty="0">
                <a:latin typeface="Roboto Light" panose="02000000000000000000" pitchFamily="2" charset="0"/>
                <a:sym typeface="Wingdings" panose="05000000000000000000" pitchFamily="2" charset="2"/>
              </a:rPr>
              <a:t> 30 minutes in addition to an other Yon-Ka treatment that already includes the signature introduction and conclusion, you have 4 minutes left, so you obtain 20 minutes scalp, neck and trapezius massage instead of 16’.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D512-6B45-4599-B546-A08B6EF7031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35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476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getting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heart</a:t>
            </a:r>
            <a:r>
              <a:rPr lang="fr-FR" dirty="0"/>
              <a:t> of the </a:t>
            </a:r>
            <a:r>
              <a:rPr lang="fr-FR" dirty="0" err="1"/>
              <a:t>matter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video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suggest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discover</a:t>
            </a:r>
            <a:r>
              <a:rPr lang="fr-FR" dirty="0"/>
              <a:t> the main techniques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the star massage. 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There are 5 techniques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guarantee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deep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relaxation of the reflex and musculo-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tendinous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zones. Once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perform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those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5 techniques,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easily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perform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full scalp massage.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[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Remember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show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each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technique on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malleable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].</a:t>
            </a:r>
          </a:p>
          <a:p>
            <a:pPr defTabSz="897849">
              <a:defRPr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first technique corresponds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smoothing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call large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smoothed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&amp;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circular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comb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technique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done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4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fingers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)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small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smoothed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&amp;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circular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comb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technique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done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thumb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).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make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possible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delimit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zones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work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to massage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precision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gesture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slow and the pressure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supported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deep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relaxation. Be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careful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not to pull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hair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validate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pressure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after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few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maneuvers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second technique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mobilization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all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fingertips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It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more global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movement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works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the extension of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smoothing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technique. 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third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sound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friction. This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superficial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increasingly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rapid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movement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activates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micro-circulation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provides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energy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fourth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rocking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This technique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echoes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rocking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sea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comforting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movement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calms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helps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let go.</a:t>
            </a:r>
          </a:p>
          <a:p>
            <a:endParaRPr lang="fr-FR" baseline="0" dirty="0"/>
          </a:p>
          <a:p>
            <a:r>
              <a:rPr lang="fr-FR" baseline="0" dirty="0" err="1"/>
              <a:t>Finally</a:t>
            </a:r>
            <a:r>
              <a:rPr lang="fr-FR" baseline="0" dirty="0"/>
              <a:t>, </a:t>
            </a:r>
            <a:r>
              <a:rPr lang="fr-FR" baseline="0" dirty="0" err="1"/>
              <a:t>each</a:t>
            </a:r>
            <a:r>
              <a:rPr lang="fr-FR" baseline="0" dirty="0"/>
              <a:t> </a:t>
            </a:r>
            <a:r>
              <a:rPr lang="fr-FR" baseline="0" dirty="0" err="1"/>
              <a:t>massaged</a:t>
            </a:r>
            <a:r>
              <a:rPr lang="fr-FR" baseline="0" dirty="0"/>
              <a:t> area ends </a:t>
            </a:r>
            <a:r>
              <a:rPr lang="fr-FR" baseline="0" dirty="0" err="1"/>
              <a:t>with</a:t>
            </a:r>
            <a:r>
              <a:rPr lang="fr-FR" baseline="0" dirty="0"/>
              <a:t> a stretch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allows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to </a:t>
            </a:r>
            <a:r>
              <a:rPr lang="fr-FR" baseline="0" dirty="0" err="1"/>
              <a:t>become</a:t>
            </a:r>
            <a:r>
              <a:rPr lang="fr-FR" baseline="0" dirty="0"/>
              <a:t> </a:t>
            </a:r>
            <a:r>
              <a:rPr lang="fr-FR" baseline="0" dirty="0" err="1"/>
              <a:t>aware</a:t>
            </a:r>
            <a:r>
              <a:rPr lang="fr-FR" baseline="0" dirty="0"/>
              <a:t> of </a:t>
            </a:r>
            <a:r>
              <a:rPr lang="fr-FR" baseline="0" dirty="0" err="1"/>
              <a:t>your</a:t>
            </a:r>
            <a:r>
              <a:rPr lang="fr-FR" baseline="0" dirty="0"/>
              <a:t> body and to come back to the </a:t>
            </a:r>
            <a:r>
              <a:rPr lang="fr-FR" baseline="0" dirty="0" err="1"/>
              <a:t>present</a:t>
            </a:r>
            <a:r>
              <a:rPr lang="fr-FR" baseline="0" dirty="0"/>
              <a:t> moment.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18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642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wanted to show you on my beautiful and very calm model, the paths of the 6 sun rays on a hemi scalp as well as the path of the unification maneuver.</a:t>
            </a:r>
          </a:p>
          <a:p>
            <a:endParaRPr lang="en-US" dirty="0"/>
          </a:p>
          <a:p>
            <a:r>
              <a:rPr lang="en-US" dirty="0"/>
              <a:t>As you can see the 3 first sun rays are located on the top of the head and the</a:t>
            </a:r>
            <a:r>
              <a:rPr lang="en-US" baseline="0" dirty="0"/>
              <a:t> last 3 one are located behind</a:t>
            </a:r>
          </a:p>
          <a:p>
            <a:endParaRPr lang="en-US" baseline="0" dirty="0"/>
          </a:p>
          <a:p>
            <a:r>
              <a:rPr lang="en-US" baseline="0" dirty="0"/>
              <a:t>Remember, for each sun rays, 2 types of movements : </a:t>
            </a:r>
          </a:p>
          <a:p>
            <a:pPr marL="168347" indent="-168347">
              <a:buFontTx/>
              <a:buChar char="-"/>
            </a:pPr>
            <a:r>
              <a:rPr lang="en-US" baseline="0" dirty="0"/>
              <a:t>Straight </a:t>
            </a:r>
            <a:r>
              <a:rPr lang="en-US" baseline="0" dirty="0" err="1"/>
              <a:t>lissage</a:t>
            </a:r>
            <a:endParaRPr lang="en-US" baseline="0" dirty="0"/>
          </a:p>
          <a:p>
            <a:pPr marL="168347" indent="-168347">
              <a:buFontTx/>
              <a:buChar char="-"/>
            </a:pPr>
            <a:r>
              <a:rPr lang="en-US" baseline="0" dirty="0"/>
              <a:t>Circular </a:t>
            </a:r>
            <a:r>
              <a:rPr lang="en-US" baseline="0" dirty="0" err="1"/>
              <a:t>lissage</a:t>
            </a:r>
            <a:endParaRPr lang="en-US" baseline="0" dirty="0"/>
          </a:p>
          <a:p>
            <a:pPr marL="168347" indent="-168347">
              <a:buFontTx/>
              <a:buChar char="-"/>
            </a:pPr>
            <a:endParaRPr lang="en-US" baseline="0" dirty="0"/>
          </a:p>
          <a:p>
            <a:r>
              <a:rPr lang="en-US" baseline="0" dirty="0"/>
              <a:t>The 1</a:t>
            </a:r>
            <a:r>
              <a:rPr lang="en-US" baseline="30000" dirty="0"/>
              <a:t>st</a:t>
            </a:r>
            <a:r>
              <a:rPr lang="en-US" baseline="0" dirty="0"/>
              <a:t> sun ray is the only one performed with the fingertips, all the others are with the thumb</a:t>
            </a:r>
          </a:p>
          <a:p>
            <a:endParaRPr lang="en-US" baseline="0" dirty="0"/>
          </a:p>
          <a:p>
            <a:r>
              <a:rPr lang="en-US" baseline="0" dirty="0"/>
              <a:t>Now let's watch the training video, I will comment on all the maneuvers, feel free to ask me to stop if you need to.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19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62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Before presenting our new ephemeral skin care product in more detail, we would like to offer you a retrospective of the past year.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201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Now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have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discovered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do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think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benefits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brings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?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Whether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60' or 30' version,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intensely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relax the body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release areas of tension,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boost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energy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calm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For the 60min version, the facial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illuminate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complexion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provide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intense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hydration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30-minute version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perfect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short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immediate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relaxation,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ideal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complementary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people in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hurry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20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355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After viewing this new treatment, I would like to get your impressions. </a:t>
            </a:r>
          </a:p>
          <a:p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32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do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think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about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?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Do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feel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able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practicing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after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digital training?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side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recommend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practice at least 3 times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before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client practice.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How do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plan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promote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institutes?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22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520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5775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982"/>
              </a:spcBef>
            </a:pP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If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had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define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60' &amp; 30'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would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say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?</a:t>
            </a:r>
          </a:p>
          <a:p>
            <a:pPr>
              <a:lnSpc>
                <a:spcPct val="90000"/>
              </a:lnSpc>
              <a:spcBef>
                <a:spcPts val="982"/>
              </a:spcBef>
            </a:pP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Here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are the key phrases to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describe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sell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care.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24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289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982"/>
              </a:spcBef>
            </a:pP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Contraindications</a:t>
            </a:r>
            <a:endParaRPr lang="fr-FR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4462" indent="-224462">
              <a:lnSpc>
                <a:spcPct val="90000"/>
              </a:lnSpc>
              <a:spcBef>
                <a:spcPts val="982"/>
              </a:spcBef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Cervical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problems</a:t>
            </a:r>
            <a:endParaRPr lang="fr-FR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4462" indent="-224462">
              <a:lnSpc>
                <a:spcPct val="90000"/>
              </a:lnSpc>
              <a:spcBef>
                <a:spcPts val="982"/>
              </a:spcBef>
              <a:buFontTx/>
              <a:buChar char="-"/>
            </a:pP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Severe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migraines</a:t>
            </a:r>
          </a:p>
          <a:p>
            <a:pPr marL="224462" indent="-224462">
              <a:lnSpc>
                <a:spcPct val="90000"/>
              </a:lnSpc>
              <a:spcBef>
                <a:spcPts val="982"/>
              </a:spcBef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Mycoses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25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67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Finally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possible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include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30' in a 30' or 60' facial, a hand or foot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hair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hair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styling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partners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26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971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As we have seen, the Mahana treatment can be completed with a Christmas kit.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order to extend the benefits at home, we suggest you focus on the following ...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550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complete face and body program composed of the « Hydra n1 » range and the « Relax » range.</a:t>
            </a:r>
          </a:p>
          <a:p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CE563EA7-A024-41BE-BFA5-2D2CC21575F9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97849">
                <a:defRPr/>
              </a:pPr>
              <a:t>28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5816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Hydra n1 range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guarantees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optimal, intense and long-lasting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hydration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thanks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a star active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ingredient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; do you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remember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which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active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ingredient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?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Indeed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imperata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cylindrica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This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tall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plant has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hygroscopic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role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It has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capacity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capture water and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retain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up to 24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hours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this range,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4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flagship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products: </a:t>
            </a:r>
          </a:p>
          <a:p>
            <a:pPr marL="168347" indent="-168347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Hydra n1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serum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which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hydrate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depth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thanks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the addition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low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molecular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weight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hyaluronic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acid</a:t>
            </a: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68347" indent="-168347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Hydra n1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fluid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which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at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same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time hydrate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mattify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thanks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silica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It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thus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ideal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product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normal to mixed skins</a:t>
            </a:r>
          </a:p>
          <a:p>
            <a:pPr marL="168347" indent="-168347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Hydra n1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cream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rather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intended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dry or sensitive skins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since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shea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butter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comfort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skins</a:t>
            </a:r>
          </a:p>
          <a:p>
            <a:pPr marL="168347" indent="-168347">
              <a:buFontTx/>
              <a:buChar char="-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finally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Hydra n1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mask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enriched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jojoba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repair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Use 2 to 3 times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week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even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as a sleeping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mask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!</a:t>
            </a:r>
          </a:p>
          <a:p>
            <a:pPr marL="168347" indent="-168347">
              <a:buFontTx/>
              <a:buChar char="-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This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ideal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program for all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dehydrated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skin.</a:t>
            </a:r>
          </a:p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CE563EA7-A024-41BE-BFA5-2D2CC21575F9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97849">
                <a:defRPr/>
              </a:pPr>
              <a:t>29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420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If you had to define your daily life for the past year, what would you say?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For the past year, we have been accumulating stress. An anxiety-provoking context, negative thoughts... have only increased our anxiety.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For many people, daily life has changed. A professional activity stopped, telecommuting.... Sedentary lifestyle, bad posture, frozen shoulder syndrome... many physical ailments have appeared.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eventually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in an unprecedented way, we also experienced moments of confinement. Isolation and a poor social life have accentuated the malaise.</a:t>
            </a:r>
          </a:p>
          <a:p>
            <a:endParaRPr lang="fr-FR" dirty="0"/>
          </a:p>
          <a:p>
            <a:r>
              <a:rPr lang="fr-FR" dirty="0"/>
              <a:t>Finally, for the past year, our </a:t>
            </a:r>
            <a:r>
              <a:rPr lang="fr-FR" baseline="0" dirty="0"/>
              <a:t>body and mind have been put to the test.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D512-6B45-4599-B546-A08B6EF7031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209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complete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this facial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offer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let's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now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focus on the « Relax » range. This range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you know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perfectly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well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its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sweet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bewitching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scents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Tiare Flower and Jasmine 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invites you to escape. This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subtle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alliance of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warm and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delicate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floral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scents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soothes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calms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and relaxes.</a:t>
            </a:r>
          </a:p>
          <a:p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As 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reminder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we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propose a program in 2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steps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224462" indent="-224462" defTabSz="897849">
              <a:buFontTx/>
              <a:buAutoNum type="arabicPeriod"/>
              <a:defRPr/>
            </a:pP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Once or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twice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week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exfoliate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nourish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sugar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scrub made of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organic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cane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sugar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white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sugar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organic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sunflower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oil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pPr defTabSz="897849">
              <a:defRPr/>
            </a:pP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According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to you,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are the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advantages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this scrub?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Indeed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are on an ultra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greedy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to transformation texture,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ideal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for dry skins</a:t>
            </a:r>
          </a:p>
          <a:p>
            <a:pPr defTabSz="897849">
              <a:defRPr/>
            </a:pP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2. Daily: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nourish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delicious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oil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and the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synergy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its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3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vegetable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oils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sesame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baobab,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organic</a:t>
            </a:r>
            <a:r>
              <a:rPr lang="fr-FR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sunflower</a:t>
            </a:r>
            <a:endParaRPr lang="fr-FR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Do you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remember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tip for use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give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customers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?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Indeed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possible to use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lengths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ends of dry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damaged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hair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repairing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effect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/>
          </a:p>
          <a:p>
            <a:pPr defTabSz="897849">
              <a:defRPr/>
            </a:pPr>
            <a:endParaRPr lang="fr-FR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897849">
              <a:defRPr/>
            </a:pPr>
            <a:endParaRPr lang="fr-FR" b="1" dirty="0"/>
          </a:p>
          <a:p>
            <a:endParaRPr lang="fr-FR" b="1" dirty="0"/>
          </a:p>
          <a:p>
            <a:endParaRPr lang="fr-FR" b="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CE563EA7-A024-41BE-BFA5-2D2CC21575F9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97849">
                <a:defRPr/>
              </a:pPr>
              <a:t>30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8168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order to accompany your prescription, Yon-Ka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advises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you to give some beauty &amp; well-being tips to your customers.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idea is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give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counsels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that will optimize the results of the care and products and make the experience fully successful.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Personally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, what do you do to relax after a hard or exhausting day?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some beauty and well-being tips to prolong the benefits of Mahana's home care: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Avoid eating sugar before bedtime 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Avoid screens before bedtime, prefer reading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Take a bath once a week 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Organize time for yourself (e.g., going out with friends, going to the movies, getting a massage)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*Realize breathing exercises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*Listening to relaxing music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Rejuvenate in the middle of nature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*Foot bath and self-massage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*Go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swimming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practice yoga, meditation,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pilates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stretching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Practicing cardiac coherence (imported in Europe by Dr. David Servan-Schreiber. It consists in synchronizing the breathing and the heartbeat in order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calmness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the body) - small bamboo application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It is therefore essential to get to know yourself and to listen to your body on a daily basis.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63EA7-A024-41BE-BFA5-2D2CC21575F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853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accompany the Mahana treatment, here is an example of a mocktail recipe to offer post treatment to your clients.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your shakers!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63EA7-A024-41BE-BFA5-2D2CC21575F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343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 now offer you 2 summary sheets of Mahana treatments.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 recommend that you print these sheets and post them in your common staff rooms or give them to your sales staff.</a:t>
            </a:r>
          </a:p>
          <a:p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27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the main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elements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remember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about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60min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34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9299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those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Care 30min.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35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703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make this new ephemeral treatment a success, we propose a 360° activation.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All the elements will of course be available on the pro space.</a:t>
            </a:r>
          </a:p>
          <a:p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771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At first, at the training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level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provide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both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technical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guide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review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video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practice.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37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1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order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accompany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for communication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visibility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new care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within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institutes,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have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developed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different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support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elements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</a:p>
          <a:p>
            <a:pPr marL="168347" indent="-168347" defTabSz="897849">
              <a:buFontTx/>
              <a:buChar char="-"/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Poster</a:t>
            </a:r>
          </a:p>
          <a:p>
            <a:pPr marL="168347" indent="-168347" defTabSz="897849">
              <a:buFontTx/>
              <a:buChar char="-"/>
              <a:defRPr/>
            </a:pP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Video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put on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digital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counters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38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881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kit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available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French and English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only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digital version. In France,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activate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through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agency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TRUST ME,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whom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realized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12 care on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journalists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within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Parisian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hotel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therefore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expecting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great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coverage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39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It is with this in mind that we have created our new ephemeral treatment.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 offer you to liven up the holidays with the perfect gift!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 treatment for everyone that corresponds to the need to relax, energize and escape.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D512-6B45-4599-B546-A08B6EF7031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654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accompany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offline communication,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developed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media kit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composed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4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Posts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a digital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contest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highlight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on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homepage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the Yon-Ka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website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Feel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free to do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same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own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websites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networks.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The goal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make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new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ephemeral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skin care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product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known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becomes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must-have for the end-of-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year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celebrations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40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352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Before we leave, I would like to take your questions.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Feel free to ask any questions and I will be happy to answer them.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174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8be6f3f7cc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638" y="720725"/>
            <a:ext cx="6416676" cy="3609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g8be6f3f7cc_2_666:notes"/>
          <p:cNvSpPr txBox="1">
            <a:spLocks noGrp="1"/>
          </p:cNvSpPr>
          <p:nvPr>
            <p:ph type="body" idx="1"/>
          </p:nvPr>
        </p:nvSpPr>
        <p:spPr>
          <a:xfrm>
            <a:off x="637386" y="4570262"/>
            <a:ext cx="5099082" cy="432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542" tIns="84542" rIns="84542" bIns="84542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This webinar is now over. I wanted to thank you for your participation and your proactivity. I was delighted to spend this time with you and to have introduced you to our new treatment which I hope will be a great success with your clients. Do not hesitate to come back to your trainer if you have additional questions or if you wish to have a personalized accompaniment. We are at your side. </a:t>
            </a:r>
          </a:p>
          <a:p>
            <a:pPr>
              <a:buClr>
                <a:schemeClr val="dk1"/>
              </a:buClr>
              <a:buSzPts val="1100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To finish our immersion in Polynesia, I say goodbye in Polynesian " Nana ".</a:t>
            </a:r>
          </a:p>
          <a:p>
            <a:pPr>
              <a:buClr>
                <a:schemeClr val="dk1"/>
              </a:buClr>
              <a:buSzPts val="1100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See you soon</a:t>
            </a:r>
            <a:endParaRPr lang="en-US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8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Before we reveal our holiday destination, tell me where would you like to go?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All these destinations are beautiful ....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D512-6B45-4599-B546-A08B6EF7031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85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Yon-Ka invites you to travel ....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D512-6B45-4599-B546-A08B6EF7031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16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the heart of Polynesia ....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This moodboard reveals all our sources of inspiration to create this treatment. 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In a few words, our objective with this new treatment is to offer our customers a sunny, generous, enveloping trip to a paradise island for Christmas... 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What could be warmer at Christmas time than to travel in the sun, with your feet in the warm sand, listening to the lapping of the Pacific Ocean tides.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Discover the sweet and sunny fragrances of tiare flower and jasmine.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Succumb to a bit of greed by tasting the tender flesh of a fresh coconut.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To hydrate yourself, sipping a delicious exotic fruit juice.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And finally, to enjoy the warmth of the hot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oil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body, to let go, to refocus, to be fully conscious, to live an authentic and generous moment...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Are you ready to make this journey with us?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63EA7-A024-41BE-BFA5-2D2CC21575F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92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e6f3f7cc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92100" y="96838"/>
            <a:ext cx="7181850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8be6f3f7cc_2_138:notes"/>
          <p:cNvSpPr txBox="1">
            <a:spLocks noGrp="1"/>
          </p:cNvSpPr>
          <p:nvPr>
            <p:ph type="body" idx="1"/>
          </p:nvPr>
        </p:nvSpPr>
        <p:spPr>
          <a:xfrm>
            <a:off x="135569" y="4135428"/>
            <a:ext cx="6473343" cy="656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2" tIns="87512" rIns="87512" bIns="87512" anchor="t" anchorCtr="0">
            <a:noAutofit/>
          </a:bodyPr>
          <a:lstStyle/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We are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taking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you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along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with us to discover the Mahana treatment, the alliance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wellness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Yon-Ka expertise.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You are probably wondering what Mahana means?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09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Well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means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Polynesian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language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Why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choose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name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?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Simply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immerse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you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sunny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universe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 warm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comforting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atmosphere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pPr defTabSz="897849">
              <a:defRPr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This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main thread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our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new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treatment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Indeed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, at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heart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Mahana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cranial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massage. It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based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on 10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stripes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symbolize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rays of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sun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All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rays converge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towards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vertex, the meeting point of all the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meridians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Chinese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medicine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also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7th chakra,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Ayurvedic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medicine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Our goal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bring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an influx of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energy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the vertex in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order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to diffuse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it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throughout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</a:rPr>
              <a:t> the body.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1E75D512-6B45-4599-B546-A08B6EF7031D}" type="slidenum">
              <a:rPr lang="fr-FR">
                <a:solidFill>
                  <a:prstClr val="black"/>
                </a:solidFill>
                <a:latin typeface="Calibri"/>
              </a:rPr>
              <a:pPr defTabSz="897849"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0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81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81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114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339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340667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5054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5159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73548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19A9-0109-4E1F-AA67-AE5EC327BD46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22/09/2022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069E9-C17D-4F98-AB48-22F9EF6C6A3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0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5159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64927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min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0" y="333861"/>
            <a:ext cx="12192000" cy="602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                               Modifiez le style du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838200" y="1375718"/>
            <a:ext cx="10515600" cy="511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7493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280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5159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8258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2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19A9-0109-4E1F-AA67-AE5EC327BD46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22/09/2022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069E9-C17D-4F98-AB48-22F9EF6C6A3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70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5159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43530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min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0" y="333861"/>
            <a:ext cx="12192000" cy="602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                               Modifiez le style du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838200" y="1375718"/>
            <a:ext cx="10515600" cy="511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15325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3C3D1-DA0F-4247-95A8-0DA81B240A75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22/09/2022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E1D00-6B59-4C4B-9308-24765062B853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48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13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37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2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06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4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15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30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Change the style of the title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Modify the mask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3C3D1-DA0F-4247-95A8-0DA81B240A75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1D00-6B59-4C4B-9308-24765062B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88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580BC-1FFC-7441-9A9D-EDCD90E8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191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7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2">
              <a:lumMod val="25000"/>
            </a:schemeClr>
          </a:solidFill>
          <a:latin typeface="Century" panose="02040604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fia Pro Regular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fia Pro Regular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fia Pro Regular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fia Pro Regular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fia Pro Regular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580BC-1FFC-7441-9A9D-EDCD90E8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5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703781"/>
            <a:ext cx="10515600" cy="2473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Modify the mask text styles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 </a:t>
            </a:r>
          </a:p>
        </p:txBody>
      </p:sp>
    </p:spTree>
    <p:extLst>
      <p:ext uri="{BB962C8B-B14F-4D97-AF65-F5344CB8AC3E}">
        <p14:creationId xmlns:p14="http://schemas.microsoft.com/office/powerpoint/2010/main" val="44625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0" r:id="rId4"/>
    <p:sldLayoutId id="214748367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>
              <a:lumMod val="25000"/>
            </a:schemeClr>
          </a:solidFill>
          <a:latin typeface="KyivType Sans2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580BC-1FFC-7441-9A9D-EDCD90E8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5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703781"/>
            <a:ext cx="10515600" cy="2473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50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>
              <a:lumMod val="25000"/>
            </a:schemeClr>
          </a:solidFill>
          <a:latin typeface="KyivType Sans2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pn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>
          <a:xfrm>
            <a:off x="826770" y="53745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fr-FR" dirty="0"/>
              <a:t>The</a:t>
            </a:r>
            <a:br>
              <a:rPr lang="fr-FR" dirty="0"/>
            </a:br>
            <a:r>
              <a:rPr lang="fr-FR" dirty="0"/>
              <a:t>Phyto-</a:t>
            </a:r>
            <a:r>
              <a:rPr lang="fr-FR" dirty="0" err="1"/>
              <a:t>Aromatic</a:t>
            </a:r>
            <a:r>
              <a:rPr lang="fr-FR" dirty="0"/>
              <a:t> </a:t>
            </a:r>
          </a:p>
          <a:p>
            <a:r>
              <a:rPr lang="fr-FR" dirty="0" err="1"/>
              <a:t>Experience</a:t>
            </a:r>
            <a:endParaRPr lang="fr-FR" sz="2000" dirty="0">
              <a:solidFill>
                <a:srgbClr val="3E3E3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00" y="1062094"/>
            <a:ext cx="3989559" cy="34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Taurumi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as a source of inspiration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82960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CC496"/>
                </a:solidFill>
                <a:latin typeface="Roboto" panose="020B0604020202020204" charset="0"/>
                <a:ea typeface="Roboto" panose="020B0604020202020204" charset="0"/>
              </a:rPr>
              <a:t>Taurumi, </a:t>
            </a:r>
            <a:r>
              <a:rPr lang="fr-FR" sz="2800" dirty="0">
                <a:latin typeface="Roboto" panose="020B0604020202020204" charset="0"/>
                <a:ea typeface="Roboto" panose="020B0604020202020204" charset="0"/>
              </a:rPr>
              <a:t>tau means "to </a:t>
            </a:r>
            <a:r>
              <a:rPr lang="fr-FR" sz="2800" dirty="0" err="1">
                <a:solidFill>
                  <a:srgbClr val="FCC496"/>
                </a:solidFill>
                <a:latin typeface="Roboto" panose="020B0604020202020204" charset="0"/>
                <a:ea typeface="Roboto" panose="020B0604020202020204" charset="0"/>
              </a:rPr>
              <a:t>lay</a:t>
            </a:r>
            <a:r>
              <a:rPr lang="fr-FR" sz="2800" dirty="0">
                <a:latin typeface="Roboto" panose="020B0604020202020204" charset="0"/>
                <a:ea typeface="Roboto" panose="020B0604020202020204" charset="0"/>
              </a:rPr>
              <a:t>" and </a:t>
            </a:r>
            <a:r>
              <a:rPr lang="fr-FR" sz="2800" dirty="0" err="1">
                <a:latin typeface="Roboto" panose="020B0604020202020204" charset="0"/>
                <a:ea typeface="Roboto" panose="020B0604020202020204" charset="0"/>
              </a:rPr>
              <a:t>rumi</a:t>
            </a:r>
            <a:r>
              <a:rPr lang="fr-FR" sz="2800" dirty="0">
                <a:latin typeface="Roboto" panose="020B0604020202020204" charset="0"/>
                <a:ea typeface="Roboto" panose="020B0604020202020204" charset="0"/>
              </a:rPr>
              <a:t> "</a:t>
            </a:r>
            <a:r>
              <a:rPr lang="fr-FR" sz="2800" dirty="0">
                <a:solidFill>
                  <a:srgbClr val="FCC496"/>
                </a:solidFill>
                <a:latin typeface="Roboto" panose="020B0604020202020204" charset="0"/>
                <a:ea typeface="Roboto" panose="020B0604020202020204" charset="0"/>
              </a:rPr>
              <a:t>to knead</a:t>
            </a:r>
            <a:r>
              <a:rPr lang="fr-FR" sz="2800" dirty="0">
                <a:latin typeface="Roboto" panose="020B0604020202020204" charset="0"/>
                <a:ea typeface="Roboto" panose="020B0604020202020204" charset="0"/>
              </a:rPr>
              <a:t>".</a:t>
            </a:r>
          </a:p>
          <a:p>
            <a:pPr algn="ctr"/>
            <a:r>
              <a:rPr lang="fr-FR" sz="2800" dirty="0">
                <a:solidFill>
                  <a:srgbClr val="FCC4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fr-FR" sz="2800" dirty="0">
              <a:solidFill>
                <a:prstClr val="black"/>
              </a:solidFill>
              <a:latin typeface="Roboto Mono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3642729" y="2981536"/>
            <a:ext cx="4880199" cy="3283954"/>
            <a:chOff x="3642729" y="2981536"/>
            <a:chExt cx="4880199" cy="328395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03" t="32213" r="8241" b="25098"/>
            <a:stretch/>
          </p:blipFill>
          <p:spPr>
            <a:xfrm>
              <a:off x="4576487" y="2981536"/>
              <a:ext cx="3183467" cy="32839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4775200" y="4386731"/>
              <a:ext cx="26980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cap="small" dirty="0" err="1">
                  <a:latin typeface="Roboto Mono"/>
                </a:rPr>
                <a:t>Taurumi</a:t>
              </a:r>
              <a:endParaRPr lang="fr-FR" b="1" cap="small" dirty="0">
                <a:latin typeface="Roboto Mono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62721" y="3335342"/>
              <a:ext cx="1668567" cy="383823"/>
            </a:xfrm>
            <a:prstGeom prst="rect">
              <a:avLst/>
            </a:prstGeom>
            <a:ln>
              <a:solidFill>
                <a:srgbClr val="FCC49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3E3E3E"/>
                  </a:solidFill>
                  <a:latin typeface="Roboto Mono"/>
                </a:rPr>
                <a:t>Spirit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4361" y="5104096"/>
              <a:ext cx="1668567" cy="383823"/>
            </a:xfrm>
            <a:prstGeom prst="rect">
              <a:avLst/>
            </a:prstGeom>
            <a:ln>
              <a:solidFill>
                <a:srgbClr val="FCC49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3E3E3E"/>
                  </a:solidFill>
                  <a:latin typeface="Roboto Mono"/>
                </a:rPr>
                <a:t>Soul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42203" y="5379259"/>
              <a:ext cx="1668567" cy="383823"/>
            </a:xfrm>
            <a:prstGeom prst="rect">
              <a:avLst/>
            </a:prstGeom>
            <a:ln>
              <a:solidFill>
                <a:srgbClr val="FCC49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3E3E3E"/>
                  </a:solidFill>
                  <a:latin typeface="Roboto Mono"/>
                </a:rPr>
                <a:t>Heart</a:t>
              </a:r>
              <a:endParaRPr lang="fr-FR" b="1" dirty="0">
                <a:solidFill>
                  <a:srgbClr val="3E3E3E"/>
                </a:solidFill>
                <a:latin typeface="Roboto Mono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42729" y="3560078"/>
              <a:ext cx="1668567" cy="383823"/>
            </a:xfrm>
            <a:prstGeom prst="rect">
              <a:avLst/>
            </a:prstGeom>
            <a:ln>
              <a:solidFill>
                <a:srgbClr val="FCC49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3E3E3E"/>
                  </a:solidFill>
                  <a:latin typeface="Roboto Mono"/>
                </a:rPr>
                <a:t>Body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1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Taurumi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a star massage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</p:txBody>
      </p:sp>
      <p:sp>
        <p:nvSpPr>
          <p:cNvPr id="38" name="Étoile à 5 branches 37"/>
          <p:cNvSpPr/>
          <p:nvPr/>
        </p:nvSpPr>
        <p:spPr>
          <a:xfrm>
            <a:off x="708660" y="2070888"/>
            <a:ext cx="4429125" cy="4535632"/>
          </a:xfrm>
          <a:prstGeom prst="star5">
            <a:avLst/>
          </a:prstGeom>
          <a:solidFill>
            <a:schemeClr val="bg1"/>
          </a:solidFill>
          <a:ln>
            <a:solidFill>
              <a:srgbClr val="FCC4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/>
          <p:cNvCxnSpPr>
            <a:stCxn id="38" idx="0"/>
          </p:cNvCxnSpPr>
          <p:nvPr/>
        </p:nvCxnSpPr>
        <p:spPr>
          <a:xfrm>
            <a:off x="2923223" y="2070888"/>
            <a:ext cx="2501816" cy="0"/>
          </a:xfrm>
          <a:prstGeom prst="line">
            <a:avLst/>
          </a:prstGeom>
          <a:ln>
            <a:solidFill>
              <a:srgbClr val="FCC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5070944" y="3793858"/>
            <a:ext cx="2059701" cy="0"/>
          </a:xfrm>
          <a:prstGeom prst="line">
            <a:avLst/>
          </a:prstGeom>
          <a:ln>
            <a:solidFill>
              <a:srgbClr val="FCC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4283127" y="6606520"/>
            <a:ext cx="2426285" cy="0"/>
          </a:xfrm>
          <a:prstGeom prst="line">
            <a:avLst/>
          </a:prstGeom>
          <a:ln>
            <a:solidFill>
              <a:srgbClr val="FCC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77592" y="4023370"/>
            <a:ext cx="3291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b="1" cap="small" dirty="0">
                <a:solidFill>
                  <a:prstClr val="black"/>
                </a:solidFill>
                <a:latin typeface="Roboto Mono"/>
              </a:rPr>
              <a:t>Living </a:t>
            </a:r>
          </a:p>
          <a:p>
            <a:pPr lvl="0" algn="ctr"/>
            <a:r>
              <a:rPr lang="fr-FR" b="1" cap="small" dirty="0">
                <a:solidFill>
                  <a:prstClr val="black"/>
                </a:solidFill>
                <a:latin typeface="Roboto Mono"/>
              </a:rPr>
              <a:t>in the </a:t>
            </a:r>
            <a:r>
              <a:rPr lang="fr-FR" b="1" cap="small" dirty="0" err="1">
                <a:solidFill>
                  <a:prstClr val="black"/>
                </a:solidFill>
                <a:latin typeface="Roboto Mono"/>
              </a:rPr>
              <a:t>present</a:t>
            </a:r>
            <a:r>
              <a:rPr lang="fr-FR" b="1" cap="small" dirty="0">
                <a:solidFill>
                  <a:prstClr val="black"/>
                </a:solidFill>
                <a:latin typeface="Roboto Mono"/>
              </a:rPr>
              <a:t> moment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83493" y="195191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CC496"/>
                </a:solidFill>
                <a:latin typeface="Roboto Mono"/>
              </a:rPr>
              <a:t>Clear</a:t>
            </a:r>
            <a:r>
              <a:rPr lang="fr-FR" b="1" dirty="0">
                <a:solidFill>
                  <a:srgbClr val="FCC496"/>
                </a:solidFill>
                <a:latin typeface="Roboto Mono"/>
              </a:rPr>
              <a:t> </a:t>
            </a:r>
            <a:r>
              <a:rPr lang="fr-FR" b="1" dirty="0" err="1">
                <a:solidFill>
                  <a:srgbClr val="FCC496"/>
                </a:solidFill>
                <a:latin typeface="Roboto Mono"/>
              </a:rPr>
              <a:t>your</a:t>
            </a:r>
            <a:r>
              <a:rPr lang="fr-FR" b="1" dirty="0">
                <a:solidFill>
                  <a:srgbClr val="FCC496"/>
                </a:solidFill>
                <a:latin typeface="Roboto Mono"/>
              </a:rPr>
              <a:t> </a:t>
            </a:r>
            <a:r>
              <a:rPr lang="fr-FR" b="1" dirty="0" err="1">
                <a:solidFill>
                  <a:srgbClr val="FCC496"/>
                </a:solidFill>
                <a:latin typeface="Roboto Mono"/>
              </a:rPr>
              <a:t>mind</a:t>
            </a:r>
            <a:endParaRPr lang="fr-FR" dirty="0">
              <a:solidFill>
                <a:srgbClr val="FCC496"/>
              </a:solidFill>
              <a:latin typeface="Roboto Mono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90713" y="6139873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b="1" dirty="0" err="1">
                <a:solidFill>
                  <a:srgbClr val="FCC496"/>
                </a:solidFill>
                <a:latin typeface="Roboto Mono"/>
              </a:rPr>
              <a:t>Anchoring</a:t>
            </a:r>
            <a:r>
              <a:rPr lang="fr-FR" b="1" dirty="0">
                <a:solidFill>
                  <a:srgbClr val="FCC496"/>
                </a:solidFill>
                <a:latin typeface="Roboto Mono"/>
              </a:rPr>
              <a:t> yourself to the </a:t>
            </a:r>
            <a:r>
              <a:rPr lang="fr-FR" b="1" dirty="0" err="1">
                <a:solidFill>
                  <a:srgbClr val="FCC496"/>
                </a:solidFill>
                <a:latin typeface="Roboto Mono"/>
              </a:rPr>
              <a:t>ground</a:t>
            </a:r>
            <a:endParaRPr lang="fr-FR" dirty="0">
              <a:solidFill>
                <a:srgbClr val="FCC496"/>
              </a:solidFill>
              <a:latin typeface="Roboto Mono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594822" y="3377097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CC496"/>
                </a:solidFill>
                <a:latin typeface="Roboto Mono"/>
              </a:rPr>
              <a:t>Opening</a:t>
            </a:r>
            <a:r>
              <a:rPr lang="fr-FR" b="1" dirty="0">
                <a:solidFill>
                  <a:srgbClr val="FCC496"/>
                </a:solidFill>
                <a:latin typeface="Roboto Mono"/>
              </a:rPr>
              <a:t> up to </a:t>
            </a:r>
            <a:r>
              <a:rPr lang="fr-FR" b="1" dirty="0" err="1">
                <a:solidFill>
                  <a:srgbClr val="FCC496"/>
                </a:solidFill>
                <a:latin typeface="Roboto Mono"/>
              </a:rPr>
              <a:t>others</a:t>
            </a:r>
            <a:endParaRPr lang="fr-FR" dirty="0">
              <a:solidFill>
                <a:srgbClr val="FCC496"/>
              </a:solidFill>
              <a:latin typeface="Roboto Mono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6323730" y="3034739"/>
            <a:ext cx="2878562" cy="1311797"/>
            <a:chOff x="6323730" y="3034739"/>
            <a:chExt cx="2878562" cy="1311797"/>
          </a:xfrm>
        </p:grpSpPr>
        <p:sp>
          <p:nvSpPr>
            <p:cNvPr id="47" name="Rectangle 46"/>
            <p:cNvSpPr/>
            <p:nvPr/>
          </p:nvSpPr>
          <p:spPr>
            <a:xfrm>
              <a:off x="6323730" y="3311556"/>
              <a:ext cx="889987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b="1" dirty="0">
                  <a:latin typeface="Roboto Mono"/>
                </a:rPr>
                <a:t>Hands</a:t>
              </a:r>
              <a:endParaRPr lang="fr-FR" dirty="0">
                <a:latin typeface="Roboto Mono"/>
              </a:endParaRP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3480" y="3034739"/>
              <a:ext cx="1978812" cy="1311797"/>
            </a:xfrm>
            <a:prstGeom prst="rect">
              <a:avLst/>
            </a:prstGeom>
          </p:spPr>
        </p:pic>
      </p:grpSp>
      <p:grpSp>
        <p:nvGrpSpPr>
          <p:cNvPr id="49" name="Groupe 48"/>
          <p:cNvGrpSpPr/>
          <p:nvPr/>
        </p:nvGrpSpPr>
        <p:grpSpPr>
          <a:xfrm>
            <a:off x="5609782" y="5624017"/>
            <a:ext cx="2698499" cy="1207346"/>
            <a:chOff x="5609782" y="5624017"/>
            <a:chExt cx="2698499" cy="1207346"/>
          </a:xfrm>
        </p:grpSpPr>
        <p:sp>
          <p:nvSpPr>
            <p:cNvPr id="50" name="Rectangle 49"/>
            <p:cNvSpPr/>
            <p:nvPr/>
          </p:nvSpPr>
          <p:spPr>
            <a:xfrm>
              <a:off x="5609782" y="6065333"/>
              <a:ext cx="659155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b="1" dirty="0" err="1">
                  <a:latin typeface="Roboto Mono"/>
                </a:rPr>
                <a:t>Feet</a:t>
              </a:r>
              <a:endParaRPr lang="fr-FR" dirty="0">
                <a:latin typeface="Roboto Mono"/>
              </a:endParaRPr>
            </a:p>
          </p:txBody>
        </p:sp>
        <p:pic>
          <p:nvPicPr>
            <p:cNvPr id="51" name="Picture 2" descr="https://i.pinimg.com/564x/16/f4/93/16f4931211b74ee47ed0cff0af6501a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433" y="5624017"/>
              <a:ext cx="1815848" cy="12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Imag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308" y="1615024"/>
            <a:ext cx="1720146" cy="1145745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480" y="3063615"/>
            <a:ext cx="1978812" cy="1311797"/>
          </a:xfrm>
          <a:prstGeom prst="rect">
            <a:avLst/>
          </a:prstGeom>
        </p:spPr>
      </p:pic>
      <p:pic>
        <p:nvPicPr>
          <p:cNvPr id="54" name="Picture 2" descr="https://i.pinimg.com/564x/16/f4/93/16f4931211b74ee47ed0cff0af6501a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3" y="5652893"/>
            <a:ext cx="1815848" cy="12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Steps of the Mahana </a:t>
            </a:r>
            <a:r>
              <a:rPr lang="fr-FR" sz="4800" dirty="0" err="1">
                <a:solidFill>
                  <a:srgbClr val="3E3E3E"/>
                </a:solidFill>
                <a:latin typeface="KyivType Sans2" panose="00000500000000000000" charset="0"/>
              </a:rPr>
              <a:t>treatment</a:t>
            </a: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 60’</a:t>
            </a:r>
            <a:b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</a:b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/ Option 30’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2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a </a:t>
            </a:r>
            <a:r>
              <a:rPr lang="fr-FR" sz="4000" dirty="0" err="1">
                <a:solidFill>
                  <a:srgbClr val="3E3E3E"/>
                </a:solidFill>
              </a:rPr>
              <a:t>careful</a:t>
            </a:r>
            <a:r>
              <a:rPr lang="fr-FR" sz="4000" dirty="0">
                <a:solidFill>
                  <a:srgbClr val="3E3E3E"/>
                </a:solidFill>
              </a:rPr>
              <a:t> </a:t>
            </a:r>
            <a:r>
              <a:rPr lang="fr-FR" sz="4000" dirty="0" err="1">
                <a:solidFill>
                  <a:srgbClr val="3E3E3E"/>
                </a:solidFill>
              </a:rPr>
              <a:t>preparation</a:t>
            </a:r>
            <a:endParaRPr lang="fr-FR" sz="4000" dirty="0">
              <a:solidFill>
                <a:srgbClr val="3E3E3E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7064" y="6221727"/>
            <a:ext cx="11837870" cy="584775"/>
          </a:xfrm>
          <a:prstGeom prst="rect">
            <a:avLst/>
          </a:prstGeom>
          <a:solidFill>
            <a:srgbClr val="FFF2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prstClr val="black"/>
                </a:solidFill>
                <a:latin typeface="Roboto Mono"/>
              </a:rPr>
              <a:t>For the 30min option,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only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 products,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linens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 and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accessories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 in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color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 are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required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.</a:t>
            </a:r>
          </a:p>
          <a:p>
            <a:pPr algn="ctr"/>
            <a:r>
              <a:rPr lang="fr-FR" sz="1600" dirty="0">
                <a:solidFill>
                  <a:prstClr val="black"/>
                </a:solidFill>
                <a:latin typeface="Roboto Mono"/>
              </a:rPr>
              <a:t>To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facilitate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 the correct dosage, 0.5=1 grain of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rice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, 1g=1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hazelnut</a:t>
            </a:r>
            <a:r>
              <a:rPr lang="fr-FR" sz="1600" dirty="0">
                <a:solidFill>
                  <a:prstClr val="black"/>
                </a:solidFill>
                <a:latin typeface="Roboto Mono"/>
              </a:rPr>
              <a:t>, 5g=1 </a:t>
            </a:r>
            <a:r>
              <a:rPr lang="fr-FR" sz="1600" dirty="0" err="1">
                <a:solidFill>
                  <a:prstClr val="black"/>
                </a:solidFill>
                <a:latin typeface="Roboto Mono"/>
              </a:rPr>
              <a:t>nut</a:t>
            </a:r>
            <a:endParaRPr lang="fr-FR" sz="1600" dirty="0">
              <a:solidFill>
                <a:prstClr val="black"/>
              </a:solidFill>
              <a:latin typeface="Roboto Mo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" y="1380625"/>
            <a:ext cx="1219199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To </a:t>
            </a:r>
            <a:r>
              <a:rPr lang="fr-FR" dirty="0" err="1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fly</a:t>
            </a:r>
            <a:r>
              <a:rPr lang="fr-FR" dirty="0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Polynesia</a:t>
            </a:r>
            <a:r>
              <a:rPr lang="fr-FR" dirty="0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, we recommend to place the products, </a:t>
            </a:r>
          </a:p>
          <a:p>
            <a:pPr marR="0" lvl="0" indent="0" algn="ctr" fontAlgn="auto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dirty="0" err="1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linens</a:t>
            </a:r>
            <a:r>
              <a:rPr lang="fr-FR" dirty="0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accessories</a:t>
            </a:r>
            <a:r>
              <a:rPr lang="fr-FR" dirty="0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rPr>
              <a:t> in the towel warmer.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675270" y="2072074"/>
            <a:ext cx="2816636" cy="3514444"/>
            <a:chOff x="572400" y="2713526"/>
            <a:chExt cx="2816636" cy="3514444"/>
          </a:xfrm>
        </p:grpSpPr>
        <p:sp>
          <p:nvSpPr>
            <p:cNvPr id="19" name="Rectangle 18"/>
            <p:cNvSpPr/>
            <p:nvPr/>
          </p:nvSpPr>
          <p:spPr>
            <a:xfrm>
              <a:off x="1010788" y="2713526"/>
              <a:ext cx="1709552" cy="706732"/>
            </a:xfrm>
            <a:prstGeom prst="rect">
              <a:avLst/>
            </a:prstGeom>
            <a:ln>
              <a:solidFill>
                <a:srgbClr val="FCC496"/>
              </a:solidFill>
            </a:ln>
          </p:spPr>
          <p:txBody>
            <a:bodyPr wrap="square">
              <a:spAutoFit/>
            </a:bodyPr>
            <a:lstStyle/>
            <a:p>
              <a:pPr marR="0" lvl="0" indent="0" algn="r" fontAlgn="auto">
                <a:lnSpc>
                  <a:spcPct val="115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fr-FR" dirty="0" err="1">
                  <a:latin typeface="Roboto Mono"/>
                  <a:ea typeface="Roboto" panose="02000000000000000000" pitchFamily="2" charset="0"/>
                  <a:cs typeface="Times New Roman" panose="02020603050405020304" pitchFamily="18" charset="0"/>
                </a:rPr>
                <a:t>Linens</a:t>
              </a:r>
              <a:r>
                <a:rPr lang="fr-FR" dirty="0">
                  <a:latin typeface="Roboto Mono"/>
                  <a:ea typeface="Roboto" panose="02000000000000000000" pitchFamily="2" charset="0"/>
                  <a:cs typeface="Times New Roman" panose="02020603050405020304" pitchFamily="18" charset="0"/>
                </a:rPr>
                <a:t> &amp;</a:t>
              </a:r>
            </a:p>
            <a:p>
              <a:pPr marR="0" lvl="0" indent="0" algn="r" fontAlgn="auto">
                <a:lnSpc>
                  <a:spcPct val="115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fr-FR" dirty="0" err="1">
                  <a:latin typeface="Roboto Mono"/>
                  <a:ea typeface="Roboto" panose="02000000000000000000" pitchFamily="2" charset="0"/>
                  <a:cs typeface="Times New Roman" panose="02020603050405020304" pitchFamily="18" charset="0"/>
                </a:rPr>
                <a:t>accessories</a:t>
              </a:r>
              <a:endParaRPr lang="fr-FR" dirty="0">
                <a:latin typeface="Roboto Mono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2400" y="3442592"/>
              <a:ext cx="2383239" cy="278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300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fr-FR" sz="1300" dirty="0">
                  <a:solidFill>
                    <a:srgbClr val="FCC496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4 hot compresses </a:t>
              </a:r>
            </a:p>
            <a:p>
              <a:pPr algn="r"/>
              <a:r>
                <a:rPr lang="fr-FR" sz="1000" i="1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</a:t>
              </a:r>
              <a:r>
                <a:rPr lang="fr-FR" sz="1000" i="1" dirty="0" err="1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soaked</a:t>
              </a:r>
              <a:r>
                <a:rPr lang="fr-FR" sz="1000" i="1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in 1L of water + 1 to 3 drops of « RELAX » </a:t>
              </a:r>
              <a:r>
                <a:rPr lang="fr-FR" sz="1000" i="1" dirty="0" err="1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Aromatic</a:t>
              </a:r>
              <a:r>
                <a:rPr lang="fr-FR" sz="1000" i="1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fr-FR" sz="1000" i="1" dirty="0" err="1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Concentrate</a:t>
              </a:r>
              <a:endParaRPr lang="fr-FR" sz="1000" i="1" dirty="0">
                <a:latin typeface="Roboto Mono"/>
                <a:ea typeface="Roboto Light" panose="020B0604020202020204" charset="0"/>
                <a:cs typeface="Times New Roman" panose="02020603050405020304" pitchFamily="18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1300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1 guest towel</a:t>
              </a:r>
            </a:p>
            <a:p>
              <a:pPr algn="r">
                <a:spcAft>
                  <a:spcPts val="600"/>
                </a:spcAft>
              </a:pPr>
              <a:r>
                <a:rPr lang="fr-FR" sz="1300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1 body hot stone</a:t>
              </a:r>
            </a:p>
            <a:p>
              <a:pPr algn="r">
                <a:spcAft>
                  <a:spcPts val="600"/>
                </a:spcAft>
              </a:pPr>
              <a:r>
                <a:rPr lang="fr-FR" sz="1300" dirty="0">
                  <a:solidFill>
                    <a:srgbClr val="FCC496"/>
                  </a:solidFill>
                  <a:latin typeface="Roboto Mono" panose="00000009000000000000" pitchFamily="49" charset="0"/>
                  <a:ea typeface="Roboto Mono" panose="00000009000000000000" pitchFamily="49" charset="0"/>
                </a:rPr>
                <a:t>2 medium-</a:t>
              </a:r>
              <a:r>
                <a:rPr lang="fr-FR" sz="1300" dirty="0" err="1">
                  <a:solidFill>
                    <a:srgbClr val="FCC496"/>
                  </a:solidFill>
                  <a:latin typeface="Roboto Mono" panose="00000009000000000000" pitchFamily="49" charset="0"/>
                  <a:ea typeface="Roboto Mono" panose="00000009000000000000" pitchFamily="49" charset="0"/>
                </a:rPr>
                <a:t>sized</a:t>
              </a:r>
              <a:r>
                <a:rPr lang="fr-FR" sz="1300" dirty="0">
                  <a:solidFill>
                    <a:srgbClr val="FCC496"/>
                  </a:solidFill>
                  <a:latin typeface="Roboto Mono" panose="00000009000000000000" pitchFamily="49" charset="0"/>
                  <a:ea typeface="Roboto Mono" panose="00000009000000000000" pitchFamily="49" charset="0"/>
                </a:rPr>
                <a:t> </a:t>
              </a:r>
              <a:r>
                <a:rPr lang="fr-FR" sz="1300" dirty="0" err="1">
                  <a:solidFill>
                    <a:srgbClr val="FCC496"/>
                  </a:solidFill>
                  <a:latin typeface="Roboto Mono" panose="00000009000000000000" pitchFamily="49" charset="0"/>
                  <a:ea typeface="Roboto Mono" panose="00000009000000000000" pitchFamily="49" charset="0"/>
                </a:rPr>
                <a:t>towels</a:t>
              </a:r>
              <a:endParaRPr lang="fr-FR" sz="1300" dirty="0">
                <a:solidFill>
                  <a:srgbClr val="FCC496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1300" dirty="0">
                  <a:latin typeface="Roboto Mono" panose="00000009000000000000" pitchFamily="49" charset="0"/>
                  <a:ea typeface="Roboto Mono" panose="00000009000000000000" pitchFamily="49" charset="0"/>
                </a:rPr>
                <a:t>2 </a:t>
              </a:r>
              <a:r>
                <a:rPr lang="fr-FR" sz="1300" dirty="0" err="1">
                  <a:latin typeface="Roboto Mono" panose="00000009000000000000" pitchFamily="49" charset="0"/>
                  <a:ea typeface="Roboto Mono" panose="00000009000000000000" pitchFamily="49" charset="0"/>
                </a:rPr>
                <a:t>damp</a:t>
              </a:r>
              <a:r>
                <a:rPr lang="fr-FR" sz="1300" dirty="0">
                  <a:latin typeface="Roboto Mono" panose="00000009000000000000" pitchFamily="49" charset="0"/>
                  <a:ea typeface="Roboto Mono" panose="00000009000000000000" pitchFamily="49" charset="0"/>
                </a:rPr>
                <a:t> </a:t>
              </a:r>
              <a:r>
                <a:rPr lang="fr-FR" sz="1300" dirty="0" err="1">
                  <a:latin typeface="Roboto Mono" panose="00000009000000000000" pitchFamily="49" charset="0"/>
                  <a:ea typeface="Roboto Mono" panose="00000009000000000000" pitchFamily="49" charset="0"/>
                </a:rPr>
                <a:t>half</a:t>
              </a:r>
              <a:r>
                <a:rPr lang="fr-FR" sz="1300" dirty="0">
                  <a:latin typeface="Roboto Mono" panose="00000009000000000000" pitchFamily="49" charset="0"/>
                  <a:ea typeface="Roboto Mono" panose="00000009000000000000" pitchFamily="49" charset="0"/>
                </a:rPr>
                <a:t> cottons</a:t>
              </a:r>
            </a:p>
            <a:p>
              <a:pPr algn="r">
                <a:spcAft>
                  <a:spcPts val="600"/>
                </a:spcAft>
              </a:pPr>
              <a:endParaRPr lang="fr-FR" sz="1300" dirty="0">
                <a:latin typeface="Roboto Mono" panose="00000009000000000000" pitchFamily="49" charset="0"/>
                <a:ea typeface="Roboto Mono" panose="00000009000000000000" pitchFamily="49" charset="0"/>
                <a:cs typeface="Times New Roman" panose="02020603050405020304" pitchFamily="18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1300" dirty="0">
                  <a:latin typeface="Roboto Mono" panose="00000009000000000000" pitchFamily="49" charset="0"/>
                  <a:ea typeface="Roboto Mono" panose="00000009000000000000" pitchFamily="49" charset="0"/>
                  <a:cs typeface="Times New Roman" panose="02020603050405020304" pitchFamily="18" charset="0"/>
                </a:rPr>
                <a:t>Lucas</a:t>
              </a:r>
              <a:endParaRPr lang="fr-FR" sz="1300" dirty="0">
                <a:latin typeface="Roboto Mono"/>
                <a:ea typeface="Roboto Light" panose="020B0604020202020204" charset="0"/>
                <a:cs typeface="Times New Roman" panose="02020603050405020304" pitchFamily="18" charset="0"/>
              </a:endParaRPr>
            </a:p>
            <a:p>
              <a:pPr algn="r"/>
              <a:endParaRPr lang="fr-FR" sz="1200" dirty="0">
                <a:latin typeface="Roboto Mono"/>
                <a:ea typeface="Roboto Light" panose="020B0604020202020204" charset="0"/>
                <a:cs typeface="Times New Roman" panose="02020603050405020304" pitchFamily="18" charset="0"/>
              </a:endParaRPr>
            </a:p>
            <a:p>
              <a:pPr algn="r"/>
              <a:endParaRPr lang="fr-FR" sz="1200" dirty="0">
                <a:latin typeface="Roboto Mono"/>
                <a:ea typeface="Roboto Light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bject 18"/>
            <p:cNvSpPr/>
            <p:nvPr/>
          </p:nvSpPr>
          <p:spPr>
            <a:xfrm rot="13830316" flipV="1">
              <a:off x="2706634" y="3240653"/>
              <a:ext cx="1020894" cy="343911"/>
            </a:xfrm>
            <a:custGeom>
              <a:avLst/>
              <a:gdLst/>
              <a:ahLst/>
              <a:cxnLst/>
              <a:rect l="l" t="t" r="r" b="b"/>
              <a:pathLst>
                <a:path w="524510" h="139700">
                  <a:moveTo>
                    <a:pt x="52889" y="0"/>
                  </a:moveTo>
                  <a:lnTo>
                    <a:pt x="45806" y="2624"/>
                  </a:lnTo>
                  <a:lnTo>
                    <a:pt x="40906" y="7137"/>
                  </a:lnTo>
                  <a:lnTo>
                    <a:pt x="31038" y="27543"/>
                  </a:lnTo>
                  <a:lnTo>
                    <a:pt x="12903" y="68750"/>
                  </a:lnTo>
                  <a:lnTo>
                    <a:pt x="2578" y="89077"/>
                  </a:lnTo>
                  <a:lnTo>
                    <a:pt x="0" y="93687"/>
                  </a:lnTo>
                  <a:lnTo>
                    <a:pt x="4165" y="97066"/>
                  </a:lnTo>
                  <a:lnTo>
                    <a:pt x="33296" y="97135"/>
                  </a:lnTo>
                  <a:lnTo>
                    <a:pt x="45036" y="98016"/>
                  </a:lnTo>
                  <a:lnTo>
                    <a:pt x="57162" y="100672"/>
                  </a:lnTo>
                  <a:lnTo>
                    <a:pt x="75507" y="105933"/>
                  </a:lnTo>
                  <a:lnTo>
                    <a:pt x="84780" y="108198"/>
                  </a:lnTo>
                  <a:lnTo>
                    <a:pt x="121872" y="115798"/>
                  </a:lnTo>
                  <a:lnTo>
                    <a:pt x="136004" y="117022"/>
                  </a:lnTo>
                  <a:lnTo>
                    <a:pt x="149644" y="115239"/>
                  </a:lnTo>
                  <a:lnTo>
                    <a:pt x="154165" y="113944"/>
                  </a:lnTo>
                  <a:lnTo>
                    <a:pt x="162153" y="104038"/>
                  </a:lnTo>
                  <a:lnTo>
                    <a:pt x="152730" y="104787"/>
                  </a:lnTo>
                  <a:lnTo>
                    <a:pt x="134383" y="103711"/>
                  </a:lnTo>
                  <a:lnTo>
                    <a:pt x="114703" y="99101"/>
                  </a:lnTo>
                  <a:lnTo>
                    <a:pt x="95380" y="92914"/>
                  </a:lnTo>
                  <a:lnTo>
                    <a:pt x="78104" y="87109"/>
                  </a:lnTo>
                  <a:lnTo>
                    <a:pt x="67089" y="84113"/>
                  </a:lnTo>
                  <a:lnTo>
                    <a:pt x="56853" y="82234"/>
                  </a:lnTo>
                  <a:lnTo>
                    <a:pt x="46981" y="81185"/>
                  </a:lnTo>
                  <a:lnTo>
                    <a:pt x="37058" y="80683"/>
                  </a:lnTo>
                  <a:lnTo>
                    <a:pt x="82754" y="61438"/>
                  </a:lnTo>
                  <a:lnTo>
                    <a:pt x="129791" y="50636"/>
                  </a:lnTo>
                  <a:lnTo>
                    <a:pt x="177787" y="47205"/>
                  </a:lnTo>
                  <a:lnTo>
                    <a:pt x="226357" y="50074"/>
                  </a:lnTo>
                  <a:lnTo>
                    <a:pt x="275118" y="58170"/>
                  </a:lnTo>
                  <a:lnTo>
                    <a:pt x="323687" y="70422"/>
                  </a:lnTo>
                  <a:lnTo>
                    <a:pt x="371680" y="85758"/>
                  </a:lnTo>
                  <a:lnTo>
                    <a:pt x="418713" y="103105"/>
                  </a:lnTo>
                  <a:lnTo>
                    <a:pt x="464404" y="121392"/>
                  </a:lnTo>
                  <a:lnTo>
                    <a:pt x="508368" y="139547"/>
                  </a:lnTo>
                  <a:lnTo>
                    <a:pt x="514583" y="139376"/>
                  </a:lnTo>
                  <a:lnTo>
                    <a:pt x="520857" y="135885"/>
                  </a:lnTo>
                  <a:lnTo>
                    <a:pt x="524261" y="131062"/>
                  </a:lnTo>
                  <a:lnTo>
                    <a:pt x="521868" y="126898"/>
                  </a:lnTo>
                  <a:lnTo>
                    <a:pt x="481800" y="107400"/>
                  </a:lnTo>
                  <a:lnTo>
                    <a:pt x="439458" y="88548"/>
                  </a:lnTo>
                  <a:lnTo>
                    <a:pt x="395305" y="71087"/>
                  </a:lnTo>
                  <a:lnTo>
                    <a:pt x="349805" y="55764"/>
                  </a:lnTo>
                  <a:lnTo>
                    <a:pt x="303423" y="43323"/>
                  </a:lnTo>
                  <a:lnTo>
                    <a:pt x="256622" y="34508"/>
                  </a:lnTo>
                  <a:lnTo>
                    <a:pt x="209866" y="30067"/>
                  </a:lnTo>
                  <a:lnTo>
                    <a:pt x="163619" y="30743"/>
                  </a:lnTo>
                  <a:lnTo>
                    <a:pt x="118346" y="37281"/>
                  </a:lnTo>
                  <a:lnTo>
                    <a:pt x="74510" y="50429"/>
                  </a:lnTo>
                  <a:lnTo>
                    <a:pt x="32575" y="70929"/>
                  </a:lnTo>
                  <a:lnTo>
                    <a:pt x="40069" y="55181"/>
                  </a:lnTo>
                  <a:lnTo>
                    <a:pt x="46894" y="39287"/>
                  </a:lnTo>
                  <a:lnTo>
                    <a:pt x="53224" y="23098"/>
                  </a:lnTo>
                  <a:lnTo>
                    <a:pt x="59232" y="6464"/>
                  </a:lnTo>
                  <a:lnTo>
                    <a:pt x="58562" y="775"/>
                  </a:lnTo>
                  <a:lnTo>
                    <a:pt x="52889" y="0"/>
                  </a:lnTo>
                  <a:close/>
                </a:path>
              </a:pathLst>
            </a:custGeom>
            <a:solidFill>
              <a:srgbClr val="FBB891"/>
            </a:solidFill>
            <a:ln>
              <a:solidFill>
                <a:srgbClr val="FFF2EA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917401" y="2523401"/>
            <a:ext cx="5553997" cy="3620326"/>
            <a:chOff x="7397488" y="2729394"/>
            <a:chExt cx="4969772" cy="3620326"/>
          </a:xfrm>
        </p:grpSpPr>
        <p:sp>
          <p:nvSpPr>
            <p:cNvPr id="23" name="Rectangle 22"/>
            <p:cNvSpPr/>
            <p:nvPr/>
          </p:nvSpPr>
          <p:spPr>
            <a:xfrm>
              <a:off x="8230097" y="3210399"/>
              <a:ext cx="396190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sz="1300" b="1" cap="small" dirty="0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Emulsion Concentree </a:t>
              </a:r>
              <a:r>
                <a:rPr lang="fr-FR" sz="1000" i="1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(1/2 </a:t>
              </a:r>
              <a:r>
                <a:rPr lang="fr-FR" sz="1000" i="1" dirty="0" err="1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pump</a:t>
              </a:r>
              <a:r>
                <a:rPr lang="fr-FR" sz="1000" i="1" dirty="0"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)</a:t>
              </a: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Lait nettoyant</a:t>
              </a:r>
              <a:r>
                <a:rPr lang="fr-FR" sz="1000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warmed</a:t>
              </a: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 Light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(3g)</a:t>
              </a: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Gommage Yon-Ka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warmed (5g)</a:t>
              </a: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Lotion Yon-Ka PS</a:t>
              </a: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Hydra n1 Creme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warmed  </a:t>
              </a: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+ </a:t>
              </a:r>
              <a:r>
                <a:rPr lang="fr-FR" sz="1300" b="1" cap="small" dirty="0" err="1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Nutri</a:t>
              </a: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+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(4g + 1/2 </a:t>
              </a:r>
              <a:r>
                <a:rPr lang="fr-FR" sz="1000" i="1" dirty="0" err="1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pump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)</a:t>
              </a: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Hydra n1 Masque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warmed (5g)</a:t>
              </a:r>
            </a:p>
            <a:p>
              <a:pPr lvl="0"/>
              <a:r>
                <a:rPr lang="fr-FR" sz="1300" b="1" cap="small" dirty="0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Huile de Massage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warmed </a:t>
              </a:r>
              <a:r>
                <a:rPr lang="fr-FR" sz="1300" b="1" cap="small" dirty="0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+ « Relax » </a:t>
              </a:r>
              <a:r>
                <a:rPr lang="fr-FR" sz="1300" b="1" cap="small" dirty="0" err="1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Aromatic</a:t>
              </a:r>
              <a:r>
                <a:rPr lang="fr-FR" sz="1300" b="1" cap="small" dirty="0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fr-FR" sz="1300" b="1" cap="small" dirty="0" err="1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Concentrate</a:t>
              </a:r>
              <a:endParaRPr lang="fr-FR" sz="1300" b="1" cap="small" dirty="0">
                <a:solidFill>
                  <a:srgbClr val="FCC496"/>
                </a:solidFill>
                <a:latin typeface="KyivType Sans2" panose="00000500000000000000" pitchFamily="50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lvl="0">
                <a:spcAft>
                  <a:spcPts val="600"/>
                </a:spcAft>
              </a:pP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(2 to 3 </a:t>
              </a:r>
              <a:r>
                <a:rPr lang="fr-FR" sz="1000" i="1" dirty="0" err="1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pumps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 + 3 drops)</a:t>
              </a:r>
              <a:endParaRPr lang="fr-FR" sz="1000" dirty="0">
                <a:solidFill>
                  <a:srgbClr val="FCC496"/>
                </a:solidFill>
              </a:endParaRP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Hydra n1 Serum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(1g)</a:t>
              </a:r>
            </a:p>
            <a:p>
              <a:pPr lvl="0">
                <a:spcAft>
                  <a:spcPts val="600"/>
                </a:spcAft>
              </a:pPr>
              <a:r>
                <a:rPr lang="fr-FR" sz="13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Hydra n1 Creme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(1g)</a:t>
              </a:r>
            </a:p>
            <a:p>
              <a:pPr lvl="0"/>
              <a:r>
                <a:rPr lang="fr-FR" sz="1300" b="1" cap="small" dirty="0">
                  <a:solidFill>
                    <a:srgbClr val="FCC496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Phyto 152 </a:t>
              </a:r>
              <a:r>
                <a:rPr lang="fr-FR" sz="1000" i="1" dirty="0">
                  <a:solidFill>
                    <a:prstClr val="black"/>
                  </a:solidFill>
                  <a:latin typeface="Roboto Mono"/>
                  <a:ea typeface="Roboto Light" panose="020B0604020202020204" charset="0"/>
                  <a:cs typeface="Times New Roman" panose="02020603050405020304" pitchFamily="18" charset="0"/>
                </a:rPr>
                <a:t>(0.5g)</a:t>
              </a:r>
              <a:r>
                <a:rPr lang="fr-FR" sz="1000" b="1" cap="small" dirty="0">
                  <a:solidFill>
                    <a:prstClr val="black"/>
                  </a:solidFill>
                  <a:latin typeface="KyivType Sans2" panose="00000500000000000000" pitchFamily="50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endParaRPr lang="fr-FR" sz="100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64387" y="3881125"/>
              <a:ext cx="175813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252957" y="3660552"/>
              <a:ext cx="19070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fr-FR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52957" y="4149730"/>
              <a:ext cx="341411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fr-FR" sz="1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30097" y="5249061"/>
              <a:ext cx="207817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fr-FR" sz="1000" i="1" dirty="0">
                <a:solidFill>
                  <a:prstClr val="black"/>
                </a:solidFill>
                <a:latin typeface="Roboto Mono"/>
                <a:ea typeface="Roboto Light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18667" y="4649787"/>
              <a:ext cx="414859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1200" dirty="0">
                <a:solidFill>
                  <a:srgbClr val="FCC496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41527" y="5535399"/>
              <a:ext cx="207817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fr-FR" sz="1000" dirty="0">
                <a:solidFill>
                  <a:prstClr val="black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230097" y="4951652"/>
              <a:ext cx="207817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fr-FR" sz="1000" i="1" dirty="0">
                <a:solidFill>
                  <a:prstClr val="black"/>
                </a:solidFill>
                <a:latin typeface="Roboto Mono"/>
                <a:ea typeface="Roboto Light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332967" y="2729394"/>
              <a:ext cx="1374219" cy="410882"/>
            </a:xfrm>
            <a:prstGeom prst="rect">
              <a:avLst/>
            </a:prstGeom>
            <a:ln>
              <a:solidFill>
                <a:srgbClr val="FCC496"/>
              </a:solidFill>
            </a:ln>
          </p:spPr>
          <p:txBody>
            <a:bodyPr wrap="square">
              <a:spAutoFit/>
            </a:bodyPr>
            <a:lstStyle/>
            <a:p>
              <a:pPr marR="0" lvl="0" indent="0" fontAlgn="auto">
                <a:lnSpc>
                  <a:spcPct val="115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fr-FR" dirty="0">
                  <a:latin typeface="Roboto Mono"/>
                  <a:ea typeface="Roboto" panose="02000000000000000000" pitchFamily="2" charset="0"/>
                  <a:cs typeface="Times New Roman" panose="02020603050405020304" pitchFamily="18" charset="0"/>
                </a:rPr>
                <a:t>Products</a:t>
              </a:r>
            </a:p>
          </p:txBody>
        </p:sp>
        <p:sp>
          <p:nvSpPr>
            <p:cNvPr id="32" name="object 18"/>
            <p:cNvSpPr/>
            <p:nvPr/>
          </p:nvSpPr>
          <p:spPr>
            <a:xfrm rot="19568311">
              <a:off x="7397488" y="2972556"/>
              <a:ext cx="815713" cy="205417"/>
            </a:xfrm>
            <a:custGeom>
              <a:avLst/>
              <a:gdLst/>
              <a:ahLst/>
              <a:cxnLst/>
              <a:rect l="l" t="t" r="r" b="b"/>
              <a:pathLst>
                <a:path w="524510" h="139700">
                  <a:moveTo>
                    <a:pt x="52889" y="0"/>
                  </a:moveTo>
                  <a:lnTo>
                    <a:pt x="45806" y="2624"/>
                  </a:lnTo>
                  <a:lnTo>
                    <a:pt x="40906" y="7137"/>
                  </a:lnTo>
                  <a:lnTo>
                    <a:pt x="31038" y="27543"/>
                  </a:lnTo>
                  <a:lnTo>
                    <a:pt x="12903" y="68750"/>
                  </a:lnTo>
                  <a:lnTo>
                    <a:pt x="2578" y="89077"/>
                  </a:lnTo>
                  <a:lnTo>
                    <a:pt x="0" y="93687"/>
                  </a:lnTo>
                  <a:lnTo>
                    <a:pt x="4165" y="97066"/>
                  </a:lnTo>
                  <a:lnTo>
                    <a:pt x="33296" y="97135"/>
                  </a:lnTo>
                  <a:lnTo>
                    <a:pt x="45036" y="98016"/>
                  </a:lnTo>
                  <a:lnTo>
                    <a:pt x="57162" y="100672"/>
                  </a:lnTo>
                  <a:lnTo>
                    <a:pt x="75507" y="105933"/>
                  </a:lnTo>
                  <a:lnTo>
                    <a:pt x="84780" y="108198"/>
                  </a:lnTo>
                  <a:lnTo>
                    <a:pt x="121872" y="115798"/>
                  </a:lnTo>
                  <a:lnTo>
                    <a:pt x="136004" y="117022"/>
                  </a:lnTo>
                  <a:lnTo>
                    <a:pt x="149644" y="115239"/>
                  </a:lnTo>
                  <a:lnTo>
                    <a:pt x="154165" y="113944"/>
                  </a:lnTo>
                  <a:lnTo>
                    <a:pt x="162153" y="104038"/>
                  </a:lnTo>
                  <a:lnTo>
                    <a:pt x="152730" y="104787"/>
                  </a:lnTo>
                  <a:lnTo>
                    <a:pt x="134383" y="103711"/>
                  </a:lnTo>
                  <a:lnTo>
                    <a:pt x="114703" y="99101"/>
                  </a:lnTo>
                  <a:lnTo>
                    <a:pt x="95380" y="92914"/>
                  </a:lnTo>
                  <a:lnTo>
                    <a:pt x="78104" y="87109"/>
                  </a:lnTo>
                  <a:lnTo>
                    <a:pt x="67089" y="84113"/>
                  </a:lnTo>
                  <a:lnTo>
                    <a:pt x="56853" y="82234"/>
                  </a:lnTo>
                  <a:lnTo>
                    <a:pt x="46981" y="81185"/>
                  </a:lnTo>
                  <a:lnTo>
                    <a:pt x="37058" y="80683"/>
                  </a:lnTo>
                  <a:lnTo>
                    <a:pt x="82754" y="61438"/>
                  </a:lnTo>
                  <a:lnTo>
                    <a:pt x="129791" y="50636"/>
                  </a:lnTo>
                  <a:lnTo>
                    <a:pt x="177787" y="47205"/>
                  </a:lnTo>
                  <a:lnTo>
                    <a:pt x="226357" y="50074"/>
                  </a:lnTo>
                  <a:lnTo>
                    <a:pt x="275118" y="58170"/>
                  </a:lnTo>
                  <a:lnTo>
                    <a:pt x="323687" y="70422"/>
                  </a:lnTo>
                  <a:lnTo>
                    <a:pt x="371680" y="85758"/>
                  </a:lnTo>
                  <a:lnTo>
                    <a:pt x="418713" y="103105"/>
                  </a:lnTo>
                  <a:lnTo>
                    <a:pt x="464404" y="121392"/>
                  </a:lnTo>
                  <a:lnTo>
                    <a:pt x="508368" y="139547"/>
                  </a:lnTo>
                  <a:lnTo>
                    <a:pt x="514583" y="139376"/>
                  </a:lnTo>
                  <a:lnTo>
                    <a:pt x="520857" y="135885"/>
                  </a:lnTo>
                  <a:lnTo>
                    <a:pt x="524261" y="131062"/>
                  </a:lnTo>
                  <a:lnTo>
                    <a:pt x="521868" y="126898"/>
                  </a:lnTo>
                  <a:lnTo>
                    <a:pt x="481800" y="107400"/>
                  </a:lnTo>
                  <a:lnTo>
                    <a:pt x="439458" y="88548"/>
                  </a:lnTo>
                  <a:lnTo>
                    <a:pt x="395305" y="71087"/>
                  </a:lnTo>
                  <a:lnTo>
                    <a:pt x="349805" y="55764"/>
                  </a:lnTo>
                  <a:lnTo>
                    <a:pt x="303423" y="43323"/>
                  </a:lnTo>
                  <a:lnTo>
                    <a:pt x="256622" y="34508"/>
                  </a:lnTo>
                  <a:lnTo>
                    <a:pt x="209866" y="30067"/>
                  </a:lnTo>
                  <a:lnTo>
                    <a:pt x="163619" y="30743"/>
                  </a:lnTo>
                  <a:lnTo>
                    <a:pt x="118346" y="37281"/>
                  </a:lnTo>
                  <a:lnTo>
                    <a:pt x="74510" y="50429"/>
                  </a:lnTo>
                  <a:lnTo>
                    <a:pt x="32575" y="70929"/>
                  </a:lnTo>
                  <a:lnTo>
                    <a:pt x="40069" y="55181"/>
                  </a:lnTo>
                  <a:lnTo>
                    <a:pt x="46894" y="39287"/>
                  </a:lnTo>
                  <a:lnTo>
                    <a:pt x="53224" y="23098"/>
                  </a:lnTo>
                  <a:lnTo>
                    <a:pt x="59232" y="6464"/>
                  </a:lnTo>
                  <a:lnTo>
                    <a:pt x="58562" y="775"/>
                  </a:lnTo>
                  <a:lnTo>
                    <a:pt x="52889" y="0"/>
                  </a:lnTo>
                  <a:close/>
                </a:path>
              </a:pathLst>
            </a:custGeom>
            <a:solidFill>
              <a:srgbClr val="FBB891"/>
            </a:solidFill>
            <a:ln>
              <a:solidFill>
                <a:srgbClr val="FFF2EA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33" name="Picture 3" descr="7595e476-9726-4fa0-ab41-edecf1f53d81@FRAP2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10" y="3280319"/>
            <a:ext cx="4489874" cy="234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3AB18F-1D5C-2690-602E-39B3C83AA8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26179" r="8789" b="20813"/>
          <a:stretch/>
        </p:blipFill>
        <p:spPr>
          <a:xfrm>
            <a:off x="177064" y="4556943"/>
            <a:ext cx="1554413" cy="1554413"/>
          </a:xfrm>
          <a:prstGeom prst="rect">
            <a:avLst/>
          </a:prstGeom>
        </p:spPr>
      </p:pic>
      <p:sp>
        <p:nvSpPr>
          <p:cNvPr id="3" name="object 18">
            <a:extLst>
              <a:ext uri="{FF2B5EF4-FFF2-40B4-BE49-F238E27FC236}">
                <a16:creationId xmlns:a16="http://schemas.microsoft.com/office/drawing/2014/main" id="{45C81593-C295-AF3A-B54E-BB7489733798}"/>
              </a:ext>
            </a:extLst>
          </p:cNvPr>
          <p:cNvSpPr/>
          <p:nvPr/>
        </p:nvSpPr>
        <p:spPr>
          <a:xfrm rot="16503132">
            <a:off x="-502012" y="3621874"/>
            <a:ext cx="1803674" cy="287802"/>
          </a:xfrm>
          <a:custGeom>
            <a:avLst/>
            <a:gdLst/>
            <a:ahLst/>
            <a:cxnLst/>
            <a:rect l="l" t="t" r="r" b="b"/>
            <a:pathLst>
              <a:path w="524510" h="139700">
                <a:moveTo>
                  <a:pt x="52889" y="0"/>
                </a:moveTo>
                <a:lnTo>
                  <a:pt x="45806" y="2624"/>
                </a:lnTo>
                <a:lnTo>
                  <a:pt x="40906" y="7137"/>
                </a:lnTo>
                <a:lnTo>
                  <a:pt x="31038" y="27543"/>
                </a:lnTo>
                <a:lnTo>
                  <a:pt x="12903" y="68750"/>
                </a:lnTo>
                <a:lnTo>
                  <a:pt x="2578" y="89077"/>
                </a:lnTo>
                <a:lnTo>
                  <a:pt x="0" y="93687"/>
                </a:lnTo>
                <a:lnTo>
                  <a:pt x="4165" y="97066"/>
                </a:lnTo>
                <a:lnTo>
                  <a:pt x="33296" y="97135"/>
                </a:lnTo>
                <a:lnTo>
                  <a:pt x="45036" y="98016"/>
                </a:lnTo>
                <a:lnTo>
                  <a:pt x="57162" y="100672"/>
                </a:lnTo>
                <a:lnTo>
                  <a:pt x="75507" y="105933"/>
                </a:lnTo>
                <a:lnTo>
                  <a:pt x="84780" y="108198"/>
                </a:lnTo>
                <a:lnTo>
                  <a:pt x="121872" y="115798"/>
                </a:lnTo>
                <a:lnTo>
                  <a:pt x="136004" y="117022"/>
                </a:lnTo>
                <a:lnTo>
                  <a:pt x="149644" y="115239"/>
                </a:lnTo>
                <a:lnTo>
                  <a:pt x="154165" y="113944"/>
                </a:lnTo>
                <a:lnTo>
                  <a:pt x="162153" y="104038"/>
                </a:lnTo>
                <a:lnTo>
                  <a:pt x="152730" y="104787"/>
                </a:lnTo>
                <a:lnTo>
                  <a:pt x="134383" y="103711"/>
                </a:lnTo>
                <a:lnTo>
                  <a:pt x="114703" y="99101"/>
                </a:lnTo>
                <a:lnTo>
                  <a:pt x="95380" y="92914"/>
                </a:lnTo>
                <a:lnTo>
                  <a:pt x="78104" y="87109"/>
                </a:lnTo>
                <a:lnTo>
                  <a:pt x="67089" y="84113"/>
                </a:lnTo>
                <a:lnTo>
                  <a:pt x="56853" y="82234"/>
                </a:lnTo>
                <a:lnTo>
                  <a:pt x="46981" y="81185"/>
                </a:lnTo>
                <a:lnTo>
                  <a:pt x="37058" y="80683"/>
                </a:lnTo>
                <a:lnTo>
                  <a:pt x="82754" y="61438"/>
                </a:lnTo>
                <a:lnTo>
                  <a:pt x="129791" y="50636"/>
                </a:lnTo>
                <a:lnTo>
                  <a:pt x="177787" y="47205"/>
                </a:lnTo>
                <a:lnTo>
                  <a:pt x="226357" y="50074"/>
                </a:lnTo>
                <a:lnTo>
                  <a:pt x="275118" y="58170"/>
                </a:lnTo>
                <a:lnTo>
                  <a:pt x="323687" y="70422"/>
                </a:lnTo>
                <a:lnTo>
                  <a:pt x="371680" y="85758"/>
                </a:lnTo>
                <a:lnTo>
                  <a:pt x="418713" y="103105"/>
                </a:lnTo>
                <a:lnTo>
                  <a:pt x="464404" y="121392"/>
                </a:lnTo>
                <a:lnTo>
                  <a:pt x="508368" y="139547"/>
                </a:lnTo>
                <a:lnTo>
                  <a:pt x="514583" y="139376"/>
                </a:lnTo>
                <a:lnTo>
                  <a:pt x="520857" y="135885"/>
                </a:lnTo>
                <a:lnTo>
                  <a:pt x="524261" y="131062"/>
                </a:lnTo>
                <a:lnTo>
                  <a:pt x="521868" y="126898"/>
                </a:lnTo>
                <a:lnTo>
                  <a:pt x="481800" y="107400"/>
                </a:lnTo>
                <a:lnTo>
                  <a:pt x="439458" y="88548"/>
                </a:lnTo>
                <a:lnTo>
                  <a:pt x="395305" y="71087"/>
                </a:lnTo>
                <a:lnTo>
                  <a:pt x="349805" y="55764"/>
                </a:lnTo>
                <a:lnTo>
                  <a:pt x="303423" y="43323"/>
                </a:lnTo>
                <a:lnTo>
                  <a:pt x="256622" y="34508"/>
                </a:lnTo>
                <a:lnTo>
                  <a:pt x="209866" y="30067"/>
                </a:lnTo>
                <a:lnTo>
                  <a:pt x="163619" y="30743"/>
                </a:lnTo>
                <a:lnTo>
                  <a:pt x="118346" y="37281"/>
                </a:lnTo>
                <a:lnTo>
                  <a:pt x="74510" y="50429"/>
                </a:lnTo>
                <a:lnTo>
                  <a:pt x="32575" y="70929"/>
                </a:lnTo>
                <a:lnTo>
                  <a:pt x="40069" y="55181"/>
                </a:lnTo>
                <a:lnTo>
                  <a:pt x="46894" y="39287"/>
                </a:lnTo>
                <a:lnTo>
                  <a:pt x="53224" y="23098"/>
                </a:lnTo>
                <a:lnTo>
                  <a:pt x="59232" y="6464"/>
                </a:lnTo>
                <a:lnTo>
                  <a:pt x="58562" y="775"/>
                </a:lnTo>
                <a:lnTo>
                  <a:pt x="52889" y="0"/>
                </a:lnTo>
                <a:close/>
              </a:path>
            </a:pathLst>
          </a:custGeom>
          <a:solidFill>
            <a:srgbClr val="FBB891"/>
          </a:solidFill>
          <a:ln>
            <a:solidFill>
              <a:srgbClr val="FFF2EA"/>
            </a:solidFill>
          </a:ln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an </a:t>
            </a:r>
            <a:r>
              <a:rPr lang="fr-FR" sz="4000" dirty="0" err="1">
                <a:solidFill>
                  <a:srgbClr val="3E3E3E"/>
                </a:solidFill>
              </a:rPr>
              <a:t>experiential</a:t>
            </a:r>
            <a:r>
              <a:rPr lang="fr-FR" sz="4000" dirty="0">
                <a:solidFill>
                  <a:srgbClr val="3E3E3E"/>
                </a:solidFill>
              </a:rPr>
              <a:t> </a:t>
            </a:r>
            <a:r>
              <a:rPr lang="fr-FR" sz="4000" dirty="0" err="1">
                <a:solidFill>
                  <a:srgbClr val="3E3E3E"/>
                </a:solidFill>
              </a:rPr>
              <a:t>treatment</a:t>
            </a:r>
            <a:endParaRPr lang="fr-FR" sz="4000" dirty="0">
              <a:solidFill>
                <a:srgbClr val="3E3E3E"/>
              </a:solidFill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617790" y="2984792"/>
            <a:ext cx="2141621" cy="2177563"/>
            <a:chOff x="794085" y="2963284"/>
            <a:chExt cx="2141621" cy="2177563"/>
          </a:xfrm>
        </p:grpSpPr>
        <p:sp>
          <p:nvSpPr>
            <p:cNvPr id="32" name="Ellipse 31"/>
            <p:cNvSpPr/>
            <p:nvPr/>
          </p:nvSpPr>
          <p:spPr>
            <a:xfrm>
              <a:off x="794085" y="3374740"/>
              <a:ext cx="2141621" cy="17057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E3E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114251" y="4427503"/>
              <a:ext cx="1501287" cy="7133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fr-FR" cap="small" dirty="0">
                  <a:latin typeface="KyivType Sans Medium2"/>
                </a:rPr>
                <a:t>Taking charge</a:t>
              </a: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4"/>
            <a:srcRect l="29498" t="13305" r="48660" b="33829"/>
            <a:stretch/>
          </p:blipFill>
          <p:spPr>
            <a:xfrm>
              <a:off x="1237451" y="2963284"/>
              <a:ext cx="1254888" cy="1708462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4582954" y="5395291"/>
            <a:ext cx="89835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FCC496"/>
                </a:solidFill>
                <a:latin typeface="Roboto Mono"/>
              </a:rPr>
              <a:t>Awaken all the senses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73642" y="3083269"/>
            <a:ext cx="8518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FCC496"/>
                </a:solidFill>
                <a:latin typeface="Roboto Mono"/>
              </a:rPr>
              <a:t>Be a good and caring listener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724307" y="1986970"/>
            <a:ext cx="8518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FCC496"/>
                </a:solidFill>
                <a:latin typeface="Roboto Mono"/>
              </a:rPr>
              <a:t>Create a welcome and end-of-care ceremony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5"/>
          <a:srcRect l="81517" t="28310" r="10857" b="54928"/>
          <a:stretch/>
        </p:blipFill>
        <p:spPr>
          <a:xfrm>
            <a:off x="6495402" y="5735323"/>
            <a:ext cx="800101" cy="989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5"/>
          <a:srcRect l="60238" t="28095" r="30832" b="55143"/>
          <a:stretch/>
        </p:blipFill>
        <p:spPr>
          <a:xfrm>
            <a:off x="3469103" y="5750563"/>
            <a:ext cx="936891" cy="989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5"/>
          <a:srcRect l="68590" t="29408" r="24753" b="55143"/>
          <a:stretch/>
        </p:blipFill>
        <p:spPr>
          <a:xfrm>
            <a:off x="4582954" y="5804012"/>
            <a:ext cx="698501" cy="911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5"/>
          <a:srcRect l="74376" t="29015" r="17756" b="56137"/>
          <a:stretch/>
        </p:blipFill>
        <p:spPr>
          <a:xfrm>
            <a:off x="7478566" y="5781043"/>
            <a:ext cx="825501" cy="876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5"/>
          <a:srcRect l="88659" t="29525" r="5047" b="55143"/>
          <a:stretch/>
        </p:blipFill>
        <p:spPr>
          <a:xfrm>
            <a:off x="5482539" y="5826178"/>
            <a:ext cx="660400" cy="904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Rectangle 42"/>
          <p:cNvSpPr/>
          <p:nvPr/>
        </p:nvSpPr>
        <p:spPr>
          <a:xfrm>
            <a:off x="3749040" y="3625840"/>
            <a:ext cx="8442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Invite the client to remove his/</a:t>
            </a: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her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jewelry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Validate the installation and comfort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Validate the thermal, sound and light environment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Ask if </a:t>
            </a: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there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is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any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particular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sensitive area (to </a:t>
            </a: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avoid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fr-FR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Ask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for the type of pressure desired and suggest the use of </a:t>
            </a:r>
            <a:r>
              <a:rPr lang="fr-FR" sz="1600" cap="small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Massage Oil </a:t>
            </a:r>
            <a:r>
              <a:rPr lang="fr-FR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during the cranial massage.</a:t>
            </a:r>
          </a:p>
        </p:txBody>
      </p:sp>
      <p:pic>
        <p:nvPicPr>
          <p:cNvPr id="44" name="Picture 4" descr="Noix de coco : comment la consommer ? - La Vie Clai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2" y="2052578"/>
            <a:ext cx="1718361" cy="12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Avis du vol Air Tahiti Nui Los Angeles → Paris en Affair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r="21634" b="5719"/>
          <a:stretch/>
        </p:blipFill>
        <p:spPr bwMode="auto">
          <a:xfrm>
            <a:off x="9123843" y="2456703"/>
            <a:ext cx="1670293" cy="137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 rotWithShape="1">
          <a:blip r:embed="rId3" cstate="print"/>
          <a:srcRect t="4377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646590"/>
              </p:ext>
            </p:extLst>
          </p:nvPr>
        </p:nvGraphicFramePr>
        <p:xfrm>
          <a:off x="1645584" y="1335715"/>
          <a:ext cx="9072282" cy="5515795"/>
        </p:xfrm>
        <a:graphic>
          <a:graphicData uri="http://schemas.openxmlformats.org/drawingml/2006/table">
            <a:tbl>
              <a:tblPr firstRow="1" firstCol="1" bandRow="1"/>
              <a:tblGrid>
                <a:gridCol w="3126441">
                  <a:extLst>
                    <a:ext uri="{9D8B030D-6E8A-4147-A177-3AD203B41FA5}">
                      <a16:colId xmlns:a16="http://schemas.microsoft.com/office/drawing/2014/main" val="164009700"/>
                    </a:ext>
                  </a:extLst>
                </a:gridCol>
                <a:gridCol w="956511">
                  <a:extLst>
                    <a:ext uri="{9D8B030D-6E8A-4147-A177-3AD203B41FA5}">
                      <a16:colId xmlns:a16="http://schemas.microsoft.com/office/drawing/2014/main" val="4110741516"/>
                    </a:ext>
                  </a:extLst>
                </a:gridCol>
                <a:gridCol w="4989330">
                  <a:extLst>
                    <a:ext uri="{9D8B030D-6E8A-4147-A177-3AD203B41FA5}">
                      <a16:colId xmlns:a16="http://schemas.microsoft.com/office/drawing/2014/main" val="1496920427"/>
                    </a:ext>
                  </a:extLst>
                </a:gridCol>
              </a:tblGrid>
              <a:tr h="2855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Steps</a:t>
                      </a:r>
                      <a:endParaRPr lang="fr-FR" sz="1600" cap="small" baseline="0" dirty="0">
                        <a:solidFill>
                          <a:schemeClr val="tx1"/>
                        </a:solidFill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cap="small" baseline="0" dirty="0"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Duration</a:t>
                      </a:r>
                      <a:endParaRPr lang="fr-FR" sz="1600" cap="small" baseline="0" dirty="0"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cap="small" baseline="0" dirty="0" err="1"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Products</a:t>
                      </a:r>
                      <a:endParaRPr lang="fr-FR" sz="1600" cap="small" baseline="0" dirty="0"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444985"/>
                  </a:ext>
                </a:extLst>
              </a:tr>
              <a:tr h="242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Make-up </a:t>
                      </a:r>
                      <a:r>
                        <a:rPr lang="fr-FR" sz="1200" baseline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removal</a:t>
                      </a:r>
                      <a:r>
                        <a:rPr lang="fr-FR" sz="1200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1200" baseline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cleansing</a:t>
                      </a:r>
                      <a:r>
                        <a:rPr lang="fr-FR" sz="1200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4’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Lait Nettoyant</a:t>
                      </a:r>
                      <a:r>
                        <a:rPr lang="en-US" sz="10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0" kern="1200" cap="none" baseline="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fr-FR" sz="1000" b="0" baseline="0" dirty="0" err="1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</a:t>
                      </a:r>
                      <a:r>
                        <a:rPr lang="fr-FR" sz="1000" b="0" baseline="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000" b="0" dirty="0"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4280775"/>
                  </a:ext>
                </a:extLst>
              </a:tr>
              <a:tr h="3504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Introduction Signature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awakening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compress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Emulsion </a:t>
                      </a:r>
                      <a:r>
                        <a:rPr kumimoji="0" lang="fr-FR" sz="1200" b="1" i="0" u="none" strike="noStrike" kern="1200" cap="small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Concentree</a:t>
                      </a: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on the hands of the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therapist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kumimoji="0" lang="fr-FR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concentrate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warm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compress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278123"/>
                  </a:ext>
                </a:extLst>
              </a:tr>
              <a:tr h="222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noProof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Skin </a:t>
                      </a:r>
                      <a:r>
                        <a:rPr lang="fr-FR" sz="1200" kern="1200" noProof="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diagnosis</a:t>
                      </a:r>
                      <a:endParaRPr lang="fr-FR" sz="1200" kern="1200" noProof="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6781222"/>
                  </a:ext>
                </a:extLst>
              </a:tr>
              <a:tr h="252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Soft peeling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5’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Gommage Yon-Ka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kumimoji="0" lang="fr-FR" sz="10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5719919"/>
                  </a:ext>
                </a:extLst>
              </a:tr>
              <a:tr h="24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Lucas spray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3’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Emulsion </a:t>
                      </a:r>
                      <a:r>
                        <a:rPr kumimoji="0" lang="fr-FR" sz="1200" b="1" i="0" u="none" strike="noStrike" kern="1200" cap="small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Concentree</a:t>
                      </a: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kern="1200" noProof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7V</a:t>
                      </a:r>
                      <a:endParaRPr lang="fr-FR" sz="1000" kern="12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4063814"/>
                  </a:ext>
                </a:extLst>
              </a:tr>
              <a:tr h="250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Face, </a:t>
                      </a:r>
                      <a:r>
                        <a:rPr lang="fr-FR" sz="1200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neck and décolleté </a:t>
                      </a: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6’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Hydra N1 Cream</a:t>
                      </a:r>
                      <a:r>
                        <a:rPr lang="en-US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kumimoji="0" lang="fr-FR" sz="10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NUTRI+</a:t>
                      </a:r>
                      <a:endParaRPr lang="fr-FR" sz="1000" b="1" dirty="0"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9082168"/>
                  </a:ext>
                </a:extLst>
              </a:tr>
              <a:tr h="267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Face </a:t>
                      </a:r>
                      <a:r>
                        <a:rPr lang="fr-FR" sz="1200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and neck </a:t>
                      </a: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mask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Hydra N1 Masque</a:t>
                      </a:r>
                      <a:r>
                        <a:rPr lang="en-US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kumimoji="0" lang="fr-FR" sz="10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1627132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Mahana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Scalp, neck and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trapezius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20’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fr-FR" sz="1000" dirty="0" err="1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product</a:t>
                      </a: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dirty="0" err="1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required</a:t>
                      </a:r>
                      <a:endParaRPr lang="fr-FR" sz="1000" dirty="0"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It is possible to massage </a:t>
                      </a:r>
                      <a:r>
                        <a:rPr lang="fr-FR" sz="1000" kern="12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warmed  </a:t>
                      </a:r>
                      <a:r>
                        <a:rPr lang="fr-FR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</a:t>
                      </a:r>
                      <a:r>
                        <a:rPr lang="fr-FR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Oil </a:t>
                      </a: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alone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 </a:t>
                      </a: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according to the </a:t>
                      </a:r>
                      <a:r>
                        <a:rPr lang="fr-FR" sz="1000" kern="12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client's</a:t>
                      </a: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kern="12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wishes</a:t>
                      </a:r>
                      <a:endParaRPr lang="fr-FR" sz="1000" kern="12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125935"/>
                  </a:ext>
                </a:extLst>
              </a:tr>
              <a:tr h="446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Hand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5’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Aromatic concentrate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 compress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Oil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kumimoji="0" lang="fr-FR" sz="10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1" baseline="0" dirty="0">
                          <a:solidFill>
                            <a:srgbClr val="FF6699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</a:t>
                      </a:r>
                      <a:endParaRPr lang="fr-FR" sz="1000" b="1" dirty="0">
                        <a:solidFill>
                          <a:srgbClr val="FF6699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2362120"/>
                  </a:ext>
                </a:extLst>
              </a:tr>
              <a:tr h="451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Foot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i="1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Wash your hands and remove your mask</a:t>
                      </a:r>
                      <a:endParaRPr lang="fr-FR" sz="1000" i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5’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accent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Aromatic concentrate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 compress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Oil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kumimoji="0" lang="fr-FR" sz="10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  </a:t>
                      </a:r>
                      <a:endParaRPr lang="fr-FR" sz="1000" b="1" dirty="0">
                        <a:solidFill>
                          <a:srgbClr val="FF6699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3547802"/>
                  </a:ext>
                </a:extLst>
              </a:tr>
              <a:tr h="241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Face </a:t>
                      </a:r>
                      <a:r>
                        <a:rPr lang="fr-FR" sz="1200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and neck </a:t>
                      </a: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mask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3’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Rinse with </a:t>
                      </a:r>
                      <a:r>
                        <a:rPr lang="fr-FR" sz="1000" b="0" baseline="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Yon-Ka </a:t>
                      </a:r>
                      <a:r>
                        <a:rPr lang="fr-FR" sz="1000" b="0" baseline="0" dirty="0" err="1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pouch</a:t>
                      </a:r>
                      <a:endParaRPr lang="fr-FR" sz="1000" b="0" dirty="0"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383125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Base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Roboto Light" panose="020B0604020202020204" charset="0"/>
                          <a:ea typeface="Roboto Light" panose="020B0604020202020204" charset="0"/>
                        </a:rPr>
                        <a:t>Adapted eye contour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Hydra N1 </a:t>
                      </a: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Serum</a:t>
                      </a:r>
                      <a:endParaRPr kumimoji="0" lang="fr-F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Hydra N1 </a:t>
                      </a:r>
                      <a:r>
                        <a:rPr lang="en-US" sz="1200" b="1" kern="1200" cap="small" dirty="0" err="1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Creme </a:t>
                      </a:r>
                      <a:endParaRPr lang="fr-FR" sz="120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6121439"/>
                  </a:ext>
                </a:extLst>
              </a:tr>
              <a:tr h="62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Conclusion Signature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awakening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Body stretching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Back massage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PHYTO 52</a:t>
                      </a:r>
                      <a:endParaRPr lang="fr-FR" sz="1000" b="1" baseline="0" dirty="0">
                        <a:solidFill>
                          <a:schemeClr val="tx1"/>
                        </a:solidFill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</a:t>
                      </a:r>
                      <a:r>
                        <a:rPr lang="fr-FR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Oil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</a:t>
                      </a:r>
                      <a:r>
                        <a:rPr lang="fr-FR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 </a:t>
                      </a:r>
                      <a:endParaRPr lang="fr-FR" sz="1000" b="1" dirty="0">
                        <a:solidFill>
                          <a:srgbClr val="FF6699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378519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498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dirty="0">
                <a:solidFill>
                  <a:srgbClr val="3E3E3E"/>
                </a:solidFill>
                <a:latin typeface="KyivType Sans2" panose="00000500000000000000" pitchFamily="50" charset="0"/>
              </a:rPr>
              <a:t>Mahana 60min</a:t>
            </a:r>
          </a:p>
          <a:p>
            <a:pPr lvl="0" algn="ctr">
              <a:defRPr/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A facial treatment with energetic,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aromatic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and relaxing star massage -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head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, hands,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feet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- </a:t>
            </a:r>
          </a:p>
          <a:p>
            <a:pPr lvl="0" algn="ctr">
              <a:defRPr/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inspired by a Polynesian ritual.</a:t>
            </a:r>
          </a:p>
        </p:txBody>
      </p:sp>
    </p:spTree>
    <p:extLst>
      <p:ext uri="{BB962C8B-B14F-4D97-AF65-F5344CB8AC3E}">
        <p14:creationId xmlns:p14="http://schemas.microsoft.com/office/powerpoint/2010/main" val="3923195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7171765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80702"/>
              </p:ext>
            </p:extLst>
          </p:nvPr>
        </p:nvGraphicFramePr>
        <p:xfrm>
          <a:off x="1645318" y="1687568"/>
          <a:ext cx="9131969" cy="3590671"/>
        </p:xfrm>
        <a:graphic>
          <a:graphicData uri="http://schemas.openxmlformats.org/drawingml/2006/table">
            <a:tbl>
              <a:tblPr firstRow="1" firstCol="1" bandRow="1"/>
              <a:tblGrid>
                <a:gridCol w="3269582">
                  <a:extLst>
                    <a:ext uri="{9D8B030D-6E8A-4147-A177-3AD203B41FA5}">
                      <a16:colId xmlns:a16="http://schemas.microsoft.com/office/drawing/2014/main" val="164009700"/>
                    </a:ext>
                  </a:extLst>
                </a:gridCol>
                <a:gridCol w="944393">
                  <a:extLst>
                    <a:ext uri="{9D8B030D-6E8A-4147-A177-3AD203B41FA5}">
                      <a16:colId xmlns:a16="http://schemas.microsoft.com/office/drawing/2014/main" val="4110741516"/>
                    </a:ext>
                  </a:extLst>
                </a:gridCol>
                <a:gridCol w="4917994">
                  <a:extLst>
                    <a:ext uri="{9D8B030D-6E8A-4147-A177-3AD203B41FA5}">
                      <a16:colId xmlns:a16="http://schemas.microsoft.com/office/drawing/2014/main" val="1496920427"/>
                    </a:ext>
                  </a:extLst>
                </a:gridCol>
              </a:tblGrid>
              <a:tr h="2855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Steps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Duration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cap="small" baseline="0" dirty="0" err="1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Products</a:t>
                      </a:r>
                      <a:endParaRPr lang="fr-FR" sz="1600" b="1" kern="1200" cap="small" baseline="0" dirty="0">
                        <a:solidFill>
                          <a:schemeClr val="tx1"/>
                        </a:solidFill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444985"/>
                  </a:ext>
                </a:extLst>
              </a:tr>
              <a:tr h="5283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Introduction Signature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awakening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compress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Emulsion Concentree 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on the hands of the </a:t>
                      </a:r>
                      <a:r>
                        <a:rPr lang="fr-FR" sz="10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therapist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="1" baseline="0" dirty="0">
                          <a:solidFill>
                            <a:srgbClr val="FF6699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 </a:t>
                      </a:r>
                      <a:r>
                        <a:rPr lang="fr-FR" sz="10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 compress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4280775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Mahana massage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Scalp, neck and </a:t>
                      </a:r>
                      <a:r>
                        <a:rPr kumimoji="0" lang="fr-FR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trapezius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16’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fr-FR" sz="1000" dirty="0" err="1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product</a:t>
                      </a:r>
                      <a:r>
                        <a:rPr lang="fr-FR" sz="1000" dirty="0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dirty="0" err="1"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required</a:t>
                      </a:r>
                      <a:endParaRPr lang="fr-FR" sz="1000" dirty="0"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It is possible to massage </a:t>
                      </a:r>
                      <a:r>
                        <a:rPr lang="fr-FR" sz="1000" kern="12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warmed  </a:t>
                      </a:r>
                      <a:r>
                        <a:rPr lang="fr-FR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</a:t>
                      </a:r>
                      <a:r>
                        <a:rPr lang="fr-FR" sz="1200" b="1" kern="1200" cap="small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200" b="1" kern="1200" cap="small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Oil </a:t>
                      </a: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alone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="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 </a:t>
                      </a:r>
                      <a:r>
                        <a:rPr lang="fr-FR" sz="1000" kern="120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according</a:t>
                      </a: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to the customer's wish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125935"/>
                  </a:ext>
                </a:extLst>
              </a:tr>
              <a:tr h="442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Hand massage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5’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kern="12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Aromatic concentrate </a:t>
                      </a:r>
                      <a:r>
                        <a:rPr lang="fr-FR" sz="1000" baseline="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 compress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Oil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="1" baseline="0" dirty="0">
                          <a:solidFill>
                            <a:srgbClr val="FF6699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  </a:t>
                      </a:r>
                      <a:endParaRPr lang="fr-FR" sz="1000" b="1" dirty="0">
                        <a:solidFill>
                          <a:srgbClr val="FF6699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2362120"/>
                  </a:ext>
                </a:extLst>
              </a:tr>
              <a:tr h="522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Foot massage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i="1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Wash your hands</a:t>
                      </a:r>
                      <a:endParaRPr lang="fr-FR" sz="1000" i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i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5’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kern="1200" dirty="0">
                        <a:solidFill>
                          <a:schemeClr val="tx1"/>
                        </a:solidFill>
                        <a:effectLst/>
                        <a:latin typeface="Roboto Light" panose="020B0604020202020204" charset="0"/>
                        <a:ea typeface="Roboto Light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"RELAX" Aromatic concentrate  </a:t>
                      </a:r>
                      <a:r>
                        <a:rPr lang="fr-FR" sz="1000" baseline="0" dirty="0" err="1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warm compress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Oil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</a:t>
                      </a:r>
                      <a:r>
                        <a:rPr kumimoji="0" lang="fr-FR" sz="12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Aromatic Concentrate</a:t>
                      </a:r>
                      <a:endParaRPr lang="fr-FR" sz="1000" b="1" dirty="0">
                        <a:solidFill>
                          <a:srgbClr val="FF6699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3547802"/>
                  </a:ext>
                </a:extLst>
              </a:tr>
              <a:tr h="6236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Conclusion Signature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awakening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Body stretching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Back massage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 dirty="0">
                          <a:solidFill>
                            <a:schemeClr val="tx1"/>
                          </a:solidFill>
                          <a:effectLst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2’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PHYTO 52</a:t>
                      </a:r>
                      <a:endParaRPr lang="fr-FR" sz="1000" b="1" baseline="0" dirty="0">
                        <a:solidFill>
                          <a:schemeClr val="tx1"/>
                        </a:solidFill>
                        <a:effectLst/>
                        <a:latin typeface="KyivType Sans2" panose="00000500000000000000" pitchFamily="50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baseline="0" dirty="0">
                          <a:solidFill>
                            <a:schemeClr val="tx1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MASSAGE OIL 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Light" panose="020B0604020202020204" charset="0"/>
                          <a:ea typeface="Roboto Light" panose="020B0604020202020204" charset="0"/>
                          <a:cs typeface="Times New Roman" panose="02020603050405020304" pitchFamily="18" charset="0"/>
                        </a:rPr>
                        <a:t>armed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+  </a:t>
                      </a:r>
                      <a:r>
                        <a: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6699"/>
                          </a:solidFill>
                          <a:effectLst/>
                          <a:uLnTx/>
                          <a:uFillTx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"RELAX" </a:t>
                      </a:r>
                      <a:r>
                        <a:rPr lang="fr-FR" sz="1000" baseline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1" baseline="0" dirty="0">
                          <a:solidFill>
                            <a:srgbClr val="FF6699"/>
                          </a:solidFill>
                          <a:effectLst/>
                          <a:latin typeface="KyivType Sans2" panose="00000500000000000000" pitchFamily="50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Aromatic concentrate</a:t>
                      </a:r>
                      <a:endParaRPr lang="fr-FR" sz="1000" b="1" dirty="0">
                        <a:solidFill>
                          <a:srgbClr val="FF6699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C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378519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8206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dirty="0">
                <a:solidFill>
                  <a:srgbClr val="3E3E3E"/>
                </a:solidFill>
                <a:latin typeface="KyivType Sans2" panose="00000500000000000000" pitchFamily="50" charset="0"/>
              </a:rPr>
              <a:t>Mahana 30min</a:t>
            </a:r>
          </a:p>
          <a:p>
            <a:pPr lvl="0" algn="ctr">
              <a:defRPr/>
            </a:pP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A treatment </a:t>
            </a:r>
            <a:r>
              <a:rPr lang="fr-FR" dirty="0" err="1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with</a:t>
            </a: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 </a:t>
            </a:r>
            <a:r>
              <a:rPr lang="fr-FR" dirty="0" err="1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energetic</a:t>
            </a: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, </a:t>
            </a:r>
            <a:r>
              <a:rPr lang="fr-FR" dirty="0" err="1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aromatic</a:t>
            </a: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 and relaxing star massage -</a:t>
            </a:r>
            <a:r>
              <a:rPr lang="fr-FR" dirty="0" err="1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head</a:t>
            </a: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, hands, </a:t>
            </a:r>
            <a:r>
              <a:rPr lang="fr-FR" dirty="0" err="1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feet</a:t>
            </a: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- </a:t>
            </a:r>
          </a:p>
          <a:p>
            <a:pPr lvl="0" algn="ctr">
              <a:defRPr/>
            </a:pPr>
            <a:r>
              <a:rPr lang="fr-FR" dirty="0">
                <a:solidFill>
                  <a:srgbClr val="3E3E3E"/>
                </a:solidFill>
                <a:latin typeface="Roboto" panose="02000000000000000000"/>
                <a:ea typeface="Roboto" panose="02000000000000000000" pitchFamily="2" charset="0"/>
              </a:rPr>
              <a:t>inspired by a Polynesian ritual.</a:t>
            </a:r>
          </a:p>
        </p:txBody>
      </p:sp>
      <p:sp>
        <p:nvSpPr>
          <p:cNvPr id="6" name="ZoneTexte 6"/>
          <p:cNvSpPr txBox="1"/>
          <p:nvPr/>
        </p:nvSpPr>
        <p:spPr>
          <a:xfrm>
            <a:off x="1914424" y="5517200"/>
            <a:ext cx="8153119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CC49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When the MAHANA 30mn treatment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is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carried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out addition to another Yon-Ka treatment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which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already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features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the Signature Introduction and Conclusion, the time to massage the scalp, neck and trapezius increases to 20mn. All techniques that are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done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</a:t>
            </a:r>
            <a:r>
              <a:rPr lang="fr-FR" sz="1000" dirty="0" err="1">
                <a:latin typeface="Roboto Light" panose="020B0604020202020204" charset="0"/>
                <a:ea typeface="Roboto Light" panose="020B0604020202020204" charset="0"/>
              </a:rPr>
              <a:t>with</a:t>
            </a:r>
            <a:r>
              <a:rPr lang="fr-FR" sz="1000" dirty="0">
                <a:latin typeface="Roboto Light" panose="020B0604020202020204" charset="0"/>
                <a:ea typeface="Roboto Light" panose="020B0604020202020204" charset="0"/>
              </a:rPr>
              <a:t> 2 hands are doubled.</a:t>
            </a:r>
          </a:p>
        </p:txBody>
      </p:sp>
    </p:spTree>
    <p:extLst>
      <p:ext uri="{BB962C8B-B14F-4D97-AF65-F5344CB8AC3E}">
        <p14:creationId xmlns:p14="http://schemas.microsoft.com/office/powerpoint/2010/main" val="358541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Mahana Star Massage Video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7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Star massage,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the main techniques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27296" y="2518302"/>
            <a:ext cx="2448795" cy="2683283"/>
            <a:chOff x="635969" y="2685553"/>
            <a:chExt cx="2448795" cy="2683283"/>
          </a:xfrm>
        </p:grpSpPr>
        <p:grpSp>
          <p:nvGrpSpPr>
            <p:cNvPr id="30" name="Groupe 29"/>
            <p:cNvGrpSpPr/>
            <p:nvPr/>
          </p:nvGrpSpPr>
          <p:grpSpPr>
            <a:xfrm>
              <a:off x="635969" y="3193385"/>
              <a:ext cx="2448795" cy="2175451"/>
              <a:chOff x="421234" y="3328445"/>
              <a:chExt cx="2448795" cy="2175451"/>
            </a:xfrm>
          </p:grpSpPr>
          <p:sp>
            <p:nvSpPr>
              <p:cNvPr id="57" name="Hexagone 56"/>
              <p:cNvSpPr/>
              <p:nvPr/>
            </p:nvSpPr>
            <p:spPr>
              <a:xfrm rot="5400000">
                <a:off x="574433" y="3347131"/>
                <a:ext cx="2175451" cy="2138080"/>
              </a:xfrm>
              <a:prstGeom prst="hexagon">
                <a:avLst/>
              </a:prstGeom>
              <a:noFill/>
              <a:ln>
                <a:solidFill>
                  <a:srgbClr val="FBDFD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 charset="0"/>
                </a:endParaRPr>
              </a:p>
            </p:txBody>
          </p:sp>
          <p:sp>
            <p:nvSpPr>
              <p:cNvPr id="58" name="ZoneTexte 20"/>
              <p:cNvSpPr txBox="1"/>
              <p:nvPr/>
            </p:nvSpPr>
            <p:spPr>
              <a:xfrm>
                <a:off x="421234" y="4082498"/>
                <a:ext cx="2448795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600" cap="sm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SMOOTHING</a:t>
                </a:r>
              </a:p>
              <a:p>
                <a:pPr algn="ctr"/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Straight or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circular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smoothing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with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Large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comb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</a:p>
              <a:p>
                <a:pPr algn="ctr"/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Straight or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circular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smoothing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with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small</a:t>
                </a:r>
                <a:r>
                  <a:rPr lang="fr-FR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 </a:t>
                </a:r>
                <a:r>
                  <a:rPr lang="fr-FR" sz="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comb</a:t>
                </a:r>
                <a:endParaRPr lang="fr-FR" sz="900" cap="sm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yivType Sans2" panose="00000500000000000000" charset="0"/>
                </a:endParaRPr>
              </a:p>
            </p:txBody>
          </p:sp>
        </p:grpSp>
        <p:sp>
          <p:nvSpPr>
            <p:cNvPr id="56" name="ZoneTexte 55"/>
            <p:cNvSpPr txBox="1"/>
            <p:nvPr/>
          </p:nvSpPr>
          <p:spPr>
            <a:xfrm>
              <a:off x="1127796" y="2685553"/>
              <a:ext cx="139110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000" b="0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yivType Sans2" panose="00000500000000000000" charset="0"/>
                </a:rPr>
                <a:t>1</a:t>
              </a: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4962161" y="2518302"/>
            <a:ext cx="2361150" cy="2683283"/>
            <a:chOff x="696318" y="2685553"/>
            <a:chExt cx="2361150" cy="2683283"/>
          </a:xfrm>
        </p:grpSpPr>
        <p:grpSp>
          <p:nvGrpSpPr>
            <p:cNvPr id="60" name="Groupe 59"/>
            <p:cNvGrpSpPr/>
            <p:nvPr/>
          </p:nvGrpSpPr>
          <p:grpSpPr>
            <a:xfrm>
              <a:off x="696318" y="3193385"/>
              <a:ext cx="2361150" cy="2175451"/>
              <a:chOff x="481583" y="3328445"/>
              <a:chExt cx="2361150" cy="2175451"/>
            </a:xfrm>
          </p:grpSpPr>
          <p:sp>
            <p:nvSpPr>
              <p:cNvPr id="62" name="Hexagone 61"/>
              <p:cNvSpPr/>
              <p:nvPr/>
            </p:nvSpPr>
            <p:spPr>
              <a:xfrm rot="5400000">
                <a:off x="574433" y="3347131"/>
                <a:ext cx="2175451" cy="2138080"/>
              </a:xfrm>
              <a:prstGeom prst="hexagon">
                <a:avLst/>
              </a:prstGeom>
              <a:noFill/>
              <a:ln>
                <a:solidFill>
                  <a:srgbClr val="FBDFD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 charset="0"/>
                </a:endParaRPr>
              </a:p>
            </p:txBody>
          </p:sp>
          <p:sp>
            <p:nvSpPr>
              <p:cNvPr id="63" name="ZoneTexte 20"/>
              <p:cNvSpPr txBox="1"/>
              <p:nvPr/>
            </p:nvSpPr>
            <p:spPr>
              <a:xfrm>
                <a:off x="481583" y="4082498"/>
                <a:ext cx="236115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600" cap="small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sound</a:t>
                </a:r>
                <a:endParaRPr lang="fr-FR" sz="2600" cap="sm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yivType Sans2" panose="00000500000000000000" charset="0"/>
                </a:endParaRPr>
              </a:p>
              <a:p>
                <a:pPr algn="ctr"/>
                <a:r>
                  <a:rPr lang="fr-FR" sz="2600" cap="sm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Friction</a:t>
                </a:r>
              </a:p>
            </p:txBody>
          </p:sp>
        </p:grpSp>
        <p:sp>
          <p:nvSpPr>
            <p:cNvPr id="61" name="ZoneTexte 60"/>
            <p:cNvSpPr txBox="1"/>
            <p:nvPr/>
          </p:nvSpPr>
          <p:spPr>
            <a:xfrm>
              <a:off x="1127796" y="2685553"/>
              <a:ext cx="139110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yivType Sans2" panose="00000500000000000000" charset="0"/>
                </a:rPr>
                <a:t>3</a:t>
              </a:r>
              <a:endParaRPr kumimoji="0" lang="fr-FR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CC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yivType Sans2" panose="00000500000000000000" charset="0"/>
              </a:endParaRP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2537114" y="2531278"/>
            <a:ext cx="2361150" cy="2683283"/>
            <a:chOff x="696318" y="2685553"/>
            <a:chExt cx="2361150" cy="2683283"/>
          </a:xfrm>
        </p:grpSpPr>
        <p:grpSp>
          <p:nvGrpSpPr>
            <p:cNvPr id="65" name="Groupe 64"/>
            <p:cNvGrpSpPr/>
            <p:nvPr/>
          </p:nvGrpSpPr>
          <p:grpSpPr>
            <a:xfrm>
              <a:off x="696318" y="3193385"/>
              <a:ext cx="2361150" cy="2175451"/>
              <a:chOff x="481583" y="3328445"/>
              <a:chExt cx="2361150" cy="2175451"/>
            </a:xfrm>
          </p:grpSpPr>
          <p:sp>
            <p:nvSpPr>
              <p:cNvPr id="67" name="Hexagone 66"/>
              <p:cNvSpPr/>
              <p:nvPr/>
            </p:nvSpPr>
            <p:spPr>
              <a:xfrm rot="5400000">
                <a:off x="574433" y="3347131"/>
                <a:ext cx="2175451" cy="2138080"/>
              </a:xfrm>
              <a:prstGeom prst="hexagon">
                <a:avLst/>
              </a:prstGeom>
              <a:noFill/>
              <a:ln>
                <a:solidFill>
                  <a:srgbClr val="FBDFD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 charset="0"/>
                </a:endParaRPr>
              </a:p>
            </p:txBody>
          </p:sp>
          <p:sp>
            <p:nvSpPr>
              <p:cNvPr id="68" name="ZoneTexte 20"/>
              <p:cNvSpPr txBox="1"/>
              <p:nvPr/>
            </p:nvSpPr>
            <p:spPr>
              <a:xfrm>
                <a:off x="481583" y="4082498"/>
                <a:ext cx="236115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600" cap="sm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Mobilization</a:t>
                </a:r>
              </a:p>
            </p:txBody>
          </p:sp>
        </p:grpSp>
        <p:sp>
          <p:nvSpPr>
            <p:cNvPr id="66" name="ZoneTexte 65"/>
            <p:cNvSpPr txBox="1"/>
            <p:nvPr/>
          </p:nvSpPr>
          <p:spPr>
            <a:xfrm>
              <a:off x="1127796" y="2685553"/>
              <a:ext cx="139110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yivType Sans2" panose="00000500000000000000" charset="0"/>
                </a:rPr>
                <a:t>2</a:t>
              </a:r>
              <a:endParaRPr kumimoji="0" lang="fr-FR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CC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yivType Sans2" panose="00000500000000000000" charset="0"/>
              </a:endParaRPr>
            </a:p>
          </p:txBody>
        </p:sp>
      </p:grpSp>
      <p:grpSp>
        <p:nvGrpSpPr>
          <p:cNvPr id="69" name="Groupe 68"/>
          <p:cNvGrpSpPr/>
          <p:nvPr/>
        </p:nvGrpSpPr>
        <p:grpSpPr>
          <a:xfrm>
            <a:off x="7343939" y="2531279"/>
            <a:ext cx="2361150" cy="2683283"/>
            <a:chOff x="696318" y="2685553"/>
            <a:chExt cx="2361150" cy="2683283"/>
          </a:xfrm>
        </p:grpSpPr>
        <p:grpSp>
          <p:nvGrpSpPr>
            <p:cNvPr id="70" name="Groupe 69"/>
            <p:cNvGrpSpPr/>
            <p:nvPr/>
          </p:nvGrpSpPr>
          <p:grpSpPr>
            <a:xfrm>
              <a:off x="696318" y="3193385"/>
              <a:ext cx="2361150" cy="2175451"/>
              <a:chOff x="481583" y="3328445"/>
              <a:chExt cx="2361150" cy="2175451"/>
            </a:xfrm>
          </p:grpSpPr>
          <p:sp>
            <p:nvSpPr>
              <p:cNvPr id="72" name="Hexagone 71"/>
              <p:cNvSpPr/>
              <p:nvPr/>
            </p:nvSpPr>
            <p:spPr>
              <a:xfrm rot="5400000">
                <a:off x="574433" y="3347131"/>
                <a:ext cx="2175451" cy="2138080"/>
              </a:xfrm>
              <a:prstGeom prst="hexagon">
                <a:avLst/>
              </a:prstGeom>
              <a:noFill/>
              <a:ln>
                <a:solidFill>
                  <a:srgbClr val="FBDFD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 charset="0"/>
                </a:endParaRPr>
              </a:p>
            </p:txBody>
          </p:sp>
          <p:sp>
            <p:nvSpPr>
              <p:cNvPr id="73" name="ZoneTexte 20"/>
              <p:cNvSpPr txBox="1"/>
              <p:nvPr/>
            </p:nvSpPr>
            <p:spPr>
              <a:xfrm>
                <a:off x="481583" y="4082498"/>
                <a:ext cx="236115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600" cap="small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Rocking</a:t>
                </a:r>
                <a:endParaRPr lang="fr-FR" sz="2600" cap="sm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yivType Sans2" panose="00000500000000000000" charset="0"/>
                </a:endParaRPr>
              </a:p>
            </p:txBody>
          </p:sp>
        </p:grpSp>
        <p:sp>
          <p:nvSpPr>
            <p:cNvPr id="71" name="ZoneTexte 70"/>
            <p:cNvSpPr txBox="1"/>
            <p:nvPr/>
          </p:nvSpPr>
          <p:spPr>
            <a:xfrm>
              <a:off x="1127796" y="2685553"/>
              <a:ext cx="139110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yivType Sans2" panose="00000500000000000000" charset="0"/>
                </a:rPr>
                <a:t>4</a:t>
              </a:r>
              <a:endParaRPr kumimoji="0" lang="fr-FR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CC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yivType Sans2" panose="00000500000000000000" charset="0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9725717" y="2518302"/>
            <a:ext cx="2361150" cy="2683283"/>
            <a:chOff x="696318" y="2685553"/>
            <a:chExt cx="2361150" cy="2683283"/>
          </a:xfrm>
        </p:grpSpPr>
        <p:grpSp>
          <p:nvGrpSpPr>
            <p:cNvPr id="75" name="Groupe 74"/>
            <p:cNvGrpSpPr/>
            <p:nvPr/>
          </p:nvGrpSpPr>
          <p:grpSpPr>
            <a:xfrm>
              <a:off x="696318" y="3193385"/>
              <a:ext cx="2361150" cy="2175451"/>
              <a:chOff x="481583" y="3328445"/>
              <a:chExt cx="2361150" cy="2175451"/>
            </a:xfrm>
          </p:grpSpPr>
          <p:sp>
            <p:nvSpPr>
              <p:cNvPr id="77" name="Hexagone 76"/>
              <p:cNvSpPr/>
              <p:nvPr/>
            </p:nvSpPr>
            <p:spPr>
              <a:xfrm rot="5400000">
                <a:off x="574433" y="3347131"/>
                <a:ext cx="2175451" cy="2138080"/>
              </a:xfrm>
              <a:prstGeom prst="hexagon">
                <a:avLst/>
              </a:prstGeom>
              <a:noFill/>
              <a:ln>
                <a:solidFill>
                  <a:srgbClr val="FBDFD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 charset="0"/>
                </a:endParaRPr>
              </a:p>
            </p:txBody>
          </p:sp>
          <p:sp>
            <p:nvSpPr>
              <p:cNvPr id="78" name="ZoneTexte 20"/>
              <p:cNvSpPr txBox="1"/>
              <p:nvPr/>
            </p:nvSpPr>
            <p:spPr>
              <a:xfrm>
                <a:off x="481583" y="4082498"/>
                <a:ext cx="236115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600" cap="sm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yivType Sans2" panose="00000500000000000000" charset="0"/>
                  </a:rPr>
                  <a:t>Stretching</a:t>
                </a:r>
              </a:p>
            </p:txBody>
          </p:sp>
        </p:grpSp>
        <p:sp>
          <p:nvSpPr>
            <p:cNvPr id="76" name="ZoneTexte 75"/>
            <p:cNvSpPr txBox="1"/>
            <p:nvPr/>
          </p:nvSpPr>
          <p:spPr>
            <a:xfrm>
              <a:off x="1127796" y="2685553"/>
              <a:ext cx="139110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yivType Sans2" panose="00000500000000000000" charset="0"/>
                </a:rPr>
                <a:t>5</a:t>
              </a:r>
              <a:endParaRPr kumimoji="0" lang="fr-FR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CC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yivType Sans2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6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Star massage,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the </a:t>
            </a:r>
            <a:r>
              <a:rPr lang="fr-FR" sz="4000" dirty="0" err="1">
                <a:solidFill>
                  <a:srgbClr val="3E3E3E"/>
                </a:solidFill>
              </a:rPr>
              <a:t>video</a:t>
            </a:r>
            <a:endParaRPr lang="fr-FR" sz="4000" dirty="0">
              <a:solidFill>
                <a:srgbClr val="3E3E3E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3570513" y="2416629"/>
            <a:ext cx="5225143" cy="3156857"/>
            <a:chOff x="3570513" y="2416629"/>
            <a:chExt cx="5225143" cy="3156857"/>
          </a:xfrm>
        </p:grpSpPr>
        <p:sp>
          <p:nvSpPr>
            <p:cNvPr id="30" name="Rectangle 29"/>
            <p:cNvSpPr/>
            <p:nvPr/>
          </p:nvSpPr>
          <p:spPr>
            <a:xfrm>
              <a:off x="3570513" y="2416629"/>
              <a:ext cx="5225143" cy="315685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BE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yivType Sans2" panose="00000500000000000000"/>
              </a:endParaRP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09" y="2917371"/>
              <a:ext cx="4275576" cy="220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50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Context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22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the </a:t>
            </a:r>
            <a:r>
              <a:rPr lang="fr-FR" sz="4000" dirty="0" err="1">
                <a:solidFill>
                  <a:srgbClr val="3E3E3E"/>
                </a:solidFill>
              </a:rPr>
              <a:t>benefits</a:t>
            </a:r>
            <a:r>
              <a:rPr lang="fr-FR" sz="4000" dirty="0">
                <a:solidFill>
                  <a:srgbClr val="3E3E3E"/>
                </a:solidFill>
              </a:rPr>
              <a:t> 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305101" y="2032992"/>
            <a:ext cx="11508083" cy="1147469"/>
            <a:chOff x="305101" y="2032992"/>
            <a:chExt cx="11508083" cy="1147469"/>
          </a:xfrm>
        </p:grpSpPr>
        <p:grpSp>
          <p:nvGrpSpPr>
            <p:cNvPr id="30" name="Groupe 29"/>
            <p:cNvGrpSpPr/>
            <p:nvPr/>
          </p:nvGrpSpPr>
          <p:grpSpPr>
            <a:xfrm>
              <a:off x="305101" y="2045559"/>
              <a:ext cx="2474100" cy="1069265"/>
              <a:chOff x="-180650" y="2135462"/>
              <a:chExt cx="2474100" cy="1069265"/>
            </a:xfrm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A4F62C2-CF47-4510-9AA4-5C4AF9B530BA}"/>
                  </a:ext>
                </a:extLst>
              </p:cNvPr>
              <p:cNvSpPr txBox="1"/>
              <p:nvPr/>
            </p:nvSpPr>
            <p:spPr>
              <a:xfrm>
                <a:off x="440863" y="2135462"/>
                <a:ext cx="109644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0" b="1" i="0" u="none" strike="noStrike" kern="1200" cap="none" spc="0" normalizeH="0" baseline="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</a:rPr>
                  <a:t>01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27661BC-D811-4395-8C6B-1B213178910A}"/>
                  </a:ext>
                </a:extLst>
              </p:cNvPr>
              <p:cNvSpPr txBox="1"/>
              <p:nvPr/>
            </p:nvSpPr>
            <p:spPr>
              <a:xfrm>
                <a:off x="-180650" y="2619952"/>
                <a:ext cx="2474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</a:rPr>
                  <a:t>Relax </a:t>
                </a:r>
              </a:p>
              <a:p>
                <a:pPr algn="ctr"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</a:rPr>
                  <a:t>intensely</a:t>
                </a:r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2895600" y="2089290"/>
              <a:ext cx="3007360" cy="1091171"/>
              <a:chOff x="1647250" y="2178628"/>
              <a:chExt cx="3007360" cy="1091171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1ACC5E1-42C0-45C4-957E-CE2ECFF29967}"/>
                  </a:ext>
                </a:extLst>
              </p:cNvPr>
              <p:cNvSpPr txBox="1"/>
              <p:nvPr/>
            </p:nvSpPr>
            <p:spPr>
              <a:xfrm>
                <a:off x="2541102" y="2178628"/>
                <a:ext cx="109644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3000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02</a:t>
                </a:r>
              </a:p>
            </p:txBody>
          </p:sp>
          <p:sp>
            <p:nvSpPr>
              <p:cNvPr id="40" name="Titre 1">
                <a:extLst>
                  <a:ext uri="{FF2B5EF4-FFF2-40B4-BE49-F238E27FC236}">
                    <a16:creationId xmlns:a16="http://schemas.microsoft.com/office/drawing/2014/main" id="{627D01CB-31CE-4970-945D-9061B7BAAB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7250" y="2608591"/>
                <a:ext cx="3007360" cy="66120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  <a:cs typeface="+mn-cs"/>
                  </a:rPr>
                  <a:t>Release </a:t>
                </a:r>
              </a:p>
              <a:p>
                <a:pPr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  <a:cs typeface="+mn-cs"/>
                  </a:rPr>
                  <a:t>tension areas</a:t>
                </a:r>
              </a:p>
            </p:txBody>
          </p:sp>
        </p:grpSp>
        <p:grpSp>
          <p:nvGrpSpPr>
            <p:cNvPr id="32" name="Groupe 31"/>
            <p:cNvGrpSpPr/>
            <p:nvPr/>
          </p:nvGrpSpPr>
          <p:grpSpPr>
            <a:xfrm>
              <a:off x="5788134" y="2032992"/>
              <a:ext cx="2968612" cy="1130789"/>
              <a:chOff x="3887246" y="2135462"/>
              <a:chExt cx="2968612" cy="1130789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30273FE-D7BB-4895-AE67-0B446DDE7F91}"/>
                  </a:ext>
                </a:extLst>
              </p:cNvPr>
              <p:cNvSpPr txBox="1"/>
              <p:nvPr/>
            </p:nvSpPr>
            <p:spPr>
              <a:xfrm>
                <a:off x="4739672" y="2135462"/>
                <a:ext cx="109644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3000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03</a:t>
                </a:r>
              </a:p>
            </p:txBody>
          </p:sp>
          <p:sp>
            <p:nvSpPr>
              <p:cNvPr id="38" name="Titre 1">
                <a:extLst>
                  <a:ext uri="{FF2B5EF4-FFF2-40B4-BE49-F238E27FC236}">
                    <a16:creationId xmlns:a16="http://schemas.microsoft.com/office/drawing/2014/main" id="{D112E4AD-2CB9-4485-B61B-E457B5B4BD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7246" y="2589142"/>
                <a:ext cx="2968612" cy="67710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 marR="0" lvl="0" indent="0" fontAlgn="auto"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  <a:cs typeface="+mn-cs"/>
                  </a:rPr>
                  <a:t>Restore </a:t>
                </a:r>
              </a:p>
              <a:p>
                <a:pPr marR="0" lvl="0" indent="0" fontAlgn="auto"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  <a:cs typeface="+mn-cs"/>
                  </a:rPr>
                  <a:t>energy</a:t>
                </a:r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9633190" y="2044907"/>
              <a:ext cx="1437051" cy="1113856"/>
              <a:chOff x="6661512" y="2135462"/>
              <a:chExt cx="1437051" cy="1113856"/>
            </a:xfrm>
          </p:grpSpPr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560F0DB-2BB4-4228-9907-64B85593ACA6}"/>
                  </a:ext>
                </a:extLst>
              </p:cNvPr>
              <p:cNvSpPr txBox="1"/>
              <p:nvPr/>
            </p:nvSpPr>
            <p:spPr>
              <a:xfrm>
                <a:off x="6766309" y="2135462"/>
                <a:ext cx="109644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3000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04</a:t>
                </a:r>
              </a:p>
            </p:txBody>
          </p:sp>
          <p:sp>
            <p:nvSpPr>
              <p:cNvPr id="36" name="Titre 1">
                <a:extLst>
                  <a:ext uri="{FF2B5EF4-FFF2-40B4-BE49-F238E27FC236}">
                    <a16:creationId xmlns:a16="http://schemas.microsoft.com/office/drawing/2014/main" id="{B5072D99-C69A-4035-9906-B7F4EE205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1512" y="2538350"/>
                <a:ext cx="1437051" cy="7109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  <a:cs typeface="+mn-cs"/>
                  </a:rPr>
                  <a:t>Quiet </a:t>
                </a:r>
              </a:p>
              <a:p>
                <a:pPr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  <a:cs typeface="+mn-cs"/>
                  </a:rPr>
                  <a:t>the mind</a:t>
                </a:r>
              </a:p>
            </p:txBody>
          </p:sp>
        </p:grpSp>
        <p:sp>
          <p:nvSpPr>
            <p:cNvPr id="34" name="object 27"/>
            <p:cNvSpPr/>
            <p:nvPr/>
          </p:nvSpPr>
          <p:spPr>
            <a:xfrm rot="5400000">
              <a:off x="5529937" y="-3161931"/>
              <a:ext cx="1075426" cy="11491068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712158" y="3810523"/>
            <a:ext cx="3881120" cy="2335129"/>
            <a:chOff x="660400" y="3586237"/>
            <a:chExt cx="3881120" cy="2335129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27661BC-D811-4395-8C6B-1B213178910A}"/>
                </a:ext>
              </a:extLst>
            </p:cNvPr>
            <p:cNvSpPr txBox="1"/>
            <p:nvPr/>
          </p:nvSpPr>
          <p:spPr>
            <a:xfrm>
              <a:off x="660400" y="5090369"/>
              <a:ext cx="3881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Deeply moisturizes</a:t>
              </a:r>
            </a:p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Illuminates the complexion</a:t>
              </a:r>
            </a:p>
            <a:p>
              <a:pPr algn="ctr">
                <a:defRPr/>
              </a:pPr>
              <a:endParaRPr lang="fr-FR" sz="1600" dirty="0">
                <a:solidFill>
                  <a:srgbClr val="3E3E3E"/>
                </a:solidFill>
                <a:latin typeface="Roboto Mono" panose="020B0604020202020204" charset="0"/>
                <a:ea typeface="Roboto Mono" panose="020B0604020202020204" charset="0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A4F62C2-CF47-4510-9AA4-5C4AF9B530BA}"/>
                </a:ext>
              </a:extLst>
            </p:cNvPr>
            <p:cNvSpPr txBox="1"/>
            <p:nvPr/>
          </p:nvSpPr>
          <p:spPr>
            <a:xfrm>
              <a:off x="1955895" y="3586237"/>
              <a:ext cx="1598188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2000" cap="small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The</a:t>
              </a:r>
            </a:p>
            <a:p>
              <a:pPr algn="ctr">
                <a:defRPr/>
              </a:pPr>
              <a:r>
                <a:rPr lang="fr-FR" sz="2000" cap="small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60 minutes </a:t>
              </a:r>
              <a:r>
                <a:rPr lang="fr-FR" sz="2000" cap="small" dirty="0" err="1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advantages</a:t>
              </a:r>
              <a:endParaRPr lang="fr-FR" sz="2000" cap="small" dirty="0">
                <a:solidFill>
                  <a:srgbClr val="3E3E3E"/>
                </a:solidFill>
                <a:latin typeface="Roboto Mono" panose="020B0604020202020204" charset="0"/>
                <a:ea typeface="Roboto Mono" panose="020B0604020202020204" charset="0"/>
              </a:endParaRPr>
            </a:p>
            <a:p>
              <a:pPr algn="ctr">
                <a:defRPr/>
              </a:pPr>
              <a:r>
                <a:rPr lang="fr-FR" sz="2000" cap="small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 </a:t>
              </a:r>
              <a:endParaRPr lang="fr-FR" sz="2000" dirty="0">
                <a:solidFill>
                  <a:srgbClr val="3E3E3E"/>
                </a:solidFill>
                <a:latin typeface="Roboto Mono" panose="020B0604020202020204" charset="0"/>
                <a:ea typeface="Roboto Mono" panose="020B0604020202020204" charset="0"/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 rot="5400000">
              <a:off x="2421793" y="4709910"/>
              <a:ext cx="423697" cy="411592"/>
            </a:xfrm>
            <a:prstGeom prst="rect">
              <a:avLst/>
            </a:prstGeom>
          </p:spPr>
        </p:pic>
      </p:grpSp>
      <p:grpSp>
        <p:nvGrpSpPr>
          <p:cNvPr id="47" name="Groupe 46"/>
          <p:cNvGrpSpPr/>
          <p:nvPr/>
        </p:nvGrpSpPr>
        <p:grpSpPr>
          <a:xfrm>
            <a:off x="6405975" y="3795622"/>
            <a:ext cx="4592320" cy="2313488"/>
            <a:chOff x="6492240" y="4049157"/>
            <a:chExt cx="4592320" cy="1986073"/>
          </a:xfrm>
        </p:grpSpPr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527661BC-D811-4395-8C6B-1B213178910A}"/>
                </a:ext>
              </a:extLst>
            </p:cNvPr>
            <p:cNvSpPr txBox="1"/>
            <p:nvPr/>
          </p:nvSpPr>
          <p:spPr>
            <a:xfrm>
              <a:off x="6492240" y="5321839"/>
              <a:ext cx="4592320" cy="71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Short treatment for immediate relaxation</a:t>
              </a:r>
            </a:p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Can be done without undressing</a:t>
              </a:r>
            </a:p>
            <a:p>
              <a:pPr algn="ctr">
                <a:defRPr/>
              </a:pPr>
              <a:r>
                <a:rPr lang="fr-FR" sz="1600" dirty="0" err="1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Complementary</a:t>
              </a: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 care 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A4F62C2-CF47-4510-9AA4-5C4AF9B530BA}"/>
                </a:ext>
              </a:extLst>
            </p:cNvPr>
            <p:cNvSpPr txBox="1"/>
            <p:nvPr/>
          </p:nvSpPr>
          <p:spPr>
            <a:xfrm>
              <a:off x="7962755" y="4049157"/>
              <a:ext cx="1629817" cy="1136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2000" cap="small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The </a:t>
              </a:r>
            </a:p>
            <a:p>
              <a:pPr algn="ctr">
                <a:defRPr/>
              </a:pPr>
              <a:r>
                <a:rPr lang="fr-FR" sz="2000" cap="small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30 minutes</a:t>
              </a:r>
            </a:p>
            <a:p>
              <a:pPr algn="ctr">
                <a:defRPr/>
              </a:pPr>
              <a:r>
                <a:rPr lang="fr-FR" sz="2000" cap="small" dirty="0" err="1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advantages</a:t>
              </a:r>
              <a:endParaRPr lang="fr-FR" sz="2000" cap="small" dirty="0">
                <a:solidFill>
                  <a:srgbClr val="3E3E3E"/>
                </a:solidFill>
                <a:latin typeface="Roboto Mono" panose="020B0604020202020204" charset="0"/>
                <a:ea typeface="Roboto Mono" panose="020B0604020202020204" charset="0"/>
              </a:endParaRPr>
            </a:p>
            <a:p>
              <a:pPr algn="ctr">
                <a:defRPr/>
              </a:pPr>
              <a:r>
                <a:rPr lang="fr-FR" sz="2000" cap="small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 </a:t>
              </a:r>
              <a:endParaRPr lang="fr-FR" sz="2000" dirty="0">
                <a:solidFill>
                  <a:srgbClr val="3E3E3E"/>
                </a:solidFill>
                <a:latin typeface="Roboto Mono" panose="020B0604020202020204" charset="0"/>
                <a:ea typeface="Roboto Mono" panose="020B0604020202020204" charset="0"/>
              </a:endParaRPr>
            </a:p>
          </p:txBody>
        </p:sp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 rot="5400000">
              <a:off x="8563845" y="4959077"/>
              <a:ext cx="421199" cy="437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66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Exchanges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2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 err="1">
                <a:solidFill>
                  <a:srgbClr val="3E3E3E"/>
                </a:solidFill>
              </a:rPr>
              <a:t>what</a:t>
            </a:r>
            <a:r>
              <a:rPr lang="fr-FR" sz="4000" dirty="0">
                <a:solidFill>
                  <a:srgbClr val="3E3E3E"/>
                </a:solidFill>
              </a:rPr>
              <a:t> do </a:t>
            </a:r>
            <a:r>
              <a:rPr lang="fr-FR" sz="4000" dirty="0" err="1">
                <a:solidFill>
                  <a:srgbClr val="3E3E3E"/>
                </a:solidFill>
              </a:rPr>
              <a:t>you</a:t>
            </a:r>
            <a:r>
              <a:rPr lang="fr-FR" sz="4000" dirty="0">
                <a:solidFill>
                  <a:srgbClr val="3E3E3E"/>
                </a:solidFill>
              </a:rPr>
              <a:t> </a:t>
            </a:r>
            <a:r>
              <a:rPr lang="fr-FR" sz="4000" dirty="0" err="1">
                <a:solidFill>
                  <a:srgbClr val="3E3E3E"/>
                </a:solidFill>
              </a:rPr>
              <a:t>think</a:t>
            </a:r>
            <a:r>
              <a:rPr lang="fr-FR" sz="4000" dirty="0">
                <a:solidFill>
                  <a:srgbClr val="3E3E3E"/>
                </a:solidFill>
              </a:rPr>
              <a:t>?</a:t>
            </a: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3699790" y="2847703"/>
            <a:ext cx="5901410" cy="295"/>
          </a:xfrm>
          <a:prstGeom prst="line">
            <a:avLst/>
          </a:prstGeom>
          <a:ln w="28575">
            <a:solidFill>
              <a:srgbClr val="3E3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2377440" y="4735683"/>
            <a:ext cx="5682442" cy="45323"/>
          </a:xfrm>
          <a:prstGeom prst="line">
            <a:avLst/>
          </a:prstGeom>
          <a:ln w="28575">
            <a:solidFill>
              <a:srgbClr val="3E3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458326" y="3369999"/>
            <a:ext cx="514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KyivType Sans2" panose="00000500000000000000"/>
              </a:rPr>
              <a:t>The </a:t>
            </a:r>
            <a:r>
              <a:rPr lang="fr-FR" sz="2800" dirty="0" err="1">
                <a:latin typeface="KyivType Sans2" panose="00000500000000000000"/>
              </a:rPr>
              <a:t>floor</a:t>
            </a:r>
            <a:r>
              <a:rPr lang="fr-FR" sz="2800" dirty="0">
                <a:latin typeface="KyivType Sans2" panose="00000500000000000000"/>
              </a:rPr>
              <a:t> </a:t>
            </a:r>
            <a:r>
              <a:rPr lang="fr-FR" sz="2800" dirty="0" err="1">
                <a:latin typeface="KyivType Sans2" panose="00000500000000000000"/>
              </a:rPr>
              <a:t>is</a:t>
            </a:r>
            <a:r>
              <a:rPr lang="fr-FR" sz="2800" dirty="0">
                <a:latin typeface="KyivType Sans2" panose="00000500000000000000"/>
              </a:rPr>
              <a:t> </a:t>
            </a:r>
            <a:r>
              <a:rPr lang="fr-FR" sz="2800" dirty="0" err="1">
                <a:latin typeface="KyivType Sans2" panose="00000500000000000000"/>
              </a:rPr>
              <a:t>yours</a:t>
            </a:r>
            <a:r>
              <a:rPr lang="fr-FR" sz="2800" dirty="0">
                <a:latin typeface="KyivType Sans2" panose="00000500000000000000"/>
              </a:rPr>
              <a:t>!</a:t>
            </a:r>
          </a:p>
        </p:txBody>
      </p:sp>
      <p:pic>
        <p:nvPicPr>
          <p:cNvPr id="32" name="Picture 2" descr="RÃ©sultat de recherche d'images pour &quot;guillemets&quot;">
            <a:extLst>
              <a:ext uri="{FF2B5EF4-FFF2-40B4-BE49-F238E27FC236}">
                <a16:creationId xmlns:a16="http://schemas.microsoft.com/office/drawing/2014/main" id="{8D39ADC0-E98D-462D-8B8C-40BA3FBC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CC4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79" y="2451935"/>
            <a:ext cx="875696" cy="6322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2" descr="RÃ©sultat de recherche d'images pour &quot;guillemets&quot;">
            <a:extLst>
              <a:ext uri="{FF2B5EF4-FFF2-40B4-BE49-F238E27FC236}">
                <a16:creationId xmlns:a16="http://schemas.microsoft.com/office/drawing/2014/main" id="{E1A88CFF-B8A6-4B8F-9AAC-6D585454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CC4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51231" y="4495172"/>
            <a:ext cx="875696" cy="6322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2376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Selling and promoting Mahana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9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 err="1">
                <a:solidFill>
                  <a:srgbClr val="3E3E3E"/>
                </a:solidFill>
              </a:rPr>
              <a:t>sell</a:t>
            </a:r>
            <a:r>
              <a:rPr lang="fr-FR" sz="4000" dirty="0">
                <a:solidFill>
                  <a:srgbClr val="3E3E3E"/>
                </a:solidFill>
              </a:rPr>
              <a:t> </a:t>
            </a:r>
            <a:r>
              <a:rPr lang="fr-FR" sz="4000" dirty="0" err="1">
                <a:solidFill>
                  <a:srgbClr val="3E3E3E"/>
                </a:solidFill>
              </a:rPr>
              <a:t>it</a:t>
            </a:r>
            <a:r>
              <a:rPr lang="fr-FR" sz="4000" dirty="0">
                <a:solidFill>
                  <a:srgbClr val="3E3E3E"/>
                </a:solidFill>
              </a:rPr>
              <a:t> in 1 sentence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300038" y="2304721"/>
            <a:ext cx="11630025" cy="2223977"/>
            <a:chOff x="412296" y="2722179"/>
            <a:chExt cx="3592145" cy="2223977"/>
          </a:xfrm>
        </p:grpSpPr>
        <p:sp>
          <p:nvSpPr>
            <p:cNvPr id="22" name="Rectangle 21"/>
            <p:cNvSpPr/>
            <p:nvPr/>
          </p:nvSpPr>
          <p:spPr>
            <a:xfrm>
              <a:off x="412296" y="2853275"/>
              <a:ext cx="3592145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>
                  <a:solidFill>
                    <a:srgbClr val="3E3E3E"/>
                  </a:solidFill>
                  <a:latin typeface="KyivType Sans2" panose="00000500000000000000" pitchFamily="50" charset="0"/>
                </a:rPr>
                <a:t>Mahana 60min</a:t>
              </a:r>
            </a:p>
            <a:p>
              <a:pPr lvl="0" algn="ctr"/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A facial treatment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with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 energetic,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aromatic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 and relaxing star massage </a:t>
              </a:r>
            </a:p>
            <a:p>
              <a:pPr lvl="0" algn="ctr"/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-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head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, hands,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feet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 - inspired by a Polynesian ritual.</a:t>
              </a:r>
            </a:p>
            <a:p>
              <a:pPr algn="ctr"/>
              <a:endParaRPr lang="fr-FR" sz="2400" dirty="0">
                <a:solidFill>
                  <a:srgbClr val="3E3E3E"/>
                </a:solidFill>
                <a:latin typeface="Roboto" panose="02000000000000000000"/>
              </a:endParaRPr>
            </a:p>
            <a:p>
              <a:pPr algn="ctr"/>
              <a:endParaRPr lang="fr-FR" sz="2600" dirty="0"/>
            </a:p>
          </p:txBody>
        </p:sp>
        <p:sp>
          <p:nvSpPr>
            <p:cNvPr id="23" name="object 27"/>
            <p:cNvSpPr/>
            <p:nvPr/>
          </p:nvSpPr>
          <p:spPr>
            <a:xfrm rot="5400000">
              <a:off x="1305535" y="1833353"/>
              <a:ext cx="1810079" cy="3587732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FCC496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80988" y="4480135"/>
            <a:ext cx="11630025" cy="2254754"/>
            <a:chOff x="412296" y="2722179"/>
            <a:chExt cx="3592145" cy="2254754"/>
          </a:xfrm>
        </p:grpSpPr>
        <p:sp>
          <p:nvSpPr>
            <p:cNvPr id="25" name="Rectangle 24"/>
            <p:cNvSpPr/>
            <p:nvPr/>
          </p:nvSpPr>
          <p:spPr>
            <a:xfrm>
              <a:off x="412296" y="2853275"/>
              <a:ext cx="3592145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>
                  <a:solidFill>
                    <a:srgbClr val="3E3E3E"/>
                  </a:solidFill>
                  <a:latin typeface="KyivType Sans2" panose="00000500000000000000" pitchFamily="50" charset="0"/>
                </a:rPr>
                <a:t>Mahana 30min</a:t>
              </a:r>
            </a:p>
            <a:p>
              <a:pPr lvl="0" algn="ctr"/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A treatment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with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energetic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,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aromatic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 and relaxing star massage </a:t>
              </a:r>
            </a:p>
            <a:p>
              <a:pPr lvl="0" algn="ctr"/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-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head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, hands, </a:t>
              </a:r>
              <a:r>
                <a:rPr lang="fr-FR" sz="2400" dirty="0" err="1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feet</a:t>
              </a:r>
              <a:r>
                <a:rPr lang="fr-FR" sz="2400" dirty="0">
                  <a:solidFill>
                    <a:srgbClr val="3E3E3E"/>
                  </a:solidFill>
                  <a:latin typeface="Roboto" panose="02000000000000000000"/>
                  <a:ea typeface="Roboto" panose="02000000000000000000" pitchFamily="2" charset="0"/>
                </a:rPr>
                <a:t> - inspired by a Polynesian ritual.</a:t>
              </a:r>
            </a:p>
            <a:p>
              <a:pPr algn="ctr"/>
              <a:endParaRPr lang="fr-FR" sz="2600" dirty="0">
                <a:solidFill>
                  <a:srgbClr val="3E3E3E"/>
                </a:solidFill>
                <a:latin typeface="Roboto" panose="02000000000000000000"/>
              </a:endParaRPr>
            </a:p>
            <a:p>
              <a:pPr algn="ctr"/>
              <a:endParaRPr lang="fr-FR" sz="2600" dirty="0"/>
            </a:p>
          </p:txBody>
        </p:sp>
        <p:sp>
          <p:nvSpPr>
            <p:cNvPr id="26" name="object 27"/>
            <p:cNvSpPr/>
            <p:nvPr/>
          </p:nvSpPr>
          <p:spPr>
            <a:xfrm rot="5400000">
              <a:off x="1305535" y="1833353"/>
              <a:ext cx="1810079" cy="3587732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FCC496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9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As a gift,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a </a:t>
            </a:r>
            <a:r>
              <a:rPr lang="fr-FR" sz="4000" dirty="0" err="1">
                <a:solidFill>
                  <a:srgbClr val="3E3E3E"/>
                </a:solidFill>
              </a:rPr>
              <a:t>treatment</a:t>
            </a:r>
            <a:r>
              <a:rPr lang="fr-FR" sz="4000" dirty="0">
                <a:solidFill>
                  <a:srgbClr val="3E3E3E"/>
                </a:solidFill>
              </a:rPr>
              <a:t> for all !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2330353" y="1963863"/>
            <a:ext cx="5426281" cy="600164"/>
            <a:chOff x="6765719" y="2689077"/>
            <a:chExt cx="5426281" cy="600164"/>
          </a:xfrm>
        </p:grpSpPr>
        <p:sp>
          <p:nvSpPr>
            <p:cNvPr id="34" name="ZoneTexte 33"/>
            <p:cNvSpPr txBox="1"/>
            <p:nvPr/>
          </p:nvSpPr>
          <p:spPr>
            <a:xfrm>
              <a:off x="7162800" y="2689077"/>
              <a:ext cx="50292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Men &amp; Women of all ages</a:t>
              </a:r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  <p:grpSp>
        <p:nvGrpSpPr>
          <p:cNvPr id="36" name="Groupe 35"/>
          <p:cNvGrpSpPr/>
          <p:nvPr/>
        </p:nvGrpSpPr>
        <p:grpSpPr>
          <a:xfrm>
            <a:off x="2335608" y="2641780"/>
            <a:ext cx="8101165" cy="600164"/>
            <a:chOff x="6765719" y="2689077"/>
            <a:chExt cx="8101165" cy="600164"/>
          </a:xfrm>
        </p:grpSpPr>
        <p:sp>
          <p:nvSpPr>
            <p:cNvPr id="37" name="ZoneTexte 36"/>
            <p:cNvSpPr txBox="1"/>
            <p:nvPr/>
          </p:nvSpPr>
          <p:spPr>
            <a:xfrm>
              <a:off x="7162800" y="2689077"/>
              <a:ext cx="77040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People who are stressed and lack energy</a:t>
              </a: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  <p:grpSp>
        <p:nvGrpSpPr>
          <p:cNvPr id="39" name="Groupe 38"/>
          <p:cNvGrpSpPr/>
          <p:nvPr/>
        </p:nvGrpSpPr>
        <p:grpSpPr>
          <a:xfrm>
            <a:off x="2367139" y="3440566"/>
            <a:ext cx="5426281" cy="542777"/>
            <a:chOff x="6765719" y="2689077"/>
            <a:chExt cx="5426281" cy="542777"/>
          </a:xfrm>
        </p:grpSpPr>
        <p:sp>
          <p:nvSpPr>
            <p:cNvPr id="40" name="ZoneTexte 39"/>
            <p:cNvSpPr txBox="1"/>
            <p:nvPr/>
          </p:nvSpPr>
          <p:spPr>
            <a:xfrm>
              <a:off x="7162800" y="2689077"/>
              <a:ext cx="5029200" cy="542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People in a hurry</a:t>
              </a: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  <p:grpSp>
        <p:nvGrpSpPr>
          <p:cNvPr id="42" name="Groupe 41"/>
          <p:cNvGrpSpPr/>
          <p:nvPr/>
        </p:nvGrpSpPr>
        <p:grpSpPr>
          <a:xfrm>
            <a:off x="2367140" y="4176292"/>
            <a:ext cx="5426281" cy="542777"/>
            <a:chOff x="6765719" y="2689077"/>
            <a:chExt cx="5426281" cy="542777"/>
          </a:xfrm>
        </p:grpSpPr>
        <p:sp>
          <p:nvSpPr>
            <p:cNvPr id="43" name="ZoneTexte 42"/>
            <p:cNvSpPr txBox="1"/>
            <p:nvPr/>
          </p:nvSpPr>
          <p:spPr>
            <a:xfrm>
              <a:off x="7162800" y="2689077"/>
              <a:ext cx="5029200" cy="542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Modest people</a:t>
              </a: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  <p:grpSp>
        <p:nvGrpSpPr>
          <p:cNvPr id="45" name="Groupe 44"/>
          <p:cNvGrpSpPr/>
          <p:nvPr/>
        </p:nvGrpSpPr>
        <p:grpSpPr>
          <a:xfrm>
            <a:off x="2356629" y="4996098"/>
            <a:ext cx="5426281" cy="542777"/>
            <a:chOff x="6765719" y="2689077"/>
            <a:chExt cx="5426281" cy="542777"/>
          </a:xfrm>
        </p:grpSpPr>
        <p:sp>
          <p:nvSpPr>
            <p:cNvPr id="46" name="ZoneTexte 45"/>
            <p:cNvSpPr txBox="1"/>
            <p:nvPr/>
          </p:nvSpPr>
          <p:spPr>
            <a:xfrm>
              <a:off x="7162800" y="2689077"/>
              <a:ext cx="5029200" cy="542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Tied neck and trapezius</a:t>
              </a:r>
            </a:p>
          </p:txBody>
        </p:sp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  <p:grpSp>
        <p:nvGrpSpPr>
          <p:cNvPr id="48" name="Groupe 47"/>
          <p:cNvGrpSpPr/>
          <p:nvPr/>
        </p:nvGrpSpPr>
        <p:grpSpPr>
          <a:xfrm>
            <a:off x="2351374" y="5737077"/>
            <a:ext cx="5426281" cy="542777"/>
            <a:chOff x="6765719" y="2689077"/>
            <a:chExt cx="5426281" cy="542777"/>
          </a:xfrm>
        </p:grpSpPr>
        <p:sp>
          <p:nvSpPr>
            <p:cNvPr id="49" name="ZoneTexte 48"/>
            <p:cNvSpPr txBox="1"/>
            <p:nvPr/>
          </p:nvSpPr>
          <p:spPr>
            <a:xfrm>
              <a:off x="7162800" y="2689077"/>
              <a:ext cx="5029200" cy="542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Pregnant women</a:t>
              </a:r>
            </a:p>
          </p:txBody>
        </p:sp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2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In addition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to a </a:t>
            </a:r>
            <a:r>
              <a:rPr lang="fr-FR" sz="4000" dirty="0" err="1">
                <a:solidFill>
                  <a:srgbClr val="3E3E3E"/>
                </a:solidFill>
              </a:rPr>
              <a:t>treatment</a:t>
            </a:r>
            <a:endParaRPr lang="fr-FR" sz="4000" dirty="0">
              <a:solidFill>
                <a:srgbClr val="3E3E3E"/>
              </a:solidFill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6765719" y="2689077"/>
            <a:ext cx="5426281" cy="600164"/>
            <a:chOff x="6765719" y="2689077"/>
            <a:chExt cx="5426281" cy="600164"/>
          </a:xfrm>
        </p:grpSpPr>
        <p:sp>
          <p:nvSpPr>
            <p:cNvPr id="40" name="ZoneTexte 39"/>
            <p:cNvSpPr txBox="1"/>
            <p:nvPr/>
          </p:nvSpPr>
          <p:spPr>
            <a:xfrm>
              <a:off x="7162800" y="2689077"/>
              <a:ext cx="50292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Facial </a:t>
              </a:r>
              <a:r>
                <a:rPr lang="fr-FR" sz="2200" dirty="0" err="1">
                  <a:latin typeface="Roboto Mono"/>
                </a:rPr>
                <a:t>treatment</a:t>
              </a:r>
              <a:r>
                <a:rPr lang="fr-FR" sz="2200" dirty="0">
                  <a:latin typeface="Roboto Mono"/>
                </a:rPr>
                <a:t> 30’/60'</a:t>
              </a: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9" y="2783363"/>
              <a:ext cx="423697" cy="411592"/>
            </a:xfrm>
            <a:prstGeom prst="rect">
              <a:avLst/>
            </a:prstGeom>
          </p:spPr>
        </p:pic>
      </p:grpSp>
      <p:pic>
        <p:nvPicPr>
          <p:cNvPr id="42" name="Picture 2" descr="42,731 Plus Sign Illustrations &amp; Clip 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37" y="3594550"/>
            <a:ext cx="562126" cy="5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/>
          <p:cNvGrpSpPr/>
          <p:nvPr/>
        </p:nvGrpSpPr>
        <p:grpSpPr>
          <a:xfrm>
            <a:off x="6782744" y="3575531"/>
            <a:ext cx="5426282" cy="600164"/>
            <a:chOff x="6765718" y="3431352"/>
            <a:chExt cx="5426282" cy="600164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65718" y="3589436"/>
              <a:ext cx="423697" cy="411592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7189415" y="3431352"/>
              <a:ext cx="500258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Hand and </a:t>
              </a:r>
              <a:r>
                <a:rPr lang="fr-FR" sz="2200" dirty="0" err="1">
                  <a:latin typeface="Roboto Mono"/>
                </a:rPr>
                <a:t>feet</a:t>
              </a:r>
              <a:r>
                <a:rPr lang="fr-FR" sz="2200" dirty="0">
                  <a:latin typeface="Roboto Mono"/>
                </a:rPr>
                <a:t> care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6782744" y="4651723"/>
            <a:ext cx="5409256" cy="600164"/>
            <a:chOff x="6782744" y="4202319"/>
            <a:chExt cx="5409256" cy="600164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2102" t="73092" r="44094" b="20338"/>
            <a:stretch/>
          </p:blipFill>
          <p:spPr>
            <a:xfrm>
              <a:off x="6782744" y="4286941"/>
              <a:ext cx="423697" cy="411592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7206441" y="4202319"/>
              <a:ext cx="498555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200" dirty="0">
                  <a:latin typeface="Roboto Mono"/>
                </a:rPr>
                <a:t>Hair care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829378" y="3247696"/>
            <a:ext cx="3805683" cy="2004191"/>
            <a:chOff x="416709" y="2722179"/>
            <a:chExt cx="3587732" cy="1450171"/>
          </a:xfrm>
        </p:grpSpPr>
        <p:sp>
          <p:nvSpPr>
            <p:cNvPr id="50" name="Rectangle 49"/>
            <p:cNvSpPr/>
            <p:nvPr/>
          </p:nvSpPr>
          <p:spPr>
            <a:xfrm>
              <a:off x="1002783" y="3013004"/>
              <a:ext cx="2415581" cy="868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 err="1">
                  <a:solidFill>
                    <a:srgbClr val="3E3E3E"/>
                  </a:solidFill>
                  <a:latin typeface="KyivType Sans2" panose="00000500000000000000" pitchFamily="50" charset="0"/>
                </a:rPr>
                <a:t>Mahana</a:t>
              </a:r>
              <a:r>
                <a:rPr lang="fr-FR" sz="3600" dirty="0">
                  <a:solidFill>
                    <a:srgbClr val="3E3E3E"/>
                  </a:solidFill>
                  <a:latin typeface="KyivType Sans2" panose="00000500000000000000" pitchFamily="50" charset="0"/>
                </a:rPr>
                <a:t> 30’</a:t>
              </a:r>
              <a:endParaRPr lang="fr-FR" sz="3600" dirty="0"/>
            </a:p>
          </p:txBody>
        </p:sp>
        <p:sp>
          <p:nvSpPr>
            <p:cNvPr id="51" name="object 27"/>
            <p:cNvSpPr/>
            <p:nvPr/>
          </p:nvSpPr>
          <p:spPr>
            <a:xfrm rot="5400000">
              <a:off x="1485489" y="1653399"/>
              <a:ext cx="1450171" cy="3587732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FCC496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1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Extending the benefits </a:t>
            </a:r>
            <a:b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</a:b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at home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9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1"/>
          <p:cNvSpPr txBox="1">
            <a:spLocks/>
          </p:cNvSpPr>
          <p:nvPr/>
        </p:nvSpPr>
        <p:spPr>
          <a:xfrm>
            <a:off x="0" y="98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A </a:t>
            </a:r>
            <a:r>
              <a:rPr kumimoji="0" lang="fr-FR" sz="40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complete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face &amp; body </a:t>
            </a:r>
            <a:r>
              <a:rPr kumimoji="0" lang="fr-FR" sz="40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program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8057" y="6324367"/>
            <a:ext cx="200728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fr-FR" b="1" cap="small" dirty="0">
                <a:solidFill>
                  <a:srgbClr val="E7E6E6">
                    <a:lumMod val="25000"/>
                  </a:srgbClr>
                </a:solidFill>
                <a:latin typeface="KyivType Sans2" panose="00000500000000000000"/>
              </a:rPr>
              <a:t>Hydra n°1 Range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7895" y="2805311"/>
            <a:ext cx="173637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fr-FR" b="1" cap="small" dirty="0">
                <a:solidFill>
                  <a:srgbClr val="E7E6E6">
                    <a:lumMod val="25000"/>
                  </a:srgbClr>
                </a:solidFill>
                <a:latin typeface="KyivType Sans2" panose="00000500000000000000"/>
              </a:rPr>
              <a:t>Relax range</a:t>
            </a:r>
          </a:p>
        </p:txBody>
      </p:sp>
      <p:cxnSp>
        <p:nvCxnSpPr>
          <p:cNvPr id="6" name="Connecteur en angle 5"/>
          <p:cNvCxnSpPr/>
          <p:nvPr/>
        </p:nvCxnSpPr>
        <p:spPr>
          <a:xfrm flipV="1">
            <a:off x="-1672389" y="1829755"/>
            <a:ext cx="7790290" cy="2200824"/>
          </a:xfrm>
          <a:prstGeom prst="bentConnector3">
            <a:avLst/>
          </a:prstGeom>
          <a:ln w="28575">
            <a:solidFill>
              <a:srgbClr val="FFF2E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en angle 14"/>
          <p:cNvCxnSpPr/>
          <p:nvPr/>
        </p:nvCxnSpPr>
        <p:spPr>
          <a:xfrm flipV="1">
            <a:off x="6096000" y="4721658"/>
            <a:ext cx="6927942" cy="1773525"/>
          </a:xfrm>
          <a:prstGeom prst="bentConnector3">
            <a:avLst/>
          </a:prstGeom>
          <a:ln w="28575">
            <a:solidFill>
              <a:srgbClr val="FFF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6091989" y="1829753"/>
            <a:ext cx="4011" cy="4665430"/>
          </a:xfrm>
          <a:prstGeom prst="line">
            <a:avLst/>
          </a:prstGeom>
          <a:ln w="28575">
            <a:solidFill>
              <a:srgbClr val="FFF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36" y="1986472"/>
            <a:ext cx="3363754" cy="4205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73" y="3251799"/>
            <a:ext cx="2939716" cy="293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5817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2745" y="2453118"/>
            <a:ext cx="3029214" cy="730957"/>
          </a:xfrm>
          <a:prstGeom prst="rect">
            <a:avLst/>
          </a:prstGeom>
          <a:solidFill>
            <a:srgbClr val="FF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HYDRATE </a:t>
            </a:r>
          </a:p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IN DEPTH</a:t>
            </a:r>
          </a:p>
        </p:txBody>
      </p:sp>
      <p:sp>
        <p:nvSpPr>
          <p:cNvPr id="99" name="Rectangle 98"/>
          <p:cNvSpPr/>
          <p:nvPr/>
        </p:nvSpPr>
        <p:spPr>
          <a:xfrm>
            <a:off x="5892800" y="2449431"/>
            <a:ext cx="3183394" cy="730957"/>
          </a:xfrm>
          <a:prstGeom prst="rect">
            <a:avLst/>
          </a:prstGeom>
          <a:solidFill>
            <a:srgbClr val="FF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MOISTURIZE </a:t>
            </a:r>
          </a:p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 REPLENISH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048026" y="2437932"/>
            <a:ext cx="2981461" cy="3951978"/>
            <a:chOff x="3048026" y="2276007"/>
            <a:chExt cx="2981461" cy="3951978"/>
          </a:xfrm>
        </p:grpSpPr>
        <p:sp>
          <p:nvSpPr>
            <p:cNvPr id="98" name="Rectangle 97"/>
            <p:cNvSpPr/>
            <p:nvPr/>
          </p:nvSpPr>
          <p:spPr>
            <a:xfrm>
              <a:off x="3048396" y="2276007"/>
              <a:ext cx="2981091" cy="730957"/>
            </a:xfrm>
            <a:prstGeom prst="rect">
              <a:avLst/>
            </a:prstGeom>
            <a:solidFill>
              <a:srgbClr val="FFE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FR" dirty="0">
                  <a:solidFill>
                    <a:srgbClr val="565655"/>
                  </a:solidFill>
                  <a:latin typeface="Roboto" panose="020B0604020202020204" charset="0"/>
                  <a:ea typeface="Roboto" panose="020B0604020202020204" charset="0"/>
                </a:rPr>
                <a:t>MOISTURIZE </a:t>
              </a:r>
            </a:p>
            <a:p>
              <a:pPr lvl="0" algn="ctr">
                <a:defRPr/>
              </a:pPr>
              <a:r>
                <a:rPr lang="fr-FR" dirty="0">
                  <a:solidFill>
                    <a:srgbClr val="565655"/>
                  </a:solidFill>
                  <a:latin typeface="Roboto" panose="020B0604020202020204" charset="0"/>
                  <a:ea typeface="Roboto" panose="020B0604020202020204" charset="0"/>
                </a:rPr>
                <a:t> MATTIFY </a:t>
              </a: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3048026" y="2361128"/>
              <a:ext cx="0" cy="38668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0" name="Connecteur droit 99"/>
          <p:cNvCxnSpPr/>
          <p:nvPr/>
        </p:nvCxnSpPr>
        <p:spPr>
          <a:xfrm>
            <a:off x="6029487" y="2437932"/>
            <a:ext cx="0" cy="38668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0" y="1315923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Moisturizers</a:t>
            </a:r>
            <a:r>
              <a:rPr lang="fr-FR" sz="20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 for optimal </a:t>
            </a:r>
            <a:r>
              <a:rPr lang="fr-FR" sz="2000" dirty="0" err="1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hydration</a:t>
            </a:r>
            <a:r>
              <a:rPr lang="fr-FR" sz="20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Imperata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Cylindrica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B0604020202020204" charset="0"/>
              <a:ea typeface="Roboto" panose="020B0604020202020204" charset="0"/>
              <a:cs typeface="+mn-cs"/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0" y="98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Hydra N°1 Range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6638" y="2437932"/>
            <a:ext cx="3085361" cy="730957"/>
          </a:xfrm>
          <a:prstGeom prst="rect">
            <a:avLst/>
          </a:prstGeom>
          <a:solidFill>
            <a:srgbClr val="FF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MOISTURIZE </a:t>
            </a:r>
          </a:p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 REPAIR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9092262" y="2449431"/>
            <a:ext cx="0" cy="38668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0" y="3738317"/>
            <a:ext cx="3064094" cy="2484257"/>
            <a:chOff x="0" y="3576392"/>
            <a:chExt cx="3064094" cy="2484257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3576392"/>
              <a:ext cx="3064094" cy="2484257"/>
              <a:chOff x="0" y="3576392"/>
              <a:chExt cx="3064094" cy="2484257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0" y="4676301"/>
                <a:ext cx="3064094" cy="1384348"/>
                <a:chOff x="663979" y="4681270"/>
                <a:chExt cx="3064094" cy="1384348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663979" y="5696286"/>
                  <a:ext cx="306409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3E3E3E"/>
                      </a:solidFill>
                      <a:effectLst/>
                      <a:uLnTx/>
                      <a:uFillTx/>
                      <a:latin typeface="KyivType Sans Medium2" panose="00000600000000000000" pitchFamily="50" charset="0"/>
                      <a:ea typeface="Roboto" panose="02000000000000000000" pitchFamily="2" charset="0"/>
                      <a:cs typeface="+mn-cs"/>
                    </a:rPr>
                    <a:t>Hydra N°1 </a:t>
                  </a:r>
                  <a:r>
                    <a:rPr kumimoji="0" lang="fr-FR" sz="1800" b="0" i="0" u="none" strike="noStrike" kern="1200" cap="small" spc="0" normalizeH="0" baseline="0" noProof="0" dirty="0" err="1">
                      <a:ln>
                        <a:noFill/>
                      </a:ln>
                      <a:solidFill>
                        <a:srgbClr val="3E3E3E"/>
                      </a:solidFill>
                      <a:effectLst/>
                      <a:uLnTx/>
                      <a:uFillTx/>
                      <a:latin typeface="KyivType Sans Medium2" panose="00000600000000000000" pitchFamily="50" charset="0"/>
                      <a:ea typeface="Roboto" panose="02000000000000000000" pitchFamily="2" charset="0"/>
                      <a:cs typeface="+mn-cs"/>
                    </a:rPr>
                    <a:t>Serum</a:t>
                  </a:r>
                  <a:endParaRPr kumimoji="0" lang="fr-FR" sz="1800" b="0" i="0" u="none" strike="noStrike" kern="1200" cap="small" spc="0" normalizeH="0" baseline="0" noProof="0" dirty="0">
                    <a:ln>
                      <a:noFill/>
                    </a:ln>
                    <a:solidFill>
                      <a:srgbClr val="3E3E3E"/>
                    </a:solidFill>
                    <a:effectLst/>
                    <a:uLnTx/>
                    <a:uFillTx/>
                    <a:latin typeface="KyivType Sans Medium2" panose="00000600000000000000" pitchFamily="50" charset="0"/>
                    <a:ea typeface="Roboto" panose="02000000000000000000" pitchFamily="2" charset="0"/>
                    <a:cs typeface="+mn-cs"/>
                  </a:endParaRPr>
                </a:p>
              </p:txBody>
            </p:sp>
            <p:pic>
              <p:nvPicPr>
                <p:cNvPr id="32" name="Image 31" descr="kyhkr.jpg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119676" y="4681270"/>
                  <a:ext cx="765011" cy="765011"/>
                </a:xfrm>
                <a:prstGeom prst="rect">
                  <a:avLst/>
                </a:prstGeom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/>
              </p:spPr>
            </p:pic>
          </p:grpSp>
          <p:pic>
            <p:nvPicPr>
              <p:cNvPr id="42" name="Image 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23" t="17490" r="10850" b="22294"/>
              <a:stretch/>
            </p:blipFill>
            <p:spPr>
              <a:xfrm>
                <a:off x="872196" y="3576392"/>
                <a:ext cx="480219" cy="1973344"/>
              </a:xfrm>
              <a:prstGeom prst="rect">
                <a:avLst/>
              </a:prstGeom>
            </p:spPr>
          </p:pic>
        </p:grpSp>
        <p:pic>
          <p:nvPicPr>
            <p:cNvPr id="1026" name="Picture 2" descr="ingredient-acide-hyaluroniqu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504" y="4643098"/>
              <a:ext cx="655920" cy="89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e 11"/>
          <p:cNvGrpSpPr/>
          <p:nvPr/>
        </p:nvGrpSpPr>
        <p:grpSpPr>
          <a:xfrm>
            <a:off x="3064094" y="3615353"/>
            <a:ext cx="2928952" cy="2602301"/>
            <a:chOff x="3064094" y="3453428"/>
            <a:chExt cx="2928952" cy="2602301"/>
          </a:xfrm>
        </p:grpSpPr>
        <p:grpSp>
          <p:nvGrpSpPr>
            <p:cNvPr id="6" name="Groupe 5"/>
            <p:cNvGrpSpPr/>
            <p:nvPr/>
          </p:nvGrpSpPr>
          <p:grpSpPr>
            <a:xfrm>
              <a:off x="3064094" y="3453428"/>
              <a:ext cx="2928952" cy="2602301"/>
              <a:chOff x="4719329" y="3441259"/>
              <a:chExt cx="2928952" cy="2602301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4719329" y="4606028"/>
                <a:ext cx="2928952" cy="1437532"/>
                <a:chOff x="4719329" y="4606028"/>
                <a:chExt cx="2928952" cy="143753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4719329" y="5674228"/>
                  <a:ext cx="292895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3E3E3E"/>
                      </a:solidFill>
                      <a:effectLst/>
                      <a:uLnTx/>
                      <a:uFillTx/>
                      <a:latin typeface="KyivType Sans Medium2" panose="00000600000000000000" pitchFamily="50" charset="0"/>
                      <a:ea typeface="Roboto" panose="02000000000000000000" pitchFamily="2" charset="0"/>
                      <a:cs typeface="+mn-cs"/>
                    </a:rPr>
                    <a:t>Hydra N°1 Fluide</a:t>
                  </a:r>
                </a:p>
              </p:txBody>
            </p:sp>
            <p:pic>
              <p:nvPicPr>
                <p:cNvPr id="28" name="Image 27" descr="kyhkr.jpg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332923" y="4606028"/>
                  <a:ext cx="765011" cy="765011"/>
                </a:xfrm>
                <a:prstGeom prst="rect">
                  <a:avLst/>
                </a:prstGeom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/>
              </p:spPr>
            </p:pic>
          </p:grpSp>
          <p:pic>
            <p:nvPicPr>
              <p:cNvPr id="35" name="Image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7" t="8746" r="11114" b="22581"/>
              <a:stretch/>
            </p:blipFill>
            <p:spPr>
              <a:xfrm>
                <a:off x="5691898" y="3441259"/>
                <a:ext cx="494476" cy="2001246"/>
              </a:xfrm>
              <a:prstGeom prst="rect">
                <a:avLst/>
              </a:prstGeom>
            </p:spPr>
          </p:pic>
        </p:grpSp>
        <p:pic>
          <p:nvPicPr>
            <p:cNvPr id="1028" name="Picture 4" descr="ingredient-silic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531" y="4746798"/>
              <a:ext cx="911712" cy="624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e 12"/>
          <p:cNvGrpSpPr/>
          <p:nvPr/>
        </p:nvGrpSpPr>
        <p:grpSpPr>
          <a:xfrm>
            <a:off x="9106637" y="3684015"/>
            <a:ext cx="3085361" cy="2541276"/>
            <a:chOff x="9106637" y="3522090"/>
            <a:chExt cx="3085361" cy="2541276"/>
          </a:xfrm>
        </p:grpSpPr>
        <p:grpSp>
          <p:nvGrpSpPr>
            <p:cNvPr id="45" name="Groupe 44"/>
            <p:cNvGrpSpPr/>
            <p:nvPr/>
          </p:nvGrpSpPr>
          <p:grpSpPr>
            <a:xfrm>
              <a:off x="9106637" y="3522090"/>
              <a:ext cx="3085361" cy="2541276"/>
              <a:chOff x="2131408" y="3543329"/>
              <a:chExt cx="3085361" cy="2541276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131408" y="5715273"/>
                <a:ext cx="30853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small" spc="0" normalizeH="0" baseline="0" noProof="0" dirty="0">
                    <a:ln>
                      <a:noFill/>
                    </a:ln>
                    <a:solidFill>
                      <a:srgbClr val="3E3E3E"/>
                    </a:solidFill>
                    <a:effectLst/>
                    <a:uLnTx/>
                    <a:uFillTx/>
                    <a:latin typeface="KyivType Sans Medium2" panose="00000600000000000000" pitchFamily="50" charset="0"/>
                    <a:ea typeface="Roboto" panose="02000000000000000000" pitchFamily="2" charset="0"/>
                    <a:cs typeface="+mn-cs"/>
                  </a:rPr>
                  <a:t>Hydra N°1 Masque</a:t>
                </a:r>
              </a:p>
            </p:txBody>
          </p:sp>
          <p:pic>
            <p:nvPicPr>
              <p:cNvPr id="47" name="Image 4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5" t="8172" r="20243" b="20143"/>
              <a:stretch/>
            </p:blipFill>
            <p:spPr>
              <a:xfrm>
                <a:off x="2866407" y="3543329"/>
                <a:ext cx="782051" cy="1987714"/>
              </a:xfrm>
              <a:prstGeom prst="rect">
                <a:avLst/>
              </a:prstGeom>
            </p:spPr>
          </p:pic>
          <p:pic>
            <p:nvPicPr>
              <p:cNvPr id="49" name="Image 48" descr="kyhkr.jp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20940" y="4697541"/>
                <a:ext cx="765011" cy="765011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</p:pic>
        </p:grpSp>
        <p:pic>
          <p:nvPicPr>
            <p:cNvPr id="1030" name="Picture 6" descr="ingredient-jojob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1486" y="4792946"/>
              <a:ext cx="1000144" cy="6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ingredient-imperata-cylind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740" y="100166"/>
            <a:ext cx="1196840" cy="179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6029486" y="3615353"/>
            <a:ext cx="3062775" cy="2609938"/>
            <a:chOff x="6029486" y="3453428"/>
            <a:chExt cx="3062775" cy="2609938"/>
          </a:xfrm>
        </p:grpSpPr>
        <p:grpSp>
          <p:nvGrpSpPr>
            <p:cNvPr id="10" name="Groupe 9"/>
            <p:cNvGrpSpPr/>
            <p:nvPr/>
          </p:nvGrpSpPr>
          <p:grpSpPr>
            <a:xfrm>
              <a:off x="6029486" y="3453428"/>
              <a:ext cx="3062775" cy="2609938"/>
              <a:chOff x="9221996" y="3445791"/>
              <a:chExt cx="3062775" cy="2609938"/>
            </a:xfrm>
          </p:grpSpPr>
          <p:pic>
            <p:nvPicPr>
              <p:cNvPr id="36" name="Image 3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6" t="3827" r="7986" b="18222"/>
              <a:stretch/>
            </p:blipFill>
            <p:spPr>
              <a:xfrm>
                <a:off x="9648562" y="3445791"/>
                <a:ext cx="836448" cy="2046809"/>
              </a:xfrm>
              <a:prstGeom prst="rect">
                <a:avLst/>
              </a:prstGeom>
            </p:spPr>
          </p:pic>
          <p:grpSp>
            <p:nvGrpSpPr>
              <p:cNvPr id="9" name="Groupe 8"/>
              <p:cNvGrpSpPr/>
              <p:nvPr/>
            </p:nvGrpSpPr>
            <p:grpSpPr>
              <a:xfrm>
                <a:off x="9221996" y="4673329"/>
                <a:ext cx="3062775" cy="1382400"/>
                <a:chOff x="9221996" y="4673329"/>
                <a:chExt cx="3062775" cy="1382400"/>
              </a:xfrm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9221996" y="5686397"/>
                  <a:ext cx="306277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3E3E3E"/>
                      </a:solidFill>
                      <a:effectLst/>
                      <a:uLnTx/>
                      <a:uFillTx/>
                      <a:latin typeface="KyivType Sans Medium2" panose="00000600000000000000" pitchFamily="50" charset="0"/>
                      <a:ea typeface="Roboto" panose="02000000000000000000" pitchFamily="2" charset="0"/>
                      <a:cs typeface="+mn-cs"/>
                    </a:rPr>
                    <a:t>Hydra N°1 Creme</a:t>
                  </a:r>
                </a:p>
              </p:txBody>
            </p:sp>
            <p:pic>
              <p:nvPicPr>
                <p:cNvPr id="33" name="Image 32" descr="kyhkr.jpg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0485010" y="4673329"/>
                  <a:ext cx="765011" cy="765011"/>
                </a:xfrm>
                <a:prstGeom prst="rect">
                  <a:avLst/>
                </a:prstGeom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/>
              </p:spPr>
            </p:pic>
          </p:grpSp>
        </p:grpSp>
        <p:pic>
          <p:nvPicPr>
            <p:cNvPr id="1034" name="Picture 10" descr="ingredient-beurre-de-karit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576" y="4810229"/>
              <a:ext cx="998280" cy="644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3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9" grpId="0" animBg="1"/>
      <p:bldP spid="108" grpId="0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>
            <a:spLocks/>
          </p:cNvSpPr>
          <p:nvPr/>
        </p:nvSpPr>
        <p:spPr>
          <a:xfrm>
            <a:off x="0" y="174168"/>
            <a:ext cx="12192000" cy="76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Our life since 1 year...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86602" y="2653553"/>
            <a:ext cx="3640128" cy="3369636"/>
            <a:chOff x="322594" y="2196353"/>
            <a:chExt cx="3640128" cy="3369636"/>
          </a:xfrm>
        </p:grpSpPr>
        <p:sp>
          <p:nvSpPr>
            <p:cNvPr id="4" name="ZoneTexte 3"/>
            <p:cNvSpPr txBox="1"/>
            <p:nvPr/>
          </p:nvSpPr>
          <p:spPr>
            <a:xfrm>
              <a:off x="443831" y="5104324"/>
              <a:ext cx="3202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KyivType Sans2" panose="00000500000000000000" pitchFamily="50" charset="0"/>
                </a:rPr>
                <a:t>STRESS </a:t>
              </a:r>
            </a:p>
          </p:txBody>
        </p:sp>
        <p:pic>
          <p:nvPicPr>
            <p:cNvPr id="5" name="Picture 2" descr="Jeune Homme D&amp;#39;affaires Tient La Tête à Cause De Maux De Tête Ou De  Surcharge | Vecteur Prem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94" y="2196353"/>
              <a:ext cx="3640128" cy="268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4768569" y="2492187"/>
            <a:ext cx="3343887" cy="3568203"/>
            <a:chOff x="4704561" y="2034987"/>
            <a:chExt cx="3343887" cy="3568203"/>
          </a:xfrm>
        </p:grpSpPr>
        <p:sp>
          <p:nvSpPr>
            <p:cNvPr id="7" name="ZoneTexte 6"/>
            <p:cNvSpPr txBox="1"/>
            <p:nvPr/>
          </p:nvSpPr>
          <p:spPr>
            <a:xfrm>
              <a:off x="4706471" y="5141525"/>
              <a:ext cx="3089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KyivType Sans2" panose="00000500000000000000" pitchFamily="50" charset="0"/>
                </a:rPr>
                <a:t>HOME WORKING</a:t>
              </a:r>
            </a:p>
          </p:txBody>
        </p:sp>
        <p:pic>
          <p:nvPicPr>
            <p:cNvPr id="8" name="Picture 10" descr="Illustration De Plat Concept Stress Au Travail | Vecteur Premi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4" b="6268"/>
            <a:stretch/>
          </p:blipFill>
          <p:spPr bwMode="auto">
            <a:xfrm>
              <a:off x="4704561" y="2034987"/>
              <a:ext cx="3343887" cy="2922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e 8"/>
          <p:cNvGrpSpPr/>
          <p:nvPr/>
        </p:nvGrpSpPr>
        <p:grpSpPr>
          <a:xfrm>
            <a:off x="8585699" y="2439689"/>
            <a:ext cx="3248968" cy="3593807"/>
            <a:chOff x="8521691" y="1982489"/>
            <a:chExt cx="3248968" cy="3593807"/>
          </a:xfrm>
        </p:grpSpPr>
        <p:sp>
          <p:nvSpPr>
            <p:cNvPr id="10" name="ZoneTexte 9"/>
            <p:cNvSpPr txBox="1"/>
            <p:nvPr/>
          </p:nvSpPr>
          <p:spPr>
            <a:xfrm>
              <a:off x="8615082" y="5114631"/>
              <a:ext cx="2958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KyivType Sans2" panose="00000500000000000000" pitchFamily="50" charset="0"/>
                </a:rPr>
                <a:t>LOCKDOWN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/>
            <a:srcRect l="41666" t="30752" r="42257" b="41973"/>
            <a:stretch/>
          </p:blipFill>
          <p:spPr>
            <a:xfrm>
              <a:off x="8521691" y="1982489"/>
              <a:ext cx="3248968" cy="3100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0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gredient-fleur-de-ti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807" y="431614"/>
            <a:ext cx="1580947" cy="11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gredient-jasm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078" y="443305"/>
            <a:ext cx="1420466" cy="10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re 1"/>
          <p:cNvSpPr txBox="1">
            <a:spLocks/>
          </p:cNvSpPr>
          <p:nvPr/>
        </p:nvSpPr>
        <p:spPr>
          <a:xfrm>
            <a:off x="0" y="98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Relax Range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44" y="2433905"/>
            <a:ext cx="5895888" cy="730957"/>
          </a:xfrm>
          <a:prstGeom prst="rect">
            <a:avLst/>
          </a:prstGeom>
          <a:solidFill>
            <a:srgbClr val="FF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dirty="0">
                <a:solidFill>
                  <a:srgbClr val="565655"/>
                </a:solidFill>
                <a:latin typeface="Roboto" panose="020B0604020202020204" charset="0"/>
                <a:ea typeface="Roboto" panose="020B0604020202020204" charset="0"/>
              </a:rPr>
              <a:t>EXFOLIATE - NOURISH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898632" y="2430218"/>
            <a:ext cx="6293367" cy="3866857"/>
            <a:chOff x="5898632" y="2287506"/>
            <a:chExt cx="6293367" cy="3866857"/>
          </a:xfrm>
        </p:grpSpPr>
        <p:sp>
          <p:nvSpPr>
            <p:cNvPr id="35" name="Rectangle 34"/>
            <p:cNvSpPr/>
            <p:nvPr/>
          </p:nvSpPr>
          <p:spPr>
            <a:xfrm>
              <a:off x="5898632" y="2287506"/>
              <a:ext cx="6293367" cy="730957"/>
            </a:xfrm>
            <a:prstGeom prst="rect">
              <a:avLst/>
            </a:prstGeom>
            <a:solidFill>
              <a:srgbClr val="FFE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FR" dirty="0">
                  <a:solidFill>
                    <a:srgbClr val="565655"/>
                  </a:solidFill>
                  <a:latin typeface="Roboto" panose="020B0604020202020204" charset="0"/>
                  <a:ea typeface="Roboto" panose="020B0604020202020204" charset="0"/>
                </a:rPr>
                <a:t>NOURISH</a:t>
              </a:r>
            </a:p>
          </p:txBody>
        </p:sp>
        <p:cxnSp>
          <p:nvCxnSpPr>
            <p:cNvPr id="36" name="Connecteur droit 35"/>
            <p:cNvCxnSpPr/>
            <p:nvPr/>
          </p:nvCxnSpPr>
          <p:spPr>
            <a:xfrm>
              <a:off x="5898633" y="2287506"/>
              <a:ext cx="0" cy="38668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-128588" y="1315923"/>
            <a:ext cx="12444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dirty="0">
                <a:solidFill>
                  <a:prstClr val="black"/>
                </a:solidFill>
                <a:latin typeface="Roboto Mono"/>
              </a:rPr>
              <a:t>A </a:t>
            </a:r>
            <a:r>
              <a:rPr lang="fr-FR" sz="2000" dirty="0" err="1">
                <a:solidFill>
                  <a:prstClr val="black"/>
                </a:solidFill>
                <a:latin typeface="Roboto Mono"/>
              </a:rPr>
              <a:t>complete</a:t>
            </a:r>
            <a:r>
              <a:rPr lang="fr-FR" sz="2000" dirty="0">
                <a:solidFill>
                  <a:prstClr val="black"/>
                </a:solidFill>
                <a:latin typeface="Roboto Mono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Roboto Mono"/>
              </a:rPr>
              <a:t>relaxing</a:t>
            </a:r>
            <a:r>
              <a:rPr lang="fr-FR" sz="2000" dirty="0">
                <a:solidFill>
                  <a:prstClr val="black"/>
                </a:solidFill>
                <a:latin typeface="Roboto Mono"/>
              </a:rPr>
              <a:t> program </a:t>
            </a:r>
            <a:r>
              <a:rPr lang="fr-FR" sz="2000" dirty="0" err="1">
                <a:solidFill>
                  <a:prstClr val="black"/>
                </a:solidFill>
                <a:latin typeface="Roboto Mono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Roboto Mono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Roboto Mono"/>
              </a:rPr>
              <a:t>sweet</a:t>
            </a:r>
            <a:r>
              <a:rPr lang="fr-FR" sz="2000" dirty="0">
                <a:solidFill>
                  <a:prstClr val="black"/>
                </a:solidFill>
                <a:latin typeface="Roboto Mono"/>
              </a:rPr>
              <a:t> and </a:t>
            </a:r>
            <a:r>
              <a:rPr lang="fr-FR" sz="2000" dirty="0" err="1">
                <a:solidFill>
                  <a:prstClr val="black"/>
                </a:solidFill>
                <a:latin typeface="Roboto Mono"/>
              </a:rPr>
              <a:t>bewitching</a:t>
            </a:r>
            <a:r>
              <a:rPr lang="fr-FR" sz="2000" dirty="0">
                <a:solidFill>
                  <a:prstClr val="black"/>
                </a:solidFill>
                <a:latin typeface="Roboto Mono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Roboto Mono"/>
              </a:rPr>
              <a:t>scents</a:t>
            </a:r>
            <a:r>
              <a:rPr lang="fr-FR" sz="2000" dirty="0">
                <a:solidFill>
                  <a:prstClr val="black"/>
                </a:solidFill>
                <a:latin typeface="Roboto Mono"/>
              </a:rPr>
              <a:t> of Tiare Flower and Jasmine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0" y="4596761"/>
            <a:ext cx="5898632" cy="1611569"/>
            <a:chOff x="0" y="4454049"/>
            <a:chExt cx="5898632" cy="1611569"/>
          </a:xfrm>
        </p:grpSpPr>
        <p:sp>
          <p:nvSpPr>
            <p:cNvPr id="41" name="Rectangle 40"/>
            <p:cNvSpPr/>
            <p:nvPr/>
          </p:nvSpPr>
          <p:spPr>
            <a:xfrm>
              <a:off x="0" y="5696286"/>
              <a:ext cx="58986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small" spc="0" normalizeH="0" baseline="0" noProof="0" dirty="0">
                  <a:ln>
                    <a:noFill/>
                  </a:ln>
                  <a:solidFill>
                    <a:srgbClr val="3E3E3E"/>
                  </a:solidFill>
                  <a:effectLst/>
                  <a:uLnTx/>
                  <a:uFillTx/>
                  <a:latin typeface="KyivType Sans Medium2" panose="00000600000000000000" pitchFamily="50" charset="0"/>
                  <a:ea typeface="Roboto" panose="02000000000000000000" pitchFamily="2" charset="0"/>
                  <a:cs typeface="+mn-cs"/>
                </a:rPr>
                <a:t>Gommage aux Sucres</a:t>
              </a: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5216" y="4454049"/>
              <a:ext cx="1550829" cy="1232348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3306382" y="4686469"/>
              <a:ext cx="995551" cy="806651"/>
              <a:chOff x="3223710" y="4686468"/>
              <a:chExt cx="995551" cy="806651"/>
            </a:xfrm>
          </p:grpSpPr>
          <p:pic>
            <p:nvPicPr>
              <p:cNvPr id="42" name="Image 41" descr="kyhkr.jpg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79720" y="4706292"/>
                <a:ext cx="765011" cy="765011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</p:pic>
          <p:grpSp>
            <p:nvGrpSpPr>
              <p:cNvPr id="5" name="Groupe 4"/>
              <p:cNvGrpSpPr/>
              <p:nvPr/>
            </p:nvGrpSpPr>
            <p:grpSpPr>
              <a:xfrm>
                <a:off x="3223710" y="4686468"/>
                <a:ext cx="995551" cy="806651"/>
                <a:chOff x="2927660" y="4732280"/>
                <a:chExt cx="995551" cy="806651"/>
              </a:xfrm>
            </p:grpSpPr>
            <p:pic>
              <p:nvPicPr>
                <p:cNvPr id="1026" name="Picture 2" descr="ingredient-sucre-de-cannes-bio-et-sucre-blanc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0871" y="5039029"/>
                  <a:ext cx="982340" cy="499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ingredient-huile-de-tournesol-bio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7660" y="4732280"/>
                  <a:ext cx="883003" cy="5847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0" name="Groupe 9"/>
          <p:cNvGrpSpPr/>
          <p:nvPr/>
        </p:nvGrpSpPr>
        <p:grpSpPr>
          <a:xfrm>
            <a:off x="5898632" y="3221078"/>
            <a:ext cx="6293367" cy="2977363"/>
            <a:chOff x="5898632" y="3078366"/>
            <a:chExt cx="6293367" cy="2977363"/>
          </a:xfrm>
        </p:grpSpPr>
        <p:grpSp>
          <p:nvGrpSpPr>
            <p:cNvPr id="43" name="Groupe 42"/>
            <p:cNvGrpSpPr/>
            <p:nvPr/>
          </p:nvGrpSpPr>
          <p:grpSpPr>
            <a:xfrm>
              <a:off x="5898632" y="4706293"/>
              <a:ext cx="6293367" cy="1349436"/>
              <a:chOff x="5898632" y="4706293"/>
              <a:chExt cx="6293367" cy="134943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98632" y="5686397"/>
                <a:ext cx="62933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small" spc="0" normalizeH="0" baseline="0" noProof="0" dirty="0">
                    <a:ln>
                      <a:noFill/>
                    </a:ln>
                    <a:solidFill>
                      <a:srgbClr val="3E3E3E"/>
                    </a:solidFill>
                    <a:effectLst/>
                    <a:uLnTx/>
                    <a:uFillTx/>
                    <a:latin typeface="KyivType Sans Medium2" panose="00000600000000000000" pitchFamily="50" charset="0"/>
                    <a:ea typeface="Roboto" panose="02000000000000000000" pitchFamily="2" charset="0"/>
                    <a:cs typeface="+mn-cs"/>
                  </a:rPr>
                  <a:t>Huile Délicieuse</a:t>
                </a:r>
              </a:p>
            </p:txBody>
          </p:sp>
          <p:pic>
            <p:nvPicPr>
              <p:cNvPr id="45" name="Image 44" descr="kyhkr.jpg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81064" y="4706293"/>
                <a:ext cx="765011" cy="765011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</p:pic>
        </p:grpSp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8" t="9594" r="19561" b="16097"/>
            <a:stretch/>
          </p:blipFill>
          <p:spPr>
            <a:xfrm>
              <a:off x="8477674" y="3078366"/>
              <a:ext cx="617043" cy="2548128"/>
            </a:xfrm>
            <a:prstGeom prst="rect">
              <a:avLst/>
            </a:prstGeom>
          </p:spPr>
        </p:pic>
        <p:grpSp>
          <p:nvGrpSpPr>
            <p:cNvPr id="6" name="Groupe 5"/>
            <p:cNvGrpSpPr/>
            <p:nvPr/>
          </p:nvGrpSpPr>
          <p:grpSpPr>
            <a:xfrm>
              <a:off x="9011086" y="4684249"/>
              <a:ext cx="1044985" cy="836372"/>
              <a:chOff x="9011086" y="4684249"/>
              <a:chExt cx="1044985" cy="836372"/>
            </a:xfrm>
          </p:grpSpPr>
          <p:pic>
            <p:nvPicPr>
              <p:cNvPr id="1034" name="Picture 10" descr="ingredient-huile-de-sesame-bi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6646" y="4963286"/>
                <a:ext cx="787443" cy="557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ngredient-huile-de-baobab-vierge-bi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2587" y="4830249"/>
                <a:ext cx="603484" cy="4278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ingredient-huile-de-tournesol-bi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1086" y="4684249"/>
                <a:ext cx="883003" cy="584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774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 cstate="print"/>
          <a:srcRect l="25926" t="30165" r="23704" b="16173"/>
          <a:stretch/>
        </p:blipFill>
        <p:spPr>
          <a:xfrm>
            <a:off x="3793176" y="3020154"/>
            <a:ext cx="4931726" cy="295541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2330153" y="2619983"/>
            <a:ext cx="6172200" cy="17308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B0604020202020204" charset="0"/>
              <a:ea typeface="Roboto Light" panose="020B0604020202020204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330153" y="2619983"/>
            <a:ext cx="6172200" cy="17308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B0604020202020204" charset="0"/>
              <a:ea typeface="Roboto Light" panose="020B0604020202020204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330153" y="2634939"/>
            <a:ext cx="6172200" cy="17308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B0604020202020204" charset="0"/>
              <a:ea typeface="Roboto Light" panose="020B060402020202020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0" y="4105671"/>
            <a:ext cx="4040920" cy="353532"/>
            <a:chOff x="961890" y="1675684"/>
            <a:chExt cx="2193354" cy="353532"/>
          </a:xfrm>
        </p:grpSpPr>
        <p:sp>
          <p:nvSpPr>
            <p:cNvPr id="15" name="ZoneTexte 12"/>
            <p:cNvSpPr txBox="1"/>
            <p:nvPr/>
          </p:nvSpPr>
          <p:spPr>
            <a:xfrm>
              <a:off x="961890" y="1675684"/>
              <a:ext cx="2193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fr-FR" sz="1400" dirty="0">
                  <a:solidFill>
                    <a:prstClr val="black"/>
                  </a:solidFill>
                  <a:latin typeface="Roboto Mono"/>
                </a:rPr>
                <a:t>Avoid screens before bedtime</a:t>
              </a:r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1680028" y="2027232"/>
              <a:ext cx="1475216" cy="19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666007" y="5433603"/>
            <a:ext cx="3763819" cy="316855"/>
            <a:chOff x="1394067" y="1712362"/>
            <a:chExt cx="2306489" cy="316855"/>
          </a:xfrm>
        </p:grpSpPr>
        <p:cxnSp>
          <p:nvCxnSpPr>
            <p:cNvPr id="18" name="Connecteur droit 17"/>
            <p:cNvCxnSpPr/>
            <p:nvPr/>
          </p:nvCxnSpPr>
          <p:spPr>
            <a:xfrm flipH="1">
              <a:off x="3144033" y="1721849"/>
              <a:ext cx="556523" cy="307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6"/>
            <p:cNvSpPr txBox="1"/>
            <p:nvPr/>
          </p:nvSpPr>
          <p:spPr>
            <a:xfrm>
              <a:off x="1394067" y="1712362"/>
              <a:ext cx="1760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prstClr val="black"/>
                  </a:solidFill>
                  <a:latin typeface="Roboto Mono"/>
                </a:rPr>
                <a:t>Take time for yourself!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1599359" y="2029217"/>
              <a:ext cx="1555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8444480" y="2722162"/>
            <a:ext cx="3905105" cy="664928"/>
            <a:chOff x="8728192" y="1956577"/>
            <a:chExt cx="3905105" cy="664928"/>
          </a:xfrm>
        </p:grpSpPr>
        <p:grpSp>
          <p:nvGrpSpPr>
            <p:cNvPr id="21" name="Groupe 20"/>
            <p:cNvGrpSpPr/>
            <p:nvPr/>
          </p:nvGrpSpPr>
          <p:grpSpPr>
            <a:xfrm>
              <a:off x="9276988" y="1956577"/>
              <a:ext cx="3356309" cy="347196"/>
              <a:chOff x="1417172" y="1682020"/>
              <a:chExt cx="4312134" cy="347196"/>
            </a:xfrm>
          </p:grpSpPr>
          <p:sp>
            <p:nvSpPr>
              <p:cNvPr id="22" name="ZoneTexte 19"/>
              <p:cNvSpPr txBox="1"/>
              <p:nvPr/>
            </p:nvSpPr>
            <p:spPr>
              <a:xfrm>
                <a:off x="1417172" y="1682020"/>
                <a:ext cx="4312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Roboto Mono"/>
                  </a:rPr>
                  <a:t>Take a bath regularly</a:t>
                </a:r>
              </a:p>
            </p:txBody>
          </p:sp>
          <p:cxnSp>
            <p:nvCxnSpPr>
              <p:cNvPr id="23" name="Connecteur droit 22"/>
              <p:cNvCxnSpPr/>
              <p:nvPr/>
            </p:nvCxnSpPr>
            <p:spPr>
              <a:xfrm>
                <a:off x="1417172" y="2029216"/>
                <a:ext cx="3406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Connecteur droit 23"/>
            <p:cNvCxnSpPr/>
            <p:nvPr/>
          </p:nvCxnSpPr>
          <p:spPr>
            <a:xfrm flipV="1">
              <a:off x="8728192" y="2303773"/>
              <a:ext cx="548797" cy="3177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7571382" y="5542428"/>
            <a:ext cx="4280689" cy="342217"/>
            <a:chOff x="7900919" y="4663576"/>
            <a:chExt cx="4280689" cy="342217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7900919" y="4710691"/>
              <a:ext cx="587115" cy="2951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7"/>
            <p:cNvSpPr txBox="1"/>
            <p:nvPr/>
          </p:nvSpPr>
          <p:spPr>
            <a:xfrm>
              <a:off x="8481047" y="4663576"/>
              <a:ext cx="3700561" cy="31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1400" dirty="0">
                  <a:solidFill>
                    <a:prstClr val="black"/>
                  </a:solidFill>
                  <a:latin typeface="Roboto Mono"/>
                </a:rPr>
                <a:t>Listen to relaxing music</a:t>
              </a:r>
            </a:p>
          </p:txBody>
        </p:sp>
        <p:cxnSp>
          <p:nvCxnSpPr>
            <p:cNvPr id="30" name="Connecteur droit 29"/>
            <p:cNvCxnSpPr/>
            <p:nvPr/>
          </p:nvCxnSpPr>
          <p:spPr>
            <a:xfrm flipV="1">
              <a:off x="8488034" y="5002130"/>
              <a:ext cx="2718369" cy="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/>
          <p:nvPr/>
        </p:nvGrpSpPr>
        <p:grpSpPr>
          <a:xfrm>
            <a:off x="7749840" y="4144326"/>
            <a:ext cx="3848951" cy="355517"/>
            <a:chOff x="8079377" y="3265474"/>
            <a:chExt cx="3848951" cy="355517"/>
          </a:xfrm>
        </p:grpSpPr>
        <p:grpSp>
          <p:nvGrpSpPr>
            <p:cNvPr id="25" name="Groupe 24"/>
            <p:cNvGrpSpPr/>
            <p:nvPr/>
          </p:nvGrpSpPr>
          <p:grpSpPr>
            <a:xfrm>
              <a:off x="8079377" y="3265474"/>
              <a:ext cx="3848951" cy="355517"/>
              <a:chOff x="1271935" y="1675683"/>
              <a:chExt cx="4488001" cy="355517"/>
            </a:xfrm>
          </p:grpSpPr>
          <p:sp>
            <p:nvSpPr>
              <p:cNvPr id="26" name="ZoneTexte 23"/>
              <p:cNvSpPr txBox="1"/>
              <p:nvPr/>
            </p:nvSpPr>
            <p:spPr>
              <a:xfrm>
                <a:off x="1271935" y="1675683"/>
                <a:ext cx="18833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65655"/>
                  </a:solidFill>
                  <a:effectLst/>
                  <a:uLnTx/>
                  <a:uFillTx/>
                  <a:latin typeface="Roboto Light" panose="020B0604020202020204" charset="0"/>
                  <a:ea typeface="Roboto Light" panose="020B0604020202020204" charset="0"/>
                </a:endParaRPr>
              </a:p>
            </p:txBody>
          </p:sp>
          <p:cxnSp>
            <p:nvCxnSpPr>
              <p:cNvPr id="27" name="Connecteur droit 26"/>
              <p:cNvCxnSpPr/>
              <p:nvPr/>
            </p:nvCxnSpPr>
            <p:spPr>
              <a:xfrm>
                <a:off x="1402915" y="2029216"/>
                <a:ext cx="4357021" cy="19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/>
            <p:cNvSpPr/>
            <p:nvPr/>
          </p:nvSpPr>
          <p:spPr>
            <a:xfrm>
              <a:off x="8079377" y="3271811"/>
              <a:ext cx="35141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prstClr val="black"/>
                  </a:solidFill>
                  <a:latin typeface="Roboto Mono"/>
                </a:rPr>
                <a:t>Practice activities: yoga...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17714" y="2447474"/>
            <a:ext cx="4495280" cy="741762"/>
            <a:chOff x="994315" y="1720877"/>
            <a:chExt cx="3601081" cy="741762"/>
          </a:xfrm>
        </p:grpSpPr>
        <p:cxnSp>
          <p:nvCxnSpPr>
            <p:cNvPr id="12" name="Connecteur droit 11"/>
            <p:cNvCxnSpPr/>
            <p:nvPr/>
          </p:nvCxnSpPr>
          <p:spPr>
            <a:xfrm flipH="1" flipV="1">
              <a:off x="4069303" y="2074332"/>
              <a:ext cx="526093" cy="388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0"/>
            <p:cNvSpPr txBox="1"/>
            <p:nvPr/>
          </p:nvSpPr>
          <p:spPr>
            <a:xfrm>
              <a:off x="994315" y="1720877"/>
              <a:ext cx="3074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prstClr val="black"/>
                  </a:solidFill>
                  <a:latin typeface="Roboto Mono"/>
                </a:rPr>
                <a:t>Rejuvenate in the middle of nature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 flipV="1">
              <a:off x="1483492" y="2063864"/>
              <a:ext cx="2585811" cy="104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re 1"/>
          <p:cNvSpPr txBox="1">
            <a:spLocks/>
          </p:cNvSpPr>
          <p:nvPr/>
        </p:nvSpPr>
        <p:spPr>
          <a:xfrm>
            <a:off x="0" y="25904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4000" dirty="0">
              <a:solidFill>
                <a:srgbClr val="3E3E3E"/>
              </a:solidFill>
            </a:endParaRPr>
          </a:p>
          <a:p>
            <a:pPr>
              <a:lnSpc>
                <a:spcPts val="3200"/>
              </a:lnSpc>
              <a:defRPr/>
            </a:pPr>
            <a:endParaRPr lang="fr-FR" sz="4000" dirty="0">
              <a:solidFill>
                <a:srgbClr val="3E3E3E"/>
              </a:solidFill>
            </a:endParaRPr>
          </a:p>
          <a:p>
            <a:pPr>
              <a:lnSpc>
                <a:spcPts val="3200"/>
              </a:lnSpc>
              <a:defRPr/>
            </a:pPr>
            <a:endParaRPr lang="fr-FR" sz="4000" dirty="0">
              <a:solidFill>
                <a:srgbClr val="3E3E3E"/>
              </a:solidFill>
            </a:endParaRPr>
          </a:p>
          <a:p>
            <a:pPr>
              <a:lnSpc>
                <a:spcPts val="3200"/>
              </a:lnSpc>
              <a:defRPr/>
            </a:pPr>
            <a:endParaRPr lang="fr-FR" sz="4000" dirty="0">
              <a:solidFill>
                <a:srgbClr val="3E3E3E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Beauty and well-being tips </a:t>
            </a:r>
          </a:p>
          <a:p>
            <a:pPr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for a 360° experience</a:t>
            </a:r>
          </a:p>
          <a:p>
            <a:pPr marL="0" marR="0" lvl="0" indent="0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4000" dirty="0">
              <a:solidFill>
                <a:srgbClr val="3E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1"/>
          <p:cNvSpPr txBox="1">
            <a:spLocks/>
          </p:cNvSpPr>
          <p:nvPr/>
        </p:nvSpPr>
        <p:spPr>
          <a:xfrm>
            <a:off x="0" y="174168"/>
            <a:ext cx="12192000" cy="76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3E3E3E"/>
                </a:solidFill>
              </a:rPr>
              <a:t>The Mahana mocktail 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KyivType Sans2" panose="00000500000000000000" pitchFamily="50" charset="0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95150" y="1423469"/>
            <a:ext cx="119888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>
                <a:solidFill>
                  <a:srgbClr val="3E3E3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FR" dirty="0">
              <a:solidFill>
                <a:srgbClr val="3E3E3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FR" sz="2000" b="1" u="sng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Lime and coconut water mocktail:</a:t>
            </a:r>
            <a:endParaRPr lang="fr-FR" sz="2000" dirty="0">
              <a:solidFill>
                <a:srgbClr val="3E3E3E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endParaRPr lang="fr-FR" sz="2000" u="sng" dirty="0">
              <a:solidFill>
                <a:srgbClr val="3E3E3E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r>
              <a:rPr lang="fr-FR" u="sng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Ingredients  </a:t>
            </a:r>
            <a:endParaRPr lang="fr-FR" dirty="0">
              <a:solidFill>
                <a:srgbClr val="3E3E3E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40ml Organic Lime Syrup</a:t>
            </a:r>
          </a:p>
          <a:p>
            <a:pPr algn="ctr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60ml</a:t>
            </a:r>
          </a:p>
          <a:p>
            <a:pPr algn="ctr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1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mint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twig</a:t>
            </a:r>
            <a:endParaRPr lang="fr-FR" dirty="0">
              <a:solidFill>
                <a:srgbClr val="3E3E3E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Coconut water</a:t>
            </a:r>
          </a:p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Sparkling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water</a:t>
            </a: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fr-FR" u="sng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Preparation time: 5 min</a:t>
            </a: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Pour the coconut water and organic lime syrup into a shaker halfway up the sides. </a:t>
            </a: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filled with ice cubes. </a:t>
            </a: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Shake and strain into a glass.</a:t>
            </a: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Complete with sparkling water.</a:t>
            </a: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Garnish with a sprig of fresh mint and a slice of lime.</a:t>
            </a:r>
          </a:p>
        </p:txBody>
      </p:sp>
      <p:pic>
        <p:nvPicPr>
          <p:cNvPr id="4" name="Image 6" descr="Mocktail citron vert et eau de coc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118" r="99765">
                        <a14:foregroundMark x1="21412" y1="76987" x2="44235" y2="62343"/>
                        <a14:foregroundMark x1="26000" y1="74477" x2="35647" y2="70293"/>
                        <a14:foregroundMark x1="26353" y1="76360" x2="37529" y2="68410"/>
                        <a14:foregroundMark x1="25647" y1="76987" x2="37647" y2="69874"/>
                        <a14:backgroundMark x1="45412" y1="66318" x2="42235" y2="0"/>
                        <a14:backgroundMark x1="43765" y1="14017" x2="54471" y2="0"/>
                        <a14:backgroundMark x1="21412" y1="79916" x2="44588" y2="64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86" y="3855702"/>
            <a:ext cx="5338813" cy="3002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810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To remember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4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9678" y="279082"/>
            <a:ext cx="12192000" cy="763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</a:t>
            </a:r>
            <a:r>
              <a:rPr lang="fr-FR" sz="4000" dirty="0">
                <a:solidFill>
                  <a:srgbClr val="3E3E3E"/>
                </a:solidFill>
              </a:rPr>
              <a:t>a 60min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56" y="109339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Facial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with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energetic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,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aromatic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and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relaxing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star massage -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head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, hands,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feet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-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inspired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by a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Polynesian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ritual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.</a:t>
            </a:r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11B07903-97F9-4B79-A4F3-B25896E456AC}"/>
              </a:ext>
            </a:extLst>
          </p:cNvPr>
          <p:cNvSpPr txBox="1">
            <a:spLocks/>
          </p:cNvSpPr>
          <p:nvPr/>
        </p:nvSpPr>
        <p:spPr>
          <a:xfrm>
            <a:off x="6115670" y="4951113"/>
            <a:ext cx="3766769" cy="489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25000"/>
                  </a:schemeClr>
                </a:solidFill>
                <a:latin typeface="Butler" panose="02070803080706020303" pitchFamily="18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</a:rPr>
              <a:t>Without Moderation</a:t>
            </a:r>
          </a:p>
        </p:txBody>
      </p:sp>
      <p:grpSp>
        <p:nvGrpSpPr>
          <p:cNvPr id="54" name="Groupe 53"/>
          <p:cNvGrpSpPr/>
          <p:nvPr/>
        </p:nvGrpSpPr>
        <p:grpSpPr>
          <a:xfrm>
            <a:off x="-147995" y="2193499"/>
            <a:ext cx="2474100" cy="1069265"/>
            <a:chOff x="-180650" y="2135462"/>
            <a:chExt cx="2474100" cy="1069265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A4F62C2-CF47-4510-9AA4-5C4AF9B530BA}"/>
                </a:ext>
              </a:extLst>
            </p:cNvPr>
            <p:cNvSpPr txBox="1"/>
            <p:nvPr/>
          </p:nvSpPr>
          <p:spPr>
            <a:xfrm>
              <a:off x="440863" y="2135462"/>
              <a:ext cx="109644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</a:rPr>
                <a:t>01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27661BC-D811-4395-8C6B-1B213178910A}"/>
                </a:ext>
              </a:extLst>
            </p:cNvPr>
            <p:cNvSpPr txBox="1"/>
            <p:nvPr/>
          </p:nvSpPr>
          <p:spPr>
            <a:xfrm>
              <a:off x="-180650" y="2619952"/>
              <a:ext cx="247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Relax </a:t>
              </a:r>
            </a:p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intensely</a:t>
              </a: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1994993" y="2236665"/>
            <a:ext cx="2388870" cy="1091171"/>
            <a:chOff x="1962338" y="2178628"/>
            <a:chExt cx="2388870" cy="1091171"/>
          </a:xfrm>
        </p:grpSpPr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91ACC5E1-42C0-45C4-957E-CE2ECFF29967}"/>
                </a:ext>
              </a:extLst>
            </p:cNvPr>
            <p:cNvSpPr txBox="1"/>
            <p:nvPr/>
          </p:nvSpPr>
          <p:spPr>
            <a:xfrm>
              <a:off x="2541102" y="2178628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02</a:t>
              </a:r>
            </a:p>
          </p:txBody>
        </p:sp>
        <p:sp>
          <p:nvSpPr>
            <p:cNvPr id="79" name="Titre 1">
              <a:extLst>
                <a:ext uri="{FF2B5EF4-FFF2-40B4-BE49-F238E27FC236}">
                  <a16:creationId xmlns:a16="http://schemas.microsoft.com/office/drawing/2014/main" id="{627D01CB-31CE-4970-945D-9061B7BAABF2}"/>
                </a:ext>
              </a:extLst>
            </p:cNvPr>
            <p:cNvSpPr txBox="1">
              <a:spLocks/>
            </p:cNvSpPr>
            <p:nvPr/>
          </p:nvSpPr>
          <p:spPr>
            <a:xfrm>
              <a:off x="1962338" y="2608591"/>
              <a:ext cx="2388870" cy="6612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Release</a:t>
              </a:r>
              <a:b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</a:b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areas of tension</a:t>
              </a: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3919901" y="2193499"/>
            <a:ext cx="2968612" cy="1130789"/>
            <a:chOff x="3887246" y="2135462"/>
            <a:chExt cx="2968612" cy="1130789"/>
          </a:xfrm>
        </p:grpSpPr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730273FE-D7BB-4895-AE67-0B446DDE7F91}"/>
                </a:ext>
              </a:extLst>
            </p:cNvPr>
            <p:cNvSpPr txBox="1"/>
            <p:nvPr/>
          </p:nvSpPr>
          <p:spPr>
            <a:xfrm>
              <a:off x="4739672" y="2135462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03</a:t>
              </a:r>
            </a:p>
          </p:txBody>
        </p:sp>
        <p:sp>
          <p:nvSpPr>
            <p:cNvPr id="82" name="Titre 1">
              <a:extLst>
                <a:ext uri="{FF2B5EF4-FFF2-40B4-BE49-F238E27FC236}">
                  <a16:creationId xmlns:a16="http://schemas.microsoft.com/office/drawing/2014/main" id="{D112E4AD-2CB9-4485-B61B-E457B5B4BD0F}"/>
                </a:ext>
              </a:extLst>
            </p:cNvPr>
            <p:cNvSpPr txBox="1">
              <a:spLocks/>
            </p:cNvSpPr>
            <p:nvPr/>
          </p:nvSpPr>
          <p:spPr>
            <a:xfrm>
              <a:off x="3887246" y="2589142"/>
              <a:ext cx="2968612" cy="6771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 marR="0" lvl="0" indent="0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Restore </a:t>
              </a:r>
            </a:p>
            <a:p>
              <a:pPr marR="0" lvl="0" indent="0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energy</a:t>
              </a:r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6694167" y="2193499"/>
            <a:ext cx="1437051" cy="1113856"/>
            <a:chOff x="6661512" y="2135462"/>
            <a:chExt cx="1437051" cy="1113856"/>
          </a:xfrm>
        </p:grpSpPr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F560F0DB-2BB4-4228-9907-64B85593ACA6}"/>
                </a:ext>
              </a:extLst>
            </p:cNvPr>
            <p:cNvSpPr txBox="1"/>
            <p:nvPr/>
          </p:nvSpPr>
          <p:spPr>
            <a:xfrm>
              <a:off x="6766309" y="2135462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04</a:t>
              </a:r>
            </a:p>
          </p:txBody>
        </p:sp>
        <p:sp>
          <p:nvSpPr>
            <p:cNvPr id="85" name="Titre 1">
              <a:extLst>
                <a:ext uri="{FF2B5EF4-FFF2-40B4-BE49-F238E27FC236}">
                  <a16:creationId xmlns:a16="http://schemas.microsoft.com/office/drawing/2014/main" id="{B5072D99-C69A-4035-9906-B7F4EE20514E}"/>
                </a:ext>
              </a:extLst>
            </p:cNvPr>
            <p:cNvSpPr txBox="1">
              <a:spLocks/>
            </p:cNvSpPr>
            <p:nvPr/>
          </p:nvSpPr>
          <p:spPr>
            <a:xfrm>
              <a:off x="6661512" y="2538350"/>
              <a:ext cx="1437051" cy="7109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Quiet</a:t>
              </a:r>
            </a:p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the mind</a:t>
              </a: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8610423" y="2169775"/>
            <a:ext cx="1697866" cy="1127311"/>
            <a:chOff x="8667413" y="2111738"/>
            <a:chExt cx="1697866" cy="1127311"/>
          </a:xfrm>
        </p:grpSpPr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F560F0DB-2BB4-4228-9907-64B85593ACA6}"/>
                </a:ext>
              </a:extLst>
            </p:cNvPr>
            <p:cNvSpPr txBox="1"/>
            <p:nvPr/>
          </p:nvSpPr>
          <p:spPr>
            <a:xfrm>
              <a:off x="8910136" y="2111738"/>
              <a:ext cx="10496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05</a:t>
              </a:r>
            </a:p>
          </p:txBody>
        </p:sp>
        <p:sp>
          <p:nvSpPr>
            <p:cNvPr id="88" name="Titre 1">
              <a:extLst>
                <a:ext uri="{FF2B5EF4-FFF2-40B4-BE49-F238E27FC236}">
                  <a16:creationId xmlns:a16="http://schemas.microsoft.com/office/drawing/2014/main" id="{B5072D99-C69A-4035-9906-B7F4EE20514E}"/>
                </a:ext>
              </a:extLst>
            </p:cNvPr>
            <p:cNvSpPr txBox="1">
              <a:spLocks/>
            </p:cNvSpPr>
            <p:nvPr/>
          </p:nvSpPr>
          <p:spPr>
            <a:xfrm>
              <a:off x="8667413" y="2528081"/>
              <a:ext cx="1697866" cy="7109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 marR="0" lvl="0" indent="0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 err="1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Moisturize</a:t>
              </a: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 </a:t>
              </a:r>
            </a:p>
            <a:p>
              <a:pPr marR="0" lvl="0" indent="0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in depth  </a:t>
              </a: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10424159" y="2175240"/>
            <a:ext cx="1697866" cy="1122911"/>
            <a:chOff x="10481149" y="2117203"/>
            <a:chExt cx="1697866" cy="1122911"/>
          </a:xfrm>
        </p:grpSpPr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F560F0DB-2BB4-4228-9907-64B85593ACA6}"/>
                </a:ext>
              </a:extLst>
            </p:cNvPr>
            <p:cNvSpPr txBox="1"/>
            <p:nvPr/>
          </p:nvSpPr>
          <p:spPr>
            <a:xfrm>
              <a:off x="10763567" y="2117203"/>
              <a:ext cx="10496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06</a:t>
              </a:r>
            </a:p>
          </p:txBody>
        </p:sp>
        <p:sp>
          <p:nvSpPr>
            <p:cNvPr id="91" name="Titre 1">
              <a:extLst>
                <a:ext uri="{FF2B5EF4-FFF2-40B4-BE49-F238E27FC236}">
                  <a16:creationId xmlns:a16="http://schemas.microsoft.com/office/drawing/2014/main" id="{B5072D99-C69A-4035-9906-B7F4EE20514E}"/>
                </a:ext>
              </a:extLst>
            </p:cNvPr>
            <p:cNvSpPr txBox="1">
              <a:spLocks/>
            </p:cNvSpPr>
            <p:nvPr/>
          </p:nvSpPr>
          <p:spPr>
            <a:xfrm>
              <a:off x="10481149" y="2529146"/>
              <a:ext cx="1697866" cy="7109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fr-FR" sz="1600" dirty="0" err="1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Illuminate</a:t>
              </a: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the complexion  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5FDD385E-257B-4277-86CE-502851A77111}"/>
              </a:ext>
            </a:extLst>
          </p:cNvPr>
          <p:cNvSpPr/>
          <p:nvPr/>
        </p:nvSpPr>
        <p:spPr>
          <a:xfrm>
            <a:off x="354773" y="6214747"/>
            <a:ext cx="5413732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  <a:cs typeface="+mj-cs"/>
              </a:rPr>
              <a:t>Target</a:t>
            </a:r>
          </a:p>
          <a:p>
            <a:pPr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Roboto Mono" panose="020B0604020202020204" charset="0"/>
                <a:ea typeface="Roboto Mono" panose="020B0604020202020204" charset="0"/>
              </a:rPr>
              <a:t>Transversal and mixed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2B911DB-464A-43F6-B79F-F63F8A77FD12}"/>
              </a:ext>
            </a:extLst>
          </p:cNvPr>
          <p:cNvSpPr/>
          <p:nvPr/>
        </p:nvSpPr>
        <p:spPr>
          <a:xfrm>
            <a:off x="9544035" y="6193086"/>
            <a:ext cx="2458560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  <a:cs typeface="+mj-cs"/>
              </a:rPr>
              <a:t>Duration</a:t>
            </a:r>
          </a:p>
          <a:p>
            <a:pPr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Roboto Mono" panose="020B0604020202020204" charset="0"/>
                <a:ea typeface="Roboto Mono" panose="020B0604020202020204" charset="0"/>
              </a:rPr>
              <a:t>60 minutes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D31326A-706C-42C7-83DF-6C4B3156EBD7}"/>
              </a:ext>
            </a:extLst>
          </p:cNvPr>
          <p:cNvSpPr/>
          <p:nvPr/>
        </p:nvSpPr>
        <p:spPr>
          <a:xfrm>
            <a:off x="6035984" y="6198175"/>
            <a:ext cx="3238645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  <a:cs typeface="+mj-cs"/>
              </a:rPr>
              <a:t>Recommended price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Roboto Mono" panose="020B0604020202020204" charset="0"/>
                <a:ea typeface="Roboto Mono" panose="020B0604020202020204" charset="0"/>
              </a:rPr>
              <a:t>79€ 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138552" y="3661395"/>
            <a:ext cx="6117345" cy="2403537"/>
            <a:chOff x="105895" y="3618041"/>
            <a:chExt cx="6117345" cy="2304778"/>
          </a:xfrm>
        </p:grpSpPr>
        <p:sp>
          <p:nvSpPr>
            <p:cNvPr id="96" name="object 27"/>
            <p:cNvSpPr/>
            <p:nvPr/>
          </p:nvSpPr>
          <p:spPr>
            <a:xfrm rot="5400000">
              <a:off x="2091787" y="2265448"/>
              <a:ext cx="1887701" cy="5427042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  <p:grpSp>
          <p:nvGrpSpPr>
            <p:cNvPr id="97" name="Groupe 96"/>
            <p:cNvGrpSpPr/>
            <p:nvPr/>
          </p:nvGrpSpPr>
          <p:grpSpPr>
            <a:xfrm>
              <a:off x="105895" y="3618041"/>
              <a:ext cx="6117345" cy="2199323"/>
              <a:chOff x="105895" y="3618041"/>
              <a:chExt cx="6117345" cy="2199323"/>
            </a:xfrm>
          </p:grpSpPr>
          <p:grpSp>
            <p:nvGrpSpPr>
              <p:cNvPr id="98" name="Groupe 97"/>
              <p:cNvGrpSpPr/>
              <p:nvPr/>
            </p:nvGrpSpPr>
            <p:grpSpPr>
              <a:xfrm>
                <a:off x="322115" y="3618041"/>
                <a:ext cx="5901125" cy="2174790"/>
                <a:chOff x="466923" y="3782278"/>
                <a:chExt cx="5901125" cy="2174790"/>
              </a:xfrm>
            </p:grpSpPr>
            <p:grpSp>
              <p:nvGrpSpPr>
                <p:cNvPr id="103" name="Groupe 102">
                  <a:extLst>
                    <a:ext uri="{FF2B5EF4-FFF2-40B4-BE49-F238E27FC236}">
                      <a16:creationId xmlns:a16="http://schemas.microsoft.com/office/drawing/2014/main" id="{2A679AAE-93B2-4C5A-9DD4-84D79FF84566}"/>
                    </a:ext>
                  </a:extLst>
                </p:cNvPr>
                <p:cNvGrpSpPr/>
                <p:nvPr/>
              </p:nvGrpSpPr>
              <p:grpSpPr>
                <a:xfrm>
                  <a:off x="466923" y="3782278"/>
                  <a:ext cx="5901125" cy="2174790"/>
                  <a:chOff x="6123017" y="2846342"/>
                  <a:chExt cx="5910566" cy="2789979"/>
                </a:xfrm>
              </p:grpSpPr>
              <p:sp>
                <p:nvSpPr>
                  <p:cNvPr id="105" name="Titre 1">
                    <a:extLst>
                      <a:ext uri="{FF2B5EF4-FFF2-40B4-BE49-F238E27FC236}">
                        <a16:creationId xmlns:a16="http://schemas.microsoft.com/office/drawing/2014/main" id="{11B07903-97F9-4B79-A4F3-B25896E456A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123017" y="2846342"/>
                    <a:ext cx="3320731" cy="578995"/>
                  </a:xfrm>
                  <a:prstGeom prst="rect">
                    <a:avLst/>
                  </a:prstGeom>
                  <a:noFill/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36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Butler" panose="02070803080706020303" pitchFamily="18" charset="0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2200" b="1" i="0" u="none" strike="noStrike" kern="1200" cap="small" spc="0" normalizeH="0" baseline="0" noProof="0" dirty="0">
                        <a:ln>
                          <a:noFill/>
                        </a:ln>
                        <a:solidFill>
                          <a:srgbClr val="FCC496"/>
                        </a:solidFill>
                        <a:effectLst/>
                        <a:uLnTx/>
                        <a:uFillTx/>
                        <a:latin typeface="KyivType Sans2" panose="00000500000000000000"/>
                        <a:ea typeface="Roboto Light" panose="02000000000000000000" pitchFamily="2" charset="0"/>
                      </a:rPr>
                      <a:t>Main Steps </a:t>
                    </a:r>
                    <a:endParaRPr kumimoji="0" lang="fr-F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CC496"/>
                      </a:solidFill>
                      <a:effectLst/>
                      <a:uLnTx/>
                      <a:uFillTx/>
                      <a:latin typeface="KyivType Sans2" panose="00000500000000000000"/>
                      <a:ea typeface="Roboto Light" panose="02000000000000000000" pitchFamily="2" charset="0"/>
                    </a:endParaRPr>
                  </a:p>
                </p:txBody>
              </p:sp>
              <p:sp>
                <p:nvSpPr>
                  <p:cNvPr id="106" name="ZoneTexte 105">
                    <a:extLst>
                      <a:ext uri="{FF2B5EF4-FFF2-40B4-BE49-F238E27FC236}">
                        <a16:creationId xmlns:a16="http://schemas.microsoft.com/office/drawing/2014/main" id="{50F2ADAC-D29E-438F-B4F2-C9BAB54ABB99}"/>
                      </a:ext>
                    </a:extLst>
                  </p:cNvPr>
                  <p:cNvSpPr txBox="1"/>
                  <p:nvPr/>
                </p:nvSpPr>
                <p:spPr>
                  <a:xfrm>
                    <a:off x="6331659" y="4133755"/>
                    <a:ext cx="5648271" cy="4164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Scalp and </a:t>
                    </a:r>
                    <a:r>
                      <a:rPr kumimoji="0" lang="fr-FR" sz="16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trapezius</a:t>
                    </a:r>
                    <a:r>
                      <a:rPr lang="fr-FR" sz="1600" dirty="0">
                        <a:solidFill>
                          <a:srgbClr val="E7E6E6">
                            <a:lumMod val="25000"/>
                          </a:srgbClr>
                        </a:solidFill>
                        <a:latin typeface="Roboto Mono" panose="020B0604020202020204" charset="0"/>
                        <a:ea typeface="Roboto Mono" panose="020B0604020202020204" charset="0"/>
                      </a:rPr>
                      <a:t> </a:t>
                    </a:r>
                    <a:r>
                      <a:rPr kumimoji="0" lang="fr-FR" sz="1600" b="0" i="0" u="none" strike="noStrike" kern="1200" cap="none" spc="0" normalizeH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and </a:t>
                    </a:r>
                    <a:r>
                      <a:rPr kumimoji="0" lang="fr-FR" sz="16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neck </a:t>
                    </a:r>
                    <a:r>
                      <a:rPr lang="fr-FR" sz="1600" dirty="0">
                        <a:solidFill>
                          <a:srgbClr val="E7E6E6">
                            <a:lumMod val="25000"/>
                          </a:srgbClr>
                        </a:solidFill>
                        <a:latin typeface="Roboto Mono" panose="020B0604020202020204" charset="0"/>
                        <a:ea typeface="Roboto Mono" panose="020B0604020202020204" charset="0"/>
                      </a:rPr>
                      <a:t>massage</a:t>
                    </a:r>
                    <a:endPara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endParaRPr>
                  </a:p>
                </p:txBody>
              </p:sp>
              <p:sp>
                <p:nvSpPr>
                  <p:cNvPr id="107" name="ZoneTexte 106">
                    <a:extLst>
                      <a:ext uri="{FF2B5EF4-FFF2-40B4-BE49-F238E27FC236}">
                        <a16:creationId xmlns:a16="http://schemas.microsoft.com/office/drawing/2014/main" id="{F87E5F9C-3496-42C8-A1C4-5AD703AC5F99}"/>
                      </a:ext>
                    </a:extLst>
                  </p:cNvPr>
                  <p:cNvSpPr txBox="1"/>
                  <p:nvPr/>
                </p:nvSpPr>
                <p:spPr>
                  <a:xfrm>
                    <a:off x="6373644" y="4742015"/>
                    <a:ext cx="5659939" cy="4164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Hands massage</a:t>
                    </a:r>
                  </a:p>
                </p:txBody>
              </p:sp>
              <p:sp>
                <p:nvSpPr>
                  <p:cNvPr id="108" name="ZoneTexte 107">
                    <a:extLst>
                      <a:ext uri="{FF2B5EF4-FFF2-40B4-BE49-F238E27FC236}">
                        <a16:creationId xmlns:a16="http://schemas.microsoft.com/office/drawing/2014/main" id="{5C6A0B9A-E4AD-46BF-8CC5-AA23C79A3463}"/>
                      </a:ext>
                    </a:extLst>
                  </p:cNvPr>
                  <p:cNvSpPr txBox="1"/>
                  <p:nvPr/>
                </p:nvSpPr>
                <p:spPr>
                  <a:xfrm>
                    <a:off x="6364258" y="5219845"/>
                    <a:ext cx="4174521" cy="4164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6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Feet</a:t>
                    </a:r>
                    <a:r>
                      <a: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Roboto Mono" panose="020B0604020202020204" charset="0"/>
                        <a:ea typeface="Roboto Mono" panose="020B0604020202020204" charset="0"/>
                      </a:rPr>
                      <a:t> massage</a:t>
                    </a:r>
                  </a:p>
                </p:txBody>
              </p:sp>
            </p:grpSp>
            <p:sp>
              <p:nvSpPr>
                <p:cNvPr id="104" name="ZoneTexte 103">
                  <a:extLst>
                    <a:ext uri="{FF2B5EF4-FFF2-40B4-BE49-F238E27FC236}">
                      <a16:creationId xmlns:a16="http://schemas.microsoft.com/office/drawing/2014/main" id="{50F2ADAC-D29E-438F-B4F2-C9BAB54ABB99}"/>
                    </a:ext>
                  </a:extLst>
                </p:cNvPr>
                <p:cNvSpPr txBox="1"/>
                <p:nvPr/>
              </p:nvSpPr>
              <p:spPr>
                <a:xfrm>
                  <a:off x="716251" y="4298925"/>
                  <a:ext cx="56392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600" dirty="0">
                      <a:solidFill>
                        <a:srgbClr val="3E3E3E"/>
                      </a:solidFill>
                      <a:latin typeface="Roboto Mono" panose="020B0604020202020204" charset="0"/>
                      <a:ea typeface="Roboto Mono" panose="020B0604020202020204" charset="0"/>
                    </a:rPr>
                    <a:t>Moisturizing face care </a:t>
                  </a:r>
                </a:p>
              </p:txBody>
            </p:sp>
          </p:grpSp>
          <p:sp>
            <p:nvSpPr>
              <p:cNvPr id="99" name="Rectangle 98"/>
              <p:cNvSpPr/>
              <p:nvPr/>
            </p:nvSpPr>
            <p:spPr>
              <a:xfrm>
                <a:off x="109957" y="4127178"/>
                <a:ext cx="4122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01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18131" y="4591424"/>
                <a:ext cx="4122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02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05896" y="5030014"/>
                <a:ext cx="4122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03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05895" y="5448032"/>
                <a:ext cx="4122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04</a:t>
                </a:r>
              </a:p>
            </p:txBody>
          </p:sp>
        </p:grpSp>
      </p:grpSp>
      <p:grpSp>
        <p:nvGrpSpPr>
          <p:cNvPr id="109" name="Groupe 108"/>
          <p:cNvGrpSpPr/>
          <p:nvPr/>
        </p:nvGrpSpPr>
        <p:grpSpPr>
          <a:xfrm>
            <a:off x="354772" y="1753782"/>
            <a:ext cx="11607125" cy="1515143"/>
            <a:chOff x="322118" y="1695745"/>
            <a:chExt cx="11491068" cy="1515143"/>
          </a:xfrm>
        </p:grpSpPr>
        <p:sp>
          <p:nvSpPr>
            <p:cNvPr id="110" name="Titre 1">
              <a:extLst>
                <a:ext uri="{FF2B5EF4-FFF2-40B4-BE49-F238E27FC236}">
                  <a16:creationId xmlns:a16="http://schemas.microsoft.com/office/drawing/2014/main" id="{F9B4EA63-E30E-4DF4-812A-3B706B348BA4}"/>
                </a:ext>
              </a:extLst>
            </p:cNvPr>
            <p:cNvSpPr txBox="1">
              <a:spLocks/>
            </p:cNvSpPr>
            <p:nvPr/>
          </p:nvSpPr>
          <p:spPr>
            <a:xfrm>
              <a:off x="322118" y="1695745"/>
              <a:ext cx="1640220" cy="49800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small" spc="0" normalizeH="0" baseline="0" noProof="0" dirty="0" err="1">
                  <a:ln>
                    <a:noFill/>
                  </a:ln>
                  <a:solidFill>
                    <a:srgbClr val="FCC496"/>
                  </a:solidFill>
                  <a:effectLst/>
                  <a:uLnTx/>
                  <a:uFillTx/>
                  <a:latin typeface="KyivType Sans2" panose="00000500000000000000"/>
                  <a:ea typeface="Roboto Light" panose="02000000000000000000" pitchFamily="2" charset="0"/>
                </a:rPr>
                <a:t>Results</a:t>
              </a:r>
              <a:endPara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CC496"/>
                </a:solidFill>
                <a:effectLst/>
                <a:uLnTx/>
                <a:uFillTx/>
                <a:latin typeface="KyivType Sans2" panose="00000500000000000000"/>
                <a:ea typeface="Roboto Light" panose="02000000000000000000" pitchFamily="2" charset="0"/>
              </a:endParaRPr>
            </a:p>
          </p:txBody>
        </p:sp>
        <p:sp>
          <p:nvSpPr>
            <p:cNvPr id="111" name="object 27"/>
            <p:cNvSpPr/>
            <p:nvPr/>
          </p:nvSpPr>
          <p:spPr>
            <a:xfrm rot="5400000">
              <a:off x="5529939" y="-3072359"/>
              <a:ext cx="1075426" cy="11491068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6128657" y="3680983"/>
            <a:ext cx="6169572" cy="1061673"/>
            <a:chOff x="6096000" y="3637628"/>
            <a:chExt cx="6009861" cy="1061673"/>
          </a:xfrm>
        </p:grpSpPr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2A679AAE-93B2-4C5A-9DD4-84D79FF84566}"/>
                </a:ext>
              </a:extLst>
            </p:cNvPr>
            <p:cNvGrpSpPr/>
            <p:nvPr/>
          </p:nvGrpSpPr>
          <p:grpSpPr>
            <a:xfrm>
              <a:off x="6096000" y="3637628"/>
              <a:ext cx="6009861" cy="1061673"/>
              <a:chOff x="5503362" y="2781369"/>
              <a:chExt cx="7008148" cy="1255263"/>
            </a:xfrm>
          </p:grpSpPr>
          <p:sp>
            <p:nvSpPr>
              <p:cNvPr id="115" name="Titre 1">
                <a:extLst>
                  <a:ext uri="{FF2B5EF4-FFF2-40B4-BE49-F238E27FC236}">
                    <a16:creationId xmlns:a16="http://schemas.microsoft.com/office/drawing/2014/main" id="{11B07903-97F9-4B79-A4F3-B25896E456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3362" y="2781369"/>
                <a:ext cx="2430733" cy="578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 algn="l">
                  <a:defRPr/>
                </a:pPr>
                <a:r>
                  <a:rPr lang="fr-FR" sz="2200" b="1" cap="small" dirty="0">
                    <a:solidFill>
                      <a:srgbClr val="FCC496"/>
                    </a:solidFill>
                    <a:latin typeface="KyivType Sans2" panose="00000500000000000000"/>
                    <a:ea typeface="Roboto Light" panose="02000000000000000000" pitchFamily="2" charset="0"/>
                  </a:rPr>
                  <a:t>In treatment</a:t>
                </a:r>
              </a:p>
            </p:txBody>
          </p:sp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50F2ADAC-D29E-438F-B4F2-C9BAB54ABB99}"/>
                  </a:ext>
                </a:extLst>
              </p:cNvPr>
              <p:cNvSpPr txBox="1"/>
              <p:nvPr/>
            </p:nvSpPr>
            <p:spPr>
              <a:xfrm>
                <a:off x="5503363" y="3345227"/>
                <a:ext cx="7008147" cy="69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</a:rPr>
                  <a:t>Once a week for 4 weeks for enhanced benefits</a:t>
                </a:r>
              </a:p>
            </p:txBody>
          </p:sp>
        </p:grpSp>
        <p:sp>
          <p:nvSpPr>
            <p:cNvPr id="114" name="object 27"/>
            <p:cNvSpPr/>
            <p:nvPr/>
          </p:nvSpPr>
          <p:spPr>
            <a:xfrm rot="5400000">
              <a:off x="8629163" y="1515280"/>
              <a:ext cx="650858" cy="5717184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6128656" y="5397930"/>
            <a:ext cx="5899850" cy="520648"/>
            <a:chOff x="6095999" y="5188925"/>
            <a:chExt cx="5899850" cy="520648"/>
          </a:xfrm>
        </p:grpSpPr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0F2ADAC-D29E-438F-B4F2-C9BAB54ABB99}"/>
                </a:ext>
              </a:extLst>
            </p:cNvPr>
            <p:cNvSpPr txBox="1"/>
            <p:nvPr/>
          </p:nvSpPr>
          <p:spPr>
            <a:xfrm>
              <a:off x="6096000" y="5280732"/>
              <a:ext cx="58998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rgbClr val="E7E6E6">
                      <a:lumMod val="25000"/>
                    </a:srgbClr>
                  </a:solidFill>
                  <a:latin typeface="Roboto Mono" panose="020B0604020202020204" charset="0"/>
                  <a:ea typeface="Roboto Mono" panose="020B0604020202020204" charset="0"/>
                </a:rPr>
                <a:t>Once a month to maintain the benefits</a:t>
              </a:r>
            </a:p>
          </p:txBody>
        </p:sp>
        <p:sp>
          <p:nvSpPr>
            <p:cNvPr id="119" name="object 27"/>
            <p:cNvSpPr/>
            <p:nvPr/>
          </p:nvSpPr>
          <p:spPr>
            <a:xfrm rot="5400000">
              <a:off x="8752296" y="2532628"/>
              <a:ext cx="520648" cy="5833241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49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9678" y="279082"/>
            <a:ext cx="12192000" cy="763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</a:t>
            </a:r>
            <a:r>
              <a:rPr lang="fr-FR" sz="4000" dirty="0">
                <a:solidFill>
                  <a:srgbClr val="3E3E3E"/>
                </a:solidFill>
              </a:rPr>
              <a:t>a 30min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56" y="1093392"/>
            <a:ext cx="12192000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Energetic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,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aromatic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and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relaxing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star massage -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head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, hands,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feet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-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inspired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by a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Polynesian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dirty="0" err="1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ritual</a:t>
            </a:r>
            <a:r>
              <a:rPr lang="fr-FR" dirty="0">
                <a:solidFill>
                  <a:srgbClr val="3E3E3E"/>
                </a:solidFill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pPr lvl="0" algn="ctr">
              <a:lnSpc>
                <a:spcPts val="3200"/>
              </a:lnSpc>
              <a:spcBef>
                <a:spcPct val="0"/>
              </a:spcBef>
              <a:defRPr/>
            </a:pPr>
            <a:endParaRPr lang="fr-FR" dirty="0">
              <a:solidFill>
                <a:srgbClr val="3E3E3E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11B07903-97F9-4B79-A4F3-B25896E456AC}"/>
              </a:ext>
            </a:extLst>
          </p:cNvPr>
          <p:cNvSpPr txBox="1">
            <a:spLocks/>
          </p:cNvSpPr>
          <p:nvPr/>
        </p:nvSpPr>
        <p:spPr>
          <a:xfrm>
            <a:off x="6056764" y="4947465"/>
            <a:ext cx="3991893" cy="489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25000"/>
                  </a:schemeClr>
                </a:solidFill>
                <a:latin typeface="Butler" panose="02070803080706020303" pitchFamily="18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2200" b="1" cap="small" dirty="0" err="1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</a:rPr>
              <a:t>Without</a:t>
            </a: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</a:rPr>
              <a:t> </a:t>
            </a:r>
            <a:r>
              <a:rPr lang="fr-FR" sz="2200" b="1" cap="small" dirty="0" err="1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</a:rPr>
              <a:t>Moderation</a:t>
            </a:r>
            <a:endParaRPr lang="fr-FR" sz="2200" b="1" cap="small" dirty="0">
              <a:solidFill>
                <a:srgbClr val="FCC496"/>
              </a:solidFill>
              <a:latin typeface="KyivType Sans2" panose="00000500000000000000"/>
              <a:ea typeface="Roboto Light" panose="02000000000000000000" pitchFamily="2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294215" y="2193168"/>
            <a:ext cx="2474100" cy="1069265"/>
            <a:chOff x="-180650" y="2135462"/>
            <a:chExt cx="2474100" cy="1069265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A4F62C2-CF47-4510-9AA4-5C4AF9B530BA}"/>
                </a:ext>
              </a:extLst>
            </p:cNvPr>
            <p:cNvSpPr txBox="1"/>
            <p:nvPr/>
          </p:nvSpPr>
          <p:spPr>
            <a:xfrm>
              <a:off x="440863" y="2135462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</a:rPr>
                <a:t>01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27661BC-D811-4395-8C6B-1B213178910A}"/>
                </a:ext>
              </a:extLst>
            </p:cNvPr>
            <p:cNvSpPr txBox="1"/>
            <p:nvPr/>
          </p:nvSpPr>
          <p:spPr>
            <a:xfrm>
              <a:off x="-180650" y="2619952"/>
              <a:ext cx="247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Relax </a:t>
              </a:r>
            </a:p>
            <a:p>
              <a:pPr algn="ctr"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</a:rPr>
                <a:t>intensely</a:t>
              </a: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3199802" y="2236899"/>
            <a:ext cx="2388870" cy="1091171"/>
            <a:chOff x="1962338" y="2178628"/>
            <a:chExt cx="2388870" cy="1091171"/>
          </a:xfrm>
        </p:grpSpPr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1ACC5E1-42C0-45C4-957E-CE2ECFF29967}"/>
                </a:ext>
              </a:extLst>
            </p:cNvPr>
            <p:cNvSpPr txBox="1"/>
            <p:nvPr/>
          </p:nvSpPr>
          <p:spPr>
            <a:xfrm>
              <a:off x="2541102" y="2178628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02</a:t>
              </a:r>
            </a:p>
          </p:txBody>
        </p:sp>
        <p:sp>
          <p:nvSpPr>
            <p:cNvPr id="49" name="Titre 1">
              <a:extLst>
                <a:ext uri="{FF2B5EF4-FFF2-40B4-BE49-F238E27FC236}">
                  <a16:creationId xmlns:a16="http://schemas.microsoft.com/office/drawing/2014/main" id="{627D01CB-31CE-4970-945D-9061B7BAABF2}"/>
                </a:ext>
              </a:extLst>
            </p:cNvPr>
            <p:cNvSpPr txBox="1">
              <a:spLocks/>
            </p:cNvSpPr>
            <p:nvPr/>
          </p:nvSpPr>
          <p:spPr>
            <a:xfrm>
              <a:off x="1962338" y="2608591"/>
              <a:ext cx="2388870" cy="6612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Release</a:t>
              </a:r>
              <a:b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</a:b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areas of tension</a:t>
              </a: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5777248" y="2180601"/>
            <a:ext cx="2968612" cy="1130789"/>
            <a:chOff x="3887246" y="2135462"/>
            <a:chExt cx="2968612" cy="1130789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30273FE-D7BB-4895-AE67-0B446DDE7F91}"/>
                </a:ext>
              </a:extLst>
            </p:cNvPr>
            <p:cNvSpPr txBox="1"/>
            <p:nvPr/>
          </p:nvSpPr>
          <p:spPr>
            <a:xfrm>
              <a:off x="4739672" y="2135462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03</a:t>
              </a:r>
            </a:p>
          </p:txBody>
        </p:sp>
        <p:sp>
          <p:nvSpPr>
            <p:cNvPr id="52" name="Titre 1">
              <a:extLst>
                <a:ext uri="{FF2B5EF4-FFF2-40B4-BE49-F238E27FC236}">
                  <a16:creationId xmlns:a16="http://schemas.microsoft.com/office/drawing/2014/main" id="{D112E4AD-2CB9-4485-B61B-E457B5B4BD0F}"/>
                </a:ext>
              </a:extLst>
            </p:cNvPr>
            <p:cNvSpPr txBox="1">
              <a:spLocks/>
            </p:cNvSpPr>
            <p:nvPr/>
          </p:nvSpPr>
          <p:spPr>
            <a:xfrm>
              <a:off x="3887246" y="2589142"/>
              <a:ext cx="2968612" cy="6771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 marR="0" lvl="0" indent="0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Restore </a:t>
              </a:r>
            </a:p>
            <a:p>
              <a:pPr marR="0" lvl="0" indent="0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energy</a:t>
              </a: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9622304" y="2192516"/>
            <a:ext cx="1437051" cy="1113856"/>
            <a:chOff x="6661512" y="2135462"/>
            <a:chExt cx="1437051" cy="1113856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560F0DB-2BB4-4228-9907-64B85593ACA6}"/>
                </a:ext>
              </a:extLst>
            </p:cNvPr>
            <p:cNvSpPr txBox="1"/>
            <p:nvPr/>
          </p:nvSpPr>
          <p:spPr>
            <a:xfrm>
              <a:off x="6766309" y="2135462"/>
              <a:ext cx="1096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3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CC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04</a:t>
              </a:r>
            </a:p>
          </p:txBody>
        </p:sp>
        <p:sp>
          <p:nvSpPr>
            <p:cNvPr id="59" name="Titre 1">
              <a:extLst>
                <a:ext uri="{FF2B5EF4-FFF2-40B4-BE49-F238E27FC236}">
                  <a16:creationId xmlns:a16="http://schemas.microsoft.com/office/drawing/2014/main" id="{B5072D99-C69A-4035-9906-B7F4EE20514E}"/>
                </a:ext>
              </a:extLst>
            </p:cNvPr>
            <p:cNvSpPr txBox="1">
              <a:spLocks/>
            </p:cNvSpPr>
            <p:nvPr/>
          </p:nvSpPr>
          <p:spPr>
            <a:xfrm>
              <a:off x="6661512" y="2538350"/>
              <a:ext cx="1437051" cy="7109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Quiet </a:t>
              </a:r>
            </a:p>
            <a:p>
              <a:pPr>
                <a:defRPr/>
              </a:pPr>
              <a:r>
                <a:rPr lang="fr-FR" sz="1600" dirty="0">
                  <a:solidFill>
                    <a:srgbClr val="3E3E3E"/>
                  </a:solidFill>
                  <a:latin typeface="Roboto Mono" panose="020B0604020202020204" charset="0"/>
                  <a:ea typeface="Roboto Mono" panose="020B0604020202020204" charset="0"/>
                  <a:cs typeface="+mn-cs"/>
                </a:rPr>
                <a:t>the mind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FDD385E-257B-4277-86CE-502851A77111}"/>
              </a:ext>
            </a:extLst>
          </p:cNvPr>
          <p:cNvSpPr/>
          <p:nvPr/>
        </p:nvSpPr>
        <p:spPr>
          <a:xfrm>
            <a:off x="311230" y="6214747"/>
            <a:ext cx="5413732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  <a:cs typeface="+mj-cs"/>
              </a:rPr>
              <a:t>Target</a:t>
            </a:r>
          </a:p>
          <a:p>
            <a:pPr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Roboto Mono" panose="020B0604020202020204" charset="0"/>
                <a:ea typeface="Roboto Mono" panose="020B0604020202020204" charset="0"/>
              </a:rPr>
              <a:t>Transversal and mixed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2B911DB-464A-43F6-B79F-F63F8A77FD12}"/>
              </a:ext>
            </a:extLst>
          </p:cNvPr>
          <p:cNvSpPr/>
          <p:nvPr/>
        </p:nvSpPr>
        <p:spPr>
          <a:xfrm>
            <a:off x="9500492" y="6193086"/>
            <a:ext cx="2458560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  <a:cs typeface="+mj-cs"/>
              </a:rPr>
              <a:t>Duration</a:t>
            </a:r>
          </a:p>
          <a:p>
            <a:pPr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Roboto Mono" panose="020B0604020202020204" charset="0"/>
                <a:ea typeface="Roboto Mono" panose="020B0604020202020204" charset="0"/>
              </a:rPr>
              <a:t>30 minutes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D31326A-706C-42C7-83DF-6C4B3156EBD7}"/>
              </a:ext>
            </a:extLst>
          </p:cNvPr>
          <p:cNvSpPr/>
          <p:nvPr/>
        </p:nvSpPr>
        <p:spPr>
          <a:xfrm>
            <a:off x="5992441" y="6198175"/>
            <a:ext cx="3195102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fr-FR" sz="2200" b="1" cap="small" dirty="0">
                <a:solidFill>
                  <a:srgbClr val="FCC496"/>
                </a:solidFill>
                <a:latin typeface="KyivType Sans2" panose="00000500000000000000"/>
                <a:ea typeface="Roboto Light" panose="02000000000000000000" pitchFamily="2" charset="0"/>
                <a:cs typeface="+mj-cs"/>
              </a:rPr>
              <a:t>Recommended price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Roboto Mono" panose="020B0604020202020204" charset="0"/>
                <a:ea typeface="Roboto Mono" panose="020B0604020202020204" charset="0"/>
              </a:rPr>
              <a:t>50€ </a:t>
            </a:r>
          </a:p>
        </p:txBody>
      </p:sp>
      <p:grpSp>
        <p:nvGrpSpPr>
          <p:cNvPr id="63" name="Groupe 62"/>
          <p:cNvGrpSpPr/>
          <p:nvPr/>
        </p:nvGrpSpPr>
        <p:grpSpPr>
          <a:xfrm>
            <a:off x="80582" y="3661396"/>
            <a:ext cx="6110750" cy="2304778"/>
            <a:chOff x="91468" y="3618041"/>
            <a:chExt cx="6110750" cy="2304778"/>
          </a:xfrm>
        </p:grpSpPr>
        <p:sp>
          <p:nvSpPr>
            <p:cNvPr id="64" name="object 27"/>
            <p:cNvSpPr/>
            <p:nvPr/>
          </p:nvSpPr>
          <p:spPr>
            <a:xfrm rot="5400000">
              <a:off x="2039235" y="2318000"/>
              <a:ext cx="1887701" cy="5321938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91468" y="3618041"/>
              <a:ext cx="6110750" cy="2145104"/>
              <a:chOff x="91468" y="3618041"/>
              <a:chExt cx="6110750" cy="2145104"/>
            </a:xfrm>
          </p:grpSpPr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2A679AAE-93B2-4C5A-9DD4-84D79FF84566}"/>
                  </a:ext>
                </a:extLst>
              </p:cNvPr>
              <p:cNvGrpSpPr/>
              <p:nvPr/>
            </p:nvGrpSpPr>
            <p:grpSpPr>
              <a:xfrm>
                <a:off x="322115" y="3618041"/>
                <a:ext cx="5880103" cy="2114326"/>
                <a:chOff x="6123017" y="2846342"/>
                <a:chExt cx="5889510" cy="2712411"/>
              </a:xfrm>
            </p:grpSpPr>
            <p:sp>
              <p:nvSpPr>
                <p:cNvPr id="70" name="Titre 1">
                  <a:extLst>
                    <a:ext uri="{FF2B5EF4-FFF2-40B4-BE49-F238E27FC236}">
                      <a16:creationId xmlns:a16="http://schemas.microsoft.com/office/drawing/2014/main" id="{11B07903-97F9-4B79-A4F3-B25896E456A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23017" y="2846342"/>
                  <a:ext cx="3320731" cy="578995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600" kern="1200">
                      <a:solidFill>
                        <a:schemeClr val="bg2">
                          <a:lumMod val="25000"/>
                        </a:schemeClr>
                      </a:solidFill>
                      <a:latin typeface="Butler" panose="02070803080706020303" pitchFamily="18" charset="0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200" b="1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FCC496"/>
                      </a:solidFill>
                      <a:effectLst/>
                      <a:uLnTx/>
                      <a:uFillTx/>
                      <a:latin typeface="KyivType Sans2" panose="00000500000000000000"/>
                      <a:ea typeface="Roboto Light" panose="02000000000000000000" pitchFamily="2" charset="0"/>
                    </a:rPr>
                    <a:t>Main Steps </a:t>
                  </a:r>
                  <a:endPara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C496"/>
                    </a:solidFill>
                    <a:effectLst/>
                    <a:uLnTx/>
                    <a:uFillTx/>
                    <a:latin typeface="KyivType Sans2" panose="00000500000000000000"/>
                    <a:ea typeface="Roboto Light" panose="02000000000000000000" pitchFamily="2" charset="0"/>
                  </a:endParaRPr>
                </a:p>
              </p:txBody>
            </p:sp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50F2ADAC-D29E-438F-B4F2-C9BAB54ABB99}"/>
                    </a:ext>
                  </a:extLst>
                </p:cNvPr>
                <p:cNvSpPr txBox="1"/>
                <p:nvPr/>
              </p:nvSpPr>
              <p:spPr>
                <a:xfrm>
                  <a:off x="6358423" y="3809556"/>
                  <a:ext cx="5648271" cy="434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rPr>
                    <a:t>Scalp, trapezius </a:t>
                  </a:r>
                  <a:r>
                    <a:rPr kumimoji="0" lang="fr-FR" sz="1600" b="0" i="0" u="none" strike="noStrike" kern="1200" cap="none" spc="0" normalizeH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rPr>
                    <a:t>and </a:t>
                  </a:r>
                  <a:r>
                    <a:rPr kumimoji="0" lang="fr-FR" sz="1600" b="0" i="0" u="none" strike="noStrike" kern="1200" cap="none" spc="0" normalizeH="0" noProof="0" dirty="0">
                      <a:ln>
                        <a:noFill/>
                      </a:ln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rPr>
                    <a:t>neck </a:t>
                  </a: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rPr>
                    <a:t>massage</a:t>
                  </a:r>
                  <a:endParaRPr kumimoji="0" lang="fr-FR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Roboto Mono" panose="020B0604020202020204" charset="0"/>
                    <a:ea typeface="Roboto Mono" panose="020B0604020202020204" charset="0"/>
                  </a:endParaRPr>
                </a:p>
              </p:txBody>
            </p:sp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F87E5F9C-3496-42C8-A1C4-5AD703AC5F99}"/>
                    </a:ext>
                  </a:extLst>
                </p:cNvPr>
                <p:cNvSpPr txBox="1"/>
                <p:nvPr/>
              </p:nvSpPr>
              <p:spPr>
                <a:xfrm>
                  <a:off x="6352588" y="4490021"/>
                  <a:ext cx="5659939" cy="434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rPr>
                    <a:t>Hands massage</a:t>
                  </a:r>
                </a:p>
              </p:txBody>
            </p:sp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5C6A0B9A-E4AD-46BF-8CC5-AA23C79A3463}"/>
                    </a:ext>
                  </a:extLst>
                </p:cNvPr>
                <p:cNvSpPr txBox="1"/>
                <p:nvPr/>
              </p:nvSpPr>
              <p:spPr>
                <a:xfrm>
                  <a:off x="6364258" y="5124431"/>
                  <a:ext cx="4174521" cy="434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600" dirty="0" err="1">
                      <a:solidFill>
                        <a:srgbClr val="E7E6E6">
                          <a:lumMod val="25000"/>
                        </a:srgbClr>
                      </a:solidFill>
                      <a:latin typeface="Roboto Mono" panose="020B0604020202020204" charset="0"/>
                      <a:ea typeface="Roboto Mono" panose="020B0604020202020204" charset="0"/>
                    </a:rPr>
                    <a:t>Fee</a:t>
                  </a: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 Mono" panose="020B0604020202020204" charset="0"/>
                      <a:ea typeface="Roboto Mono" panose="020B0604020202020204" charset="0"/>
                    </a:rPr>
                    <a:t>t massage</a:t>
                  </a:r>
                </a:p>
              </p:txBody>
            </p:sp>
          </p:grpSp>
          <p:sp>
            <p:nvSpPr>
              <p:cNvPr id="67" name="Rectangle 66"/>
              <p:cNvSpPr/>
              <p:nvPr/>
            </p:nvSpPr>
            <p:spPr>
              <a:xfrm>
                <a:off x="95529" y="4377792"/>
                <a:ext cx="4411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01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01541" y="4885802"/>
                <a:ext cx="4411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02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91468" y="5393813"/>
                <a:ext cx="4411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CC49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Light" panose="02000000000000000000" pitchFamily="2" charset="0"/>
                    <a:ea typeface="Roboto Light" panose="02000000000000000000" pitchFamily="2" charset="0"/>
                  </a:rPr>
                  <a:t>03</a:t>
                </a:r>
              </a:p>
            </p:txBody>
          </p:sp>
        </p:grpSp>
      </p:grpSp>
      <p:grpSp>
        <p:nvGrpSpPr>
          <p:cNvPr id="74" name="Groupe 73"/>
          <p:cNvGrpSpPr/>
          <p:nvPr/>
        </p:nvGrpSpPr>
        <p:grpSpPr>
          <a:xfrm>
            <a:off x="311230" y="1753782"/>
            <a:ext cx="11491068" cy="1515143"/>
            <a:chOff x="322118" y="1695745"/>
            <a:chExt cx="11491068" cy="1515143"/>
          </a:xfrm>
        </p:grpSpPr>
        <p:sp>
          <p:nvSpPr>
            <p:cNvPr id="75" name="Titre 1">
              <a:extLst>
                <a:ext uri="{FF2B5EF4-FFF2-40B4-BE49-F238E27FC236}">
                  <a16:creationId xmlns:a16="http://schemas.microsoft.com/office/drawing/2014/main" id="{F9B4EA63-E30E-4DF4-812A-3B706B348BA4}"/>
                </a:ext>
              </a:extLst>
            </p:cNvPr>
            <p:cNvSpPr txBox="1">
              <a:spLocks/>
            </p:cNvSpPr>
            <p:nvPr/>
          </p:nvSpPr>
          <p:spPr>
            <a:xfrm>
              <a:off x="322118" y="1695745"/>
              <a:ext cx="1640220" cy="49800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bg2">
                      <a:lumMod val="25000"/>
                    </a:schemeClr>
                  </a:solidFill>
                  <a:latin typeface="Butler" panose="02070803080706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1" i="0" u="none" strike="noStrike" kern="1200" cap="small" spc="0" normalizeH="0" baseline="0" noProof="0" dirty="0" err="1">
                  <a:ln>
                    <a:noFill/>
                  </a:ln>
                  <a:solidFill>
                    <a:srgbClr val="FCC496"/>
                  </a:solidFill>
                  <a:effectLst/>
                  <a:uLnTx/>
                  <a:uFillTx/>
                  <a:latin typeface="KyivType Sans2" panose="00000500000000000000"/>
                  <a:ea typeface="Roboto Light" panose="02000000000000000000" pitchFamily="2" charset="0"/>
                </a:rPr>
                <a:t>Results</a:t>
              </a:r>
              <a:endPara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CC496"/>
                </a:solidFill>
                <a:effectLst/>
                <a:uLnTx/>
                <a:uFillTx/>
                <a:latin typeface="KyivType Sans2" panose="00000500000000000000"/>
                <a:ea typeface="Roboto Light" panose="02000000000000000000" pitchFamily="2" charset="0"/>
              </a:endParaRPr>
            </a:p>
          </p:txBody>
        </p:sp>
        <p:sp>
          <p:nvSpPr>
            <p:cNvPr id="76" name="object 27"/>
            <p:cNvSpPr/>
            <p:nvPr/>
          </p:nvSpPr>
          <p:spPr>
            <a:xfrm rot="5400000">
              <a:off x="5529939" y="-3072359"/>
              <a:ext cx="1075426" cy="11491068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  <p:grpSp>
        <p:nvGrpSpPr>
          <p:cNvPr id="111" name="Groupe 110"/>
          <p:cNvGrpSpPr/>
          <p:nvPr/>
        </p:nvGrpSpPr>
        <p:grpSpPr>
          <a:xfrm>
            <a:off x="6085114" y="3680983"/>
            <a:ext cx="6009861" cy="1061673"/>
            <a:chOff x="6096000" y="3637628"/>
            <a:chExt cx="6009861" cy="1061673"/>
          </a:xfrm>
        </p:grpSpPr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2A679AAE-93B2-4C5A-9DD4-84D79FF84566}"/>
                </a:ext>
              </a:extLst>
            </p:cNvPr>
            <p:cNvGrpSpPr/>
            <p:nvPr/>
          </p:nvGrpSpPr>
          <p:grpSpPr>
            <a:xfrm>
              <a:off x="6096000" y="3637628"/>
              <a:ext cx="6009861" cy="1061673"/>
              <a:chOff x="5503362" y="2781369"/>
              <a:chExt cx="7008148" cy="1255263"/>
            </a:xfrm>
          </p:grpSpPr>
          <p:sp>
            <p:nvSpPr>
              <p:cNvPr id="114" name="Titre 1">
                <a:extLst>
                  <a:ext uri="{FF2B5EF4-FFF2-40B4-BE49-F238E27FC236}">
                    <a16:creationId xmlns:a16="http://schemas.microsoft.com/office/drawing/2014/main" id="{11B07903-97F9-4B79-A4F3-B25896E456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3362" y="2781369"/>
                <a:ext cx="2430733" cy="578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 algn="l">
                  <a:defRPr/>
                </a:pPr>
                <a:r>
                  <a:rPr lang="fr-FR" sz="2200" b="1" cap="small" dirty="0">
                    <a:solidFill>
                      <a:srgbClr val="FCC496"/>
                    </a:solidFill>
                    <a:latin typeface="KyivType Sans2" panose="00000500000000000000"/>
                    <a:ea typeface="Roboto Light" panose="02000000000000000000" pitchFamily="2" charset="0"/>
                  </a:rPr>
                  <a:t>In treatment</a:t>
                </a:r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50F2ADAC-D29E-438F-B4F2-C9BAB54ABB99}"/>
                  </a:ext>
                </a:extLst>
              </p:cNvPr>
              <p:cNvSpPr txBox="1"/>
              <p:nvPr/>
            </p:nvSpPr>
            <p:spPr>
              <a:xfrm>
                <a:off x="5503363" y="3345227"/>
                <a:ext cx="7008147" cy="69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rgbClr val="3E3E3E"/>
                    </a:solidFill>
                    <a:latin typeface="Roboto Mono" panose="020B0604020202020204" charset="0"/>
                    <a:ea typeface="Roboto Mono" panose="020B0604020202020204" charset="0"/>
                  </a:rPr>
                  <a:t>Once a week for 4 weeks for enhanced benefits</a:t>
                </a:r>
              </a:p>
            </p:txBody>
          </p:sp>
        </p:grpSp>
        <p:sp>
          <p:nvSpPr>
            <p:cNvPr id="113" name="object 27"/>
            <p:cNvSpPr/>
            <p:nvPr/>
          </p:nvSpPr>
          <p:spPr>
            <a:xfrm rot="5400000">
              <a:off x="8629163" y="1515280"/>
              <a:ext cx="650858" cy="5717184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  <p:grpSp>
        <p:nvGrpSpPr>
          <p:cNvPr id="116" name="Groupe 115"/>
          <p:cNvGrpSpPr/>
          <p:nvPr/>
        </p:nvGrpSpPr>
        <p:grpSpPr>
          <a:xfrm>
            <a:off x="6085114" y="5397929"/>
            <a:ext cx="6282088" cy="816817"/>
            <a:chOff x="6096000" y="5188924"/>
            <a:chExt cx="5899849" cy="816817"/>
          </a:xfrm>
        </p:grpSpPr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50F2ADAC-D29E-438F-B4F2-C9BAB54ABB99}"/>
                </a:ext>
              </a:extLst>
            </p:cNvPr>
            <p:cNvSpPr txBox="1"/>
            <p:nvPr/>
          </p:nvSpPr>
          <p:spPr>
            <a:xfrm>
              <a:off x="6096000" y="5280732"/>
              <a:ext cx="5899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rgbClr val="E7E6E6">
                      <a:lumMod val="25000"/>
                    </a:srgbClr>
                  </a:solidFill>
                  <a:latin typeface="Roboto Mono" panose="020B0604020202020204" charset="0"/>
                  <a:ea typeface="Roboto Mono" panose="020B0604020202020204" charset="0"/>
                </a:rPr>
                <a:t>Once a month to maintain the benefits or as a </a:t>
              </a:r>
              <a:r>
                <a:rPr lang="fr-FR" sz="1600" dirty="0" err="1">
                  <a:solidFill>
                    <a:srgbClr val="E7E6E6">
                      <a:lumMod val="25000"/>
                    </a:srgbClr>
                  </a:solidFill>
                  <a:latin typeface="Roboto Mono" panose="020B0604020202020204" charset="0"/>
                  <a:ea typeface="Roboto Mono" panose="020B0604020202020204" charset="0"/>
                </a:rPr>
                <a:t>supplement</a:t>
              </a:r>
              <a:r>
                <a:rPr lang="fr-FR" sz="1600" dirty="0">
                  <a:solidFill>
                    <a:srgbClr val="E7E6E6">
                      <a:lumMod val="25000"/>
                    </a:srgbClr>
                  </a:solidFill>
                  <a:latin typeface="Roboto Mono" panose="020B0604020202020204" charset="0"/>
                  <a:ea typeface="Roboto Mono" panose="020B0604020202020204" charset="0"/>
                </a:rPr>
                <a:t> to another care.</a:t>
              </a:r>
            </a:p>
          </p:txBody>
        </p:sp>
        <p:sp>
          <p:nvSpPr>
            <p:cNvPr id="118" name="object 27"/>
            <p:cNvSpPr/>
            <p:nvPr/>
          </p:nvSpPr>
          <p:spPr>
            <a:xfrm rot="5400000">
              <a:off x="8546183" y="2738741"/>
              <a:ext cx="816817" cy="5717184"/>
            </a:xfrm>
            <a:custGeom>
              <a:avLst/>
              <a:gdLst/>
              <a:ahLst/>
              <a:cxnLst/>
              <a:rect l="l" t="t" r="r" b="b"/>
              <a:pathLst>
                <a:path w="795654" h="795655">
                  <a:moveTo>
                    <a:pt x="302666" y="795578"/>
                  </a:moveTo>
                  <a:lnTo>
                    <a:pt x="0" y="795578"/>
                  </a:lnTo>
                  <a:lnTo>
                    <a:pt x="0" y="0"/>
                  </a:lnTo>
                  <a:lnTo>
                    <a:pt x="287616" y="0"/>
                  </a:lnTo>
                </a:path>
                <a:path w="795654" h="795655">
                  <a:moveTo>
                    <a:pt x="475691" y="0"/>
                  </a:moveTo>
                  <a:lnTo>
                    <a:pt x="795566" y="0"/>
                  </a:lnTo>
                  <a:lnTo>
                    <a:pt x="795566" y="795578"/>
                  </a:lnTo>
                  <a:lnTo>
                    <a:pt x="486968" y="795578"/>
                  </a:lnTo>
                </a:path>
              </a:pathLst>
            </a:custGeom>
            <a:ln w="4660">
              <a:solidFill>
                <a:srgbClr val="2E3432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400">
                <a:solidFill>
                  <a:srgbClr val="3E3E3E"/>
                </a:solidFill>
                <a:latin typeface="Roboto Mono" panose="00000009000000000000" pitchFamily="49" charset="0"/>
                <a:ea typeface="Roboto Mono" panose="00000009000000000000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986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360° activation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5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Training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501107" y="1585221"/>
            <a:ext cx="3367471" cy="4907990"/>
            <a:chOff x="4501107" y="1585221"/>
            <a:chExt cx="3367471" cy="4907990"/>
          </a:xfrm>
        </p:grpSpPr>
        <p:grpSp>
          <p:nvGrpSpPr>
            <p:cNvPr id="25" name="Groupe 24"/>
            <p:cNvGrpSpPr/>
            <p:nvPr/>
          </p:nvGrpSpPr>
          <p:grpSpPr>
            <a:xfrm>
              <a:off x="4501107" y="1585221"/>
              <a:ext cx="3367471" cy="4907990"/>
              <a:chOff x="4501107" y="1576754"/>
              <a:chExt cx="3367471" cy="490799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501107" y="1576755"/>
                <a:ext cx="3367471" cy="49079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BE7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/>
                </a:endParaRPr>
              </a:p>
            </p:txBody>
          </p:sp>
          <p:sp>
            <p:nvSpPr>
              <p:cNvPr id="28" name="Titre 1">
                <a:extLst>
                  <a:ext uri="{FF2B5EF4-FFF2-40B4-BE49-F238E27FC236}">
                    <a16:creationId xmlns:a16="http://schemas.microsoft.com/office/drawing/2014/main" id="{E5446227-0C69-4198-90EA-62D746405E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6210" y="1576754"/>
                <a:ext cx="3362368" cy="11196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KyivType Sans2" panose="0000050000000000000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</a:endParaRPr>
              </a:p>
              <a:p>
                <a:pPr>
                  <a:defRPr/>
                </a:pPr>
                <a:r>
                  <a:rPr lang="fr-FR" sz="2000" b="1" cap="small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To train </a:t>
                </a:r>
              </a:p>
              <a:p>
                <a:pPr>
                  <a:defRPr/>
                </a:pPr>
                <a:r>
                  <a:rPr lang="fr-FR" sz="2000" b="1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Video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</a:endParaRPr>
              </a:p>
            </p:txBody>
          </p:sp>
        </p:grp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0100" y="3596957"/>
              <a:ext cx="2971800" cy="1533525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433007" y="1576756"/>
            <a:ext cx="3367471" cy="4907989"/>
            <a:chOff x="433007" y="1576756"/>
            <a:chExt cx="3367471" cy="4907989"/>
          </a:xfrm>
        </p:grpSpPr>
        <p:grpSp>
          <p:nvGrpSpPr>
            <p:cNvPr id="30" name="Groupe 29"/>
            <p:cNvGrpSpPr/>
            <p:nvPr/>
          </p:nvGrpSpPr>
          <p:grpSpPr>
            <a:xfrm>
              <a:off x="433007" y="1576756"/>
              <a:ext cx="3367471" cy="4907989"/>
              <a:chOff x="433007" y="1576756"/>
              <a:chExt cx="3367471" cy="490798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33007" y="1576756"/>
                <a:ext cx="3367471" cy="49079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BE7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/>
                </a:endParaRPr>
              </a:p>
            </p:txBody>
          </p:sp>
          <p:sp>
            <p:nvSpPr>
              <p:cNvPr id="33" name="Titre 1"/>
              <p:cNvSpPr txBox="1">
                <a:spLocks/>
              </p:cNvSpPr>
              <p:nvPr/>
            </p:nvSpPr>
            <p:spPr>
              <a:xfrm>
                <a:off x="433007" y="1578684"/>
                <a:ext cx="3367471" cy="11422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KyivType Sans2" panose="0000050000000000000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KyivType Sans2" panose="0000050000000000000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200" b="1" cap="small" dirty="0" err="1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To </a:t>
                </a:r>
                <a:r>
                  <a:rPr lang="fr-FR" sz="2200" b="1" cap="small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review</a:t>
                </a:r>
                <a:endParaRPr kumimoji="0" lang="fr-FR" sz="22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200" b="1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Technical Guide</a:t>
                </a:r>
                <a:endParaRPr kumimoji="0" lang="fr-FR" sz="2200" b="1" i="0" u="none" strike="noStrike" kern="1200" spc="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</a:endParaRPr>
              </a:p>
            </p:txBody>
          </p:sp>
        </p:grpSp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5"/>
            <a:srcRect l="29767" t="15125" r="35133" b="9875"/>
            <a:stretch/>
          </p:blipFill>
          <p:spPr>
            <a:xfrm>
              <a:off x="859536" y="2710688"/>
              <a:ext cx="2503444" cy="3566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0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Offline Communication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433007" y="1576756"/>
            <a:ext cx="11423020" cy="5122497"/>
            <a:chOff x="433007" y="1576756"/>
            <a:chExt cx="11423020" cy="5122497"/>
          </a:xfrm>
        </p:grpSpPr>
        <p:grpSp>
          <p:nvGrpSpPr>
            <p:cNvPr id="20" name="Groupe 19"/>
            <p:cNvGrpSpPr/>
            <p:nvPr/>
          </p:nvGrpSpPr>
          <p:grpSpPr>
            <a:xfrm>
              <a:off x="433007" y="1576756"/>
              <a:ext cx="11423020" cy="5122497"/>
              <a:chOff x="433007" y="1576756"/>
              <a:chExt cx="3367471" cy="490798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33007" y="1576756"/>
                <a:ext cx="3367471" cy="49079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BE7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yivType Sans2" panose="00000500000000000000"/>
                  <a:ea typeface="+mn-ea"/>
                  <a:cs typeface="+mn-cs"/>
                </a:endParaRPr>
              </a:p>
            </p:txBody>
          </p:sp>
          <p:sp>
            <p:nvSpPr>
              <p:cNvPr id="42" name="Titre 1"/>
              <p:cNvSpPr txBox="1">
                <a:spLocks/>
              </p:cNvSpPr>
              <p:nvPr/>
            </p:nvSpPr>
            <p:spPr>
              <a:xfrm>
                <a:off x="433007" y="1578683"/>
                <a:ext cx="3367471" cy="162171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bg2">
                        <a:lumMod val="25000"/>
                      </a:schemeClr>
                    </a:solidFill>
                    <a:latin typeface="Butler" panose="02070803080706020303" pitchFamily="18" charset="0"/>
                    <a:ea typeface="+mj-ea"/>
                    <a:cs typeface="+mj-cs"/>
                  </a:defRPr>
                </a:lvl1pPr>
              </a:lstStyle>
              <a:p>
                <a:pPr lvl="0">
                  <a:lnSpc>
                    <a:spcPct val="100000"/>
                  </a:lnSpc>
                  <a:defRPr/>
                </a:pPr>
                <a:r>
                  <a:rPr lang="fr-FR" sz="2000" b="1" cap="small" dirty="0" err="1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Visibility</a:t>
                </a:r>
                <a:r>
                  <a:rPr lang="fr-FR" sz="2000" b="1" cap="small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 at the point of sale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KyivType Sans2" panose="00000500000000000000"/>
                  <a:ea typeface="+mj-ea"/>
                  <a:cs typeface="+mj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small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KyivType Sans2" panose="00000500000000000000"/>
                  <a:ea typeface="+mj-ea"/>
                  <a:cs typeface="+mj-cs"/>
                </a:endParaRP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2197631" y="2554717"/>
              <a:ext cx="2471737" cy="3888312"/>
              <a:chOff x="2197631" y="2554717"/>
              <a:chExt cx="2471737" cy="3888312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4"/>
              <a:srcRect l="31510" t="21289" r="38022" b="13672"/>
              <a:stretch/>
            </p:blipFill>
            <p:spPr>
              <a:xfrm>
                <a:off x="2197631" y="2554717"/>
                <a:ext cx="2471737" cy="3517472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2668405" y="6101397"/>
                <a:ext cx="1592103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Poster </a:t>
                </a:r>
                <a:r>
                  <a:rPr kumimoji="0" lang="fr-FR" sz="1800" b="1" i="0" u="none" strike="noStrike" kern="1200" cap="none" spc="0" normalizeH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 &amp; </a:t>
                </a: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A4  </a:t>
                </a:r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6053610" y="3568382"/>
              <a:ext cx="3321622" cy="2817497"/>
              <a:chOff x="6053610" y="3568382"/>
              <a:chExt cx="3321622" cy="281749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183333" y="6044247"/>
                <a:ext cx="3191899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ct val="0"/>
                  </a:spcBef>
                  <a:defRPr/>
                </a:pPr>
                <a:r>
                  <a:rPr lang="fr-FR" b="1" dirty="0" err="1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Promotional</a:t>
                </a:r>
                <a:r>
                  <a:rPr lang="fr-FR" b="1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 &amp; </a:t>
                </a:r>
                <a:r>
                  <a:rPr lang="fr-FR" b="1" dirty="0" err="1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Teasing</a:t>
                </a:r>
                <a:r>
                  <a:rPr lang="fr-FR" b="1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 </a:t>
                </a:r>
                <a:r>
                  <a:rPr lang="fr-FR" b="1" dirty="0" err="1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video</a:t>
                </a:r>
                <a:r>
                  <a:rPr lang="fr-FR" b="1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rPr>
                  <a:t> </a:t>
                </a: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3610" y="3568382"/>
                <a:ext cx="2971800" cy="15335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6270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Offline communication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33007" y="1576756"/>
            <a:ext cx="11423020" cy="4907989"/>
            <a:chOff x="433007" y="1576756"/>
            <a:chExt cx="11423020" cy="4907989"/>
          </a:xfrm>
        </p:grpSpPr>
        <p:grpSp>
          <p:nvGrpSpPr>
            <p:cNvPr id="14" name="Groupe 13"/>
            <p:cNvGrpSpPr/>
            <p:nvPr/>
          </p:nvGrpSpPr>
          <p:grpSpPr>
            <a:xfrm>
              <a:off x="433007" y="1576756"/>
              <a:ext cx="11423020" cy="4907989"/>
              <a:chOff x="433007" y="1576756"/>
              <a:chExt cx="11423020" cy="4907989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433007" y="1576756"/>
                <a:ext cx="11423020" cy="4907989"/>
                <a:chOff x="433007" y="1576756"/>
                <a:chExt cx="3367471" cy="4907989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433007" y="1576756"/>
                  <a:ext cx="3367471" cy="490798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EBE7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yivType Sans2" panose="00000500000000000000"/>
                  </a:endParaRPr>
                </a:p>
              </p:txBody>
            </p:sp>
            <p:sp>
              <p:nvSpPr>
                <p:cNvPr id="27" name="Titre 1"/>
                <p:cNvSpPr txBox="1">
                  <a:spLocks/>
                </p:cNvSpPr>
                <p:nvPr/>
              </p:nvSpPr>
              <p:spPr>
                <a:xfrm>
                  <a:off x="433007" y="1578683"/>
                  <a:ext cx="3367471" cy="207891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600" kern="1200">
                      <a:solidFill>
                        <a:schemeClr val="bg2">
                          <a:lumMod val="25000"/>
                        </a:schemeClr>
                      </a:solidFill>
                      <a:latin typeface="Butler" panose="02070803080706020303" pitchFamily="18" charset="0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2000" b="1" cap="small" dirty="0">
                      <a:solidFill>
                        <a:srgbClr val="E7E6E6">
                          <a:lumMod val="25000"/>
                        </a:srgbClr>
                      </a:solidFill>
                      <a:latin typeface="Roboto" panose="020B0604020202020204" charset="0"/>
                      <a:ea typeface="Roboto" panose="020B0604020202020204" charset="0"/>
                    </a:rPr>
                    <a:t>Visibility in the press</a:t>
                  </a:r>
                  <a:endParaRPr kumimoji="0" lang="fr-FR" sz="2000" b="1" i="0" u="none" strike="noStrike" kern="1200" cap="small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2000" b="1" dirty="0" err="1">
                      <a:solidFill>
                        <a:srgbClr val="E7E6E6">
                          <a:lumMod val="25000"/>
                        </a:srgbClr>
                      </a:solidFill>
                      <a:latin typeface="Roboto" panose="020B0604020202020204" charset="0"/>
                      <a:ea typeface="Roboto" panose="020B0604020202020204" charset="0"/>
                    </a:rPr>
                    <a:t>Press</a:t>
                  </a:r>
                  <a:r>
                    <a:rPr lang="fr-FR" sz="2000" b="1" dirty="0">
                      <a:solidFill>
                        <a:srgbClr val="E7E6E6">
                          <a:lumMod val="25000"/>
                        </a:srgbClr>
                      </a:solidFill>
                      <a:latin typeface="Roboto" panose="020B0604020202020204" charset="0"/>
                      <a:ea typeface="Roboto" panose="020B0604020202020204" charset="0"/>
                    </a:rPr>
                    <a:t> Kit &amp; </a:t>
                  </a:r>
                  <a:r>
                    <a:rPr lang="fr-FR" sz="2000" b="1" dirty="0" err="1">
                      <a:solidFill>
                        <a:srgbClr val="E7E6E6">
                          <a:lumMod val="25000"/>
                        </a:srgbClr>
                      </a:solidFill>
                      <a:latin typeface="Roboto" panose="020B0604020202020204" charset="0"/>
                      <a:ea typeface="Roboto" panose="020B0604020202020204" charset="0"/>
                    </a:rPr>
                    <a:t>Journalist</a:t>
                  </a:r>
                  <a:r>
                    <a:rPr lang="fr-FR" sz="2000" b="1" dirty="0">
                      <a:solidFill>
                        <a:srgbClr val="E7E6E6">
                          <a:lumMod val="25000"/>
                        </a:srgbClr>
                      </a:solidFill>
                      <a:latin typeface="Roboto" panose="020B0604020202020204" charset="0"/>
                      <a:ea typeface="Roboto" panose="020B0604020202020204" charset="0"/>
                    </a:rPr>
                    <a:t> Event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fr-FR" sz="2200" b="1" dirty="0">
                    <a:solidFill>
                      <a:srgbClr val="E7E6E6">
                        <a:lumMod val="25000"/>
                      </a:srgbClr>
                    </a:solidFill>
                    <a:latin typeface="Roboto" panose="020B0604020202020204" charset="0"/>
                    <a:ea typeface="Roboto" panose="020B060402020202020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1" i="0" u="none" strike="noStrike" kern="1200" cap="small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</a:endParaRPr>
                </a:p>
              </p:txBody>
            </p:sp>
          </p:grpSp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5634" y="2618141"/>
                <a:ext cx="4310742" cy="3794166"/>
              </a:xfrm>
              <a:prstGeom prst="rect">
                <a:avLst/>
              </a:prstGeom>
            </p:spPr>
          </p:pic>
        </p:grp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/>
            <a:srcRect l="36759" t="13210" r="39815" b="27696"/>
            <a:stretch/>
          </p:blipFill>
          <p:spPr>
            <a:xfrm>
              <a:off x="8655265" y="3594572"/>
              <a:ext cx="1604456" cy="2276679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6"/>
            <a:srcRect l="36877" t="11893" r="40092" b="31488"/>
            <a:stretch/>
          </p:blipFill>
          <p:spPr>
            <a:xfrm>
              <a:off x="6923953" y="2980750"/>
              <a:ext cx="1797248" cy="2485275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7"/>
            <a:srcRect l="36482" t="20288" r="39999" b="20782"/>
            <a:stretch/>
          </p:blipFill>
          <p:spPr>
            <a:xfrm>
              <a:off x="10127309" y="4223388"/>
              <a:ext cx="1413820" cy="1992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7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>
            <a:spLocks/>
          </p:cNvSpPr>
          <p:nvPr/>
        </p:nvSpPr>
        <p:spPr>
          <a:xfrm>
            <a:off x="0" y="174168"/>
            <a:ext cx="12192000" cy="76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A new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ephemeral</a:t>
            </a:r>
            <a:r>
              <a:rPr kumimoji="0" lang="fr-FR" sz="40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care, why?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185672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solidFill>
                  <a:srgbClr val="454545"/>
                </a:solidFill>
                <a:latin typeface="Roboto" panose="020B0604020202020204" charset="0"/>
                <a:ea typeface="Roboto" panose="020B0604020202020204" charset="0"/>
              </a:rPr>
              <a:t>Animate the end of the year celebrations</a:t>
            </a:r>
          </a:p>
          <a:p>
            <a:pPr algn="ctr"/>
            <a:r>
              <a:rPr lang="fr-FR" sz="3000" dirty="0">
                <a:solidFill>
                  <a:srgbClr val="454545"/>
                </a:solidFill>
                <a:latin typeface="Roboto" panose="020B0604020202020204" charset="0"/>
                <a:ea typeface="Roboto" panose="020B0604020202020204" charset="0"/>
              </a:rPr>
              <a:t>with a care that corresponds to our need for...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32011" y="4028027"/>
            <a:ext cx="3124445" cy="2425556"/>
            <a:chOff x="632011" y="4028027"/>
            <a:chExt cx="3124445" cy="242555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/>
            <a:srcRect l="51786" t="32751" r="30119" b="42275"/>
            <a:stretch/>
          </p:blipFill>
          <p:spPr>
            <a:xfrm>
              <a:off x="632011" y="4028027"/>
              <a:ext cx="3124445" cy="242555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114861" y="4904416"/>
              <a:ext cx="20521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>
                  <a:solidFill>
                    <a:srgbClr val="FCC49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Relaxing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173523" y="3284499"/>
            <a:ext cx="3101259" cy="2407556"/>
            <a:chOff x="4173523" y="3284499"/>
            <a:chExt cx="3101259" cy="240755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l="51786" t="32751" r="30119" b="42275"/>
            <a:stretch/>
          </p:blipFill>
          <p:spPr>
            <a:xfrm>
              <a:off x="4173523" y="3284499"/>
              <a:ext cx="3101259" cy="240755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867552" y="4028027"/>
              <a:ext cx="21243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 err="1">
                  <a:solidFill>
                    <a:srgbClr val="FCC49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Energizing</a:t>
              </a:r>
              <a:endParaRPr lang="fr-FR" sz="3200" dirty="0">
                <a:solidFill>
                  <a:srgbClr val="FCC49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350624" y="4245784"/>
            <a:ext cx="3025588" cy="2348811"/>
            <a:chOff x="8350624" y="4245784"/>
            <a:chExt cx="3025588" cy="234881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l="51786" t="32751" r="30119" b="42275"/>
            <a:stretch/>
          </p:blipFill>
          <p:spPr>
            <a:xfrm>
              <a:off x="8350624" y="4245784"/>
              <a:ext cx="3025588" cy="234881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010889" y="5091137"/>
              <a:ext cx="18020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>
                  <a:solidFill>
                    <a:srgbClr val="FCC49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Escape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5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defRPr/>
            </a:pPr>
            <a:r>
              <a:rPr lang="fr-FR" sz="4000" dirty="0">
                <a:solidFill>
                  <a:srgbClr val="3E3E3E"/>
                </a:solidFill>
              </a:rPr>
              <a:t>Online Communication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433007" y="1576756"/>
            <a:ext cx="11209348" cy="4907989"/>
            <a:chOff x="433007" y="1576756"/>
            <a:chExt cx="11209348" cy="4907989"/>
          </a:xfrm>
        </p:grpSpPr>
        <p:grpSp>
          <p:nvGrpSpPr>
            <p:cNvPr id="20" name="Groupe 19"/>
            <p:cNvGrpSpPr/>
            <p:nvPr/>
          </p:nvGrpSpPr>
          <p:grpSpPr>
            <a:xfrm>
              <a:off x="433007" y="1576756"/>
              <a:ext cx="11209348" cy="4907989"/>
              <a:chOff x="433007" y="1576756"/>
              <a:chExt cx="11209348" cy="4907989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433007" y="1576756"/>
                <a:ext cx="11209348" cy="4907989"/>
                <a:chOff x="433007" y="1576756"/>
                <a:chExt cx="3367471" cy="4907989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433007" y="1576756"/>
                  <a:ext cx="3367471" cy="490798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EBE7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yivType Sans2" panose="0000050000000000000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itre 1"/>
                <p:cNvSpPr txBox="1">
                  <a:spLocks/>
                </p:cNvSpPr>
                <p:nvPr/>
              </p:nvSpPr>
              <p:spPr>
                <a:xfrm>
                  <a:off x="433007" y="1578684"/>
                  <a:ext cx="3367471" cy="11422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lnSpcReduction="1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600" kern="1200">
                      <a:solidFill>
                        <a:schemeClr val="bg2">
                          <a:lumMod val="25000"/>
                        </a:schemeClr>
                      </a:solidFill>
                      <a:latin typeface="Butler" panose="02070803080706020303" pitchFamily="18" charset="0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1" i="0" u="none" strike="noStrike" kern="1200" cap="small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KyivType Sans2" panose="00000500000000000000"/>
                    <a:ea typeface="+mj-ea"/>
                    <a:cs typeface="+mj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1" i="0" u="none" strike="noStrike" kern="1200" cap="small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j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1200" cap="small" spc="0" normalizeH="0" baseline="0" noProof="0" dirty="0" err="1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DIgital</a:t>
                  </a:r>
                  <a:r>
                    <a:rPr kumimoji="0" lang="fr-FR" sz="2000" b="1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 Media Kit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4 </a:t>
                  </a:r>
                  <a:r>
                    <a:rPr kumimoji="0" lang="fr-FR" sz="2000" b="1" i="0" u="none" strike="noStrike" kern="1200" cap="small" spc="0" normalizeH="0" baseline="0" noProof="0" dirty="0" err="1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posts</a:t>
                  </a:r>
                  <a:r>
                    <a:rPr kumimoji="0" lang="fr-FR" sz="2000" b="1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 </a:t>
                  </a:r>
                  <a:r>
                    <a:rPr kumimoji="0" lang="fr-FR" sz="2000" b="1" i="0" u="none" strike="noStrike" kern="1200" cap="small" spc="0" normalizeH="0" baseline="0" noProof="0" dirty="0" err="1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instagram</a:t>
                  </a:r>
                  <a:r>
                    <a:rPr kumimoji="0" lang="fr-FR" sz="2000" b="1" i="0" u="none" strike="noStrike" kern="1200" cap="small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/</a:t>
                  </a:r>
                  <a:r>
                    <a:rPr kumimoji="0" lang="fr-FR" sz="2000" b="1" i="0" u="none" strike="noStrike" kern="1200" cap="small" spc="0" normalizeH="0" baseline="0" noProof="0" dirty="0" err="1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Roboto" panose="020B0604020202020204" charset="0"/>
                      <a:ea typeface="Roboto" panose="020B0604020202020204" charset="0"/>
                      <a:cs typeface="+mj-cs"/>
                    </a:rPr>
                    <a:t>facebook</a:t>
                  </a:r>
                  <a:endParaRPr kumimoji="0" lang="fr-FR" sz="2000" b="1" i="0" u="none" strike="noStrike" kern="1200" cap="small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j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1" i="0" u="none" strike="noStrike" kern="1200" cap="small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KyivType Sans2" panose="00000500000000000000"/>
                    <a:ea typeface="+mj-ea"/>
                    <a:cs typeface="+mj-cs"/>
                  </a:endParaRPr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433007" y="3446665"/>
                <a:ext cx="5272468" cy="2803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Post 1 : </a:t>
                </a:r>
                <a:r>
                  <a:rPr kumimoji="0" lang="fr-F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Teasing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000" dirty="0">
                  <a:solidFill>
                    <a:srgbClr val="000000"/>
                  </a:solidFill>
                  <a:latin typeface="Roboto" panose="020B060402020202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B0604020202020204"/>
                  <a:ea typeface="+mn-ea"/>
                  <a:cs typeface="+mn-cs"/>
                </a:endParaRP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Can you guess the new destination of the Yon-Ka ephemeral care? </a:t>
                </a: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We'll give you some clues! </a:t>
                </a: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👉My first clue: this destination is 15,907 km away. </a:t>
                </a: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👉My second clue are these emoji 🌺 coconut, island, sun</a:t>
                </a: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👉My third clue: the addictive sun scent in our Relax body line is inspired by this destination, So did you find it? </a:t>
                </a: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Tell us all about it in comments 👇</a:t>
                </a:r>
              </a:p>
              <a:p>
                <a:pPr lvl="0" algn="ctr"/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#beauty #</a:t>
                </a:r>
                <a:r>
                  <a:rPr lang="en-US" sz="1000" dirty="0" err="1">
                    <a:solidFill>
                      <a:srgbClr val="000000"/>
                    </a:solidFill>
                    <a:latin typeface="Roboto" panose="020B0604020202020204"/>
                  </a:rPr>
                  <a:t>skincare#yonka</a:t>
                </a:r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 #</a:t>
                </a:r>
                <a:r>
                  <a:rPr lang="en-US" sz="1000" dirty="0" err="1">
                    <a:solidFill>
                      <a:srgbClr val="000000"/>
                    </a:solidFill>
                    <a:latin typeface="Roboto" panose="020B0604020202020204"/>
                  </a:rPr>
                  <a:t>soin</a:t>
                </a:r>
                <a:r>
                  <a:rPr lang="en-US" sz="1000" dirty="0">
                    <a:solidFill>
                      <a:srgbClr val="000000"/>
                    </a:solidFill>
                    <a:latin typeface="Roboto" panose="020B0604020202020204"/>
                  </a:rPr>
                  <a:t> #spa #massages #</a:t>
                </a:r>
                <a:r>
                  <a:rPr lang="en-US" sz="1000" dirty="0" err="1">
                    <a:solidFill>
                      <a:srgbClr val="000000"/>
                    </a:solidFill>
                    <a:latin typeface="Roboto" panose="020B0604020202020204"/>
                  </a:rPr>
                  <a:t>soinvisage</a:t>
                </a: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000" dirty="0">
                  <a:solidFill>
                    <a:srgbClr val="000000"/>
                  </a:solidFill>
                  <a:latin typeface="Roboto" panose="020B060402020202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000" dirty="0">
                  <a:solidFill>
                    <a:srgbClr val="000000"/>
                  </a:solidFill>
                  <a:latin typeface="Roboto" panose="020B060402020202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000" dirty="0">
                  <a:solidFill>
                    <a:srgbClr val="000000"/>
                  </a:solidFill>
                  <a:latin typeface="Roboto" panose="020B060402020202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19557" y="3812919"/>
                <a:ext cx="3510343" cy="8402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Post 2 : </a:t>
                </a:r>
                <a:r>
                  <a:rPr kumimoji="0" lang="fr-F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Launch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Post 3 : Focus scalp massage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Post 4 : Focus hands &amp; </a:t>
                </a:r>
                <a:r>
                  <a:rPr kumimoji="0" lang="fr-F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Roboto" panose="020B0604020202020204" charset="0"/>
                    <a:ea typeface="Roboto" panose="020B0604020202020204" charset="0"/>
                    <a:cs typeface="+mn-cs"/>
                  </a:rPr>
                  <a:t>feet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" panose="020B0604020202020204" charset="0"/>
                  <a:ea typeface="Roboto" panose="020B0604020202020204" charset="0"/>
                  <a:cs typeface="+mn-cs"/>
                </a:endParaRPr>
              </a:p>
            </p:txBody>
          </p:sp>
          <p:pic>
            <p:nvPicPr>
              <p:cNvPr id="28" name="Picture 2" descr="42,731 Plus Sign Illustrations &amp; Clip Ar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9528" y="3951971"/>
                <a:ext cx="562126" cy="562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5"/>
            <a:srcRect l="4963" t="32626" r="63674" b="42727"/>
            <a:stretch/>
          </p:blipFill>
          <p:spPr>
            <a:xfrm>
              <a:off x="8094518" y="1833481"/>
              <a:ext cx="2192482" cy="969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4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Exchanges</a:t>
            </a:r>
            <a:b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</a:b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Questions and answers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7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69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43744" t="23094" r="22179" b="16462"/>
          <a:stretch/>
        </p:blipFill>
        <p:spPr>
          <a:xfrm>
            <a:off x="0" y="0"/>
            <a:ext cx="687351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8018" y="2766218"/>
            <a:ext cx="10383983" cy="1325563"/>
          </a:xfrm>
        </p:spPr>
        <p:txBody>
          <a:bodyPr/>
          <a:lstStyle/>
          <a:p>
            <a:pPr algn="ctr"/>
            <a:r>
              <a:rPr lang="fr-FR" dirty="0">
                <a:latin typeface="Roboto" panose="020B0604020202020204" charset="0"/>
                <a:ea typeface="Roboto" panose="020B0604020202020204" charset="0"/>
              </a:rPr>
              <a:t>And you, where would you like to go?</a:t>
            </a:r>
          </a:p>
        </p:txBody>
      </p:sp>
    </p:spTree>
    <p:extLst>
      <p:ext uri="{BB962C8B-B14F-4D97-AF65-F5344CB8AC3E}">
        <p14:creationId xmlns:p14="http://schemas.microsoft.com/office/powerpoint/2010/main" val="660876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3974" t="33897" r="37333" b="14000"/>
          <a:stretch/>
        </p:blipFill>
        <p:spPr>
          <a:xfrm>
            <a:off x="0" y="-1"/>
            <a:ext cx="12192000" cy="7338313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808521" y="5708288"/>
            <a:ext cx="10995710" cy="76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Roboto" panose="020B0604020202020204"/>
              </a:rPr>
              <a:t>Yon-Ka invites you to travel...</a:t>
            </a:r>
          </a:p>
        </p:txBody>
      </p:sp>
    </p:spTree>
    <p:extLst>
      <p:ext uri="{BB962C8B-B14F-4D97-AF65-F5344CB8AC3E}">
        <p14:creationId xmlns:p14="http://schemas.microsoft.com/office/powerpoint/2010/main" val="120693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6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8" r="1544" b="77782"/>
          <a:stretch>
            <a:fillRect/>
          </a:stretch>
        </p:blipFill>
        <p:spPr bwMode="auto">
          <a:xfrm>
            <a:off x="0" y="0"/>
            <a:ext cx="1219200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ure De Sable Blanc à La Plage Pour Le Fond | Photo Premi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-281" b="17077"/>
          <a:stretch/>
        </p:blipFill>
        <p:spPr bwMode="auto">
          <a:xfrm>
            <a:off x="0" y="0"/>
            <a:ext cx="12250615" cy="69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saïque Rose pastel EZZARI - Boîte de 2 m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2035639"/>
            <a:ext cx="4849189" cy="484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5257DCD9-7062-4C85-9309-DADF1D224FEC}"/>
              </a:ext>
            </a:extLst>
          </p:cNvPr>
          <p:cNvSpPr txBox="1">
            <a:spLocks/>
          </p:cNvSpPr>
          <p:nvPr/>
        </p:nvSpPr>
        <p:spPr>
          <a:xfrm>
            <a:off x="1890584" y="388679"/>
            <a:ext cx="8019535" cy="101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6" y="1738963"/>
            <a:ext cx="3774660" cy="4718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57" y="3034460"/>
            <a:ext cx="2372668" cy="35590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0" y="1126087"/>
            <a:ext cx="1623061" cy="2883523"/>
          </a:xfrm>
          <a:prstGeom prst="rect">
            <a:avLst/>
          </a:prstGeom>
        </p:spPr>
      </p:pic>
      <p:pic>
        <p:nvPicPr>
          <p:cNvPr id="1030" name="Picture 6" descr="https://i.pinimg.com/564x/a4/29/a4/a429a486237175074b68ceeb0ea67b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0" y="390206"/>
            <a:ext cx="1928261" cy="26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564x/01/5e/bf/015ebf4dffc42def2286bb040ed6396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30" y="4267082"/>
            <a:ext cx="1670338" cy="250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0081" y="0"/>
            <a:ext cx="4760505" cy="4318226"/>
          </a:xfrm>
          <a:prstGeom prst="rect">
            <a:avLst/>
          </a:prstGeom>
          <a:solidFill>
            <a:srgbClr val="FF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https://i.pinimg.com/564x/12/69/6e/12696ea3e91159a0bfc2a4dde39016d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01" y="1133393"/>
            <a:ext cx="3406806" cy="511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4/c3/e2/c4c3e2339ef8813c5a7569853a537aa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744" y="898153"/>
            <a:ext cx="2261549" cy="33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almes géantes séchées | Blush ! Boutique en ligne de fleurs séché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50" y="4207102"/>
            <a:ext cx="2250185" cy="22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-1" y="174168"/>
            <a:ext cx="12250615" cy="76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In the heart of Polynesia... </a:t>
            </a:r>
          </a:p>
        </p:txBody>
      </p:sp>
    </p:spTree>
    <p:extLst>
      <p:ext uri="{BB962C8B-B14F-4D97-AF65-F5344CB8AC3E}">
        <p14:creationId xmlns:p14="http://schemas.microsoft.com/office/powerpoint/2010/main" val="395121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/>
        </p:nvSpPr>
        <p:spPr>
          <a:xfrm>
            <a:off x="0" y="1251830"/>
            <a:ext cx="121920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4351594"/>
            <a:ext cx="121920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Mahana, </a:t>
            </a:r>
            <a:b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</a:b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the alliance of </a:t>
            </a:r>
            <a:r>
              <a:rPr lang="fr-FR" sz="4800" dirty="0" err="1">
                <a:solidFill>
                  <a:srgbClr val="3E3E3E"/>
                </a:solidFill>
                <a:latin typeface="KyivType Sans2" panose="00000500000000000000" charset="0"/>
              </a:rPr>
              <a:t>wellness</a:t>
            </a:r>
            <a:b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</a:br>
            <a:r>
              <a:rPr lang="fr-FR" sz="4800" dirty="0">
                <a:solidFill>
                  <a:srgbClr val="3E3E3E"/>
                </a:solidFill>
                <a:latin typeface="KyivType Sans2" panose="00000500000000000000" charset="0"/>
              </a:rPr>
              <a:t>and expertise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1" y="867784"/>
            <a:ext cx="2341530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5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337351"/>
            <a:ext cx="12192000" cy="887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KyivType Sans2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Mahana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KyivType Sans2" panose="00000500000000000000" pitchFamily="50" charset="0"/>
                <a:ea typeface="+mj-ea"/>
                <a:cs typeface="+mj-cs"/>
              </a:rPr>
              <a:t>,  </a:t>
            </a:r>
          </a:p>
          <a:p>
            <a:pPr lvl="0">
              <a:lnSpc>
                <a:spcPts val="3200"/>
              </a:lnSpc>
              <a:defRPr/>
            </a:pPr>
            <a:r>
              <a:rPr lang="fr-FR" sz="4000" dirty="0" err="1">
                <a:solidFill>
                  <a:srgbClr val="3E3E3E"/>
                </a:solidFill>
              </a:rPr>
              <a:t>means</a:t>
            </a:r>
            <a:r>
              <a:rPr lang="fr-FR" sz="4000" dirty="0">
                <a:solidFill>
                  <a:srgbClr val="3E3E3E"/>
                </a:solidFill>
              </a:rPr>
              <a:t> Sun in </a:t>
            </a:r>
            <a:r>
              <a:rPr lang="fr-FR" sz="4000" dirty="0" err="1">
                <a:solidFill>
                  <a:srgbClr val="3E3E3E"/>
                </a:solidFill>
              </a:rPr>
              <a:t>Polynesian</a:t>
            </a:r>
            <a:endParaRPr lang="fr-FR" sz="4000" dirty="0">
              <a:solidFill>
                <a:srgbClr val="3E3E3E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0" y="2732156"/>
            <a:ext cx="12192000" cy="4140282"/>
            <a:chOff x="0" y="2655154"/>
            <a:chExt cx="12192000" cy="414028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42024" t="21111" r="19524" b="43731"/>
            <a:stretch/>
          </p:blipFill>
          <p:spPr>
            <a:xfrm>
              <a:off x="2264229" y="3178629"/>
              <a:ext cx="7032171" cy="361680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2655154"/>
              <a:ext cx="1219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>
                  <a:solidFill>
                    <a:prstClr val="black"/>
                  </a:solidFill>
                  <a:latin typeface="Roboto" panose="020B0604020202020204" charset="0"/>
                  <a:ea typeface="Roboto" panose="020B0604020202020204" charset="0"/>
                </a:rPr>
                <a:t>The </a:t>
              </a:r>
              <a:r>
                <a:rPr lang="fr-FR" sz="3200" dirty="0">
                  <a:solidFill>
                    <a:srgbClr val="FCC496"/>
                  </a:solidFill>
                  <a:latin typeface="Roboto" panose="020B0604020202020204" charset="0"/>
                  <a:ea typeface="Roboto" panose="020B0604020202020204" charset="0"/>
                </a:rPr>
                <a:t>sun </a:t>
              </a:r>
              <a:r>
                <a:rPr lang="fr-FR" sz="3200" dirty="0">
                  <a:solidFill>
                    <a:prstClr val="black"/>
                  </a:solidFill>
                  <a:latin typeface="Roboto" panose="020B0604020202020204" charset="0"/>
                  <a:ea typeface="Roboto" panose="020B0604020202020204" charset="0"/>
                </a:rPr>
                <a:t>at the heart of our new treatment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5302</Words>
  <Application>Microsoft Office PowerPoint</Application>
  <PresentationFormat>Grand écran</PresentationFormat>
  <Paragraphs>704</Paragraphs>
  <Slides>42</Slides>
  <Notes>42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42</vt:i4>
      </vt:variant>
    </vt:vector>
  </HeadingPairs>
  <TitlesOfParts>
    <vt:vector size="58" baseType="lpstr">
      <vt:lpstr>Arial</vt:lpstr>
      <vt:lpstr>Calibri</vt:lpstr>
      <vt:lpstr>Calibri Light</vt:lpstr>
      <vt:lpstr>Century</vt:lpstr>
      <vt:lpstr>Century Gothic</vt:lpstr>
      <vt:lpstr>KyivType Sans Medium2</vt:lpstr>
      <vt:lpstr>KyivType Sans2</vt:lpstr>
      <vt:lpstr>Montserrat</vt:lpstr>
      <vt:lpstr>Roboto</vt:lpstr>
      <vt:lpstr>Roboto Light</vt:lpstr>
      <vt:lpstr>Roboto Mono</vt:lpstr>
      <vt:lpstr>Sofia pro regular</vt:lpstr>
      <vt:lpstr>Thème Office</vt:lpstr>
      <vt:lpstr>27_Office Theme</vt:lpstr>
      <vt:lpstr>2_Office Theme</vt:lpstr>
      <vt:lpstr>3_Office Theme</vt:lpstr>
      <vt:lpstr>Présentation PowerPoint</vt:lpstr>
      <vt:lpstr>Context</vt:lpstr>
      <vt:lpstr>Présentation PowerPoint</vt:lpstr>
      <vt:lpstr>Présentation PowerPoint</vt:lpstr>
      <vt:lpstr>And you, where would you like to go?</vt:lpstr>
      <vt:lpstr>Présentation PowerPoint</vt:lpstr>
      <vt:lpstr>Présentation PowerPoint</vt:lpstr>
      <vt:lpstr>Mahana,  the alliance of wellness and expertise</vt:lpstr>
      <vt:lpstr>Présentation PowerPoint</vt:lpstr>
      <vt:lpstr>Présentation PowerPoint</vt:lpstr>
      <vt:lpstr>Présentation PowerPoint</vt:lpstr>
      <vt:lpstr>Steps of the Mahana treatment 60’ / Option 30’</vt:lpstr>
      <vt:lpstr>Présentation PowerPoint</vt:lpstr>
      <vt:lpstr>Présentation PowerPoint</vt:lpstr>
      <vt:lpstr>Présentation PowerPoint</vt:lpstr>
      <vt:lpstr>Présentation PowerPoint</vt:lpstr>
      <vt:lpstr>Mahana Star Massage Video </vt:lpstr>
      <vt:lpstr>Présentation PowerPoint</vt:lpstr>
      <vt:lpstr>Présentation PowerPoint</vt:lpstr>
      <vt:lpstr>Présentation PowerPoint</vt:lpstr>
      <vt:lpstr>Exchanges</vt:lpstr>
      <vt:lpstr>Présentation PowerPoint</vt:lpstr>
      <vt:lpstr>Selling and promoting Mahana</vt:lpstr>
      <vt:lpstr>Présentation PowerPoint</vt:lpstr>
      <vt:lpstr>Présentation PowerPoint</vt:lpstr>
      <vt:lpstr>Présentation PowerPoint</vt:lpstr>
      <vt:lpstr>Extending the benefits  at home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 remember</vt:lpstr>
      <vt:lpstr>Présentation PowerPoint</vt:lpstr>
      <vt:lpstr>Présentation PowerPoint</vt:lpstr>
      <vt:lpstr>360° activation</vt:lpstr>
      <vt:lpstr>Présentation PowerPoint</vt:lpstr>
      <vt:lpstr>Présentation PowerPoint</vt:lpstr>
      <vt:lpstr>Présentation PowerPoint</vt:lpstr>
      <vt:lpstr>Présentation PowerPoint</vt:lpstr>
      <vt:lpstr>Exchanges Questions and answers</vt:lpstr>
      <vt:lpstr>Présentation PowerPoint</vt:lpstr>
    </vt:vector>
  </TitlesOfParts>
  <Company>MULTALER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DIAS FERREIRA Alexandra</dc:creator>
  <cp:lastModifiedBy>BASSON Sophie</cp:lastModifiedBy>
  <cp:revision>367</cp:revision>
  <cp:lastPrinted>2022-09-22T10:41:16Z</cp:lastPrinted>
  <dcterms:created xsi:type="dcterms:W3CDTF">2021-05-12T15:54:24Z</dcterms:created>
  <dcterms:modified xsi:type="dcterms:W3CDTF">2022-09-22T13:29:29Z</dcterms:modified>
</cp:coreProperties>
</file>