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346" r:id="rId3"/>
    <p:sldId id="321" r:id="rId4"/>
    <p:sldId id="339" r:id="rId5"/>
    <p:sldId id="340" r:id="rId6"/>
    <p:sldId id="348" r:id="rId7"/>
    <p:sldId id="342" r:id="rId8"/>
    <p:sldId id="345" r:id="rId9"/>
    <p:sldId id="350" r:id="rId10"/>
    <p:sldId id="296" r:id="rId11"/>
    <p:sldId id="341" r:id="rId12"/>
    <p:sldId id="353" r:id="rId13"/>
    <p:sldId id="351" r:id="rId14"/>
    <p:sldId id="343" r:id="rId15"/>
    <p:sldId id="356" r:id="rId16"/>
    <p:sldId id="355" r:id="rId17"/>
    <p:sldId id="354" r:id="rId18"/>
    <p:sldId id="357" r:id="rId19"/>
    <p:sldId id="358" r:id="rId20"/>
    <p:sldId id="295"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4"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1DC"/>
    <a:srgbClr val="FFFFFF"/>
    <a:srgbClr val="0D0DFF"/>
    <a:srgbClr val="5C3D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37" autoAdjust="0"/>
    <p:restoredTop sz="41995" autoAdjust="0"/>
  </p:normalViewPr>
  <p:slideViewPr>
    <p:cSldViewPr snapToGrid="0" showGuides="1">
      <p:cViewPr varScale="1">
        <p:scale>
          <a:sx n="31" d="100"/>
          <a:sy n="31" d="100"/>
        </p:scale>
        <p:origin x="176" y="36"/>
      </p:cViewPr>
      <p:guideLst>
        <p:guide orient="horz" pos="2704"/>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0DB02-990E-4074-878D-CEAC051451C2}" type="datetimeFigureOut">
              <a:rPr lang="fr-FR" smtClean="0"/>
              <a:t>01/06/2021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02E0E-D8E4-4593-88BF-64812B30DCEA}" type="slidenum">
              <a:rPr lang="fr-FR" smtClean="0"/>
              <a:t>‹N°›</a:t>
            </a:fld>
            <a:endParaRPr lang="fr-FR"/>
          </a:p>
        </p:txBody>
      </p:sp>
    </p:spTree>
    <p:extLst>
      <p:ext uri="{BB962C8B-B14F-4D97-AF65-F5344CB8AC3E}">
        <p14:creationId xmlns:p14="http://schemas.microsoft.com/office/powerpoint/2010/main" val="10979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Welcome everyone, thank you for being with us for this presentation of Nude Perfect.</a:t>
            </a:r>
          </a:p>
          <a:p>
            <a:r>
              <a:rPr lang="en-US" dirty="0" smtClean="0"/>
              <a:t>We decided to bring this product back to the forefront because, as you all know, it was launched during a specific period and we really believe in the success of this product, thanks to its incredible formula.</a:t>
            </a:r>
          </a:p>
          <a:p>
            <a:r>
              <a:rPr lang="en-US" dirty="0" smtClean="0"/>
              <a:t>I am sure you are already familiar with this product, so this presentation will be like a review for you.</a:t>
            </a:r>
          </a:p>
          <a:p>
            <a:r>
              <a:rPr lang="en-US" dirty="0" smtClean="0"/>
              <a:t>at the end of the presentation, we count on you to give us your testimony and impressions of this product.</a:t>
            </a:r>
          </a:p>
          <a:p>
            <a:r>
              <a:rPr lang="en-US" baseline="0" dirty="0" smtClean="0"/>
              <a:t>Finally, before we start, please note that the webinar is being recorded, you can turn the camera off if you prefer, although I prefer to have you facing me. and please be aware of the noise if you leave your microphone on.</a:t>
            </a:r>
          </a:p>
          <a:p>
            <a:endParaRPr lang="en-US" dirty="0" smtClean="0"/>
          </a:p>
          <a:p>
            <a:r>
              <a:rPr lang="en-US" dirty="0" smtClean="0"/>
              <a:t>So let's start </a:t>
            </a:r>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a:t>
            </a:fld>
            <a:endParaRPr lang="fr-FR"/>
          </a:p>
        </p:txBody>
      </p:sp>
    </p:spTree>
    <p:extLst>
      <p:ext uri="{BB962C8B-B14F-4D97-AF65-F5344CB8AC3E}">
        <p14:creationId xmlns:p14="http://schemas.microsoft.com/office/powerpoint/2010/main" val="23930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tx1">
                    <a:lumMod val="65000"/>
                    <a:lumOff val="35000"/>
                  </a:schemeClr>
                </a:solidFill>
                <a:latin typeface="+mn-lt"/>
                <a:ea typeface="+mn-ea"/>
                <a:cs typeface="+mn-cs"/>
              </a:rPr>
              <a:t>PROTECTION AGAINST FREE RADICALS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65000"/>
                    <a:lumOff val="35000"/>
                  </a:schemeClr>
                </a:solidFill>
                <a:latin typeface="+mn-lt"/>
                <a:ea typeface="+mn-ea"/>
                <a:cs typeface="+mn-cs"/>
              </a:rPr>
              <a:t>To effectively protect against oxidative stress, </a:t>
            </a:r>
            <a:r>
              <a:rPr lang="en-US" sz="1200" dirty="0" smtClean="0">
                <a:solidFill>
                  <a:schemeClr val="tx1">
                    <a:lumMod val="65000"/>
                    <a:lumOff val="35000"/>
                  </a:schemeClr>
                </a:solidFill>
                <a:latin typeface="+mn-lt"/>
                <a:ea typeface="+mn-ea"/>
                <a:cs typeface="+mn-cs"/>
              </a:rPr>
              <a:t>NUDE </a:t>
            </a:r>
            <a:r>
              <a:rPr lang="en-US" sz="1200" dirty="0">
                <a:solidFill>
                  <a:schemeClr val="tx1">
                    <a:lumMod val="65000"/>
                    <a:lumOff val="35000"/>
                  </a:schemeClr>
                </a:solidFill>
                <a:latin typeface="+mn-lt"/>
                <a:ea typeface="+mn-ea"/>
                <a:cs typeface="+mn-cs"/>
              </a:rPr>
              <a:t>PERFECT </a:t>
            </a:r>
            <a:r>
              <a:rPr lang="en-US" sz="1200" dirty="0" smtClean="0">
                <a:solidFill>
                  <a:schemeClr val="tx1">
                    <a:lumMod val="65000"/>
                    <a:lumOff val="35000"/>
                  </a:schemeClr>
                </a:solidFill>
                <a:latin typeface="+mn-lt"/>
                <a:ea typeface="+mn-ea"/>
                <a:cs typeface="+mn-cs"/>
              </a:rPr>
              <a:t>Fluid </a:t>
            </a:r>
            <a:r>
              <a:rPr lang="en-US" sz="1200" dirty="0">
                <a:solidFill>
                  <a:schemeClr val="tx1">
                    <a:lumMod val="65000"/>
                    <a:lumOff val="35000"/>
                  </a:schemeClr>
                </a:solidFill>
                <a:latin typeface="+mn-lt"/>
                <a:ea typeface="+mn-ea"/>
                <a:cs typeface="+mn-cs"/>
              </a:rPr>
              <a:t>contains a combination of antioxidants with proven effectiveness. Sophora japonica extract, </a:t>
            </a:r>
            <a:r>
              <a:rPr lang="en-US" sz="1200" dirty="0" err="1">
                <a:solidFill>
                  <a:schemeClr val="tx1">
                    <a:lumMod val="65000"/>
                    <a:lumOff val="35000"/>
                  </a:schemeClr>
                </a:solidFill>
                <a:latin typeface="+mn-lt"/>
                <a:ea typeface="+mn-ea"/>
                <a:cs typeface="+mn-cs"/>
              </a:rPr>
              <a:t>kakadu</a:t>
            </a:r>
            <a:r>
              <a:rPr lang="en-US" sz="1200" dirty="0">
                <a:solidFill>
                  <a:schemeClr val="tx1">
                    <a:lumMod val="65000"/>
                    <a:lumOff val="35000"/>
                  </a:schemeClr>
                </a:solidFill>
                <a:latin typeface="+mn-lt"/>
                <a:ea typeface="+mn-ea"/>
                <a:cs typeface="+mn-cs"/>
              </a:rPr>
              <a:t> plum extract, vitamin C, and vitamin E work in synergy to effectively protect the skin from free radicals and boost its radiance.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solidFill>
                  <a:schemeClr val="tx1">
                    <a:lumMod val="65000"/>
                    <a:lumOff val="35000"/>
                  </a:schemeClr>
                </a:solidFill>
                <a:latin typeface="+mn-lt"/>
                <a:ea typeface="+mn-ea"/>
                <a:cs typeface="+mn-cs"/>
              </a:rPr>
              <a:t>BRINGS COMFORT AND HYDRATION</a:t>
            </a:r>
            <a:endParaRPr lang="en-US" sz="1200" b="1"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chemeClr val="tx1">
                    <a:lumMod val="65000"/>
                    <a:lumOff val="35000"/>
                  </a:schemeClr>
                </a:solidFill>
                <a:latin typeface="+mn-lt"/>
                <a:ea typeface="+mn-ea"/>
                <a:cs typeface="+mn-cs"/>
              </a:rPr>
              <a:t>Nude Perfect’s </a:t>
            </a:r>
            <a:r>
              <a:rPr lang="en-US" sz="1200" dirty="0">
                <a:solidFill>
                  <a:schemeClr val="tx1">
                    <a:lumMod val="65000"/>
                    <a:lumOff val="35000"/>
                  </a:schemeClr>
                </a:solidFill>
                <a:latin typeface="+mn-lt"/>
                <a:ea typeface="+mn-ea"/>
                <a:cs typeface="+mn-cs"/>
              </a:rPr>
              <a:t>formula is infused with hydrating high molecular weight hyaluronic acid and organic prickly pear cactus </a:t>
            </a:r>
            <a:r>
              <a:rPr lang="en-US" sz="1200" dirty="0" smtClean="0">
                <a:solidFill>
                  <a:schemeClr val="tx1">
                    <a:lumMod val="65000"/>
                    <a:lumOff val="35000"/>
                  </a:schemeClr>
                </a:solidFill>
                <a:latin typeface="+mn-lt"/>
                <a:ea typeface="+mn-ea"/>
                <a:cs typeface="+mn-cs"/>
              </a:rPr>
              <a:t>(from Bolivia).</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FRAGRANCE</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Enhanced with Yon-Ka Quintessence and a delicate all-natural scent combining ylang-ylang and magnolia</a:t>
            </a:r>
            <a:endParaRPr lang="en-US" sz="1200"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smtClean="0">
                <a:solidFill>
                  <a:schemeClr val="tx1">
                    <a:lumMod val="65000"/>
                    <a:lumOff val="35000"/>
                  </a:schemeClr>
                </a:solidFill>
                <a:latin typeface="+mn-lt"/>
                <a:ea typeface="+mn-ea"/>
                <a:cs typeface="+mn-cs"/>
              </a:rPr>
              <a:t>here is a complete and very effective formula, let's have a look at the major 2 innovations of this product</a:t>
            </a:r>
            <a:endParaRPr lang="en-US" sz="1200"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lumMod val="65000"/>
                  <a:lumOff val="35000"/>
                </a:schemeClr>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3158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First big innovation of this product.</a:t>
            </a:r>
            <a:r>
              <a:rPr lang="en-US" baseline="0" dirty="0" smtClean="0"/>
              <a:t> Blur effect without silicones</a:t>
            </a:r>
          </a:p>
          <a:p>
            <a:endParaRPr lang="en-US" baseline="0" dirty="0" smtClean="0"/>
          </a:p>
          <a:p>
            <a:r>
              <a:rPr lang="en-US" baseline="0" dirty="0" smtClean="0"/>
              <a:t>We integrated mineral sheets </a:t>
            </a:r>
            <a:r>
              <a:rPr lang="en-US" dirty="0" smtClean="0"/>
              <a:t>Forming like a second skin on the epidermis</a:t>
            </a:r>
          </a:p>
          <a:p>
            <a:r>
              <a:rPr lang="en-US" dirty="0" smtClean="0"/>
              <a:t>These sheets will act as a real renovator of the </a:t>
            </a:r>
            <a:r>
              <a:rPr lang="en-US" dirty="0" err="1" smtClean="0"/>
              <a:t>corneus</a:t>
            </a:r>
            <a:r>
              <a:rPr lang="en-US" dirty="0" smtClean="0"/>
              <a:t> layer to correct and obtain a perfecting action on the whole skin: </a:t>
            </a:r>
          </a:p>
          <a:p>
            <a:endParaRPr lang="en-US" dirty="0" smtClean="0"/>
          </a:p>
          <a:p>
            <a:pPr marL="171450" indent="-171450">
              <a:buFontTx/>
              <a:buChar char="-"/>
            </a:pPr>
            <a:r>
              <a:rPr lang="en-US" dirty="0" smtClean="0"/>
              <a:t>Immediate smoothing effect: unfolds on the skin's surface, instantly fills in the skin's micro-relief and refines the skin's texture (reducing surface depressions) for visibly smoothed skin. </a:t>
            </a:r>
          </a:p>
          <a:p>
            <a:pPr marL="171450" indent="-171450">
              <a:buFontTx/>
              <a:buChar char="-"/>
            </a:pPr>
            <a:endParaRPr lang="en-US" dirty="0" smtClean="0"/>
          </a:p>
          <a:p>
            <a:pPr marL="171450" indent="-171450">
              <a:buFontTx/>
              <a:buChar char="-"/>
            </a:pPr>
            <a:r>
              <a:rPr lang="en-US" dirty="0" smtClean="0"/>
              <a:t>Immediate blurring effect: allows to diffuse and retransmit the light according to several directional angles for a blurring effect which hides the imperfections on the surface of the skin. </a:t>
            </a:r>
            <a:endParaRPr lang="en-US" dirty="0" smtClean="0"/>
          </a:p>
          <a:p>
            <a:pPr marL="0" indent="0">
              <a:buFontTx/>
              <a:buNone/>
            </a:pPr>
            <a:endParaRPr lang="en-US" dirty="0" smtClean="0"/>
          </a:p>
          <a:p>
            <a:pPr marL="0" indent="0">
              <a:buFontTx/>
              <a:buNone/>
            </a:pPr>
            <a:r>
              <a:rPr lang="en-US" dirty="0" smtClean="0"/>
              <a:t>In</a:t>
            </a:r>
            <a:r>
              <a:rPr lang="en-US" baseline="0" dirty="0" smtClean="0"/>
              <a:t> plus of these 2 immediate results, we also have a </a:t>
            </a:r>
            <a:r>
              <a:rPr lang="en-US" dirty="0" smtClean="0"/>
              <a:t>Restructuring effect in 2 weeks: the contribution of structural biomolecules at the level of the </a:t>
            </a:r>
            <a:r>
              <a:rPr lang="en-US" dirty="0" err="1" smtClean="0"/>
              <a:t>corneocytes</a:t>
            </a:r>
            <a:r>
              <a:rPr lang="en-US" dirty="0" smtClean="0"/>
              <a:t> makes it possible to repair the underlying structures of the skin: more luminous complexion, softer and smoother skin, refined skin texture, reduced imperfections.</a:t>
            </a:r>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11</a:t>
            </a:fld>
            <a:endParaRPr lang="fr-FR"/>
          </a:p>
        </p:txBody>
      </p:sp>
    </p:spTree>
    <p:extLst>
      <p:ext uri="{BB962C8B-B14F-4D97-AF65-F5344CB8AC3E}">
        <p14:creationId xmlns:p14="http://schemas.microsoft.com/office/powerpoint/2010/main" val="1598663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second innovation is</a:t>
            </a:r>
            <a:r>
              <a:rPr lang="en-US" sz="1200" b="0" i="0" kern="1200" baseline="0" dirty="0" smtClean="0">
                <a:solidFill>
                  <a:schemeClr val="tx1"/>
                </a:solidFill>
                <a:effectLst/>
                <a:latin typeface="+mn-lt"/>
                <a:ea typeface="+mn-ea"/>
                <a:cs typeface="+mn-cs"/>
              </a:rPr>
              <a:t> : anti blue light</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blue lights of our screens penetrate deeper than both UVA &amp; UVB rays into the dermis and gradually reduce the capacity of the skin cells to regenerate. The consequences are not immediately visible but premature skin aging does exist. As the skin regenerates less and less, fine lines and wrinkles appear on the surface and the skin also loses its plumpness and elasticity.</a:t>
            </a:r>
          </a:p>
          <a:p>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anose="020B0606020202030204" pitchFamily="34" charset="0"/>
              </a:rPr>
              <a:t>Blue light generates an oxidative stress and free radicals at the level of cutaneous cells. Photo-ageing process is thus accelerated.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anose="020B0606020202030204" pitchFamily="34" charset="0"/>
              </a:rPr>
              <a:t>With 6h/day spent on average in front of a screen,  </a:t>
            </a:r>
            <a:r>
              <a:rPr lang="en-US" sz="1200" b="1" dirty="0" smtClean="0">
                <a:latin typeface="Arial Narrow" panose="020B0606020202030204" pitchFamily="34" charset="0"/>
              </a:rPr>
              <a:t>blue light </a:t>
            </a:r>
            <a:r>
              <a:rPr lang="en-US" sz="1200" dirty="0" smtClean="0">
                <a:latin typeface="Arial Narrow" panose="020B0606020202030204" pitchFamily="34" charset="0"/>
              </a:rPr>
              <a:t>is now one of the main environmental factors responsible for cutaneous ageing</a:t>
            </a:r>
            <a:r>
              <a:rPr lang="fr-FR" sz="1200" baseline="0" dirty="0" smtClean="0">
                <a:latin typeface="Arial Narrow" panose="020B0606020202030204" pitchFamily="34" charset="0"/>
              </a:rPr>
              <a:t> </a:t>
            </a:r>
            <a:r>
              <a:rPr lang="fr-FR" sz="1200" baseline="0" dirty="0" err="1" smtClean="0">
                <a:latin typeface="Arial Narrow" panose="020B0606020202030204" pitchFamily="34" charset="0"/>
              </a:rPr>
              <a:t>with</a:t>
            </a:r>
            <a:r>
              <a:rPr lang="fr-FR" sz="1200" baseline="0" dirty="0" smtClean="0">
                <a:latin typeface="Arial Narrow" panose="020B0606020202030204" pitchFamily="34" charset="0"/>
              </a:rPr>
              <a:t> </a:t>
            </a:r>
            <a:r>
              <a:rPr lang="fr-FR" sz="1200" baseline="0" dirty="0" err="1" smtClean="0">
                <a:latin typeface="Arial Narrow" panose="020B0606020202030204" pitchFamily="34" charset="0"/>
              </a:rPr>
              <a:t>sun</a:t>
            </a:r>
            <a:r>
              <a:rPr lang="fr-FR" sz="1200" baseline="0" dirty="0" smtClean="0">
                <a:latin typeface="Arial Narrow" panose="020B0606020202030204" pitchFamily="34" charset="0"/>
              </a:rPr>
              <a:t> and pollution.</a:t>
            </a:r>
            <a:endParaRPr lang="fr-FR" sz="120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Arial Narrow" panose="020B0606020202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Arial Narrow" panose="020B0606020202030204" pitchFamily="34" charset="0"/>
              </a:rPr>
              <a:t>Yon-Ka has therefore decided to fight</a:t>
            </a:r>
            <a:r>
              <a:rPr lang="en-US" sz="1200" baseline="0" dirty="0" smtClean="0">
                <a:latin typeface="Arial Narrow" panose="020B0606020202030204" pitchFamily="34" charset="0"/>
              </a:rPr>
              <a:t> </a:t>
            </a:r>
            <a:r>
              <a:rPr lang="en-US" sz="1200" baseline="0" dirty="0" err="1" smtClean="0">
                <a:latin typeface="Arial Narrow" panose="020B0606020202030204" pitchFamily="34" charset="0"/>
              </a:rPr>
              <a:t>againt</a:t>
            </a:r>
            <a:r>
              <a:rPr lang="en-US" sz="1200" dirty="0" smtClean="0">
                <a:latin typeface="Arial Narrow" panose="020B0606020202030204" pitchFamily="34" charset="0"/>
              </a:rPr>
              <a:t> this phenomenon by adding organic </a:t>
            </a:r>
            <a:r>
              <a:rPr lang="en-US" sz="1200" dirty="0" err="1" smtClean="0">
                <a:latin typeface="Arial Narrow" panose="020B0606020202030204" pitchFamily="34" charset="0"/>
              </a:rPr>
              <a:t>ashwagandha</a:t>
            </a:r>
            <a:r>
              <a:rPr lang="en-US" sz="1200" dirty="0" smtClean="0">
                <a:latin typeface="Arial Narrow" panose="020B0606020202030204" pitchFamily="34" charset="0"/>
              </a:rPr>
              <a:t> to its formula:</a:t>
            </a: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dirty="0" smtClean="0">
                <a:solidFill>
                  <a:srgbClr val="565655"/>
                </a:solidFill>
                <a:latin typeface="Century Gothic" panose="020B0502020202020204" pitchFamily="34" charset="0"/>
              </a:rPr>
              <a:t>Protect the viability of keratinocytes in the epidermis</a:t>
            </a:r>
          </a:p>
          <a:p>
            <a:pPr marL="285750" lvl="0" indent="-285750" algn="just">
              <a:buFont typeface="Wingdings" panose="05000000000000000000" pitchFamily="2" charset="2"/>
              <a:buChar char="Ø"/>
              <a:defRPr/>
            </a:pPr>
            <a:r>
              <a:rPr lang="en-US" sz="1200" dirty="0" smtClean="0">
                <a:solidFill>
                  <a:srgbClr val="565655"/>
                </a:solidFill>
                <a:latin typeface="Century Gothic" panose="020B0502020202020204" pitchFamily="34" charset="0"/>
              </a:rPr>
              <a:t>Protect fibroblast metabolism in the dermis</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Arial Narrow" panose="020B0606020202030204" pitchFamily="34" charset="0"/>
            </a:endParaRPr>
          </a:p>
          <a:p>
            <a:pPr lvl="0" algn="just">
              <a:defRPr/>
            </a:pPr>
            <a:r>
              <a:rPr lang="fr-FR" sz="1200" u="sng" dirty="0" err="1" smtClean="0">
                <a:solidFill>
                  <a:srgbClr val="565655"/>
                </a:solidFill>
                <a:latin typeface="Century Gothic" panose="020B0502020202020204" pitchFamily="34" charset="0"/>
              </a:rPr>
              <a:t>Results</a:t>
            </a:r>
            <a:r>
              <a:rPr lang="fr-FR" sz="1200" u="sng" dirty="0" smtClean="0">
                <a:solidFill>
                  <a:srgbClr val="565655"/>
                </a:solidFill>
                <a:latin typeface="Century Gothic" panose="020B0502020202020204" pitchFamily="34" charset="0"/>
              </a:rPr>
              <a:t> :</a:t>
            </a:r>
            <a:r>
              <a:rPr lang="fr-FR" sz="1200" dirty="0" smtClean="0">
                <a:solidFill>
                  <a:srgbClr val="565655"/>
                </a:solidFill>
                <a:latin typeface="Century Gothic" panose="020B0502020202020204" pitchFamily="34" charset="0"/>
              </a:rPr>
              <a:t> - </a:t>
            </a:r>
            <a:r>
              <a:rPr lang="en-US" sz="1200" dirty="0" smtClean="0">
                <a:solidFill>
                  <a:srgbClr val="565655"/>
                </a:solidFill>
                <a:latin typeface="Century Gothic" panose="020B0502020202020204" pitchFamily="34" charset="0"/>
              </a:rPr>
              <a:t>Deeply </a:t>
            </a:r>
            <a:r>
              <a:rPr lang="en-US" sz="1200" b="1" dirty="0" smtClean="0">
                <a:solidFill>
                  <a:srgbClr val="565655"/>
                </a:solidFill>
                <a:latin typeface="Century Gothic" panose="020B0502020202020204" pitchFamily="34" charset="0"/>
              </a:rPr>
              <a:t>strengthens</a:t>
            </a:r>
            <a:r>
              <a:rPr lang="en-US" sz="1200" dirty="0" smtClean="0">
                <a:solidFill>
                  <a:srgbClr val="565655"/>
                </a:solidFill>
                <a:latin typeface="Century Gothic" panose="020B0502020202020204" pitchFamily="34" charset="0"/>
              </a:rPr>
              <a:t> the skin</a:t>
            </a:r>
          </a:p>
          <a:p>
            <a:pPr marL="806450" lvl="0" algn="just">
              <a:defRPr/>
            </a:pPr>
            <a:r>
              <a:rPr lang="en-US" sz="1200" dirty="0" smtClean="0">
                <a:solidFill>
                  <a:srgbClr val="565655"/>
                </a:solidFill>
                <a:latin typeface="Century Gothic" panose="020B0502020202020204" pitchFamily="34" charset="0"/>
              </a:rPr>
              <a:t>- </a:t>
            </a:r>
            <a:r>
              <a:rPr lang="en-US" sz="1200" b="1" dirty="0" smtClean="0">
                <a:solidFill>
                  <a:srgbClr val="565655"/>
                </a:solidFill>
                <a:latin typeface="Century Gothic" panose="020B0502020202020204" pitchFamily="34" charset="0"/>
              </a:rPr>
              <a:t>Revitalizes</a:t>
            </a:r>
            <a:r>
              <a:rPr lang="en-US" sz="1200" dirty="0" smtClean="0">
                <a:solidFill>
                  <a:srgbClr val="565655"/>
                </a:solidFill>
                <a:latin typeface="Century Gothic" panose="020B0502020202020204" pitchFamily="34" charset="0"/>
              </a:rPr>
              <a:t> the skin</a:t>
            </a:r>
          </a:p>
          <a:p>
            <a:pPr marL="806450" lvl="0" algn="just">
              <a:defRPr/>
            </a:pPr>
            <a:r>
              <a:rPr lang="en-US" sz="1200" dirty="0" smtClean="0">
                <a:solidFill>
                  <a:srgbClr val="565655"/>
                </a:solidFill>
                <a:latin typeface="Century Gothic" panose="020B0502020202020204" pitchFamily="34" charset="0"/>
              </a:rPr>
              <a:t>- Makes </a:t>
            </a:r>
            <a:r>
              <a:rPr lang="en-US" sz="1200" b="1" dirty="0" smtClean="0">
                <a:solidFill>
                  <a:srgbClr val="565655"/>
                </a:solidFill>
                <a:latin typeface="Century Gothic" panose="020B0502020202020204" pitchFamily="34" charset="0"/>
              </a:rPr>
              <a:t>signs of fatigue disappear</a:t>
            </a:r>
          </a:p>
          <a:p>
            <a:pPr marL="806450" lvl="0" algn="just">
              <a:defRPr/>
            </a:pPr>
            <a:r>
              <a:rPr lang="en-US" sz="1200" dirty="0" smtClean="0">
                <a:solidFill>
                  <a:srgbClr val="565655"/>
                </a:solidFill>
                <a:latin typeface="Century Gothic" panose="020B0502020202020204" pitchFamily="34" charset="0"/>
              </a:rPr>
              <a:t>- Gives </a:t>
            </a:r>
            <a:r>
              <a:rPr lang="en-US" sz="1200" b="1" dirty="0" smtClean="0">
                <a:solidFill>
                  <a:srgbClr val="565655"/>
                </a:solidFill>
                <a:latin typeface="Century Gothic" panose="020B0502020202020204" pitchFamily="34" charset="0"/>
              </a:rPr>
              <a:t>radiance</a:t>
            </a:r>
            <a:r>
              <a:rPr lang="en-US" sz="1200" dirty="0" smtClean="0">
                <a:solidFill>
                  <a:srgbClr val="565655"/>
                </a:solidFill>
                <a:latin typeface="Century Gothic" panose="020B0502020202020204" pitchFamily="34" charset="0"/>
              </a:rPr>
              <a:t> to the complexion</a:t>
            </a:r>
            <a:endParaRPr kumimoji="0" lang="fr-FR" sz="1200" i="0" strike="noStrike" kern="1200" cap="none" spc="0" normalizeH="0" baseline="0" noProof="0" dirty="0" smtClean="0">
              <a:ln>
                <a:noFill/>
              </a:ln>
              <a:solidFill>
                <a:prstClr val="white"/>
              </a:solidFill>
              <a:effectLst/>
              <a:uLnTx/>
              <a:uFillTx/>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smtClean="0">
              <a:latin typeface="Arial Narrow" panose="020B060602020203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12</a:t>
            </a:fld>
            <a:endParaRPr lang="fr-FR"/>
          </a:p>
        </p:txBody>
      </p:sp>
    </p:spTree>
    <p:extLst>
      <p:ext uri="{BB962C8B-B14F-4D97-AF65-F5344CB8AC3E}">
        <p14:creationId xmlns:p14="http://schemas.microsoft.com/office/powerpoint/2010/main" val="555113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i="1" dirty="0" smtClean="0">
                <a:latin typeface="Century Gothic" panose="020B0502020202020204" pitchFamily="34" charset="0"/>
              </a:rPr>
              <a:t>Few </a:t>
            </a:r>
            <a:r>
              <a:rPr lang="fr-FR" sz="1200" i="1" dirty="0" err="1" smtClean="0">
                <a:latin typeface="Century Gothic" panose="020B0502020202020204" pitchFamily="34" charset="0"/>
              </a:rPr>
              <a:t>words</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regarding</a:t>
            </a:r>
            <a:r>
              <a:rPr lang="fr-FR" sz="1200" i="1" dirty="0" smtClean="0">
                <a:latin typeface="Century Gothic" panose="020B0502020202020204" pitchFamily="34" charset="0"/>
              </a:rPr>
              <a:t> the </a:t>
            </a:r>
            <a:r>
              <a:rPr lang="fr-FR" sz="1200" i="1" dirty="0" err="1" smtClean="0">
                <a:latin typeface="Century Gothic" panose="020B0502020202020204" pitchFamily="34" charset="0"/>
              </a:rPr>
              <a:t>results</a:t>
            </a:r>
            <a:endParaRPr lang="fr-FR" sz="1200" i="1" dirty="0" smtClean="0">
              <a:latin typeface="Century Gothic" panose="020B0502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i="1" dirty="0" smtClean="0">
                <a:latin typeface="Century Gothic" panose="020B0502020202020204" pitchFamily="34" charset="0"/>
              </a:rPr>
              <a:t>A </a:t>
            </a:r>
            <a:r>
              <a:rPr lang="fr-FR" sz="1200" i="1" dirty="0" err="1" smtClean="0">
                <a:latin typeface="Century Gothic" panose="020B0502020202020204" pitchFamily="34" charset="0"/>
              </a:rPr>
              <a:t>clinical</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study</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with</a:t>
            </a:r>
            <a:r>
              <a:rPr lang="fr-FR" sz="1200" i="1" dirty="0" smtClean="0">
                <a:latin typeface="Century Gothic" panose="020B0502020202020204" pitchFamily="34" charset="0"/>
              </a:rPr>
              <a:t> instrument-</a:t>
            </a:r>
            <a:r>
              <a:rPr lang="fr-FR" sz="1200" i="1" dirty="0" err="1" smtClean="0">
                <a:latin typeface="Century Gothic" panose="020B0502020202020204" pitchFamily="34" charset="0"/>
              </a:rPr>
              <a:t>based</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measurements</a:t>
            </a:r>
            <a:r>
              <a:rPr lang="fr-FR" sz="1200" i="1" baseline="0" dirty="0" smtClean="0">
                <a:latin typeface="Century Gothic" panose="020B0502020202020204" pitchFamily="34" charset="0"/>
              </a:rPr>
              <a:t> </a:t>
            </a:r>
            <a:r>
              <a:rPr lang="fr-FR" sz="1200" i="1" dirty="0" smtClean="0">
                <a:latin typeface="Century Gothic" panose="020B0502020202020204" pitchFamily="34" charset="0"/>
              </a:rPr>
              <a:t>show </a:t>
            </a:r>
            <a:r>
              <a:rPr lang="fr-FR" sz="1200" i="1" dirty="0" err="1" smtClean="0">
                <a:latin typeface="Century Gothic" panose="020B0502020202020204" pitchFamily="34" charset="0"/>
              </a:rPr>
              <a:t>very</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interesting</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blur</a:t>
            </a:r>
            <a:r>
              <a:rPr lang="fr-FR" sz="1200" i="1" baseline="0" dirty="0" smtClean="0">
                <a:latin typeface="Century Gothic" panose="020B0502020202020204" pitchFamily="34" charset="0"/>
              </a:rPr>
              <a:t> and </a:t>
            </a:r>
            <a:r>
              <a:rPr lang="fr-FR" sz="1200" i="1" baseline="0" dirty="0" err="1" smtClean="0">
                <a:latin typeface="Century Gothic" panose="020B0502020202020204" pitchFamily="34" charset="0"/>
              </a:rPr>
              <a:t>matifying</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results</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after</a:t>
            </a:r>
            <a:r>
              <a:rPr lang="fr-FR" sz="1200" i="1" baseline="0" dirty="0" smtClean="0">
                <a:latin typeface="Century Gothic" panose="020B0502020202020204" pitchFamily="34" charset="0"/>
              </a:rPr>
              <a:t> 28 </a:t>
            </a:r>
            <a:r>
              <a:rPr lang="fr-FR" sz="1200" i="1" baseline="0" dirty="0" err="1" smtClean="0">
                <a:latin typeface="Century Gothic" panose="020B0502020202020204" pitchFamily="34" charset="0"/>
              </a:rPr>
              <a:t>days</a:t>
            </a:r>
            <a:r>
              <a:rPr lang="fr-FR" sz="1200" i="1" baseline="0" dirty="0" smtClean="0">
                <a:latin typeface="Century Gothic" panose="020B0502020202020204" pitchFamily="34" charset="0"/>
              </a:rPr>
              <a:t> of </a:t>
            </a:r>
            <a:r>
              <a:rPr lang="fr-FR" sz="1200" i="1" baseline="0" dirty="0" err="1" smtClean="0">
                <a:latin typeface="Century Gothic" panose="020B0502020202020204" pitchFamily="34" charset="0"/>
              </a:rPr>
              <a:t>using</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twice</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daily</a:t>
            </a:r>
            <a:r>
              <a:rPr lang="fr-FR" sz="1200" i="1" baseline="0" dirty="0" smtClean="0">
                <a:latin typeface="Century Gothic" panose="020B0502020202020204" pitchFamily="34" charset="0"/>
              </a:rPr>
              <a:t> :</a:t>
            </a:r>
          </a:p>
          <a:p>
            <a:r>
              <a:rPr lang="en-US" sz="1200" i="1" baseline="0" dirty="0" smtClean="0">
                <a:latin typeface="Century Gothic" panose="020B0502020202020204" pitchFamily="34" charset="0"/>
              </a:rPr>
              <a:t>The skin's </a:t>
            </a:r>
            <a:r>
              <a:rPr lang="en-US" sz="1200" i="1" baseline="0" dirty="0" err="1" smtClean="0">
                <a:latin typeface="Century Gothic" panose="020B0502020202020204" pitchFamily="34" charset="0"/>
              </a:rPr>
              <a:t>microrelief</a:t>
            </a:r>
            <a:r>
              <a:rPr lang="en-US" sz="1200" i="1" baseline="0" dirty="0" smtClean="0">
                <a:latin typeface="Century Gothic" panose="020B0502020202020204" pitchFamily="34" charset="0"/>
              </a:rPr>
              <a:t> is 24% smoother</a:t>
            </a:r>
          </a:p>
          <a:p>
            <a:r>
              <a:rPr lang="en-US" sz="1200" i="1" baseline="0" dirty="0" smtClean="0">
                <a:latin typeface="Century Gothic" panose="020B0502020202020204" pitchFamily="34" charset="0"/>
              </a:rPr>
              <a:t>the complexion is 37% more even</a:t>
            </a:r>
          </a:p>
          <a:p>
            <a:r>
              <a:rPr lang="en-US" sz="1200" i="1" baseline="0" dirty="0" smtClean="0">
                <a:latin typeface="Century Gothic" panose="020B0502020202020204" pitchFamily="34" charset="0"/>
              </a:rPr>
              <a:t>reduction in pore diameter by an average of 15%.</a:t>
            </a:r>
          </a:p>
          <a:p>
            <a:endParaRPr lang="fr-FR" sz="1200" i="1" dirty="0" smtClean="0">
              <a:latin typeface="Century Gothic" panose="020B0502020202020204" pitchFamily="34" charset="0"/>
            </a:endParaRPr>
          </a:p>
          <a:p>
            <a:r>
              <a:rPr lang="fr-FR" sz="1200" i="1" dirty="0" err="1" smtClean="0">
                <a:latin typeface="Century Gothic" panose="020B0502020202020204" pitchFamily="34" charset="0"/>
              </a:rPr>
              <a:t>Thanks</a:t>
            </a:r>
            <a:r>
              <a:rPr lang="fr-FR" sz="1200" i="1" dirty="0" smtClean="0">
                <a:latin typeface="Century Gothic" panose="020B0502020202020204" pitchFamily="34" charset="0"/>
              </a:rPr>
              <a:t> to a self </a:t>
            </a:r>
            <a:r>
              <a:rPr lang="fr-FR" sz="1200" i="1" dirty="0" err="1" smtClean="0">
                <a:latin typeface="Century Gothic" panose="020B0502020202020204" pitchFamily="34" charset="0"/>
              </a:rPr>
              <a:t>questionnary</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we</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can</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advance</a:t>
            </a:r>
            <a:r>
              <a:rPr lang="fr-FR" sz="1200" i="1" dirty="0" smtClean="0">
                <a:latin typeface="Century Gothic" panose="020B0502020202020204" pitchFamily="34" charset="0"/>
              </a:rPr>
              <a:t> a </a:t>
            </a:r>
            <a:r>
              <a:rPr lang="fr-FR" sz="1200" i="1" dirty="0" err="1" smtClean="0">
                <a:latin typeface="Century Gothic" panose="020B0502020202020204" pitchFamily="34" charset="0"/>
              </a:rPr>
              <a:t>very</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nice</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purifying</a:t>
            </a:r>
            <a:r>
              <a:rPr lang="fr-FR" sz="1200" i="1" dirty="0" smtClean="0">
                <a:latin typeface="Century Gothic" panose="020B0502020202020204" pitchFamily="34" charset="0"/>
              </a:rPr>
              <a:t> and </a:t>
            </a:r>
            <a:r>
              <a:rPr lang="fr-FR" sz="1200" i="1" dirty="0" err="1" smtClean="0">
                <a:latin typeface="Century Gothic" panose="020B0502020202020204" pitchFamily="34" charset="0"/>
              </a:rPr>
              <a:t>balancing</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effect</a:t>
            </a:r>
            <a:r>
              <a:rPr lang="fr-FR" sz="1200" i="1" dirty="0" smtClean="0">
                <a:latin typeface="Century Gothic" panose="020B0502020202020204" pitchFamily="34" charset="0"/>
              </a:rPr>
              <a:t> :</a:t>
            </a:r>
          </a:p>
          <a:p>
            <a:r>
              <a:rPr lang="fr-FR" sz="1200" i="1" dirty="0" smtClean="0">
                <a:latin typeface="Century Gothic" panose="020B0502020202020204" pitchFamily="34" charset="0"/>
              </a:rPr>
              <a:t>Minor</a:t>
            </a:r>
            <a:r>
              <a:rPr lang="fr-FR" sz="1200" i="1" baseline="0" dirty="0" smtClean="0">
                <a:latin typeface="Century Gothic" panose="020B0502020202020204" pitchFamily="34" charset="0"/>
              </a:rPr>
              <a:t> imperfections are </a:t>
            </a:r>
            <a:r>
              <a:rPr lang="fr-FR" sz="1200" i="1" baseline="0" dirty="0" err="1" smtClean="0">
                <a:latin typeface="Century Gothic" panose="020B0502020202020204" pitchFamily="34" charset="0"/>
              </a:rPr>
              <a:t>less</a:t>
            </a:r>
            <a:r>
              <a:rPr lang="fr-FR" sz="1200" i="1" baseline="0" dirty="0" smtClean="0">
                <a:latin typeface="Century Gothic" panose="020B0502020202020204" pitchFamily="34" charset="0"/>
              </a:rPr>
              <a:t> visible for 82% of </a:t>
            </a:r>
            <a:r>
              <a:rPr lang="fr-FR" sz="1200" i="1" baseline="0" dirty="0" err="1" smtClean="0">
                <a:latin typeface="Century Gothic" panose="020B0502020202020204" pitchFamily="34" charset="0"/>
              </a:rPr>
              <a:t>subjects</a:t>
            </a:r>
            <a:endParaRPr lang="fr-FR" sz="1200" i="1" dirty="0" smtClean="0">
              <a:latin typeface="Century Gothic" panose="020B0502020202020204" pitchFamily="34" charset="0"/>
            </a:endParaRPr>
          </a:p>
          <a:p>
            <a:r>
              <a:rPr lang="fr-FR" sz="1200" i="1" dirty="0" smtClean="0">
                <a:latin typeface="Century Gothic" panose="020B0502020202020204" pitchFamily="34" charset="0"/>
              </a:rPr>
              <a:t>The skin </a:t>
            </a:r>
            <a:r>
              <a:rPr lang="fr-FR" sz="1200" i="1" dirty="0" err="1" smtClean="0">
                <a:latin typeface="Century Gothic" panose="020B0502020202020204" pitchFamily="34" charset="0"/>
              </a:rPr>
              <a:t>is</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mattified</a:t>
            </a:r>
            <a:r>
              <a:rPr lang="fr-FR" sz="1200" i="1" dirty="0" smtClean="0">
                <a:latin typeface="Century Gothic" panose="020B0502020202020204" pitchFamily="34" charset="0"/>
              </a:rPr>
              <a:t> for all </a:t>
            </a:r>
            <a:r>
              <a:rPr lang="fr-FR" sz="1200" i="1" dirty="0" err="1" smtClean="0">
                <a:latin typeface="Century Gothic" panose="020B0502020202020204" pitchFamily="34" charset="0"/>
              </a:rPr>
              <a:t>subjects</a:t>
            </a:r>
            <a:endParaRPr lang="fr-FR" sz="1200" i="1" dirty="0" smtClean="0">
              <a:latin typeface="Century Gothic" panose="020B0502020202020204" pitchFamily="34" charset="0"/>
            </a:endParaRPr>
          </a:p>
          <a:p>
            <a:r>
              <a:rPr lang="fr-FR" sz="1200" i="1" dirty="0" smtClean="0">
                <a:latin typeface="Century Gothic" panose="020B0502020202020204" pitchFamily="34" charset="0"/>
              </a:rPr>
              <a:t>The skin </a:t>
            </a:r>
            <a:r>
              <a:rPr lang="fr-FR" sz="1200" i="1" dirty="0" err="1" smtClean="0">
                <a:latin typeface="Century Gothic" panose="020B0502020202020204" pitchFamily="34" charset="0"/>
              </a:rPr>
              <a:t>is</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instantly</a:t>
            </a:r>
            <a:r>
              <a:rPr lang="fr-FR" sz="1200" i="1" dirty="0" smtClean="0">
                <a:latin typeface="Century Gothic" panose="020B0502020202020204" pitchFamily="34" charset="0"/>
              </a:rPr>
              <a:t> </a:t>
            </a:r>
            <a:r>
              <a:rPr lang="fr-FR" sz="1200" i="1" dirty="0" err="1" smtClean="0">
                <a:latin typeface="Century Gothic" panose="020B0502020202020204" pitchFamily="34" charset="0"/>
              </a:rPr>
              <a:t>smooth</a:t>
            </a:r>
            <a:r>
              <a:rPr lang="fr-FR" sz="1200" i="1" dirty="0" smtClean="0">
                <a:latin typeface="Century Gothic" panose="020B0502020202020204" pitchFamily="34" charset="0"/>
              </a:rPr>
              <a:t> for all</a:t>
            </a:r>
          </a:p>
          <a:p>
            <a:r>
              <a:rPr lang="fr-FR" sz="1200" i="1" dirty="0" smtClean="0">
                <a:latin typeface="Century Gothic" panose="020B0502020202020204" pitchFamily="34" charset="0"/>
              </a:rPr>
              <a:t>And the skin texture</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is</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refined</a:t>
            </a:r>
            <a:r>
              <a:rPr lang="fr-FR" sz="1200" i="1" baseline="0" dirty="0" smtClean="0">
                <a:latin typeface="Century Gothic" panose="020B0502020202020204" pitchFamily="34" charset="0"/>
              </a:rPr>
              <a:t> for 95% of </a:t>
            </a:r>
            <a:r>
              <a:rPr lang="fr-FR" sz="1200" i="1" baseline="0" dirty="0" err="1" smtClean="0">
                <a:latin typeface="Century Gothic" panose="020B0502020202020204" pitchFamily="34" charset="0"/>
              </a:rPr>
              <a:t>them</a:t>
            </a:r>
            <a:endParaRPr lang="fr-FR" sz="1200" i="1" baseline="0" dirty="0" smtClean="0">
              <a:latin typeface="Century Gothic" panose="020B0502020202020204" pitchFamily="34" charset="0"/>
            </a:endParaRPr>
          </a:p>
          <a:p>
            <a:endParaRPr lang="fr-FR" sz="1200" i="1" baseline="0" dirty="0" smtClean="0">
              <a:latin typeface="Century Gothic" panose="020B0502020202020204" pitchFamily="34" charset="0"/>
            </a:endParaRPr>
          </a:p>
          <a:p>
            <a:r>
              <a:rPr lang="fr-FR" sz="1200" i="1" baseline="0" dirty="0" smtClean="0">
                <a:latin typeface="Century Gothic" panose="020B0502020202020204" pitchFamily="34" charset="0"/>
              </a:rPr>
              <a:t>And </a:t>
            </a:r>
            <a:r>
              <a:rPr lang="fr-FR" sz="1200" i="1" baseline="0" dirty="0" err="1" smtClean="0">
                <a:latin typeface="Century Gothic" panose="020B0502020202020204" pitchFamily="34" charset="0"/>
              </a:rPr>
              <a:t>thanks</a:t>
            </a:r>
            <a:r>
              <a:rPr lang="fr-FR" sz="1200" i="1" baseline="0" dirty="0" smtClean="0">
                <a:latin typeface="Century Gothic" panose="020B0502020202020204" pitchFamily="34" charset="0"/>
              </a:rPr>
              <a:t> to an ex vivo tests </a:t>
            </a:r>
            <a:r>
              <a:rPr lang="fr-FR" sz="1200" i="1" baseline="0" dirty="0" err="1" smtClean="0">
                <a:latin typeface="Century Gothic" panose="020B0502020202020204" pitchFamily="34" charset="0"/>
              </a:rPr>
              <a:t>we</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can</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aim</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that</a:t>
            </a:r>
            <a:r>
              <a:rPr lang="fr-FR" sz="1200" i="1" baseline="0" dirty="0" smtClean="0">
                <a:latin typeface="Century Gothic" panose="020B0502020202020204" pitchFamily="34" charset="0"/>
              </a:rPr>
              <a:t> the </a:t>
            </a:r>
            <a:r>
              <a:rPr lang="fr-FR" sz="1200" i="1" baseline="0" dirty="0" err="1" smtClean="0">
                <a:latin typeface="Century Gothic" panose="020B0502020202020204" pitchFamily="34" charset="0"/>
              </a:rPr>
              <a:t>nude</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perfect</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protects</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againt</a:t>
            </a:r>
            <a:r>
              <a:rPr lang="fr-FR" sz="1200" i="1" baseline="0" dirty="0" smtClean="0">
                <a:latin typeface="Century Gothic" panose="020B0502020202020204" pitchFamily="34" charset="0"/>
              </a:rPr>
              <a:t> the </a:t>
            </a:r>
            <a:r>
              <a:rPr lang="fr-FR" sz="1200" i="1" baseline="0" dirty="0" err="1" smtClean="0">
                <a:latin typeface="Century Gothic" panose="020B0502020202020204" pitchFamily="34" charset="0"/>
              </a:rPr>
              <a:t>carbon</a:t>
            </a:r>
            <a:r>
              <a:rPr lang="fr-FR" sz="1200" i="1" baseline="0" dirty="0" smtClean="0">
                <a:latin typeface="Century Gothic" panose="020B0502020202020204" pitchFamily="34" charset="0"/>
              </a:rPr>
              <a:t> </a:t>
            </a:r>
            <a:r>
              <a:rPr lang="fr-FR" sz="1200" i="1" baseline="0" dirty="0" err="1" smtClean="0">
                <a:latin typeface="Century Gothic" panose="020B0502020202020204" pitchFamily="34" charset="0"/>
              </a:rPr>
              <a:t>partciles</a:t>
            </a:r>
            <a:r>
              <a:rPr lang="fr-FR" sz="1200" i="1" baseline="0" dirty="0" smtClean="0">
                <a:latin typeface="Century Gothic" panose="020B0502020202020204" pitchFamily="34" charset="0"/>
              </a:rPr>
              <a:t> : -86%</a:t>
            </a:r>
            <a:endParaRPr lang="fr-FR" sz="1200" i="1" dirty="0" smtClean="0">
              <a:latin typeface="Century Gothic" panose="020B0502020202020204" pitchFamily="34" charset="0"/>
            </a:endParaRPr>
          </a:p>
          <a:p>
            <a:endParaRPr lang="fr-FR" sz="1200" i="1" dirty="0" smtClean="0">
              <a:latin typeface="Century Gothic" panose="020B0502020202020204" pitchFamily="34" charset="0"/>
            </a:endParaRPr>
          </a:p>
          <a:p>
            <a:endParaRPr lang="fr-FR" sz="1200" i="1" dirty="0" smtClean="0">
              <a:latin typeface="Century Gothic" panose="020B0502020202020204" pitchFamily="34" charset="0"/>
            </a:endParaRPr>
          </a:p>
          <a:p>
            <a:r>
              <a:rPr lang="fr-FR" sz="1200" i="1" dirty="0" smtClean="0">
                <a:latin typeface="Century Gothic" panose="020B0502020202020204" pitchFamily="34" charset="0"/>
              </a:rPr>
              <a:t>*</a:t>
            </a:r>
            <a:r>
              <a:rPr lang="fr-FR" sz="1200" i="1" dirty="0" err="1">
                <a:latin typeface="Century Gothic" panose="020B0502020202020204" pitchFamily="34" charset="0"/>
              </a:rPr>
              <a:t>Clinical</a:t>
            </a:r>
            <a:r>
              <a:rPr lang="fr-FR" sz="1200" i="1" dirty="0">
                <a:latin typeface="Century Gothic" panose="020B0502020202020204" pitchFamily="34" charset="0"/>
              </a:rPr>
              <a:t> </a:t>
            </a:r>
            <a:r>
              <a:rPr lang="fr-FR" sz="1200" i="1" dirty="0" err="1">
                <a:latin typeface="Century Gothic" panose="020B0502020202020204" pitchFamily="34" charset="0"/>
              </a:rPr>
              <a:t>study</a:t>
            </a:r>
            <a:r>
              <a:rPr lang="fr-FR" sz="1200" i="1" dirty="0">
                <a:latin typeface="Century Gothic" panose="020B0502020202020204" pitchFamily="34" charset="0"/>
              </a:rPr>
              <a:t> </a:t>
            </a:r>
            <a:r>
              <a:rPr lang="fr-FR" sz="1200" i="1" dirty="0" err="1">
                <a:latin typeface="Century Gothic" panose="020B0502020202020204" pitchFamily="34" charset="0"/>
              </a:rPr>
              <a:t>carried</a:t>
            </a:r>
            <a:r>
              <a:rPr lang="fr-FR" sz="1200" i="1" dirty="0">
                <a:latin typeface="Century Gothic" panose="020B0502020202020204" pitchFamily="34" charset="0"/>
              </a:rPr>
              <a:t> out </a:t>
            </a:r>
            <a:r>
              <a:rPr lang="fr-FR" sz="1200" i="1" dirty="0" err="1">
                <a:latin typeface="Century Gothic" panose="020B0502020202020204" pitchFamily="34" charset="0"/>
              </a:rPr>
              <a:t>under</a:t>
            </a:r>
            <a:r>
              <a:rPr lang="fr-FR" sz="1200" i="1" dirty="0">
                <a:latin typeface="Century Gothic" panose="020B0502020202020204" pitchFamily="34" charset="0"/>
              </a:rPr>
              <a:t> a </a:t>
            </a:r>
            <a:r>
              <a:rPr lang="fr-FR" sz="1200" i="1" dirty="0" err="1">
                <a:latin typeface="Century Gothic" panose="020B0502020202020204" pitchFamily="34" charset="0"/>
              </a:rPr>
              <a:t>dermatologist’s</a:t>
            </a:r>
            <a:r>
              <a:rPr lang="fr-FR" sz="1200" i="1" dirty="0">
                <a:latin typeface="Century Gothic" panose="020B0502020202020204" pitchFamily="34" charset="0"/>
              </a:rPr>
              <a:t> supervision of 22 </a:t>
            </a:r>
            <a:r>
              <a:rPr lang="fr-FR" sz="1200" i="1" dirty="0" err="1">
                <a:latin typeface="Century Gothic" panose="020B0502020202020204" pitchFamily="34" charset="0"/>
              </a:rPr>
              <a:t>subjetcs</a:t>
            </a:r>
            <a:r>
              <a:rPr lang="fr-FR" sz="1200" i="1" dirty="0">
                <a:latin typeface="Century Gothic" panose="020B0502020202020204" pitchFamily="34" charset="0"/>
              </a:rPr>
              <a:t>, </a:t>
            </a:r>
            <a:r>
              <a:rPr lang="fr-FR" sz="1200" i="1" dirty="0" err="1" smtClean="0">
                <a:latin typeface="Century Gothic" panose="020B0502020202020204" pitchFamily="34" charset="0"/>
              </a:rPr>
              <a:t>between</a:t>
            </a:r>
            <a:r>
              <a:rPr lang="fr-FR" sz="1200" i="1" dirty="0" smtClean="0">
                <a:latin typeface="Century Gothic" panose="020B0502020202020204" pitchFamily="34" charset="0"/>
              </a:rPr>
              <a:t>  </a:t>
            </a:r>
            <a:r>
              <a:rPr lang="fr-FR" sz="1200" i="1" dirty="0">
                <a:latin typeface="Century Gothic" panose="020B0502020202020204" pitchFamily="34" charset="0"/>
              </a:rPr>
              <a:t>20 and 40 </a:t>
            </a:r>
            <a:r>
              <a:rPr lang="fr-FR" sz="1200" i="1" dirty="0" err="1">
                <a:latin typeface="Century Gothic" panose="020B0502020202020204" pitchFamily="34" charset="0"/>
              </a:rPr>
              <a:t>years</a:t>
            </a:r>
            <a:r>
              <a:rPr lang="fr-FR" sz="1200" i="1" dirty="0">
                <a:latin typeface="Century Gothic" panose="020B0502020202020204" pitchFamily="34" charset="0"/>
              </a:rPr>
              <a:t> </a:t>
            </a:r>
            <a:r>
              <a:rPr lang="fr-FR" sz="1200" i="1" dirty="0" err="1">
                <a:latin typeface="Century Gothic" panose="020B0502020202020204" pitchFamily="34" charset="0"/>
              </a:rPr>
              <a:t>old</a:t>
            </a:r>
            <a:r>
              <a:rPr lang="fr-FR" sz="1200" i="1" dirty="0">
                <a:latin typeface="Century Gothic" panose="020B0502020202020204" pitchFamily="34" charset="0"/>
              </a:rPr>
              <a:t>, </a:t>
            </a:r>
            <a:r>
              <a:rPr lang="fr-FR" sz="1200" i="1" dirty="0" err="1">
                <a:latin typeface="Century Gothic" panose="020B0502020202020204" pitchFamily="34" charset="0"/>
              </a:rPr>
              <a:t>after</a:t>
            </a:r>
            <a:r>
              <a:rPr lang="fr-FR" sz="1200" i="1" dirty="0">
                <a:latin typeface="Century Gothic" panose="020B0502020202020204" pitchFamily="34" charset="0"/>
              </a:rPr>
              <a:t> 28 </a:t>
            </a:r>
            <a:r>
              <a:rPr lang="fr-FR" sz="1200" i="1" dirty="0" err="1">
                <a:latin typeface="Century Gothic" panose="020B0502020202020204" pitchFamily="34" charset="0"/>
              </a:rPr>
              <a:t>days</a:t>
            </a:r>
            <a:r>
              <a:rPr lang="fr-FR" sz="1200" i="1" dirty="0">
                <a:latin typeface="Century Gothic" panose="020B0502020202020204" pitchFamily="34" charset="0"/>
              </a:rPr>
              <a:t> of </a:t>
            </a:r>
            <a:r>
              <a:rPr lang="fr-FR" sz="1200" i="1" dirty="0" err="1">
                <a:latin typeface="Century Gothic" panose="020B0502020202020204" pitchFamily="34" charset="0"/>
              </a:rPr>
              <a:t>using</a:t>
            </a:r>
            <a:r>
              <a:rPr lang="fr-FR" sz="1200" i="1" dirty="0">
                <a:latin typeface="Century Gothic" panose="020B0502020202020204" pitchFamily="34" charset="0"/>
              </a:rPr>
              <a:t> NUDE PERFECT </a:t>
            </a:r>
            <a:r>
              <a:rPr lang="fr-FR" sz="1200" i="1" dirty="0" err="1">
                <a:latin typeface="Century Gothic" panose="020B0502020202020204" pitchFamily="34" charset="0"/>
              </a:rPr>
              <a:t>twice</a:t>
            </a:r>
            <a:r>
              <a:rPr lang="fr-FR" sz="1200" i="1" dirty="0">
                <a:latin typeface="Century Gothic" panose="020B0502020202020204" pitchFamily="34" charset="0"/>
              </a:rPr>
              <a:t> </a:t>
            </a:r>
            <a:r>
              <a:rPr lang="fr-FR" sz="1200" i="1" dirty="0" err="1">
                <a:latin typeface="Century Gothic" panose="020B0502020202020204" pitchFamily="34" charset="0"/>
              </a:rPr>
              <a:t>daily</a:t>
            </a:r>
            <a:endParaRPr lang="fr-FR" sz="1200" i="1" dirty="0">
              <a:latin typeface="Century Gothic" panose="020B0502020202020204" pitchFamily="34" charset="0"/>
            </a:endParaRPr>
          </a:p>
          <a:p>
            <a:r>
              <a:rPr lang="fr-FR" sz="1200" i="1" dirty="0">
                <a:latin typeface="Century Gothic" panose="020B0502020202020204" pitchFamily="34" charset="0"/>
              </a:rPr>
              <a:t>¹ instrument-</a:t>
            </a:r>
            <a:r>
              <a:rPr lang="fr-FR" sz="1200" i="1" dirty="0" err="1">
                <a:latin typeface="Century Gothic" panose="020B0502020202020204" pitchFamily="34" charset="0"/>
              </a:rPr>
              <a:t>based</a:t>
            </a:r>
            <a:r>
              <a:rPr lang="fr-FR" sz="1200" i="1" dirty="0">
                <a:latin typeface="Century Gothic" panose="020B0502020202020204" pitchFamily="34" charset="0"/>
              </a:rPr>
              <a:t> </a:t>
            </a:r>
            <a:r>
              <a:rPr lang="fr-FR" sz="1200" i="1" dirty="0" err="1">
                <a:latin typeface="Century Gothic" panose="020B0502020202020204" pitchFamily="34" charset="0"/>
              </a:rPr>
              <a:t>measurements</a:t>
            </a:r>
            <a:endParaRPr lang="fr-FR" sz="1200" i="1" dirty="0">
              <a:latin typeface="Century Gothic" panose="020B0502020202020204" pitchFamily="34" charset="0"/>
            </a:endParaRPr>
          </a:p>
          <a:p>
            <a:r>
              <a:rPr lang="fr-FR" sz="1200" i="1" dirty="0">
                <a:latin typeface="Century Gothic" panose="020B0502020202020204" pitchFamily="34" charset="0"/>
              </a:rPr>
              <a:t>² self questionnaire </a:t>
            </a:r>
          </a:p>
          <a:p>
            <a:r>
              <a:rPr lang="fr-FR" sz="1200" i="1" dirty="0">
                <a:latin typeface="Century Gothic" panose="020B0502020202020204" pitchFamily="34" charset="0"/>
              </a:rPr>
              <a:t>** Ex-vivo tests </a:t>
            </a:r>
            <a:r>
              <a:rPr lang="fr-FR" sz="1200" i="1" dirty="0" err="1">
                <a:latin typeface="Century Gothic" panose="020B0502020202020204" pitchFamily="34" charset="0"/>
              </a:rPr>
              <a:t>performed</a:t>
            </a:r>
            <a:r>
              <a:rPr lang="fr-FR" sz="1200" i="1" dirty="0">
                <a:latin typeface="Century Gothic" panose="020B0502020202020204" pitchFamily="34" charset="0"/>
              </a:rPr>
              <a:t> on </a:t>
            </a:r>
            <a:r>
              <a:rPr lang="fr-FR" sz="1200" i="1" dirty="0" err="1">
                <a:latin typeface="Century Gothic" panose="020B0502020202020204" pitchFamily="34" charset="0"/>
              </a:rPr>
              <a:t>human</a:t>
            </a:r>
            <a:r>
              <a:rPr lang="fr-FR" sz="1200" i="1" dirty="0">
                <a:latin typeface="Century Gothic" panose="020B0502020202020204" pitchFamily="34" charset="0"/>
              </a:rPr>
              <a:t> skin explants</a:t>
            </a:r>
          </a:p>
          <a:p>
            <a:r>
              <a:rPr lang="fr-FR" sz="1200" i="1" dirty="0">
                <a:latin typeface="Century Gothic" panose="020B0502020202020204" pitchFamily="34" charset="0"/>
              </a:rPr>
              <a:t>*** </a:t>
            </a:r>
            <a:r>
              <a:rPr lang="fr-FR" sz="1200" i="1" dirty="0" err="1">
                <a:latin typeface="Century Gothic" panose="020B0502020202020204" pitchFamily="34" charset="0"/>
              </a:rPr>
              <a:t>corneometry</a:t>
            </a:r>
            <a:r>
              <a:rPr lang="fr-FR" sz="1200" i="1" dirty="0">
                <a:latin typeface="Century Gothic" panose="020B0502020202020204" pitchFamily="34" charset="0"/>
              </a:rPr>
              <a:t> test – 10 </a:t>
            </a:r>
            <a:r>
              <a:rPr lang="fr-FR" sz="1200" i="1" dirty="0" err="1">
                <a:latin typeface="Century Gothic" panose="020B0502020202020204" pitchFamily="34" charset="0"/>
              </a:rPr>
              <a:t>volunteers</a:t>
            </a:r>
            <a:r>
              <a:rPr lang="fr-FR" sz="1200" i="1" dirty="0">
                <a:latin typeface="Century Gothic" panose="020B0502020202020204" pitchFamily="34" charset="0"/>
              </a:rPr>
              <a:t> – 18 to 70 </a:t>
            </a:r>
            <a:r>
              <a:rPr lang="fr-FR" sz="1200" i="1" dirty="0" err="1">
                <a:latin typeface="Century Gothic" panose="020B0502020202020204" pitchFamily="34" charset="0"/>
              </a:rPr>
              <a:t>years</a:t>
            </a:r>
            <a:r>
              <a:rPr lang="fr-FR" sz="1200" i="1" dirty="0">
                <a:latin typeface="Century Gothic" panose="020B0502020202020204" pitchFamily="34" charset="0"/>
              </a:rPr>
              <a:t> </a:t>
            </a:r>
            <a:r>
              <a:rPr lang="fr-FR" sz="1200" i="1" dirty="0" err="1">
                <a:latin typeface="Century Gothic" panose="020B0502020202020204" pitchFamily="34" charset="0"/>
              </a:rPr>
              <a:t>old</a:t>
            </a:r>
            <a:endParaRPr lang="en-US" sz="1200" i="1" dirty="0">
              <a:latin typeface="Century Gothic" panose="020B0502020202020204" pitchFamily="34" charset="0"/>
            </a:endParaRPr>
          </a:p>
          <a:p>
            <a:endParaRPr lang="en-US" dirty="0"/>
          </a:p>
        </p:txBody>
      </p:sp>
      <p:sp>
        <p:nvSpPr>
          <p:cNvPr id="4" name="Espace réservé du numéro de diapositive 3"/>
          <p:cNvSpPr>
            <a:spLocks noGrp="1"/>
          </p:cNvSpPr>
          <p:nvPr>
            <p:ph type="sldNum" sz="quarter" idx="5"/>
          </p:nvPr>
        </p:nvSpPr>
        <p:spPr/>
        <p:txBody>
          <a:bodyPr/>
          <a:lstStyle/>
          <a:p>
            <a:fld id="{D5D02E0E-D8E4-4593-88BF-64812B30DCEA}" type="slidenum">
              <a:rPr lang="fr-FR" smtClean="0"/>
              <a:t>13</a:t>
            </a:fld>
            <a:endParaRPr lang="fr-FR"/>
          </a:p>
        </p:txBody>
      </p:sp>
    </p:spTree>
    <p:extLst>
      <p:ext uri="{BB962C8B-B14F-4D97-AF65-F5344CB8AC3E}">
        <p14:creationId xmlns:p14="http://schemas.microsoft.com/office/powerpoint/2010/main" val="3121617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Top 3 (hors nettoyants) des ventes</a:t>
            </a:r>
          </a:p>
          <a:p>
            <a:r>
              <a:rPr lang="fr-FR" dirty="0" smtClean="0"/>
              <a:t>Top 10 sur l’année   </a:t>
            </a:r>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14</a:t>
            </a:fld>
            <a:endParaRPr lang="fr-FR"/>
          </a:p>
        </p:txBody>
      </p:sp>
    </p:spTree>
    <p:extLst>
      <p:ext uri="{BB962C8B-B14F-4D97-AF65-F5344CB8AC3E}">
        <p14:creationId xmlns:p14="http://schemas.microsoft.com/office/powerpoint/2010/main" val="3193135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lgn="just">
              <a:buFont typeface="Arial" panose="020B0604020202020204" pitchFamily="34" charset="0"/>
              <a:buNone/>
              <a:defRPr/>
            </a:pPr>
            <a:r>
              <a:rPr lang="en-US" sz="1200" b="0" u="none" baseline="0" dirty="0" smtClean="0">
                <a:solidFill>
                  <a:schemeClr val="tx1">
                    <a:lumMod val="65000"/>
                    <a:lumOff val="35000"/>
                  </a:schemeClr>
                </a:solidFill>
                <a:latin typeface="+mn-lt"/>
                <a:ea typeface="+mn-ea"/>
                <a:cs typeface="+mn-cs"/>
              </a:rPr>
              <a:t>1. 96%</a:t>
            </a:r>
          </a:p>
          <a:p>
            <a:pPr marL="0" indent="0" algn="just">
              <a:buFont typeface="Arial" panose="020B0604020202020204" pitchFamily="34" charset="0"/>
              <a:buNone/>
              <a:defRPr/>
            </a:pPr>
            <a:r>
              <a:rPr lang="en-US" sz="1200" b="0" u="none" baseline="0" dirty="0" smtClean="0">
                <a:solidFill>
                  <a:schemeClr val="tx1">
                    <a:lumMod val="65000"/>
                    <a:lumOff val="35000"/>
                  </a:schemeClr>
                </a:solidFill>
                <a:latin typeface="+mn-lt"/>
                <a:ea typeface="+mn-ea"/>
                <a:cs typeface="+mn-cs"/>
              </a:rPr>
              <a:t>2. Blur effect without silicon &amp; anti blue light</a:t>
            </a:r>
          </a:p>
          <a:p>
            <a:pPr marL="0" indent="0" algn="just">
              <a:buFont typeface="Arial" panose="020B0604020202020204" pitchFamily="34" charset="0"/>
              <a:buNone/>
              <a:defRPr/>
            </a:pPr>
            <a:r>
              <a:rPr lang="en-US" sz="1200" b="0" u="none" baseline="0" dirty="0" smtClean="0">
                <a:solidFill>
                  <a:schemeClr val="tx1">
                    <a:lumMod val="65000"/>
                    <a:lumOff val="35000"/>
                  </a:schemeClr>
                </a:solidFill>
                <a:latin typeface="+mn-lt"/>
                <a:ea typeface="+mn-ea"/>
                <a:cs typeface="+mn-cs"/>
              </a:rPr>
              <a:t>3. Organic </a:t>
            </a:r>
            <a:r>
              <a:rPr lang="en-US" sz="1200" b="0" u="none" baseline="0" dirty="0" err="1" smtClean="0">
                <a:solidFill>
                  <a:schemeClr val="tx1">
                    <a:lumMod val="65000"/>
                    <a:lumOff val="35000"/>
                  </a:schemeClr>
                </a:solidFill>
                <a:latin typeface="+mn-lt"/>
                <a:ea typeface="+mn-ea"/>
                <a:cs typeface="+mn-cs"/>
              </a:rPr>
              <a:t>ashwagandha</a:t>
            </a:r>
            <a:r>
              <a:rPr lang="en-US" sz="1200" b="0" u="none" baseline="0" dirty="0" smtClean="0">
                <a:solidFill>
                  <a:schemeClr val="tx1">
                    <a:lumMod val="65000"/>
                    <a:lumOff val="35000"/>
                  </a:schemeClr>
                </a:solidFill>
                <a:latin typeface="+mn-lt"/>
                <a:ea typeface="+mn-ea"/>
                <a:cs typeface="+mn-cs"/>
              </a:rPr>
              <a:t> </a:t>
            </a:r>
          </a:p>
          <a:p>
            <a:pPr marL="0" indent="0" algn="just">
              <a:buFont typeface="Arial" panose="020B0604020202020204" pitchFamily="34" charset="0"/>
              <a:buNone/>
              <a:defRPr/>
            </a:pPr>
            <a:r>
              <a:rPr lang="en-US" sz="1200" b="0" u="none" baseline="0" dirty="0" smtClean="0">
                <a:solidFill>
                  <a:schemeClr val="tx1">
                    <a:lumMod val="65000"/>
                    <a:lumOff val="35000"/>
                  </a:schemeClr>
                </a:solidFill>
                <a:latin typeface="+mn-lt"/>
                <a:ea typeface="+mn-ea"/>
                <a:cs typeface="+mn-cs"/>
              </a:rPr>
              <a:t>4. TARGET FOCUS </a:t>
            </a:r>
          </a:p>
          <a:p>
            <a:pPr marL="171450" indent="-171450" algn="just">
              <a:buFont typeface="Arial" panose="020B0604020202020204" pitchFamily="34" charset="0"/>
              <a:buChar char="•"/>
              <a:defRPr/>
            </a:pPr>
            <a:r>
              <a:rPr lang="en-US" sz="1200" dirty="0" smtClean="0">
                <a:solidFill>
                  <a:schemeClr val="tx1">
                    <a:lumMod val="65000"/>
                    <a:lumOff val="35000"/>
                  </a:schemeClr>
                </a:solidFill>
                <a:latin typeface="+mn-lt"/>
                <a:ea typeface="+mn-ea"/>
                <a:cs typeface="+mn-cs"/>
              </a:rPr>
              <a:t>The quest for perfect skin is inter-generational. </a:t>
            </a:r>
          </a:p>
          <a:p>
            <a:pPr marL="171450" indent="-171450" algn="just">
              <a:buFont typeface="Arial" panose="020B0604020202020204" pitchFamily="34" charset="0"/>
              <a:buChar char="•"/>
              <a:defRPr/>
            </a:pPr>
            <a:r>
              <a:rPr lang="en-US" sz="1200" dirty="0" smtClean="0">
                <a:solidFill>
                  <a:schemeClr val="tx1">
                    <a:lumMod val="65000"/>
                    <a:lumOff val="35000"/>
                  </a:schemeClr>
                </a:solidFill>
                <a:latin typeface="+mn-lt"/>
                <a:ea typeface="+mn-ea"/>
                <a:cs typeface="+mn-cs"/>
              </a:rPr>
              <a:t>The age bracket of 20–40+ years (millennials) is the most concerned with the quest for perfect skin.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lumMod val="65000"/>
                    <a:lumOff val="35000"/>
                  </a:schemeClr>
                </a:solidFill>
                <a:latin typeface="+mn-lt"/>
                <a:ea typeface="+mn-ea"/>
                <a:cs typeface="+mn-cs"/>
              </a:rPr>
              <a:t>These targets are heavy consumers of skincare and beauty (AGE DEFENSE / start of AGE CORRECTION).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solidFill>
                  <a:schemeClr val="tx1">
                    <a:lumMod val="65000"/>
                    <a:lumOff val="35000"/>
                  </a:schemeClr>
                </a:solidFill>
                <a:latin typeface="+mn-lt"/>
                <a:ea typeface="+mn-ea"/>
                <a:cs typeface="+mn-cs"/>
              </a:rPr>
              <a:t>Remote work</a:t>
            </a:r>
          </a:p>
          <a:p>
            <a:r>
              <a:rPr lang="fr-FR" dirty="0" smtClean="0"/>
              <a:t>5. </a:t>
            </a:r>
            <a:r>
              <a:rPr lang="fr-FR" dirty="0" err="1" smtClean="0"/>
              <a:t>Blur</a:t>
            </a:r>
            <a:r>
              <a:rPr lang="fr-FR" dirty="0" smtClean="0"/>
              <a:t> </a:t>
            </a:r>
            <a:r>
              <a:rPr lang="fr-FR" dirty="0" err="1" smtClean="0"/>
              <a:t>effect</a:t>
            </a:r>
            <a:r>
              <a:rPr lang="fr-FR" dirty="0" smtClean="0"/>
              <a:t> /</a:t>
            </a:r>
            <a:r>
              <a:rPr lang="fr-FR" baseline="0" dirty="0" smtClean="0"/>
              <a:t> soft focus / </a:t>
            </a:r>
            <a:r>
              <a:rPr lang="fr-FR" baseline="0" dirty="0" err="1" smtClean="0"/>
              <a:t>matifying</a:t>
            </a:r>
            <a:r>
              <a:rPr lang="fr-FR" baseline="0" dirty="0" smtClean="0"/>
              <a:t> / </a:t>
            </a:r>
            <a:r>
              <a:rPr lang="fr-FR" baseline="0" dirty="0" err="1" smtClean="0"/>
              <a:t>purifying</a:t>
            </a:r>
            <a:r>
              <a:rPr lang="fr-FR" baseline="0" dirty="0" smtClean="0"/>
              <a:t> / </a:t>
            </a:r>
            <a:r>
              <a:rPr lang="fr-FR" baseline="0" dirty="0" err="1" smtClean="0"/>
              <a:t>balancing</a:t>
            </a:r>
            <a:r>
              <a:rPr lang="fr-FR" baseline="0" dirty="0" smtClean="0"/>
              <a:t> / anti pollution (environnemental &amp; </a:t>
            </a:r>
            <a:r>
              <a:rPr lang="fr-FR" baseline="0" dirty="0" err="1" smtClean="0"/>
              <a:t>blue</a:t>
            </a:r>
            <a:r>
              <a:rPr lang="fr-FR" baseline="0" dirty="0" smtClean="0"/>
              <a:t> light) / anti oxydative stress </a:t>
            </a:r>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15</a:t>
            </a:fld>
            <a:endParaRPr lang="fr-FR"/>
          </a:p>
        </p:txBody>
      </p:sp>
    </p:spTree>
    <p:extLst>
      <p:ext uri="{BB962C8B-B14F-4D97-AF65-F5344CB8AC3E}">
        <p14:creationId xmlns:p14="http://schemas.microsoft.com/office/powerpoint/2010/main" val="1394128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16</a:t>
            </a:fld>
            <a:endParaRPr lang="fr-FR"/>
          </a:p>
        </p:txBody>
      </p:sp>
    </p:spTree>
    <p:extLst>
      <p:ext uri="{BB962C8B-B14F-4D97-AF65-F5344CB8AC3E}">
        <p14:creationId xmlns:p14="http://schemas.microsoft.com/office/powerpoint/2010/main" val="332144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And </a:t>
            </a:r>
            <a:r>
              <a:rPr lang="fr-FR" dirty="0" err="1" smtClean="0"/>
              <a:t>also</a:t>
            </a:r>
            <a:r>
              <a:rPr lang="fr-FR" dirty="0" smtClean="0"/>
              <a:t> </a:t>
            </a:r>
            <a:r>
              <a:rPr lang="fr-FR" dirty="0" err="1" smtClean="0"/>
              <a:t>integrated</a:t>
            </a:r>
            <a:r>
              <a:rPr lang="fr-FR" baseline="0" dirty="0" smtClean="0"/>
              <a:t> </a:t>
            </a:r>
            <a:r>
              <a:rPr lang="fr-FR" baseline="0" dirty="0" err="1" smtClean="0"/>
              <a:t>into</a:t>
            </a:r>
            <a:r>
              <a:rPr lang="fr-FR" baseline="0" dirty="0" smtClean="0"/>
              <a:t> the beauty prescription and the segmentation poster +A3 segmentation </a:t>
            </a:r>
            <a:r>
              <a:rPr lang="fr-FR" baseline="0" dirty="0" err="1" smtClean="0"/>
              <a:t>sheet</a:t>
            </a:r>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17</a:t>
            </a:fld>
            <a:endParaRPr lang="fr-FR"/>
          </a:p>
        </p:txBody>
      </p:sp>
    </p:spTree>
    <p:extLst>
      <p:ext uri="{BB962C8B-B14F-4D97-AF65-F5344CB8AC3E}">
        <p14:creationId xmlns:p14="http://schemas.microsoft.com/office/powerpoint/2010/main" val="3979951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Please</a:t>
            </a:r>
            <a:r>
              <a:rPr lang="fr-FR" dirty="0" smtClean="0"/>
              <a:t> </a:t>
            </a:r>
            <a:r>
              <a:rPr lang="fr-FR" dirty="0" err="1" smtClean="0"/>
              <a:t>share</a:t>
            </a:r>
            <a:r>
              <a:rPr lang="fr-FR" dirty="0" smtClean="0"/>
              <a:t> </a:t>
            </a:r>
            <a:r>
              <a:rPr lang="fr-FR" dirty="0" err="1" smtClean="0"/>
              <a:t>with</a:t>
            </a:r>
            <a:r>
              <a:rPr lang="fr-FR" dirty="0" smtClean="0"/>
              <a:t> us </a:t>
            </a:r>
            <a:r>
              <a:rPr lang="fr-FR" dirty="0" err="1" smtClean="0"/>
              <a:t>your</a:t>
            </a:r>
            <a:r>
              <a:rPr lang="fr-FR" dirty="0" smtClean="0"/>
              <a:t> </a:t>
            </a:r>
            <a:r>
              <a:rPr lang="fr-FR" dirty="0" err="1" smtClean="0"/>
              <a:t>feed</a:t>
            </a:r>
            <a:r>
              <a:rPr lang="fr-FR" dirty="0" smtClean="0"/>
              <a:t> back, </a:t>
            </a:r>
            <a:r>
              <a:rPr lang="fr-FR" dirty="0" err="1" smtClean="0"/>
              <a:t>felling</a:t>
            </a:r>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18</a:t>
            </a:fld>
            <a:endParaRPr lang="fr-FR"/>
          </a:p>
        </p:txBody>
      </p:sp>
    </p:spTree>
    <p:extLst>
      <p:ext uri="{BB962C8B-B14F-4D97-AF65-F5344CB8AC3E}">
        <p14:creationId xmlns:p14="http://schemas.microsoft.com/office/powerpoint/2010/main" val="23825436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8be6f3f7cc_2_666:notes"/>
          <p:cNvSpPr>
            <a:spLocks noGrp="1" noRot="1" noChangeAspect="1"/>
          </p:cNvSpPr>
          <p:nvPr>
            <p:ph type="sldImg" idx="2"/>
          </p:nvPr>
        </p:nvSpPr>
        <p:spPr>
          <a:xfrm>
            <a:off x="-11113" y="733425"/>
            <a:ext cx="6526213" cy="36718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g8be6f3f7cc_2_666:notes"/>
          <p:cNvSpPr txBox="1">
            <a:spLocks noGrp="1"/>
          </p:cNvSpPr>
          <p:nvPr>
            <p:ph type="body" idx="1"/>
          </p:nvPr>
        </p:nvSpPr>
        <p:spPr>
          <a:xfrm>
            <a:off x="650279" y="4648177"/>
            <a:ext cx="5202229" cy="4403536"/>
          </a:xfrm>
          <a:prstGeom prst="rect">
            <a:avLst/>
          </a:prstGeom>
          <a:noFill/>
          <a:ln>
            <a:noFill/>
          </a:ln>
        </p:spPr>
        <p:txBody>
          <a:bodyPr spcFirstLastPara="1" wrap="square" lIns="86100" tIns="86100" rIns="86100" bIns="86100" anchor="t" anchorCtr="0">
            <a:noAutofit/>
          </a:bodyPr>
          <a:lstStyle/>
          <a:p>
            <a:pPr marL="0" lvl="0" indent="0" algn="l" rtl="0">
              <a:spcBef>
                <a:spcPts val="0"/>
              </a:spcBef>
              <a:spcAft>
                <a:spcPts val="0"/>
              </a:spcAft>
              <a:buClr>
                <a:schemeClr val="dk1"/>
              </a:buClr>
              <a:buSzPts val="1100"/>
              <a:buFont typeface="Calibri"/>
              <a:buNone/>
            </a:pPr>
            <a:endParaRPr dirty="0">
              <a:solidFill>
                <a:schemeClr val="dk1"/>
              </a:solidFill>
            </a:endParaRPr>
          </a:p>
        </p:txBody>
      </p:sp>
    </p:spTree>
    <p:extLst>
      <p:ext uri="{BB962C8B-B14F-4D97-AF65-F5344CB8AC3E}">
        <p14:creationId xmlns:p14="http://schemas.microsoft.com/office/powerpoint/2010/main" val="24374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b="1" dirty="0" smtClean="0">
                <a:solidFill>
                  <a:schemeClr val="tx1">
                    <a:lumMod val="65000"/>
                    <a:lumOff val="35000"/>
                  </a:schemeClr>
                </a:solidFill>
                <a:latin typeface="+mn-lt"/>
                <a:ea typeface="+mn-ea"/>
                <a:cs typeface="+mn-cs"/>
              </a:rPr>
              <a:t>Lets start</a:t>
            </a:r>
            <a:r>
              <a:rPr lang="en-US" b="1" baseline="0" dirty="0" smtClean="0">
                <a:solidFill>
                  <a:schemeClr val="tx1">
                    <a:lumMod val="65000"/>
                    <a:lumOff val="35000"/>
                  </a:schemeClr>
                </a:solidFill>
                <a:latin typeface="+mn-lt"/>
                <a:ea typeface="+mn-ea"/>
                <a:cs typeface="+mn-cs"/>
              </a:rPr>
              <a:t> with the main </a:t>
            </a:r>
            <a:r>
              <a:rPr lang="en-US" b="1" baseline="0" dirty="0" err="1" smtClean="0">
                <a:solidFill>
                  <a:schemeClr val="tx1">
                    <a:lumMod val="65000"/>
                    <a:lumOff val="35000"/>
                  </a:schemeClr>
                </a:solidFill>
                <a:latin typeface="+mn-lt"/>
                <a:ea typeface="+mn-ea"/>
                <a:cs typeface="+mn-cs"/>
              </a:rPr>
              <a:t>informations</a:t>
            </a:r>
            <a:r>
              <a:rPr lang="en-US" b="1" baseline="0" dirty="0" smtClean="0">
                <a:solidFill>
                  <a:schemeClr val="tx1">
                    <a:lumMod val="65000"/>
                    <a:lumOff val="35000"/>
                  </a:schemeClr>
                </a:solidFill>
                <a:latin typeface="+mn-lt"/>
                <a:ea typeface="+mn-ea"/>
                <a:cs typeface="+mn-cs"/>
              </a:rPr>
              <a:t> to give to your clients to introduce them Nude perfect fluid :</a:t>
            </a:r>
            <a:endParaRPr lang="en-US" b="1" dirty="0" smtClean="0">
              <a:solidFill>
                <a:schemeClr val="tx1">
                  <a:lumMod val="65000"/>
                  <a:lumOff val="35000"/>
                </a:schemeClr>
              </a:solidFill>
              <a:latin typeface="+mn-lt"/>
              <a:ea typeface="+mn-ea"/>
              <a:cs typeface="+mn-cs"/>
            </a:endParaRPr>
          </a:p>
          <a:p>
            <a:r>
              <a:rPr lang="en-US" b="1" dirty="0" smtClean="0">
                <a:solidFill>
                  <a:schemeClr val="tx1">
                    <a:lumMod val="65000"/>
                    <a:lumOff val="35000"/>
                  </a:schemeClr>
                </a:solidFill>
                <a:latin typeface="+mn-lt"/>
                <a:ea typeface="+mn-ea"/>
                <a:cs typeface="+mn-cs"/>
              </a:rPr>
              <a:t>The catchphrase is : Perfect </a:t>
            </a:r>
            <a:r>
              <a:rPr lang="en-US" b="1" dirty="0">
                <a:solidFill>
                  <a:schemeClr val="tx1">
                    <a:lumMod val="65000"/>
                    <a:lumOff val="35000"/>
                  </a:schemeClr>
                </a:solidFill>
                <a:latin typeface="+mn-lt"/>
                <a:ea typeface="+mn-ea"/>
                <a:cs typeface="+mn-cs"/>
              </a:rPr>
              <a:t>skin, naturally.</a:t>
            </a:r>
          </a:p>
          <a:p>
            <a:r>
              <a:rPr lang="en-US" b="1" dirty="0" smtClean="0">
                <a:solidFill>
                  <a:schemeClr val="tx1">
                    <a:lumMod val="65000"/>
                    <a:lumOff val="35000"/>
                  </a:schemeClr>
                </a:solidFill>
                <a:latin typeface="+mn-lt"/>
                <a:ea typeface="+mn-ea"/>
                <a:cs typeface="+mn-cs"/>
              </a:rPr>
              <a:t> and the 3 main advantages to be highlighted are :</a:t>
            </a:r>
          </a:p>
          <a:p>
            <a:pPr marL="171450" indent="-171450">
              <a:buFont typeface="Arial" panose="020B0604020202020204" pitchFamily="34" charset="0"/>
              <a:buChar char="•"/>
            </a:pPr>
            <a:r>
              <a:rPr lang="en-US" dirty="0" smtClean="0">
                <a:solidFill>
                  <a:schemeClr val="tx1">
                    <a:lumMod val="65000"/>
                    <a:lumOff val="35000"/>
                  </a:schemeClr>
                </a:solidFill>
                <a:latin typeface="+mn-lt"/>
                <a:ea typeface="+mn-ea"/>
                <a:cs typeface="+mn-cs"/>
              </a:rPr>
              <a:t>NATURALNESS</a:t>
            </a:r>
            <a:r>
              <a:rPr lang="en-US" baseline="0" dirty="0" smtClean="0">
                <a:solidFill>
                  <a:schemeClr val="tx1">
                    <a:lumMod val="65000"/>
                    <a:lumOff val="35000"/>
                  </a:schemeClr>
                </a:solidFill>
                <a:latin typeface="+mn-lt"/>
                <a:ea typeface="+mn-ea"/>
                <a:cs typeface="+mn-cs"/>
              </a:rPr>
              <a:t> : </a:t>
            </a:r>
            <a:r>
              <a:rPr lang="en-US" dirty="0" smtClean="0">
                <a:solidFill>
                  <a:schemeClr val="tx1">
                    <a:lumMod val="65000"/>
                    <a:lumOff val="35000"/>
                  </a:schemeClr>
                </a:solidFill>
                <a:latin typeface="+mn-lt"/>
                <a:ea typeface="+mn-ea"/>
                <a:cs typeface="+mn-cs"/>
              </a:rPr>
              <a:t>Highly </a:t>
            </a:r>
            <a:r>
              <a:rPr lang="en-US" dirty="0">
                <a:solidFill>
                  <a:schemeClr val="tx1">
                    <a:lumMod val="65000"/>
                    <a:lumOff val="35000"/>
                  </a:schemeClr>
                </a:solidFill>
                <a:latin typeface="+mn-lt"/>
                <a:ea typeface="+mn-ea"/>
                <a:cs typeface="+mn-cs"/>
              </a:rPr>
              <a:t>natural formula (96% natural-origin ingredients) free of silicone.</a:t>
            </a:r>
          </a:p>
          <a:p>
            <a:pPr marL="171450" indent="-171450">
              <a:buFont typeface="Arial" panose="020B0604020202020204" pitchFamily="34" charset="0"/>
              <a:buChar char="•"/>
            </a:pPr>
            <a:r>
              <a:rPr lang="en-US" dirty="0">
                <a:solidFill>
                  <a:schemeClr val="tx1">
                    <a:lumMod val="65000"/>
                    <a:lumOff val="35000"/>
                  </a:schemeClr>
                </a:solidFill>
                <a:latin typeface="+mn-lt"/>
                <a:ea typeface="+mn-ea"/>
                <a:cs typeface="+mn-cs"/>
              </a:rPr>
              <a:t>With a </a:t>
            </a:r>
            <a:r>
              <a:rPr lang="en-US" i="1" dirty="0">
                <a:solidFill>
                  <a:schemeClr val="tx1">
                    <a:lumMod val="65000"/>
                    <a:lumOff val="35000"/>
                  </a:schemeClr>
                </a:solidFill>
                <a:latin typeface="+mn-lt"/>
                <a:ea typeface="+mn-ea"/>
                <a:cs typeface="+mn-cs"/>
              </a:rPr>
              <a:t>short-term</a:t>
            </a:r>
            <a:r>
              <a:rPr lang="en-US" dirty="0">
                <a:solidFill>
                  <a:schemeClr val="tx1">
                    <a:lumMod val="65000"/>
                    <a:lumOff val="35000"/>
                  </a:schemeClr>
                </a:solidFill>
                <a:latin typeface="+mn-lt"/>
                <a:ea typeface="+mn-ea"/>
                <a:cs typeface="+mn-cs"/>
              </a:rPr>
              <a:t> soft-focus effect and </a:t>
            </a:r>
            <a:r>
              <a:rPr lang="en-US" i="1" dirty="0">
                <a:solidFill>
                  <a:schemeClr val="tx1">
                    <a:lumMod val="65000"/>
                    <a:lumOff val="35000"/>
                  </a:schemeClr>
                </a:solidFill>
                <a:latin typeface="+mn-lt"/>
                <a:ea typeface="+mn-ea"/>
                <a:cs typeface="+mn-cs"/>
              </a:rPr>
              <a:t>long-term</a:t>
            </a:r>
            <a:r>
              <a:rPr lang="en-US" dirty="0">
                <a:solidFill>
                  <a:schemeClr val="tx1">
                    <a:lumMod val="65000"/>
                    <a:lumOff val="35000"/>
                  </a:schemeClr>
                </a:solidFill>
                <a:latin typeface="+mn-lt"/>
                <a:ea typeface="+mn-ea"/>
                <a:cs typeface="+mn-cs"/>
              </a:rPr>
              <a:t> multi-perfection.</a:t>
            </a:r>
          </a:p>
          <a:p>
            <a:pPr marL="171450" indent="-171450">
              <a:buFont typeface="Arial" panose="020B0604020202020204" pitchFamily="34" charset="0"/>
              <a:buChar char="•"/>
            </a:pPr>
            <a:r>
              <a:rPr lang="en-US" sz="800" dirty="0">
                <a:solidFill>
                  <a:schemeClr val="tx1">
                    <a:lumMod val="65000"/>
                    <a:lumOff val="35000"/>
                  </a:schemeClr>
                </a:solidFill>
                <a:latin typeface="+mn-lt"/>
                <a:ea typeface="+mn-ea"/>
                <a:cs typeface="+mn-cs"/>
              </a:rPr>
              <a:t>In</a:t>
            </a:r>
            <a:r>
              <a:rPr lang="en-US" sz="800" baseline="0" dirty="0">
                <a:solidFill>
                  <a:schemeClr val="tx1">
                    <a:lumMod val="65000"/>
                    <a:lumOff val="35000"/>
                  </a:schemeClr>
                </a:solidFill>
                <a:latin typeface="+mn-lt"/>
                <a:ea typeface="+mn-ea"/>
                <a:cs typeface="+mn-cs"/>
              </a:rPr>
              <a:t> one single step </a:t>
            </a:r>
            <a:r>
              <a:rPr lang="en-US" sz="800" dirty="0">
                <a:solidFill>
                  <a:schemeClr val="tx1">
                    <a:lumMod val="65000"/>
                    <a:lumOff val="35000"/>
                  </a:schemeClr>
                </a:solidFill>
                <a:latin typeface="+mn-lt"/>
                <a:ea typeface="+mn-ea"/>
                <a:cs typeface="+mn-cs"/>
              </a:rPr>
              <a:t>to achieve</a:t>
            </a:r>
            <a:r>
              <a:rPr lang="en-US" sz="800" baseline="0" dirty="0">
                <a:solidFill>
                  <a:schemeClr val="tx1">
                    <a:lumMod val="65000"/>
                    <a:lumOff val="35000"/>
                  </a:schemeClr>
                </a:solidFill>
                <a:latin typeface="+mn-lt"/>
                <a:ea typeface="+mn-ea"/>
                <a:cs typeface="+mn-cs"/>
              </a:rPr>
              <a:t> </a:t>
            </a:r>
            <a:r>
              <a:rPr lang="en-US" sz="800" dirty="0" smtClean="0">
                <a:solidFill>
                  <a:schemeClr val="tx1">
                    <a:lumMod val="65000"/>
                    <a:lumOff val="35000"/>
                  </a:schemeClr>
                </a:solidFill>
                <a:latin typeface="+mn-lt"/>
                <a:ea typeface="+mn-ea"/>
                <a:cs typeface="+mn-cs"/>
              </a:rPr>
              <a:t>perfection</a:t>
            </a:r>
            <a:r>
              <a:rPr lang="en-US" sz="800" baseline="0" dirty="0" smtClean="0">
                <a:solidFill>
                  <a:schemeClr val="tx1">
                    <a:lumMod val="65000"/>
                    <a:lumOff val="35000"/>
                  </a:schemeClr>
                </a:solidFill>
                <a:latin typeface="+mn-lt"/>
                <a:ea typeface="+mn-ea"/>
                <a:cs typeface="+mn-cs"/>
              </a:rPr>
              <a:t> and protection against pollution &amp; blue light</a:t>
            </a:r>
            <a:endParaRPr lang="en-US" sz="800" dirty="0">
              <a:solidFill>
                <a:schemeClr val="tx1">
                  <a:lumMod val="65000"/>
                  <a:lumOff val="35000"/>
                </a:schemeClr>
              </a:solidFill>
              <a:latin typeface="+mn-lt"/>
              <a:ea typeface="+mn-ea"/>
              <a:cs typeface="+mn-cs"/>
            </a:endParaRPr>
          </a:p>
          <a:p>
            <a:pPr marL="171450" indent="-171450">
              <a:buFont typeface="Arial" panose="020B0604020202020204" pitchFamily="34" charset="0"/>
              <a:buChar char="•"/>
            </a:pPr>
            <a:endParaRPr lang="en-US" sz="800" dirty="0">
              <a:solidFill>
                <a:schemeClr val="tx1">
                  <a:lumMod val="65000"/>
                  <a:lumOff val="35000"/>
                </a:schemeClr>
              </a:solidFill>
              <a:latin typeface="+mn-lt"/>
              <a:ea typeface="+mn-ea"/>
              <a:cs typeface="+mn-cs"/>
            </a:endParaRPr>
          </a:p>
          <a:p>
            <a:r>
              <a:rPr lang="en-US" sz="800" dirty="0" smtClean="0">
                <a:solidFill>
                  <a:schemeClr val="tx1">
                    <a:lumMod val="65000"/>
                    <a:lumOff val="35000"/>
                  </a:schemeClr>
                </a:solidFill>
                <a:latin typeface="+mn-lt"/>
                <a:ea typeface="+mn-ea"/>
                <a:cs typeface="+mn-cs"/>
              </a:rPr>
              <a:t>Nude </a:t>
            </a:r>
            <a:r>
              <a:rPr lang="en-US" sz="800" dirty="0">
                <a:solidFill>
                  <a:schemeClr val="tx1">
                    <a:lumMod val="65000"/>
                    <a:lumOff val="35000"/>
                  </a:schemeClr>
                </a:solidFill>
                <a:latin typeface="+mn-lt"/>
                <a:ea typeface="+mn-ea"/>
                <a:cs typeface="+mn-cs"/>
              </a:rPr>
              <a:t>Perfect is a </a:t>
            </a:r>
            <a:r>
              <a:rPr lang="en-US" sz="800" dirty="0" smtClean="0">
                <a:solidFill>
                  <a:schemeClr val="tx1">
                    <a:lumMod val="65000"/>
                    <a:lumOff val="35000"/>
                  </a:schemeClr>
                </a:solidFill>
                <a:latin typeface="+mn-lt"/>
                <a:ea typeface="+mn-ea"/>
                <a:cs typeface="+mn-cs"/>
              </a:rPr>
              <a:t>new-generation </a:t>
            </a:r>
            <a:r>
              <a:rPr lang="en-US" sz="800" dirty="0">
                <a:solidFill>
                  <a:schemeClr val="tx1">
                    <a:lumMod val="65000"/>
                    <a:lumOff val="35000"/>
                  </a:schemeClr>
                </a:solidFill>
                <a:latin typeface="+mn-lt"/>
                <a:ea typeface="+mn-ea"/>
                <a:cs typeface="+mn-cs"/>
              </a:rPr>
              <a:t>multi-perfection fluid with an instant blurring effect</a:t>
            </a:r>
            <a:r>
              <a:rPr lang="en-US" sz="800" dirty="0" smtClean="0">
                <a:solidFill>
                  <a:schemeClr val="tx1">
                    <a:lumMod val="65000"/>
                    <a:lumOff val="35000"/>
                  </a:schemeClr>
                </a:solidFill>
                <a:latin typeface="+mn-lt"/>
                <a:ea typeface="+mn-ea"/>
                <a:cs typeface="+mn-cs"/>
              </a:rPr>
              <a:t>*</a:t>
            </a:r>
            <a:endParaRPr lang="en-US" sz="800" dirty="0">
              <a:solidFill>
                <a:schemeClr val="tx1">
                  <a:lumMod val="65000"/>
                  <a:lumOff val="35000"/>
                </a:schemeClr>
              </a:solidFill>
              <a:latin typeface="+mn-lt"/>
              <a:ea typeface="+mn-ea"/>
              <a:cs typeface="+mn-cs"/>
            </a:endParaRPr>
          </a:p>
          <a:p>
            <a:r>
              <a:rPr lang="en-US" sz="800" dirty="0">
                <a:solidFill>
                  <a:schemeClr val="tx1">
                    <a:lumMod val="65000"/>
                    <a:lumOff val="35000"/>
                  </a:schemeClr>
                </a:solidFill>
                <a:latin typeface="+mn-lt"/>
                <a:ea typeface="+mn-ea"/>
                <a:cs typeface="+mn-cs"/>
              </a:rPr>
              <a:t>It clearly improves the skin’s texture and reveals a naturally more radiant and uniform complexion.</a:t>
            </a:r>
          </a:p>
          <a:p>
            <a:r>
              <a:rPr lang="en-US" sz="800" dirty="0">
                <a:solidFill>
                  <a:schemeClr val="tx1">
                    <a:lumMod val="65000"/>
                    <a:lumOff val="35000"/>
                  </a:schemeClr>
                </a:solidFill>
                <a:latin typeface="+mn-lt"/>
                <a:ea typeface="+mn-ea"/>
                <a:cs typeface="+mn-cs"/>
              </a:rPr>
              <a:t>It lastingly minimizes the skin’s imperfections and refines its texture, visibly tightens pores, and blurs wrinkles and fine lines. </a:t>
            </a:r>
          </a:p>
          <a:p>
            <a:r>
              <a:rPr lang="en-US" sz="800" dirty="0">
                <a:solidFill>
                  <a:schemeClr val="tx1">
                    <a:lumMod val="65000"/>
                    <a:lumOff val="35000"/>
                  </a:schemeClr>
                </a:solidFill>
                <a:latin typeface="+mn-lt"/>
                <a:ea typeface="+mn-ea"/>
                <a:cs typeface="+mn-cs"/>
              </a:rPr>
              <a:t>The skin gradually becomes smoother and more beautiful, even without makeup</a:t>
            </a:r>
            <a:r>
              <a:rPr lang="en-US" sz="800" baseline="30000" dirty="0">
                <a:solidFill>
                  <a:schemeClr val="tx1">
                    <a:lumMod val="65000"/>
                    <a:lumOff val="35000"/>
                  </a:schemeClr>
                </a:solidFill>
                <a:latin typeface="+mn-lt"/>
                <a:ea typeface="+mn-ea"/>
                <a:cs typeface="+mn-cs"/>
              </a:rPr>
              <a:t>1</a:t>
            </a:r>
            <a:r>
              <a:rPr lang="en-US" sz="800" dirty="0">
                <a:solidFill>
                  <a:schemeClr val="tx1">
                    <a:lumMod val="65000"/>
                    <a:lumOff val="35000"/>
                  </a:schemeClr>
                </a:solidFill>
                <a:latin typeface="+mn-lt"/>
                <a:ea typeface="+mn-ea"/>
                <a:cs typeface="+mn-cs"/>
              </a:rPr>
              <a:t>.</a:t>
            </a:r>
          </a:p>
          <a:p>
            <a:pPr marL="0" indent="0">
              <a:buFont typeface="Arial" panose="020B0604020202020204" pitchFamily="34" charset="0"/>
              <a:buNone/>
            </a:pPr>
            <a:endParaRPr lang="en-US" sz="800" dirty="0">
              <a:solidFill>
                <a:schemeClr val="tx1">
                  <a:lumMod val="65000"/>
                  <a:lumOff val="35000"/>
                </a:schemeClr>
              </a:solidFill>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AA6B51F7-DE08-4CA8-8193-834A2D04A0EA}" type="slidenum">
              <a:rPr lang="fr-FR" smtClean="0"/>
              <a:t>2</a:t>
            </a:fld>
            <a:endParaRPr lang="en-US" dirty="0"/>
          </a:p>
        </p:txBody>
      </p:sp>
    </p:spTree>
    <p:extLst>
      <p:ext uri="{BB962C8B-B14F-4D97-AF65-F5344CB8AC3E}">
        <p14:creationId xmlns:p14="http://schemas.microsoft.com/office/powerpoint/2010/main" val="3034293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Regarding</a:t>
            </a:r>
            <a:r>
              <a:rPr lang="fr-FR" dirty="0" smtClean="0"/>
              <a:t> the Classification, </a:t>
            </a:r>
            <a:r>
              <a:rPr lang="fr-FR" dirty="0" err="1" smtClean="0"/>
              <a:t>nude</a:t>
            </a:r>
            <a:r>
              <a:rPr lang="fr-FR" dirty="0" smtClean="0"/>
              <a:t> </a:t>
            </a:r>
            <a:r>
              <a:rPr lang="fr-FR" dirty="0" err="1" smtClean="0"/>
              <a:t>perfect</a:t>
            </a:r>
            <a:r>
              <a:rPr lang="fr-FR" dirty="0" smtClean="0"/>
              <a:t> </a:t>
            </a:r>
            <a:r>
              <a:rPr lang="fr-FR" dirty="0" err="1" smtClean="0"/>
              <a:t>is</a:t>
            </a:r>
            <a:r>
              <a:rPr lang="fr-FR" dirty="0" smtClean="0"/>
              <a:t> </a:t>
            </a:r>
            <a:r>
              <a:rPr lang="fr-FR" dirty="0" err="1" smtClean="0"/>
              <a:t>positioning</a:t>
            </a:r>
            <a:r>
              <a:rPr lang="fr-FR" dirty="0" smtClean="0"/>
              <a:t> in the </a:t>
            </a:r>
            <a:r>
              <a:rPr lang="fr-FR" dirty="0" err="1" smtClean="0"/>
              <a:t>age</a:t>
            </a:r>
            <a:r>
              <a:rPr lang="fr-FR" dirty="0" smtClean="0"/>
              <a:t> </a:t>
            </a:r>
            <a:r>
              <a:rPr lang="fr-FR" dirty="0" err="1" smtClean="0"/>
              <a:t>defense</a:t>
            </a:r>
            <a:r>
              <a:rPr lang="fr-FR" dirty="0" smtClean="0"/>
              <a:t> range</a:t>
            </a:r>
            <a:endParaRPr lang="fr-FR" dirty="0"/>
          </a:p>
          <a:p>
            <a:endParaRPr lang="fr-FR" dirty="0"/>
          </a:p>
          <a:p>
            <a:pPr marL="0" indent="0" algn="just">
              <a:buFont typeface="Arial" panose="020B0604020202020204" pitchFamily="34" charset="0"/>
              <a:buNone/>
              <a:defRPr/>
            </a:pPr>
            <a:r>
              <a:rPr lang="en-US" sz="1200" b="0" u="none" baseline="0" dirty="0" smtClean="0">
                <a:solidFill>
                  <a:schemeClr val="tx1">
                    <a:lumMod val="65000"/>
                    <a:lumOff val="35000"/>
                  </a:schemeClr>
                </a:solidFill>
                <a:latin typeface="+mn-lt"/>
                <a:ea typeface="+mn-ea"/>
                <a:cs typeface="+mn-cs"/>
              </a:rPr>
              <a:t>The target customers :</a:t>
            </a:r>
            <a:endParaRPr lang="en-US" sz="1200" b="0" u="none" baseline="0" dirty="0">
              <a:solidFill>
                <a:schemeClr val="tx1">
                  <a:lumMod val="65000"/>
                  <a:lumOff val="35000"/>
                </a:schemeClr>
              </a:solidFill>
              <a:latin typeface="+mn-lt"/>
              <a:ea typeface="+mn-ea"/>
              <a:cs typeface="+mn-cs"/>
            </a:endParaRPr>
          </a:p>
          <a:p>
            <a:pPr marL="171450" indent="-171450" algn="just">
              <a:buFont typeface="Arial" panose="020B0604020202020204" pitchFamily="34" charset="0"/>
              <a:buChar char="•"/>
              <a:defRPr/>
            </a:pPr>
            <a:r>
              <a:rPr lang="en-US" sz="1200" dirty="0" smtClean="0">
                <a:solidFill>
                  <a:schemeClr val="tx1">
                    <a:lumMod val="65000"/>
                    <a:lumOff val="35000"/>
                  </a:schemeClr>
                </a:solidFill>
                <a:latin typeface="+mn-lt"/>
                <a:ea typeface="+mn-ea"/>
                <a:cs typeface="+mn-cs"/>
              </a:rPr>
              <a:t>those looking for perfect skin, the </a:t>
            </a:r>
            <a:r>
              <a:rPr lang="en-US" sz="1200" dirty="0">
                <a:solidFill>
                  <a:schemeClr val="tx1">
                    <a:lumMod val="65000"/>
                    <a:lumOff val="35000"/>
                  </a:schemeClr>
                </a:solidFill>
                <a:latin typeface="+mn-lt"/>
                <a:ea typeface="+mn-ea"/>
                <a:cs typeface="+mn-cs"/>
              </a:rPr>
              <a:t>quest for perfect skin is inter-generational. </a:t>
            </a:r>
            <a:r>
              <a:rPr lang="en-US" sz="1200" dirty="0" smtClean="0">
                <a:solidFill>
                  <a:schemeClr val="tx1">
                    <a:lumMod val="65000"/>
                    <a:lumOff val="35000"/>
                  </a:schemeClr>
                </a:solidFill>
                <a:latin typeface="+mn-lt"/>
                <a:ea typeface="+mn-ea"/>
                <a:cs typeface="+mn-cs"/>
              </a:rPr>
              <a:t>(influencer)</a:t>
            </a:r>
            <a:endParaRPr lang="en-US" sz="1200" dirty="0">
              <a:solidFill>
                <a:schemeClr val="tx1">
                  <a:lumMod val="65000"/>
                  <a:lumOff val="35000"/>
                </a:schemeClr>
              </a:solidFill>
              <a:latin typeface="+mn-lt"/>
              <a:ea typeface="+mn-ea"/>
              <a:cs typeface="+mn-cs"/>
            </a:endParaRPr>
          </a:p>
          <a:p>
            <a:pPr marL="171450" indent="-171450" algn="just">
              <a:buFont typeface="Arial" panose="020B0604020202020204" pitchFamily="34" charset="0"/>
              <a:buChar char="•"/>
              <a:defRPr/>
            </a:pPr>
            <a:r>
              <a:rPr lang="en-US" sz="1200" dirty="0">
                <a:solidFill>
                  <a:schemeClr val="tx1">
                    <a:lumMod val="65000"/>
                    <a:lumOff val="35000"/>
                  </a:schemeClr>
                </a:solidFill>
                <a:latin typeface="+mn-lt"/>
                <a:ea typeface="+mn-ea"/>
                <a:cs typeface="+mn-cs"/>
              </a:rPr>
              <a:t>The age </a:t>
            </a:r>
            <a:r>
              <a:rPr lang="en-US" sz="1200" dirty="0" smtClean="0">
                <a:solidFill>
                  <a:schemeClr val="tx1">
                    <a:lumMod val="65000"/>
                    <a:lumOff val="35000"/>
                  </a:schemeClr>
                </a:solidFill>
                <a:latin typeface="+mn-lt"/>
                <a:ea typeface="+mn-ea"/>
                <a:cs typeface="+mn-cs"/>
              </a:rPr>
              <a:t>bracket is generally between 20-40 years and above (millennials). </a:t>
            </a:r>
            <a:endParaRPr lang="en-US" sz="1200" dirty="0">
              <a:solidFill>
                <a:schemeClr val="tx1">
                  <a:lumMod val="65000"/>
                  <a:lumOff val="35000"/>
                </a:schemeClr>
              </a:solidFill>
              <a:latin typeface="+mn-lt"/>
              <a:ea typeface="+mn-ea"/>
              <a:cs typeface="+mn-cs"/>
            </a:endParaRPr>
          </a:p>
          <a:p>
            <a:pPr marL="171450" indent="-171450" algn="just">
              <a:buFont typeface="Arial" panose="020B0604020202020204" pitchFamily="34" charset="0"/>
              <a:buChar char="•"/>
              <a:defRPr/>
            </a:pPr>
            <a:r>
              <a:rPr lang="en-US" sz="1200" dirty="0" smtClean="0">
                <a:solidFill>
                  <a:schemeClr val="tx1">
                    <a:lumMod val="65000"/>
                    <a:lumOff val="35000"/>
                  </a:schemeClr>
                </a:solidFill>
                <a:latin typeface="+mn-lt"/>
                <a:ea typeface="+mn-ea"/>
                <a:cs typeface="+mn-cs"/>
              </a:rPr>
              <a:t>The ally of remote work thanks to its light and </a:t>
            </a:r>
            <a:r>
              <a:rPr lang="en-US" sz="1200" dirty="0" err="1" smtClean="0">
                <a:solidFill>
                  <a:schemeClr val="tx1">
                    <a:lumMod val="65000"/>
                    <a:lumOff val="35000"/>
                  </a:schemeClr>
                </a:solidFill>
                <a:latin typeface="+mn-lt"/>
                <a:ea typeface="+mn-ea"/>
                <a:cs typeface="+mn-cs"/>
              </a:rPr>
              <a:t>matifying</a:t>
            </a:r>
            <a:r>
              <a:rPr lang="en-US" sz="1200" baseline="0" dirty="0" smtClean="0">
                <a:solidFill>
                  <a:schemeClr val="tx1">
                    <a:lumMod val="65000"/>
                    <a:lumOff val="35000"/>
                  </a:schemeClr>
                </a:solidFill>
                <a:latin typeface="+mn-lt"/>
                <a:ea typeface="+mn-ea"/>
                <a:cs typeface="+mn-cs"/>
              </a:rPr>
              <a:t> texture and its anti blue light property ! So perfect for those who work at home</a:t>
            </a:r>
            <a:endParaRPr lang="en-US" sz="1200" dirty="0">
              <a:solidFill>
                <a:schemeClr val="tx1">
                  <a:lumMod val="65000"/>
                  <a:lumOff val="35000"/>
                </a:schemeClr>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3</a:t>
            </a:fld>
            <a:endParaRPr lang="fr-FR"/>
          </a:p>
        </p:txBody>
      </p:sp>
    </p:spTree>
    <p:extLst>
      <p:ext uri="{BB962C8B-B14F-4D97-AF65-F5344CB8AC3E}">
        <p14:creationId xmlns:p14="http://schemas.microsoft.com/office/powerpoint/2010/main" val="324725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Integrated into your morning and evening beauty routine, this fluid, with its matte, velvety </a:t>
            </a:r>
            <a:r>
              <a:rPr lang="en-US" dirty="0" smtClean="0"/>
              <a:t>finish, </a:t>
            </a:r>
            <a:r>
              <a:rPr lang="en-US" dirty="0"/>
              <a:t>is applied after cleansing the skin and spraying on Yon-Ka Lotion. </a:t>
            </a:r>
          </a:p>
          <a:p>
            <a:endParaRPr lang="fr-FR" sz="1200" kern="1200" dirty="0">
              <a:solidFill>
                <a:schemeClr val="tx1">
                  <a:lumMod val="65000"/>
                  <a:lumOff val="35000"/>
                </a:schemeClr>
              </a:solidFill>
              <a:effectLst/>
              <a:latin typeface="+mn-lt"/>
              <a:ea typeface="+mn-ea"/>
              <a:cs typeface="+mn-cs"/>
            </a:endParaRPr>
          </a:p>
          <a:p>
            <a:r>
              <a:rPr lang="en-US" sz="1200" b="1" dirty="0">
                <a:solidFill>
                  <a:schemeClr val="tx1">
                    <a:lumMod val="65000"/>
                    <a:lumOff val="35000"/>
                  </a:schemeClr>
                </a:solidFill>
                <a:latin typeface="+mn-lt"/>
                <a:ea typeface="+mn-ea"/>
                <a:cs typeface="+mn-cs"/>
              </a:rPr>
              <a:t>Yon-Ka tip </a:t>
            </a:r>
          </a:p>
          <a:p>
            <a:r>
              <a:rPr lang="en-US" sz="1200" dirty="0">
                <a:solidFill>
                  <a:schemeClr val="tx1">
                    <a:lumMod val="65000"/>
                    <a:lumOff val="35000"/>
                  </a:schemeClr>
                </a:solidFill>
                <a:latin typeface="+mn-lt"/>
                <a:ea typeface="+mn-ea"/>
                <a:cs typeface="+mn-cs"/>
              </a:rPr>
              <a:t>According to your skin type, apply a Yon-Ka serum before the Nude Perfect fluid for optimum comfort. </a:t>
            </a:r>
          </a:p>
          <a:p>
            <a:r>
              <a:rPr lang="en-US" sz="1200" u="sng" dirty="0">
                <a:solidFill>
                  <a:schemeClr val="tx1">
                    <a:lumMod val="65000"/>
                    <a:lumOff val="35000"/>
                  </a:schemeClr>
                </a:solidFill>
                <a:latin typeface="+mn-lt"/>
                <a:ea typeface="+mn-ea"/>
                <a:cs typeface="+mn-cs"/>
              </a:rPr>
              <a:t>(Caution: do not mix</a:t>
            </a:r>
            <a:r>
              <a:rPr lang="en-US" sz="1200" u="sng" baseline="0" dirty="0">
                <a:solidFill>
                  <a:schemeClr val="tx1">
                    <a:lumMod val="65000"/>
                    <a:lumOff val="35000"/>
                  </a:schemeClr>
                </a:solidFill>
                <a:latin typeface="+mn-lt"/>
                <a:ea typeface="+mn-ea"/>
                <a:cs typeface="+mn-cs"/>
              </a:rPr>
              <a:t> Nude Perfect with a booster)</a:t>
            </a:r>
          </a:p>
          <a:p>
            <a:r>
              <a:rPr lang="en-US" sz="1200" dirty="0">
                <a:solidFill>
                  <a:schemeClr val="tx1">
                    <a:lumMod val="65000"/>
                    <a:lumOff val="35000"/>
                  </a:schemeClr>
                </a:solidFill>
                <a:latin typeface="+mn-lt"/>
                <a:ea typeface="+mn-ea"/>
                <a:cs typeface="+mn-cs"/>
              </a:rPr>
              <a:t>In addition, adopt the Yon-Ka Scrub + Mask routine 2 to 3 times a week.</a:t>
            </a:r>
          </a:p>
          <a:p>
            <a:r>
              <a:rPr lang="en-US" sz="1200" dirty="0">
                <a:solidFill>
                  <a:schemeClr val="tx1">
                    <a:lumMod val="65000"/>
                    <a:lumOff val="35000"/>
                  </a:schemeClr>
                </a:solidFill>
                <a:latin typeface="+mn-lt"/>
                <a:ea typeface="+mn-ea"/>
                <a:cs typeface="+mn-cs"/>
              </a:rPr>
              <a:t> </a:t>
            </a:r>
          </a:p>
          <a:p>
            <a:r>
              <a:rPr lang="en-US" sz="1200" dirty="0" smtClean="0">
                <a:solidFill>
                  <a:schemeClr val="tx1">
                    <a:lumMod val="65000"/>
                    <a:lumOff val="35000"/>
                  </a:schemeClr>
                </a:solidFill>
                <a:latin typeface="+mn-lt"/>
                <a:ea typeface="+mn-ea"/>
                <a:cs typeface="+mn-cs"/>
              </a:rPr>
              <a:t>You</a:t>
            </a:r>
            <a:r>
              <a:rPr lang="en-US" sz="1200" baseline="0" dirty="0" smtClean="0">
                <a:solidFill>
                  <a:schemeClr val="tx1">
                    <a:lumMod val="65000"/>
                    <a:lumOff val="35000"/>
                  </a:schemeClr>
                </a:solidFill>
                <a:latin typeface="+mn-lt"/>
                <a:ea typeface="+mn-ea"/>
                <a:cs typeface="+mn-cs"/>
              </a:rPr>
              <a:t> need </a:t>
            </a:r>
            <a:r>
              <a:rPr lang="en-US" sz="1200" dirty="0" smtClean="0">
                <a:solidFill>
                  <a:schemeClr val="tx1">
                    <a:lumMod val="65000"/>
                    <a:lumOff val="35000"/>
                  </a:schemeClr>
                </a:solidFill>
                <a:latin typeface="+mn-lt"/>
                <a:ea typeface="+mn-ea"/>
                <a:cs typeface="+mn-cs"/>
              </a:rPr>
              <a:t>2 </a:t>
            </a:r>
            <a:r>
              <a:rPr lang="en-US" sz="1200" dirty="0">
                <a:solidFill>
                  <a:schemeClr val="tx1">
                    <a:lumMod val="65000"/>
                    <a:lumOff val="35000"/>
                  </a:schemeClr>
                </a:solidFill>
                <a:latin typeface="+mn-lt"/>
                <a:ea typeface="+mn-ea"/>
                <a:cs typeface="+mn-cs"/>
              </a:rPr>
              <a:t>to 3 pumps </a:t>
            </a:r>
            <a:r>
              <a:rPr lang="en-US" sz="1200" dirty="0" smtClean="0">
                <a:solidFill>
                  <a:schemeClr val="tx1">
                    <a:lumMod val="65000"/>
                    <a:lumOff val="35000"/>
                  </a:schemeClr>
                </a:solidFill>
                <a:latin typeface="+mn-lt"/>
                <a:ea typeface="+mn-ea"/>
                <a:cs typeface="+mn-cs"/>
              </a:rPr>
              <a:t>per </a:t>
            </a:r>
            <a:r>
              <a:rPr lang="en-US" sz="1200" dirty="0">
                <a:solidFill>
                  <a:schemeClr val="tx1">
                    <a:lumMod val="65000"/>
                    <a:lumOff val="35000"/>
                  </a:schemeClr>
                </a:solidFill>
                <a:latin typeface="+mn-lt"/>
                <a:ea typeface="+mn-ea"/>
                <a:cs typeface="+mn-cs"/>
              </a:rPr>
              <a:t>use to cover the entire face. </a:t>
            </a:r>
          </a:p>
          <a:p>
            <a:r>
              <a:rPr lang="en-US" sz="1200" dirty="0">
                <a:solidFill>
                  <a:schemeClr val="tx1">
                    <a:lumMod val="65000"/>
                    <a:lumOff val="35000"/>
                  </a:schemeClr>
                </a:solidFill>
                <a:latin typeface="+mn-lt"/>
                <a:ea typeface="+mn-ea"/>
                <a:cs typeface="+mn-cs"/>
              </a:rPr>
              <a:t>Duration of use for one 50 ml bottle: 1½ to 2 months (when used twice a day). </a:t>
            </a:r>
          </a:p>
          <a:p>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4</a:t>
            </a:fld>
            <a:endParaRPr lang="fr-FR"/>
          </a:p>
        </p:txBody>
      </p:sp>
    </p:spTree>
    <p:extLst>
      <p:ext uri="{BB962C8B-B14F-4D97-AF65-F5344CB8AC3E}">
        <p14:creationId xmlns:p14="http://schemas.microsoft.com/office/powerpoint/2010/main" val="816066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en-US" sz="1200" baseline="0" dirty="0">
                <a:solidFill>
                  <a:schemeClr val="tx1">
                    <a:lumMod val="65000"/>
                    <a:lumOff val="35000"/>
                  </a:schemeClr>
                </a:solidFill>
              </a:rPr>
              <a:t>our product can be used</a:t>
            </a:r>
          </a:p>
          <a:p>
            <a:pPr marL="171450" lvl="0" indent="-171450">
              <a:buFontTx/>
              <a:buChar char="-"/>
            </a:pPr>
            <a:r>
              <a:rPr lang="en-US" sz="1200" baseline="0" dirty="0">
                <a:solidFill>
                  <a:schemeClr val="tx1">
                    <a:lumMod val="65000"/>
                    <a:lumOff val="35000"/>
                  </a:schemeClr>
                </a:solidFill>
              </a:rPr>
              <a:t>as a primer before makeup </a:t>
            </a:r>
            <a:r>
              <a:rPr lang="en-US" sz="1200" baseline="0" dirty="0" smtClean="0">
                <a:solidFill>
                  <a:schemeClr val="tx1">
                    <a:lumMod val="65000"/>
                    <a:lumOff val="35000"/>
                  </a:schemeClr>
                </a:solidFill>
              </a:rPr>
              <a:t>for </a:t>
            </a:r>
            <a:r>
              <a:rPr lang="en-US" sz="1200" baseline="0" dirty="0">
                <a:solidFill>
                  <a:schemeClr val="tx1">
                    <a:lumMod val="65000"/>
                    <a:lumOff val="35000"/>
                  </a:schemeClr>
                </a:solidFill>
              </a:rPr>
              <a:t>its instant soft-focus effect </a:t>
            </a:r>
            <a:r>
              <a:rPr lang="en-US" sz="1200" baseline="0" dirty="0" smtClean="0">
                <a:solidFill>
                  <a:schemeClr val="tx1">
                    <a:lumMod val="65000"/>
                    <a:lumOff val="35000"/>
                  </a:schemeClr>
                </a:solidFill>
              </a:rPr>
              <a:t>(improves the quality of the skin, </a:t>
            </a:r>
            <a:r>
              <a:rPr lang="en-US" sz="1200" baseline="0" dirty="0" err="1" smtClean="0">
                <a:solidFill>
                  <a:schemeClr val="tx1">
                    <a:lumMod val="65000"/>
                    <a:lumOff val="35000"/>
                  </a:schemeClr>
                </a:solidFill>
              </a:rPr>
              <a:t>smoothes</a:t>
            </a:r>
            <a:r>
              <a:rPr lang="en-US" sz="1200" baseline="0" dirty="0" smtClean="0">
                <a:solidFill>
                  <a:schemeClr val="tx1">
                    <a:lumMod val="65000"/>
                    <a:lumOff val="35000"/>
                  </a:schemeClr>
                </a:solidFill>
              </a:rPr>
              <a:t> wrinkles and lines and even out the complexion)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solidFill>
                  <a:schemeClr val="tx1">
                    <a:lumMod val="65000"/>
                    <a:lumOff val="35000"/>
                  </a:schemeClr>
                </a:solidFill>
              </a:rPr>
              <a:t>Used as a primer</a:t>
            </a:r>
            <a:r>
              <a:rPr lang="en-US" sz="1200" i="1" baseline="0" dirty="0" smtClean="0">
                <a:solidFill>
                  <a:schemeClr val="tx1">
                    <a:lumMod val="65000"/>
                    <a:lumOff val="35000"/>
                  </a:schemeClr>
                </a:solidFill>
              </a:rPr>
              <a:t> = remember to offer it to salons that sell makeup as it can be used as a pre-makeup treatment! </a:t>
            </a:r>
          </a:p>
          <a:p>
            <a:pPr marL="0" lvl="0" indent="0">
              <a:buFontTx/>
              <a:buNone/>
            </a:pPr>
            <a:endParaRPr lang="en-US" sz="1200" baseline="0" dirty="0">
              <a:solidFill>
                <a:schemeClr val="tx1">
                  <a:lumMod val="65000"/>
                  <a:lumOff val="35000"/>
                </a:schemeClr>
              </a:solidFill>
            </a:endParaRPr>
          </a:p>
          <a:p>
            <a:pPr marL="171450" lvl="0" indent="-171450">
              <a:buFontTx/>
              <a:buChar char="-"/>
            </a:pPr>
            <a:r>
              <a:rPr lang="en-US" sz="1200" baseline="0" dirty="0" smtClean="0">
                <a:solidFill>
                  <a:schemeClr val="tx1">
                    <a:lumMod val="65000"/>
                    <a:lumOff val="35000"/>
                  </a:schemeClr>
                </a:solidFill>
              </a:rPr>
              <a:t>as </a:t>
            </a:r>
            <a:r>
              <a:rPr lang="en-US" sz="1200" baseline="0" dirty="0">
                <a:solidFill>
                  <a:schemeClr val="tx1">
                    <a:lumMod val="65000"/>
                    <a:lumOff val="35000"/>
                  </a:schemeClr>
                </a:solidFill>
              </a:rPr>
              <a:t>a long-term </a:t>
            </a:r>
            <a:r>
              <a:rPr lang="en-US" sz="1200" baseline="0" dirty="0" smtClean="0">
                <a:solidFill>
                  <a:schemeClr val="tx1">
                    <a:lumMod val="65000"/>
                    <a:lumOff val="35000"/>
                  </a:schemeClr>
                </a:solidFill>
              </a:rPr>
              <a:t>treatment against imperfections and a multi-perfecting </a:t>
            </a:r>
            <a:r>
              <a:rPr lang="en-US" sz="1200" baseline="0" dirty="0">
                <a:solidFill>
                  <a:schemeClr val="tx1">
                    <a:lumMod val="65000"/>
                    <a:lumOff val="35000"/>
                  </a:schemeClr>
                </a:solidFill>
              </a:rPr>
              <a:t>effect </a:t>
            </a:r>
            <a:r>
              <a:rPr lang="en-US" sz="1200" baseline="0" dirty="0" smtClean="0">
                <a:solidFill>
                  <a:schemeClr val="tx1">
                    <a:lumMod val="65000"/>
                    <a:lumOff val="35000"/>
                  </a:schemeClr>
                </a:solidFill>
              </a:rPr>
              <a:t>(minimizes imperfections and irregularities, refines the surface of the skin and tightens the pores)</a:t>
            </a:r>
            <a:endParaRPr lang="en-US" sz="1200" baseline="0" dirty="0">
              <a:solidFill>
                <a:schemeClr val="tx1">
                  <a:lumMod val="65000"/>
                  <a:lumOff val="35000"/>
                </a:schemeClr>
              </a:solidFill>
            </a:endParaRPr>
          </a:p>
          <a:p>
            <a:endParaRPr lang="fr-FR" sz="800" i="1" kern="1200" dirty="0" smtClean="0">
              <a:solidFill>
                <a:schemeClr val="tx1">
                  <a:lumMod val="65000"/>
                  <a:lumOff val="35000"/>
                </a:schemeClr>
              </a:solidFill>
              <a:effectLst/>
            </a:endParaRPr>
          </a:p>
          <a:p>
            <a:r>
              <a:rPr lang="fr-FR" sz="800" i="1" kern="1200" dirty="0" err="1" smtClean="0">
                <a:solidFill>
                  <a:schemeClr val="tx1">
                    <a:lumMod val="65000"/>
                    <a:lumOff val="35000"/>
                  </a:schemeClr>
                </a:solidFill>
                <a:effectLst/>
              </a:rPr>
              <a:t>Let’s</a:t>
            </a:r>
            <a:r>
              <a:rPr lang="fr-FR" sz="800" i="1" kern="1200" dirty="0" smtClean="0">
                <a:solidFill>
                  <a:schemeClr val="tx1">
                    <a:lumMod val="65000"/>
                    <a:lumOff val="35000"/>
                  </a:schemeClr>
                </a:solidFill>
                <a:effectLst/>
              </a:rPr>
              <a:t> </a:t>
            </a:r>
            <a:r>
              <a:rPr lang="fr-FR" sz="800" i="1" kern="1200" dirty="0" err="1" smtClean="0">
                <a:solidFill>
                  <a:schemeClr val="tx1">
                    <a:lumMod val="65000"/>
                    <a:lumOff val="35000"/>
                  </a:schemeClr>
                </a:solidFill>
                <a:effectLst/>
              </a:rPr>
              <a:t>see</a:t>
            </a:r>
            <a:r>
              <a:rPr lang="fr-FR" sz="800" i="1" kern="1200" dirty="0" smtClean="0">
                <a:solidFill>
                  <a:schemeClr val="tx1">
                    <a:lumMod val="65000"/>
                    <a:lumOff val="35000"/>
                  </a:schemeClr>
                </a:solidFill>
                <a:effectLst/>
              </a:rPr>
              <a:t> </a:t>
            </a:r>
            <a:r>
              <a:rPr lang="fr-FR" sz="800" i="1" kern="1200" dirty="0" err="1" smtClean="0">
                <a:solidFill>
                  <a:schemeClr val="tx1">
                    <a:lumMod val="65000"/>
                    <a:lumOff val="35000"/>
                  </a:schemeClr>
                </a:solidFill>
                <a:effectLst/>
              </a:rPr>
              <a:t>now</a:t>
            </a:r>
            <a:r>
              <a:rPr lang="fr-FR" sz="800" i="1" kern="1200" dirty="0" smtClean="0">
                <a:solidFill>
                  <a:schemeClr val="tx1">
                    <a:lumMod val="65000"/>
                    <a:lumOff val="35000"/>
                  </a:schemeClr>
                </a:solidFill>
                <a:effectLst/>
              </a:rPr>
              <a:t> </a:t>
            </a:r>
            <a:r>
              <a:rPr lang="fr-FR" sz="800" i="1" kern="1200" dirty="0" err="1" smtClean="0">
                <a:solidFill>
                  <a:schemeClr val="tx1">
                    <a:lumMod val="65000"/>
                    <a:lumOff val="35000"/>
                  </a:schemeClr>
                </a:solidFill>
                <a:effectLst/>
              </a:rPr>
              <a:t>with</a:t>
            </a:r>
            <a:r>
              <a:rPr lang="fr-FR" sz="800" i="1" kern="1200" dirty="0" smtClean="0">
                <a:solidFill>
                  <a:schemeClr val="tx1">
                    <a:lumMod val="65000"/>
                    <a:lumOff val="35000"/>
                  </a:schemeClr>
                </a:solidFill>
                <a:effectLst/>
              </a:rPr>
              <a:t> Céline the </a:t>
            </a:r>
            <a:r>
              <a:rPr lang="fr-FR" sz="800" i="1" kern="1200" dirty="0" err="1" smtClean="0">
                <a:solidFill>
                  <a:schemeClr val="tx1">
                    <a:lumMod val="65000"/>
                    <a:lumOff val="35000"/>
                  </a:schemeClr>
                </a:solidFill>
                <a:effectLst/>
              </a:rPr>
              <a:t>competitive</a:t>
            </a:r>
            <a:r>
              <a:rPr lang="fr-FR" sz="800" i="1" kern="1200" dirty="0" smtClean="0">
                <a:solidFill>
                  <a:schemeClr val="tx1">
                    <a:lumMod val="65000"/>
                    <a:lumOff val="35000"/>
                  </a:schemeClr>
                </a:solidFill>
                <a:effectLst/>
              </a:rPr>
              <a:t> </a:t>
            </a:r>
            <a:r>
              <a:rPr lang="fr-FR" sz="800" i="1" kern="1200" dirty="0" err="1" smtClean="0">
                <a:solidFill>
                  <a:schemeClr val="tx1">
                    <a:lumMod val="65000"/>
                    <a:lumOff val="35000"/>
                  </a:schemeClr>
                </a:solidFill>
                <a:effectLst/>
              </a:rPr>
              <a:t>advantages</a:t>
            </a:r>
            <a:r>
              <a:rPr lang="fr-FR" sz="800" i="1" kern="1200" dirty="0" smtClean="0">
                <a:solidFill>
                  <a:schemeClr val="tx1">
                    <a:lumMod val="65000"/>
                    <a:lumOff val="35000"/>
                  </a:schemeClr>
                </a:solidFill>
                <a:effectLst/>
              </a:rPr>
              <a:t> and </a:t>
            </a:r>
            <a:r>
              <a:rPr lang="fr-FR" sz="800" i="1" kern="1200" dirty="0" err="1" smtClean="0">
                <a:solidFill>
                  <a:schemeClr val="tx1">
                    <a:lumMod val="65000"/>
                    <a:lumOff val="35000"/>
                  </a:schemeClr>
                </a:solidFill>
                <a:effectLst/>
              </a:rPr>
              <a:t>our</a:t>
            </a:r>
            <a:r>
              <a:rPr lang="fr-FR" sz="800" i="1" kern="1200" dirty="0" smtClean="0">
                <a:solidFill>
                  <a:schemeClr val="tx1">
                    <a:lumMod val="65000"/>
                    <a:lumOff val="35000"/>
                  </a:schemeClr>
                </a:solidFill>
                <a:effectLst/>
              </a:rPr>
              <a:t> promises</a:t>
            </a:r>
            <a:endParaRPr lang="fr-FR" sz="800" i="1" kern="1200" dirty="0">
              <a:solidFill>
                <a:schemeClr val="tx1">
                  <a:lumMod val="65000"/>
                  <a:lumOff val="35000"/>
                </a:schemeClr>
              </a:solidFill>
              <a:effectLst/>
            </a:endParaRPr>
          </a:p>
        </p:txBody>
      </p:sp>
      <p:sp>
        <p:nvSpPr>
          <p:cNvPr id="4" name="Espace réservé du numéro de diapositive 3"/>
          <p:cNvSpPr>
            <a:spLocks noGrp="1"/>
          </p:cNvSpPr>
          <p:nvPr>
            <p:ph type="sldNum" sz="quarter" idx="5"/>
          </p:nvPr>
        </p:nvSpPr>
        <p:spPr/>
        <p:txBody>
          <a:bodyPr/>
          <a:lstStyle/>
          <a:p>
            <a:fld id="{D5D02E0E-D8E4-4593-88BF-64812B30DCEA}" type="slidenum">
              <a:rPr lang="fr-FR" smtClean="0"/>
              <a:t>5</a:t>
            </a:fld>
            <a:endParaRPr lang="fr-FR"/>
          </a:p>
        </p:txBody>
      </p:sp>
    </p:spTree>
    <p:extLst>
      <p:ext uri="{BB962C8B-B14F-4D97-AF65-F5344CB8AC3E}">
        <p14:creationId xmlns:p14="http://schemas.microsoft.com/office/powerpoint/2010/main" val="332578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Packed with natural-origin ingredients – ISO standard</a:t>
            </a:r>
          </a:p>
          <a:p>
            <a:r>
              <a:rPr lang="en-US" sz="1200" dirty="0">
                <a:solidFill>
                  <a:schemeClr val="tx1">
                    <a:lumMod val="65000"/>
                    <a:lumOff val="35000"/>
                  </a:schemeClr>
                </a:solidFill>
              </a:rPr>
              <a:t>Note that on the bottle, in addition to the product name, product subtitles, and method of use (which are all usually present), the percentage of natural-origin ingredients as defined by the ISO 16128 standard is also listed since this is a real competitive advantage for a soft-focus product.</a:t>
            </a:r>
          </a:p>
          <a:p>
            <a:r>
              <a:rPr lang="en-US" sz="1200" b="1" dirty="0">
                <a:solidFill>
                  <a:schemeClr val="tx1">
                    <a:lumMod val="65000"/>
                    <a:lumOff val="35000"/>
                  </a:schemeClr>
                </a:solidFill>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lumMod val="65000"/>
                    <a:lumOff val="35000"/>
                  </a:schemeClr>
                </a:solidFill>
              </a:rPr>
              <a:t>Formulated with no controversial </a:t>
            </a:r>
            <a:r>
              <a:rPr lang="en-US" sz="1200" b="1" dirty="0" smtClean="0">
                <a:solidFill>
                  <a:schemeClr val="tx1">
                    <a:lumMod val="65000"/>
                    <a:lumOff val="35000"/>
                  </a:schemeClr>
                </a:solidFill>
              </a:rPr>
              <a:t>ingredients - Silicone-free formula</a:t>
            </a:r>
            <a:endParaRPr lang="en-US" sz="1200" b="1" dirty="0">
              <a:solidFill>
                <a:schemeClr val="tx1">
                  <a:lumMod val="65000"/>
                  <a:lumOff val="35000"/>
                </a:schemeClr>
              </a:solidFill>
            </a:endParaRPr>
          </a:p>
          <a:p>
            <a:r>
              <a:rPr lang="en-US" sz="1200" dirty="0">
                <a:solidFill>
                  <a:schemeClr val="tx1">
                    <a:lumMod val="65000"/>
                    <a:lumOff val="35000"/>
                  </a:schemeClr>
                </a:solidFill>
              </a:rPr>
              <a:t>Without:  PEG, acrylates, silicones, phenoxyethanol, </a:t>
            </a:r>
            <a:r>
              <a:rPr lang="en-US" sz="1200" dirty="0" err="1">
                <a:solidFill>
                  <a:schemeClr val="tx1">
                    <a:lumMod val="65000"/>
                    <a:lumOff val="35000"/>
                  </a:schemeClr>
                </a:solidFill>
              </a:rPr>
              <a:t>chlorphenesin</a:t>
            </a:r>
            <a:r>
              <a:rPr lang="en-US" sz="1200" dirty="0">
                <a:solidFill>
                  <a:schemeClr val="tx1">
                    <a:lumMod val="65000"/>
                    <a:lumOff val="35000"/>
                  </a:schemeClr>
                </a:solidFill>
              </a:rPr>
              <a:t>, SLS or SLES sulfates, parabens, formaldehydes, formaldehyde-releasing agents, </a:t>
            </a:r>
            <a:r>
              <a:rPr lang="en-US" sz="1200" dirty="0" err="1">
                <a:solidFill>
                  <a:schemeClr val="tx1">
                    <a:lumMod val="65000"/>
                    <a:lumOff val="35000"/>
                  </a:schemeClr>
                </a:solidFill>
              </a:rPr>
              <a:t>phtalates</a:t>
            </a:r>
            <a:r>
              <a:rPr lang="en-US" sz="1200" dirty="0">
                <a:solidFill>
                  <a:schemeClr val="tx1">
                    <a:lumMod val="65000"/>
                    <a:lumOff val="35000"/>
                  </a:schemeClr>
                </a:solidFill>
              </a:rPr>
              <a:t>, mineral oil, hydroquinone, triclosan and </a:t>
            </a:r>
            <a:r>
              <a:rPr lang="en-US" sz="1200" dirty="0" err="1">
                <a:solidFill>
                  <a:schemeClr val="tx1">
                    <a:lumMod val="65000"/>
                    <a:lumOff val="35000"/>
                  </a:schemeClr>
                </a:solidFill>
              </a:rPr>
              <a:t>triclocarbane</a:t>
            </a:r>
            <a:r>
              <a:rPr lang="en-US" sz="1200" dirty="0">
                <a:solidFill>
                  <a:schemeClr val="tx1">
                    <a:lumMod val="65000"/>
                    <a:lumOff val="35000"/>
                  </a:schemeClr>
                </a:solidFill>
              </a:rPr>
              <a:t>, synthetic fragrance.</a:t>
            </a:r>
          </a:p>
          <a:p>
            <a:endParaRPr lang="fr-FR" sz="1200" b="1" kern="1200" dirty="0">
              <a:solidFill>
                <a:schemeClr val="tx1">
                  <a:lumMod val="65000"/>
                  <a:lumOff val="35000"/>
                </a:schemeClr>
              </a:solidFill>
              <a:effectLst/>
            </a:endParaRPr>
          </a:p>
          <a:p>
            <a:r>
              <a:rPr lang="en-US" sz="1200" b="1" dirty="0">
                <a:solidFill>
                  <a:schemeClr val="tx1">
                    <a:lumMod val="65000"/>
                    <a:lumOff val="35000"/>
                  </a:schemeClr>
                </a:solidFill>
              </a:rPr>
              <a:t>Formula prioritizing COSMOS certified ingredients or those compliant with the standard </a:t>
            </a:r>
          </a:p>
          <a:p>
            <a:pPr lvl="0"/>
            <a:r>
              <a:rPr lang="en-US" sz="1200" dirty="0">
                <a:solidFill>
                  <a:schemeClr val="tx1">
                    <a:lumMod val="65000"/>
                    <a:lumOff val="35000"/>
                  </a:schemeClr>
                </a:solidFill>
              </a:rPr>
              <a:t>*2 COSMOS-certified organic ingredients Ashwagandha and prickly pear cactus </a:t>
            </a:r>
          </a:p>
          <a:p>
            <a:r>
              <a:rPr lang="en-US" sz="1200" dirty="0">
                <a:solidFill>
                  <a:schemeClr val="tx1">
                    <a:lumMod val="65000"/>
                    <a:lumOff val="35000"/>
                  </a:schemeClr>
                </a:solidFill>
              </a:rPr>
              <a:t>*Many COSMOS-approved ingredients (compliant with the COSMOS standard) - Mineral sheets, rice powder, amino acid powder, jojoba, </a:t>
            </a:r>
            <a:r>
              <a:rPr lang="en-US" sz="1200" dirty="0" err="1">
                <a:solidFill>
                  <a:schemeClr val="tx1">
                    <a:lumMod val="65000"/>
                    <a:lumOff val="35000"/>
                  </a:schemeClr>
                </a:solidFill>
              </a:rPr>
              <a:t>crithmum</a:t>
            </a:r>
            <a:r>
              <a:rPr lang="en-US" sz="1200" dirty="0">
                <a:solidFill>
                  <a:schemeClr val="tx1">
                    <a:lumMod val="65000"/>
                    <a:lumOff val="35000"/>
                  </a:schemeClr>
                </a:solidFill>
              </a:rPr>
              <a:t>, Sophora japonica flower, high molecular weight hyaluronic acid</a:t>
            </a:r>
          </a:p>
          <a:p>
            <a:r>
              <a:rPr lang="en-US" sz="1200" b="1" dirty="0">
                <a:solidFill>
                  <a:schemeClr val="tx1">
                    <a:lumMod val="65000"/>
                    <a:lumOff val="35000"/>
                  </a:schemeClr>
                </a:solidFill>
              </a:rPr>
              <a:t> </a:t>
            </a:r>
          </a:p>
          <a:p>
            <a:r>
              <a:rPr lang="en-US" sz="1200" b="0" i="1" dirty="0">
                <a:solidFill>
                  <a:schemeClr val="tx1">
                    <a:lumMod val="65000"/>
                    <a:lumOff val="35000"/>
                  </a:schemeClr>
                </a:solidFill>
              </a:rPr>
              <a:t>COSMOS = harmonized European standard for organic cosmetics</a:t>
            </a:r>
            <a:r>
              <a:rPr lang="en-US" sz="1200" b="0" i="1" baseline="0" dirty="0">
                <a:solidFill>
                  <a:schemeClr val="tx1">
                    <a:lumMod val="65000"/>
                    <a:lumOff val="35000"/>
                  </a:schemeClr>
                </a:solidFill>
              </a:rPr>
              <a:t> – Our product is not COSMOS-certified, but most of our ingredients comply with the standard (approved ingredients) or are certified. </a:t>
            </a:r>
          </a:p>
          <a:p>
            <a:r>
              <a:rPr lang="en-US" sz="1200" b="0" i="1" dirty="0">
                <a:solidFill>
                  <a:schemeClr val="tx1">
                    <a:lumMod val="65000"/>
                    <a:lumOff val="35000"/>
                  </a:schemeClr>
                </a:solidFill>
              </a:rPr>
              <a:t>Certified ingredients are the organic ingredients (this is the case for the prickly pear cactus and ashwagandha). </a:t>
            </a:r>
          </a:p>
          <a:p>
            <a:r>
              <a:rPr lang="en-US" sz="1200" b="0" i="1" dirty="0">
                <a:solidFill>
                  <a:schemeClr val="tx1">
                    <a:lumMod val="65000"/>
                    <a:lumOff val="35000"/>
                  </a:schemeClr>
                </a:solidFill>
              </a:rPr>
              <a:t>Approved ingredients are verified raw materials of natural origin. </a:t>
            </a:r>
          </a:p>
          <a:p>
            <a:r>
              <a:rPr lang="en-US" sz="1200" b="0" i="1" dirty="0">
                <a:solidFill>
                  <a:schemeClr val="tx1">
                    <a:lumMod val="65000"/>
                    <a:lumOff val="35000"/>
                  </a:schemeClr>
                </a:solidFill>
              </a:rPr>
              <a:t>	COSMOS ORGANIC	COSMOS NATURAL	COSMOS CERTIFIED	COSMOS APPROVED</a:t>
            </a:r>
          </a:p>
          <a:p>
            <a:r>
              <a:rPr lang="en-US" sz="1200" b="0" i="1" dirty="0">
                <a:solidFill>
                  <a:schemeClr val="tx1">
                    <a:lumMod val="65000"/>
                    <a:lumOff val="35000"/>
                  </a:schemeClr>
                </a:solidFill>
              </a:rPr>
              <a:t>Logo color Green Blue Black and white Black and white</a:t>
            </a:r>
          </a:p>
          <a:p>
            <a:r>
              <a:rPr lang="en-US" sz="1200" b="0" i="1" dirty="0">
                <a:solidFill>
                  <a:schemeClr val="tx1">
                    <a:lumMod val="65000"/>
                    <a:lumOff val="35000"/>
                  </a:schemeClr>
                </a:solidFill>
              </a:rPr>
              <a:t>Finished product/ingredient Organic finished product Natural finished product Organic ingredient Approved ingredient</a:t>
            </a:r>
          </a:p>
          <a:p>
            <a:r>
              <a:rPr lang="en-US" sz="1200" b="0" i="1" dirty="0">
                <a:solidFill>
                  <a:schemeClr val="tx1">
                    <a:lumMod val="65000"/>
                    <a:lumOff val="35000"/>
                  </a:schemeClr>
                </a:solidFill>
              </a:rPr>
              <a:t>Conditions COSMOS organic certification Natural certification COSMOS organic certification Approved by COSMOS</a:t>
            </a:r>
          </a:p>
          <a:p>
            <a:endParaRPr lang="fr-FR" sz="1200" b="1" kern="1200" dirty="0">
              <a:solidFill>
                <a:schemeClr val="tx1">
                  <a:lumMod val="65000"/>
                  <a:lumOff val="35000"/>
                </a:schemeClr>
              </a:solidFill>
              <a:effectLst/>
            </a:endParaRPr>
          </a:p>
          <a:p>
            <a:r>
              <a:rPr lang="en-US" sz="1200" b="1" dirty="0">
                <a:solidFill>
                  <a:schemeClr val="tx1">
                    <a:lumMod val="65000"/>
                    <a:lumOff val="35000"/>
                  </a:schemeClr>
                </a:solidFill>
              </a:rPr>
              <a:t>Respect for animal life</a:t>
            </a:r>
            <a:r>
              <a:rPr lang="en-US" sz="1200" dirty="0">
                <a:solidFill>
                  <a:schemeClr val="tx1">
                    <a:lumMod val="65000"/>
                    <a:lumOff val="35000"/>
                  </a:schemeClr>
                </a:solidFill>
              </a:rPr>
              <a:t>: in compliance with current European regulations, we do not test our products on animals. </a:t>
            </a:r>
          </a:p>
          <a:p>
            <a:endParaRPr lang="fr-FR" sz="1200" kern="1200" dirty="0">
              <a:solidFill>
                <a:schemeClr val="tx1">
                  <a:lumMod val="65000"/>
                  <a:lumOff val="35000"/>
                </a:schemeClr>
              </a:solidFill>
              <a:effectLst/>
            </a:endParaRPr>
          </a:p>
          <a:p>
            <a:r>
              <a:rPr lang="en-US" sz="1200" b="1" dirty="0">
                <a:solidFill>
                  <a:schemeClr val="tx1">
                    <a:lumMod val="65000"/>
                    <a:lumOff val="35000"/>
                  </a:schemeClr>
                </a:solidFill>
              </a:rPr>
              <a:t>No animal-origin ingredients are used </a:t>
            </a:r>
            <a:r>
              <a:rPr lang="en-US" sz="1200" dirty="0">
                <a:solidFill>
                  <a:schemeClr val="tx1">
                    <a:lumMod val="65000"/>
                    <a:lumOff val="35000"/>
                  </a:schemeClr>
                </a:solidFill>
              </a:rPr>
              <a:t>(except beeswax from living animals).</a:t>
            </a:r>
          </a:p>
          <a:p>
            <a:endParaRPr lang="fr-FR" sz="1200" b="1" kern="1200" dirty="0">
              <a:solidFill>
                <a:schemeClr val="tx1">
                  <a:lumMod val="65000"/>
                  <a:lumOff val="35000"/>
                </a:schemeClr>
              </a:solidFill>
              <a:effectLst/>
            </a:endParaRPr>
          </a:p>
          <a:p>
            <a:r>
              <a:rPr lang="en-US" sz="1200" b="1" dirty="0">
                <a:solidFill>
                  <a:schemeClr val="tx1">
                    <a:lumMod val="65000"/>
                    <a:lumOff val="35000"/>
                  </a:schemeClr>
                </a:solidFill>
              </a:rPr>
              <a:t>Dermatologist</a:t>
            </a:r>
            <a:r>
              <a:rPr lang="en-US" sz="1200" b="1" baseline="0" dirty="0">
                <a:solidFill>
                  <a:schemeClr val="tx1">
                    <a:lumMod val="65000"/>
                    <a:lumOff val="35000"/>
                  </a:schemeClr>
                </a:solidFill>
              </a:rPr>
              <a:t>-tested - noncomedogenic</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728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dirty="0">
                <a:solidFill>
                  <a:schemeClr val="tx1">
                    <a:lumMod val="65000"/>
                    <a:lumOff val="35000"/>
                  </a:schemeClr>
                </a:solidFill>
                <a:latin typeface="+mn-lt"/>
                <a:ea typeface="+mn-ea"/>
                <a:cs typeface="+mn-cs"/>
              </a:rPr>
              <a:t>Primary packaging: </a:t>
            </a:r>
            <a:r>
              <a:rPr lang="en-US" sz="1200" dirty="0">
                <a:solidFill>
                  <a:schemeClr val="tx1">
                    <a:lumMod val="65000"/>
                    <a:lumOff val="35000"/>
                  </a:schemeClr>
                </a:solidFill>
                <a:latin typeface="+mn-lt"/>
                <a:ea typeface="+mn-ea"/>
                <a:cs typeface="+mn-cs"/>
              </a:rPr>
              <a:t>Frosted glass pump bottle, printed</a:t>
            </a:r>
            <a:br>
              <a:rPr lang="en-US" sz="1200" dirty="0">
                <a:solidFill>
                  <a:schemeClr val="tx1">
                    <a:lumMod val="65000"/>
                    <a:lumOff val="35000"/>
                  </a:schemeClr>
                </a:solidFill>
                <a:latin typeface="+mn-lt"/>
                <a:ea typeface="+mn-ea"/>
                <a:cs typeface="+mn-cs"/>
              </a:rPr>
            </a:br>
            <a:r>
              <a:rPr lang="en-US" sz="1200" dirty="0">
                <a:solidFill>
                  <a:schemeClr val="tx1">
                    <a:lumMod val="65000"/>
                    <a:lumOff val="35000"/>
                  </a:schemeClr>
                </a:solidFill>
                <a:latin typeface="+mn-lt"/>
                <a:ea typeface="+mn-ea"/>
                <a:cs typeface="+mn-cs"/>
              </a:rPr>
              <a:t>2 colors - 50 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mn-lt"/>
                <a:ea typeface="+mn-ea"/>
                <a:cs typeface="+mn-cs"/>
              </a:rPr>
              <a:t>100% recyclable glass bottle</a:t>
            </a:r>
            <a:r>
              <a:rPr lang="en-US" sz="1200" dirty="0" smtClean="0">
                <a:solidFill>
                  <a:schemeClr val="tx1">
                    <a:lumMod val="65000"/>
                    <a:lumOff val="35000"/>
                  </a:schemeClr>
                </a:solidFill>
                <a:latin typeface="+mn-lt"/>
                <a:ea typeface="+mn-ea"/>
                <a:cs typeface="+mn-cs"/>
              </a:rPr>
              <a:t>* (</a:t>
            </a:r>
            <a:r>
              <a:rPr lang="en-US" sz="1200" i="1" dirty="0" smtClean="0">
                <a:solidFill>
                  <a:schemeClr val="tx1">
                    <a:lumMod val="65000"/>
                    <a:lumOff val="35000"/>
                  </a:schemeClr>
                </a:solidFill>
                <a:latin typeface="+mn-lt"/>
                <a:ea typeface="+mn-ea"/>
                <a:cs typeface="+mn-cs"/>
              </a:rPr>
              <a:t>*according to the recycling criteria of the French market)</a:t>
            </a:r>
            <a:endParaRPr lang="en-US" sz="1200" dirty="0">
              <a:solidFill>
                <a:schemeClr val="tx1">
                  <a:lumMod val="65000"/>
                  <a:lumOff val="35000"/>
                </a:schemeClr>
              </a:solidFill>
              <a:latin typeface="+mn-lt"/>
              <a:ea typeface="+mn-ea"/>
              <a:cs typeface="+mn-cs"/>
            </a:endParaRPr>
          </a:p>
          <a:p>
            <a:r>
              <a:rPr lang="en-US" sz="1200" dirty="0">
                <a:solidFill>
                  <a:schemeClr val="tx1">
                    <a:lumMod val="65000"/>
                    <a:lumOff val="35000"/>
                  </a:schemeClr>
                </a:solidFill>
                <a:latin typeface="+mn-lt"/>
                <a:ea typeface="+mn-ea"/>
                <a:cs typeface="+mn-cs"/>
              </a:rPr>
              <a:t>Cap made of 100% recyclable PP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solidFill>
                  <a:schemeClr val="tx1">
                    <a:lumMod val="65000"/>
                    <a:lumOff val="35000"/>
                  </a:schemeClr>
                </a:solidFill>
              </a:rPr>
              <a:t>PP C706-21NA HP (Braskem) is food-safe and free of bisphenol, halogen, PAH, etc.</a:t>
            </a:r>
          </a:p>
          <a:p>
            <a:endParaRPr lang="fr-FR" sz="1200" kern="1200" dirty="0">
              <a:solidFill>
                <a:schemeClr val="tx1">
                  <a:lumMod val="65000"/>
                  <a:lumOff val="35000"/>
                </a:schemeClr>
              </a:solidFill>
              <a:effectLst/>
              <a:latin typeface="+mn-lt"/>
              <a:ea typeface="+mn-ea"/>
              <a:cs typeface="+mn-cs"/>
            </a:endParaRPr>
          </a:p>
          <a:p>
            <a:r>
              <a:rPr lang="en-US" sz="1200" dirty="0">
                <a:solidFill>
                  <a:schemeClr val="tx1">
                    <a:lumMod val="65000"/>
                    <a:lumOff val="35000"/>
                  </a:schemeClr>
                </a:solidFill>
                <a:latin typeface="+mn-lt"/>
                <a:ea typeface="+mn-ea"/>
                <a:cs typeface="+mn-cs"/>
              </a:rPr>
              <a:t/>
            </a:r>
            <a:br>
              <a:rPr lang="en-US" sz="1200" dirty="0">
                <a:solidFill>
                  <a:schemeClr val="tx1">
                    <a:lumMod val="65000"/>
                    <a:lumOff val="35000"/>
                  </a:schemeClr>
                </a:solidFill>
                <a:latin typeface="+mn-lt"/>
                <a:ea typeface="+mn-ea"/>
                <a:cs typeface="+mn-cs"/>
              </a:rPr>
            </a:br>
            <a:r>
              <a:rPr lang="en-US" sz="1200" b="1" dirty="0">
                <a:solidFill>
                  <a:schemeClr val="tx1">
                    <a:lumMod val="65000"/>
                    <a:lumOff val="35000"/>
                  </a:schemeClr>
                </a:solidFill>
                <a:latin typeface="+mn-lt"/>
                <a:ea typeface="+mn-ea"/>
                <a:cs typeface="+mn-cs"/>
              </a:rPr>
              <a:t>Secondary packaging: </a:t>
            </a:r>
            <a:r>
              <a:rPr lang="en-US" sz="1200" dirty="0">
                <a:solidFill>
                  <a:schemeClr val="tx1">
                    <a:lumMod val="65000"/>
                    <a:lumOff val="35000"/>
                  </a:schemeClr>
                </a:solidFill>
                <a:latin typeface="+mn-lt"/>
                <a:ea typeface="+mn-ea"/>
                <a:cs typeface="+mn-cs"/>
              </a:rPr>
              <a:t>Box with the design from the AGE DEFENSE category</a:t>
            </a:r>
          </a:p>
          <a:p>
            <a:r>
              <a:rPr lang="en-US" sz="1200" dirty="0">
                <a:solidFill>
                  <a:schemeClr val="tx1">
                    <a:lumMod val="65000"/>
                    <a:lumOff val="35000"/>
                  </a:schemeClr>
                </a:solidFill>
                <a:latin typeface="+mn-lt"/>
                <a:ea typeface="+mn-ea"/>
                <a:cs typeface="+mn-cs"/>
              </a:rPr>
              <a:t>Our box is not made of recycled paper, but it can be recycled. </a:t>
            </a:r>
          </a:p>
          <a:p>
            <a:r>
              <a:rPr lang="en-US" sz="1200" dirty="0">
                <a:solidFill>
                  <a:schemeClr val="tx1">
                    <a:lumMod val="65000"/>
                    <a:lumOff val="35000"/>
                  </a:schemeClr>
                </a:solidFill>
                <a:latin typeface="+mn-lt"/>
                <a:ea typeface="+mn-ea"/>
                <a:cs typeface="+mn-cs"/>
              </a:rPr>
              <a:t> </a:t>
            </a:r>
          </a:p>
          <a:p>
            <a:r>
              <a:rPr lang="en-US" sz="1200" b="1" dirty="0" smtClean="0">
                <a:solidFill>
                  <a:schemeClr val="tx1">
                    <a:lumMod val="65000"/>
                    <a:lumOff val="35000"/>
                  </a:schemeClr>
                </a:solidFill>
                <a:latin typeface="+mn-lt"/>
                <a:ea typeface="+mn-ea"/>
                <a:cs typeface="+mn-cs"/>
              </a:rPr>
              <a:t>Leaflet</a:t>
            </a:r>
            <a:r>
              <a:rPr lang="en-US" sz="1200" b="1" dirty="0">
                <a:solidFill>
                  <a:schemeClr val="tx1">
                    <a:lumMod val="65000"/>
                    <a:lumOff val="35000"/>
                  </a:schemeClr>
                </a:solidFill>
                <a:latin typeface="+mn-lt"/>
                <a:ea typeface="+mn-ea"/>
                <a:cs typeface="+mn-cs"/>
              </a:rPr>
              <a:t>: </a:t>
            </a:r>
            <a:r>
              <a:rPr lang="en-US" sz="1200" dirty="0">
                <a:solidFill>
                  <a:schemeClr val="tx1">
                    <a:lumMod val="65000"/>
                    <a:lumOff val="35000"/>
                  </a:schemeClr>
                </a:solidFill>
                <a:latin typeface="+mn-lt"/>
                <a:ea typeface="+mn-ea"/>
                <a:cs typeface="+mn-cs"/>
              </a:rPr>
              <a:t>All of our leaflets are printed on FSC paper with vegetable-based inks. </a:t>
            </a:r>
          </a:p>
          <a:p>
            <a:r>
              <a:rPr lang="en-US" sz="1200" dirty="0">
                <a:solidFill>
                  <a:schemeClr val="tx1">
                    <a:lumMod val="65000"/>
                    <a:lumOff val="35000"/>
                  </a:schemeClr>
                </a:solidFill>
                <a:latin typeface="+mn-lt"/>
                <a:ea typeface="+mn-ea"/>
                <a:cs typeface="+mn-cs"/>
              </a:rPr>
              <a:t>100% recyclable leaflet. </a:t>
            </a:r>
          </a:p>
          <a:p>
            <a:r>
              <a:rPr lang="en-US" sz="1200" dirty="0">
                <a:solidFill>
                  <a:schemeClr val="tx1">
                    <a:lumMod val="65000"/>
                    <a:lumOff val="35000"/>
                  </a:schemeClr>
                </a:solidFill>
                <a:latin typeface="+mn-lt"/>
                <a:ea typeface="+mn-ea"/>
                <a:cs typeface="+mn-cs"/>
              </a:rPr>
              <a:t>This logo is not yet printed on our leaflets, but it will be added to future printings. </a:t>
            </a:r>
          </a:p>
          <a:p>
            <a:r>
              <a:rPr lang="en-US" sz="1200" i="1" dirty="0">
                <a:solidFill>
                  <a:schemeClr val="tx1">
                    <a:lumMod val="65000"/>
                    <a:lumOff val="35000"/>
                  </a:schemeClr>
                </a:solidFill>
                <a:latin typeface="+mn-lt"/>
                <a:ea typeface="+mn-ea"/>
                <a:cs typeface="+mn-cs"/>
              </a:rPr>
              <a:t>Forest Stewardship Council certification logo. The Forest Stewardship Council (FSC) is an environmental seal of approval whose purpose is to ensure that the production of wood and wood-based products complies with procedures that guarantee sustainable forest management.</a:t>
            </a:r>
          </a:p>
          <a:p>
            <a:r>
              <a:rPr lang="en-US" sz="1200" dirty="0">
                <a:solidFill>
                  <a:schemeClr val="tx1">
                    <a:lumMod val="65000"/>
                    <a:lumOff val="35000"/>
                  </a:schemeClr>
                </a:solidFill>
                <a:latin typeface="+mn-lt"/>
                <a:ea typeface="+mn-ea"/>
                <a:cs typeface="+mn-cs"/>
              </a:rPr>
              <a:t> </a:t>
            </a:r>
          </a:p>
          <a:p>
            <a:endParaRPr lang="en-US" dirty="0"/>
          </a:p>
        </p:txBody>
      </p:sp>
      <p:sp>
        <p:nvSpPr>
          <p:cNvPr id="4" name="Espace réservé du numéro de diapositive 3"/>
          <p:cNvSpPr>
            <a:spLocks noGrp="1"/>
          </p:cNvSpPr>
          <p:nvPr>
            <p:ph type="sldNum" sz="quarter" idx="5"/>
          </p:nvPr>
        </p:nvSpPr>
        <p:spPr/>
        <p:txBody>
          <a:bodyPr/>
          <a:lstStyle/>
          <a:p>
            <a:fld id="{D5D02E0E-D8E4-4593-88BF-64812B30DCEA}" type="slidenum">
              <a:rPr lang="fr-FR" smtClean="0"/>
              <a:t>7</a:t>
            </a:fld>
            <a:endParaRPr lang="fr-FR"/>
          </a:p>
        </p:txBody>
      </p:sp>
    </p:spTree>
    <p:extLst>
      <p:ext uri="{BB962C8B-B14F-4D97-AF65-F5344CB8AC3E}">
        <p14:creationId xmlns:p14="http://schemas.microsoft.com/office/powerpoint/2010/main" val="757798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1" dirty="0" smtClean="0">
                <a:solidFill>
                  <a:schemeClr val="tx1">
                    <a:lumMod val="65000"/>
                    <a:lumOff val="35000"/>
                  </a:schemeClr>
                </a:solidFill>
                <a:latin typeface="+mn-lt"/>
                <a:ea typeface="+mn-ea"/>
                <a:cs typeface="+mn-cs"/>
              </a:rPr>
              <a:t>Primary packaging: </a:t>
            </a:r>
            <a:r>
              <a:rPr lang="en-US" sz="1200" dirty="0" smtClean="0">
                <a:solidFill>
                  <a:schemeClr val="tx1">
                    <a:lumMod val="65000"/>
                    <a:lumOff val="35000"/>
                  </a:schemeClr>
                </a:solidFill>
                <a:latin typeface="+mn-lt"/>
                <a:ea typeface="+mn-ea"/>
                <a:cs typeface="+mn-cs"/>
              </a:rPr>
              <a:t>Frosted glass pump bottle, printed</a:t>
            </a:r>
            <a:br>
              <a:rPr lang="en-US" sz="1200" dirty="0" smtClean="0">
                <a:solidFill>
                  <a:schemeClr val="tx1">
                    <a:lumMod val="65000"/>
                    <a:lumOff val="35000"/>
                  </a:schemeClr>
                </a:solidFill>
                <a:latin typeface="+mn-lt"/>
                <a:ea typeface="+mn-ea"/>
                <a:cs typeface="+mn-cs"/>
              </a:rPr>
            </a:br>
            <a:r>
              <a:rPr lang="en-US" sz="1200" dirty="0" smtClean="0">
                <a:solidFill>
                  <a:schemeClr val="tx1">
                    <a:lumMod val="65000"/>
                    <a:lumOff val="35000"/>
                  </a:schemeClr>
                </a:solidFill>
                <a:latin typeface="+mn-lt"/>
                <a:ea typeface="+mn-ea"/>
                <a:cs typeface="+mn-cs"/>
              </a:rPr>
              <a:t>2 colors - 50 ml</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lumMod val="65000"/>
                    <a:lumOff val="35000"/>
                  </a:schemeClr>
                </a:solidFill>
                <a:latin typeface="+mn-lt"/>
                <a:ea typeface="+mn-ea"/>
                <a:cs typeface="+mn-cs"/>
              </a:rPr>
              <a:t>100% recyclable glass bottle* (</a:t>
            </a:r>
            <a:r>
              <a:rPr lang="en-US" sz="1200" i="1" dirty="0" smtClean="0">
                <a:solidFill>
                  <a:schemeClr val="tx1">
                    <a:lumMod val="65000"/>
                    <a:lumOff val="35000"/>
                  </a:schemeClr>
                </a:solidFill>
                <a:latin typeface="+mn-lt"/>
                <a:ea typeface="+mn-ea"/>
                <a:cs typeface="+mn-cs"/>
              </a:rPr>
              <a:t>*according to the recycling criteria of the French market)</a:t>
            </a:r>
            <a:endParaRPr lang="en-US" sz="1200" dirty="0" smtClean="0">
              <a:solidFill>
                <a:schemeClr val="tx1">
                  <a:lumMod val="65000"/>
                  <a:lumOff val="35000"/>
                </a:schemeClr>
              </a:solidFill>
              <a:latin typeface="+mn-lt"/>
              <a:ea typeface="+mn-ea"/>
              <a:cs typeface="+mn-cs"/>
            </a:endParaRPr>
          </a:p>
          <a:p>
            <a:r>
              <a:rPr lang="en-US" sz="1200" dirty="0" smtClean="0">
                <a:solidFill>
                  <a:schemeClr val="tx1">
                    <a:lumMod val="65000"/>
                    <a:lumOff val="35000"/>
                  </a:schemeClr>
                </a:solidFill>
                <a:latin typeface="+mn-lt"/>
                <a:ea typeface="+mn-ea"/>
                <a:cs typeface="+mn-cs"/>
              </a:rPr>
              <a:t>Cap made of 100% recyclable PP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smtClean="0">
                <a:solidFill>
                  <a:schemeClr val="tx1">
                    <a:lumMod val="65000"/>
                    <a:lumOff val="35000"/>
                  </a:schemeClr>
                </a:solidFill>
              </a:rPr>
              <a:t>PP C706-21NA HP (</a:t>
            </a:r>
            <a:r>
              <a:rPr lang="en-US" i="1" dirty="0" err="1" smtClean="0">
                <a:solidFill>
                  <a:schemeClr val="tx1">
                    <a:lumMod val="65000"/>
                    <a:lumOff val="35000"/>
                  </a:schemeClr>
                </a:solidFill>
              </a:rPr>
              <a:t>Braskem</a:t>
            </a:r>
            <a:r>
              <a:rPr lang="en-US" i="1" dirty="0" smtClean="0">
                <a:solidFill>
                  <a:schemeClr val="tx1">
                    <a:lumMod val="65000"/>
                    <a:lumOff val="35000"/>
                  </a:schemeClr>
                </a:solidFill>
              </a:rPr>
              <a:t>) is food-safe and free of </a:t>
            </a:r>
            <a:r>
              <a:rPr lang="en-US" i="1" dirty="0" err="1" smtClean="0">
                <a:solidFill>
                  <a:schemeClr val="tx1">
                    <a:lumMod val="65000"/>
                    <a:lumOff val="35000"/>
                  </a:schemeClr>
                </a:solidFill>
              </a:rPr>
              <a:t>bisphenol</a:t>
            </a:r>
            <a:r>
              <a:rPr lang="en-US" i="1" dirty="0" smtClean="0">
                <a:solidFill>
                  <a:schemeClr val="tx1">
                    <a:lumMod val="65000"/>
                    <a:lumOff val="35000"/>
                  </a:schemeClr>
                </a:solidFill>
              </a:rPr>
              <a:t>, halogen, PAH, etc.</a:t>
            </a:r>
          </a:p>
          <a:p>
            <a:endParaRPr lang="fr-FR" sz="1200" kern="1200" dirty="0" smtClean="0">
              <a:solidFill>
                <a:schemeClr val="tx1">
                  <a:lumMod val="65000"/>
                  <a:lumOff val="35000"/>
                </a:schemeClr>
              </a:solidFill>
              <a:effectLst/>
              <a:latin typeface="+mn-lt"/>
              <a:ea typeface="+mn-ea"/>
              <a:cs typeface="+mn-cs"/>
            </a:endParaRPr>
          </a:p>
          <a:p>
            <a:r>
              <a:rPr lang="en-US" sz="1200" dirty="0" smtClean="0">
                <a:solidFill>
                  <a:schemeClr val="tx1">
                    <a:lumMod val="65000"/>
                    <a:lumOff val="35000"/>
                  </a:schemeClr>
                </a:solidFill>
                <a:latin typeface="+mn-lt"/>
                <a:ea typeface="+mn-ea"/>
                <a:cs typeface="+mn-cs"/>
              </a:rPr>
              <a:t/>
            </a:r>
            <a:br>
              <a:rPr lang="en-US" sz="1200" dirty="0" smtClean="0">
                <a:solidFill>
                  <a:schemeClr val="tx1">
                    <a:lumMod val="65000"/>
                    <a:lumOff val="35000"/>
                  </a:schemeClr>
                </a:solidFill>
                <a:latin typeface="+mn-lt"/>
                <a:ea typeface="+mn-ea"/>
                <a:cs typeface="+mn-cs"/>
              </a:rPr>
            </a:br>
            <a:r>
              <a:rPr lang="en-US" sz="1200" b="1" dirty="0" smtClean="0">
                <a:solidFill>
                  <a:schemeClr val="tx1">
                    <a:lumMod val="65000"/>
                    <a:lumOff val="35000"/>
                  </a:schemeClr>
                </a:solidFill>
                <a:latin typeface="+mn-lt"/>
                <a:ea typeface="+mn-ea"/>
                <a:cs typeface="+mn-cs"/>
              </a:rPr>
              <a:t>Secondary packaging: </a:t>
            </a:r>
            <a:r>
              <a:rPr lang="en-US" sz="1200" dirty="0" smtClean="0">
                <a:solidFill>
                  <a:schemeClr val="tx1">
                    <a:lumMod val="65000"/>
                    <a:lumOff val="35000"/>
                  </a:schemeClr>
                </a:solidFill>
                <a:latin typeface="+mn-lt"/>
                <a:ea typeface="+mn-ea"/>
                <a:cs typeface="+mn-cs"/>
              </a:rPr>
              <a:t>Box with the design from the AGE DEFENSE category</a:t>
            </a:r>
          </a:p>
          <a:p>
            <a:r>
              <a:rPr lang="en-US" sz="1200" dirty="0" smtClean="0">
                <a:solidFill>
                  <a:schemeClr val="tx1">
                    <a:lumMod val="65000"/>
                    <a:lumOff val="35000"/>
                  </a:schemeClr>
                </a:solidFill>
                <a:latin typeface="+mn-lt"/>
                <a:ea typeface="+mn-ea"/>
                <a:cs typeface="+mn-cs"/>
              </a:rPr>
              <a:t>Our box is not made of recycled paper, but it can be recycled. </a:t>
            </a:r>
          </a:p>
          <a:p>
            <a:r>
              <a:rPr lang="en-US" sz="1200" dirty="0" smtClean="0">
                <a:solidFill>
                  <a:schemeClr val="tx1">
                    <a:lumMod val="65000"/>
                    <a:lumOff val="35000"/>
                  </a:schemeClr>
                </a:solidFill>
                <a:latin typeface="+mn-lt"/>
                <a:ea typeface="+mn-ea"/>
                <a:cs typeface="+mn-cs"/>
              </a:rPr>
              <a:t> </a:t>
            </a:r>
          </a:p>
          <a:p>
            <a:r>
              <a:rPr lang="en-US" sz="1200" b="1" dirty="0" smtClean="0">
                <a:solidFill>
                  <a:schemeClr val="tx1">
                    <a:lumMod val="65000"/>
                    <a:lumOff val="35000"/>
                  </a:schemeClr>
                </a:solidFill>
                <a:latin typeface="+mn-lt"/>
                <a:ea typeface="+mn-ea"/>
                <a:cs typeface="+mn-cs"/>
              </a:rPr>
              <a:t>Leaflet: </a:t>
            </a:r>
            <a:r>
              <a:rPr lang="en-US" sz="1200" dirty="0" smtClean="0">
                <a:solidFill>
                  <a:schemeClr val="tx1">
                    <a:lumMod val="65000"/>
                    <a:lumOff val="35000"/>
                  </a:schemeClr>
                </a:solidFill>
                <a:latin typeface="+mn-lt"/>
                <a:ea typeface="+mn-ea"/>
                <a:cs typeface="+mn-cs"/>
              </a:rPr>
              <a:t>All of our leaflets are printed on FSC paper with vegetable-based inks. </a:t>
            </a:r>
          </a:p>
          <a:p>
            <a:r>
              <a:rPr lang="en-US" sz="1200" dirty="0" smtClean="0">
                <a:solidFill>
                  <a:schemeClr val="tx1">
                    <a:lumMod val="65000"/>
                    <a:lumOff val="35000"/>
                  </a:schemeClr>
                </a:solidFill>
                <a:latin typeface="+mn-lt"/>
                <a:ea typeface="+mn-ea"/>
                <a:cs typeface="+mn-cs"/>
              </a:rPr>
              <a:t>100% recyclable leaflet. </a:t>
            </a:r>
          </a:p>
          <a:p>
            <a:r>
              <a:rPr lang="en-US" sz="1200" dirty="0" smtClean="0">
                <a:solidFill>
                  <a:schemeClr val="tx1">
                    <a:lumMod val="65000"/>
                    <a:lumOff val="35000"/>
                  </a:schemeClr>
                </a:solidFill>
                <a:latin typeface="+mn-lt"/>
                <a:ea typeface="+mn-ea"/>
                <a:cs typeface="+mn-cs"/>
              </a:rPr>
              <a:t>This logo is not yet printed on our leaflets, but it will be added to future printings. </a:t>
            </a:r>
          </a:p>
          <a:p>
            <a:r>
              <a:rPr lang="en-US" sz="1200" i="1" dirty="0" smtClean="0">
                <a:solidFill>
                  <a:schemeClr val="tx1">
                    <a:lumMod val="65000"/>
                    <a:lumOff val="35000"/>
                  </a:schemeClr>
                </a:solidFill>
                <a:latin typeface="+mn-lt"/>
                <a:ea typeface="+mn-ea"/>
                <a:cs typeface="+mn-cs"/>
              </a:rPr>
              <a:t>Forest Stewardship Council certification logo. The Forest Stewardship Council (FSC) is an environmental seal of approval whose purpose is to ensure that the production of wood and wood-based products complies with procedures that guarantee sustainable forest management.</a:t>
            </a:r>
          </a:p>
          <a:p>
            <a:endParaRPr lang="fr-FR" dirty="0"/>
          </a:p>
        </p:txBody>
      </p:sp>
      <p:sp>
        <p:nvSpPr>
          <p:cNvPr id="4" name="Espace réservé du numéro de diapositive 3"/>
          <p:cNvSpPr>
            <a:spLocks noGrp="1"/>
          </p:cNvSpPr>
          <p:nvPr>
            <p:ph type="sldNum" sz="quarter" idx="10"/>
          </p:nvPr>
        </p:nvSpPr>
        <p:spPr/>
        <p:txBody>
          <a:bodyPr/>
          <a:lstStyle/>
          <a:p>
            <a:fld id="{D5D02E0E-D8E4-4593-88BF-64812B30DCEA}" type="slidenum">
              <a:rPr lang="fr-FR" smtClean="0"/>
              <a:t>8</a:t>
            </a:fld>
            <a:endParaRPr lang="fr-FR"/>
          </a:p>
        </p:txBody>
      </p:sp>
    </p:spTree>
    <p:extLst>
      <p:ext uri="{BB962C8B-B14F-4D97-AF65-F5344CB8AC3E}">
        <p14:creationId xmlns:p14="http://schemas.microsoft.com/office/powerpoint/2010/main" val="895645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solidFill>
                  <a:schemeClr val="tx1">
                    <a:lumMod val="65000"/>
                    <a:lumOff val="35000"/>
                  </a:schemeClr>
                </a:solidFill>
                <a:latin typeface="+mn-lt"/>
                <a:ea typeface="+mn-ea"/>
                <a:cs typeface="+mn-cs"/>
              </a:rPr>
              <a:t>let's look at the formula in detail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solidFill>
                  <a:schemeClr val="tx1">
                    <a:lumMod val="65000"/>
                    <a:lumOff val="35000"/>
                  </a:schemeClr>
                </a:solidFill>
                <a:latin typeface="+mn-lt"/>
                <a:ea typeface="+mn-ea"/>
                <a:cs typeface="+mn-cs"/>
              </a:rPr>
              <a:t>A</a:t>
            </a:r>
            <a:r>
              <a:rPr lang="en-US" sz="1200" b="1" baseline="0" dirty="0" smtClean="0">
                <a:solidFill>
                  <a:schemeClr val="tx1">
                    <a:lumMod val="65000"/>
                    <a:lumOff val="35000"/>
                  </a:schemeClr>
                </a:solidFill>
                <a:latin typeface="+mn-lt"/>
                <a:ea typeface="+mn-ea"/>
                <a:cs typeface="+mn-cs"/>
              </a:rPr>
              <a:t> </a:t>
            </a:r>
            <a:r>
              <a:rPr lang="en-US" sz="1200" b="1" baseline="0" dirty="0">
                <a:solidFill>
                  <a:schemeClr val="tx1">
                    <a:lumMod val="65000"/>
                    <a:lumOff val="35000"/>
                  </a:schemeClr>
                </a:solidFill>
                <a:latin typeface="+mn-lt"/>
                <a:ea typeface="+mn-ea"/>
                <a:cs typeface="+mn-cs"/>
              </a:rPr>
              <a:t>MIMICKING SOFT FOCUS EFFECT THAT BLURS AND MATTIFIES</a:t>
            </a:r>
            <a:endParaRPr lang="en-US" sz="1200" b="1"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a:t>
            </a:r>
            <a:r>
              <a:rPr lang="en-US" dirty="0" smtClean="0"/>
              <a:t>a </a:t>
            </a:r>
            <a:r>
              <a:rPr lang="en-US" dirty="0"/>
              <a:t>blur effect without the use of silicones, Yon-Ka integrates ultra-effective </a:t>
            </a:r>
            <a:r>
              <a:rPr lang="en-US" b="1" dirty="0"/>
              <a:t>mineral sheets </a:t>
            </a:r>
            <a:r>
              <a:rPr lang="en-US" dirty="0"/>
              <a:t>into its formula. Based on </a:t>
            </a:r>
            <a:r>
              <a:rPr lang="en-US" dirty="0" err="1" smtClean="0"/>
              <a:t>corneotherapy</a:t>
            </a:r>
            <a:r>
              <a:rPr lang="en-US" dirty="0" smtClean="0"/>
              <a:t>, </a:t>
            </a:r>
            <a:r>
              <a:rPr lang="en-US" dirty="0"/>
              <a:t>Their innovative helix structure opens on the surface of the skin to fill out the skin texture and smooth out </a:t>
            </a:r>
            <a:r>
              <a:rPr lang="en-US" dirty="0" smtClean="0"/>
              <a:t>roughness.</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we will see later the action of the mineral sheets at</a:t>
            </a:r>
            <a:r>
              <a:rPr lang="en-US" baseline="0" dirty="0" smtClean="0"/>
              <a:t> the surface of the skin</a:t>
            </a:r>
            <a:r>
              <a:rPr lang="en-US" dirty="0" smtClean="0"/>
              <a:t> the skin</a:t>
            </a:r>
            <a:endParaRPr lang="en-US"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action is enhanced </a:t>
            </a:r>
            <a:r>
              <a:rPr lang="en-US" dirty="0" smtClean="0"/>
              <a:t>with rice powder and </a:t>
            </a:r>
            <a:r>
              <a:rPr lang="en-US" dirty="0" err="1" smtClean="0"/>
              <a:t>amico</a:t>
            </a:r>
            <a:r>
              <a:rPr lang="en-US" dirty="0" smtClean="0"/>
              <a:t> acid powder for a </a:t>
            </a:r>
            <a:r>
              <a:rPr lang="en-US" b="1" dirty="0" err="1" smtClean="0"/>
              <a:t>mattifying</a:t>
            </a:r>
            <a:r>
              <a:rPr lang="en-US" dirty="0" smtClean="0"/>
              <a:t>  and intense </a:t>
            </a:r>
            <a:r>
              <a:rPr lang="en-US" b="1" dirty="0" smtClean="0"/>
              <a:t>blur effect</a:t>
            </a:r>
            <a:r>
              <a:rPr lang="en-US" dirty="0" smtClean="0"/>
              <a:t>. </a:t>
            </a:r>
            <a:endParaRPr lang="en-US"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b="1" dirty="0"/>
              <a:t>A PURIFYING AND BALANCING POWER</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dirty="0"/>
              <a:t>The </a:t>
            </a:r>
            <a:r>
              <a:rPr lang="fr-FR" dirty="0" err="1"/>
              <a:t>synergistic</a:t>
            </a:r>
            <a:r>
              <a:rPr lang="fr-FR" dirty="0"/>
              <a:t> </a:t>
            </a:r>
            <a:r>
              <a:rPr lang="fr-FR" dirty="0" err="1"/>
              <a:t>combination</a:t>
            </a:r>
            <a:r>
              <a:rPr lang="fr-FR" dirty="0"/>
              <a:t> of </a:t>
            </a:r>
            <a:r>
              <a:rPr lang="fr-FR" dirty="0" smtClean="0"/>
              <a:t>Iris, </a:t>
            </a:r>
            <a:r>
              <a:rPr lang="fr-FR" dirty="0"/>
              <a:t>zinc, and </a:t>
            </a:r>
            <a:r>
              <a:rPr lang="fr-FR" dirty="0" err="1"/>
              <a:t>vitamin</a:t>
            </a:r>
            <a:r>
              <a:rPr lang="fr-FR" dirty="0"/>
              <a:t> A, </a:t>
            </a:r>
            <a:r>
              <a:rPr lang="fr-FR" dirty="0" err="1"/>
              <a:t>with</a:t>
            </a:r>
            <a:r>
              <a:rPr lang="fr-FR" dirty="0"/>
              <a:t> </a:t>
            </a:r>
            <a:r>
              <a:rPr lang="fr-FR" dirty="0" err="1"/>
              <a:t>their</a:t>
            </a:r>
            <a:r>
              <a:rPr lang="fr-FR" dirty="0"/>
              <a:t> </a:t>
            </a:r>
            <a:r>
              <a:rPr lang="fr-FR" dirty="0" err="1"/>
              <a:t>sebum</a:t>
            </a:r>
            <a:r>
              <a:rPr lang="fr-FR" dirty="0"/>
              <a:t> </a:t>
            </a:r>
            <a:r>
              <a:rPr lang="fr-FR" dirty="0" err="1"/>
              <a:t>regulating</a:t>
            </a:r>
            <a:r>
              <a:rPr lang="fr-FR" dirty="0"/>
              <a:t>, </a:t>
            </a:r>
            <a:r>
              <a:rPr lang="fr-FR" dirty="0" err="1"/>
              <a:t>purifying</a:t>
            </a:r>
            <a:r>
              <a:rPr lang="fr-FR" dirty="0"/>
              <a:t>, anti-</a:t>
            </a:r>
            <a:r>
              <a:rPr lang="fr-FR" dirty="0" err="1"/>
              <a:t>bacteriostatic</a:t>
            </a:r>
            <a:r>
              <a:rPr lang="fr-FR" dirty="0"/>
              <a:t> </a:t>
            </a:r>
            <a:r>
              <a:rPr lang="fr-FR" dirty="0" smtClean="0"/>
              <a:t>and </a:t>
            </a:r>
            <a:r>
              <a:rPr lang="fr-FR" dirty="0"/>
              <a:t>anti-</a:t>
            </a:r>
            <a:r>
              <a:rPr lang="fr-FR" dirty="0" err="1"/>
              <a:t>inflammatory</a:t>
            </a:r>
            <a:r>
              <a:rPr lang="fr-FR" dirty="0"/>
              <a:t> </a:t>
            </a:r>
            <a:r>
              <a:rPr lang="fr-FR" dirty="0" err="1"/>
              <a:t>properties</a:t>
            </a:r>
            <a:r>
              <a:rPr lang="fr-FR" dirty="0"/>
              <a:t>, </a:t>
            </a:r>
            <a:r>
              <a:rPr lang="fr-FR" dirty="0" err="1"/>
              <a:t>helps</a:t>
            </a:r>
            <a:r>
              <a:rPr lang="fr-FR" dirty="0"/>
              <a:t> to </a:t>
            </a:r>
            <a:r>
              <a:rPr lang="fr-FR" dirty="0" err="1"/>
              <a:t>purify</a:t>
            </a:r>
            <a:r>
              <a:rPr lang="fr-FR" dirty="0"/>
              <a:t> and </a:t>
            </a:r>
            <a:r>
              <a:rPr lang="fr-FR" dirty="0" err="1"/>
              <a:t>soothe</a:t>
            </a:r>
            <a:r>
              <a:rPr lang="fr-FR" dirty="0"/>
              <a:t> the skin for a long </a:t>
            </a:r>
            <a:r>
              <a:rPr lang="fr-FR" dirty="0" err="1"/>
              <a:t>term</a:t>
            </a:r>
            <a:r>
              <a:rPr lang="fr-FR" dirty="0"/>
              <a:t> </a:t>
            </a:r>
            <a:r>
              <a:rPr lang="fr-FR" dirty="0" err="1"/>
              <a:t>perfecting</a:t>
            </a:r>
            <a:r>
              <a:rPr lang="fr-FR" dirty="0"/>
              <a:t> action.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200"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1" dirty="0">
                <a:solidFill>
                  <a:schemeClr val="tx1">
                    <a:lumMod val="65000"/>
                    <a:lumOff val="35000"/>
                  </a:schemeClr>
                </a:solidFill>
                <a:latin typeface="+mn-lt"/>
                <a:ea typeface="+mn-ea"/>
                <a:cs typeface="+mn-cs"/>
              </a:rPr>
              <a:t>PROTECTION AGAINST </a:t>
            </a:r>
            <a:r>
              <a:rPr lang="fr-FR" sz="1200" b="1" dirty="0" smtClean="0">
                <a:solidFill>
                  <a:schemeClr val="tx1">
                    <a:lumMod val="65000"/>
                    <a:lumOff val="35000"/>
                  </a:schemeClr>
                </a:solidFill>
                <a:latin typeface="+mn-lt"/>
                <a:ea typeface="+mn-ea"/>
                <a:cs typeface="+mn-cs"/>
              </a:rPr>
              <a:t>ENVIRONMENTAL POLLUTION</a:t>
            </a:r>
            <a:endParaRPr lang="fr-FR" sz="1200" b="1"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 we all know, pollution is more than just a global environmental concern. It is also one of the causes of premature aging.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To protect against pollution, Yon-Ka has combined jojoba and </a:t>
            </a:r>
            <a:r>
              <a:rPr lang="en-US" dirty="0" err="1" smtClean="0"/>
              <a:t>crithmum</a:t>
            </a:r>
            <a:r>
              <a:rPr lang="en-US" baseline="0" dirty="0" smtClean="0"/>
              <a:t> </a:t>
            </a:r>
            <a:r>
              <a:rPr lang="en-US" dirty="0" smtClean="0"/>
              <a:t>which </a:t>
            </a:r>
            <a:r>
              <a:rPr lang="en-US" dirty="0"/>
              <a:t>promotes good cohesion in surface </a:t>
            </a:r>
            <a:r>
              <a:rPr lang="en-US" dirty="0" smtClean="0"/>
              <a:t>cells</a:t>
            </a:r>
            <a:r>
              <a:rPr lang="en-US" baseline="0" dirty="0" smtClean="0"/>
              <a:t> and act as an urban pollution shields (especially fine particles)</a:t>
            </a:r>
            <a:endParaRPr lang="en-US" dirty="0"/>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smtClean="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sz="1200" b="1" baseline="0" dirty="0" smtClean="0">
                <a:solidFill>
                  <a:schemeClr val="tx1">
                    <a:lumMod val="65000"/>
                    <a:lumOff val="35000"/>
                  </a:schemeClr>
                </a:solidFill>
                <a:latin typeface="+mn-lt"/>
                <a:ea typeface="+mn-ea"/>
                <a:cs typeface="+mn-cs"/>
              </a:rPr>
              <a:t>AND DIGITAL POLLUTION</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Exposure to blue light increases cell fatigue, which has the effect of dulling the complexion.</a:t>
            </a:r>
            <a:endParaRPr lang="en-US" sz="1200"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lumMod val="65000"/>
                    <a:lumOff val="35000"/>
                  </a:schemeClr>
                </a:solidFill>
                <a:latin typeface="+mn-lt"/>
                <a:ea typeface="+mn-ea"/>
                <a:cs typeface="+mn-cs"/>
              </a:rPr>
              <a:t>To neutralize blue light, the formula contains organic ashwagandha to protect the epidermis from the effects of light emitted by </a:t>
            </a:r>
            <a:r>
              <a:rPr lang="en-US" sz="1200" dirty="0" smtClean="0">
                <a:solidFill>
                  <a:schemeClr val="tx1">
                    <a:lumMod val="65000"/>
                    <a:lumOff val="35000"/>
                  </a:schemeClr>
                </a:solidFill>
                <a:latin typeface="+mn-lt"/>
                <a:ea typeface="+mn-ea"/>
                <a:cs typeface="+mn-cs"/>
              </a:rPr>
              <a:t>screens. </a:t>
            </a:r>
            <a:r>
              <a:rPr lang="en-US" sz="1200" dirty="0">
                <a:solidFill>
                  <a:schemeClr val="tx1">
                    <a:lumMod val="65000"/>
                    <a:lumOff val="35000"/>
                  </a:schemeClr>
                </a:solidFill>
                <a:latin typeface="+mn-lt"/>
                <a:ea typeface="+mn-ea"/>
                <a:cs typeface="+mn-cs"/>
              </a:rPr>
              <a:t>Skin is profoundly </a:t>
            </a:r>
            <a:r>
              <a:rPr lang="en-US" sz="1200" dirty="0" err="1" smtClean="0">
                <a:solidFill>
                  <a:schemeClr val="tx1">
                    <a:lumMod val="65000"/>
                    <a:lumOff val="35000"/>
                  </a:schemeClr>
                </a:solidFill>
                <a:latin typeface="+mn-lt"/>
                <a:ea typeface="+mn-ea"/>
                <a:cs typeface="+mn-cs"/>
              </a:rPr>
              <a:t>renforced</a:t>
            </a:r>
            <a:r>
              <a:rPr lang="en-US" sz="1200" dirty="0" smtClean="0">
                <a:solidFill>
                  <a:schemeClr val="tx1">
                    <a:lumMod val="65000"/>
                    <a:lumOff val="35000"/>
                  </a:schemeClr>
                </a:solidFill>
                <a:latin typeface="+mn-lt"/>
                <a:ea typeface="+mn-ea"/>
                <a:cs typeface="+mn-cs"/>
              </a:rPr>
              <a:t> </a:t>
            </a:r>
            <a:r>
              <a:rPr lang="en-US" sz="1200" dirty="0">
                <a:solidFill>
                  <a:schemeClr val="tx1">
                    <a:lumMod val="65000"/>
                    <a:lumOff val="35000"/>
                  </a:schemeClr>
                </a:solidFill>
                <a:latin typeface="+mn-lt"/>
                <a:ea typeface="+mn-ea"/>
                <a:cs typeface="+mn-cs"/>
              </a:rPr>
              <a:t>and visibly revitalized. The signs of fatigue disappear, giving way to a radiant complexion. </a:t>
            </a: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lumMod val="65000"/>
                  <a:lumOff val="35000"/>
                </a:schemeClr>
              </a:solidFill>
              <a:latin typeface="+mn-lt"/>
              <a:ea typeface="+mn-ea"/>
              <a:cs typeface="+mn-cs"/>
            </a:endParaRPr>
          </a:p>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chemeClr val="tx1">
                  <a:lumMod val="65000"/>
                  <a:lumOff val="35000"/>
                </a:schemeClr>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563EA7-A024-41BE-BFA5-2D2CC21575F9}"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06849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7E09DF97-6E6A-4F34-B403-B024D32532A4}"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CAC783-1C48-442B-A470-DB1419A66CF5}" type="slidenum">
              <a:rPr lang="fr-FR" smtClean="0"/>
              <a:t>‹N°›</a:t>
            </a:fld>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4180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E09DF97-6E6A-4F34-B403-B024D32532A4}"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2121856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E09DF97-6E6A-4F34-B403-B024D32532A4}" type="datetimeFigureOut">
              <a:rPr lang="fr-FR" smtClean="0"/>
              <a:t>01/06/2021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2852319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E09DF97-6E6A-4F34-B403-B024D32532A4}" type="datetimeFigureOut">
              <a:rPr lang="fr-FR" smtClean="0"/>
              <a:t>01/06/2021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1843847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744738A9-6510-41D8-9F3C-9F7F61D5AF1F}"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899119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44738A9-6510-41D8-9F3C-9F7F61D5AF1F}"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9396140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744738A9-6510-41D8-9F3C-9F7F61D5AF1F}"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636893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44738A9-6510-41D8-9F3C-9F7F61D5AF1F}"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19415227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44738A9-6510-41D8-9F3C-9F7F61D5AF1F}" type="datetimeFigureOut">
              <a:rPr lang="fr-FR" smtClean="0"/>
              <a:t>01/06/2021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3673794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44738A9-6510-41D8-9F3C-9F7F61D5AF1F}" type="datetimeFigureOut">
              <a:rPr lang="fr-FR" smtClean="0"/>
              <a:t>01/06/2021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25423254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44738A9-6510-41D8-9F3C-9F7F61D5AF1F}" type="datetimeFigureOut">
              <a:rPr lang="fr-FR" smtClean="0"/>
              <a:t>01/06/2021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183841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re seul">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Imag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154361" y="151680"/>
            <a:ext cx="1780695" cy="1501250"/>
          </a:xfrm>
          <a:prstGeom prst="rect">
            <a:avLst/>
          </a:prstGeom>
        </p:spPr>
      </p:pic>
    </p:spTree>
    <p:extLst>
      <p:ext uri="{BB962C8B-B14F-4D97-AF65-F5344CB8AC3E}">
        <p14:creationId xmlns:p14="http://schemas.microsoft.com/office/powerpoint/2010/main" val="1842539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44738A9-6510-41D8-9F3C-9F7F61D5AF1F}"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532431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44738A9-6510-41D8-9F3C-9F7F61D5AF1F}"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252683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44738A9-6510-41D8-9F3C-9F7F61D5AF1F}"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40909332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44738A9-6510-41D8-9F3C-9F7F61D5AF1F}"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B87F0DB-B755-4AEC-8F07-0C3578347BA4}" type="slidenum">
              <a:rPr lang="fr-FR" smtClean="0"/>
              <a:t>‹N°›</a:t>
            </a:fld>
            <a:endParaRPr lang="fr-FR"/>
          </a:p>
        </p:txBody>
      </p:sp>
    </p:spTree>
    <p:extLst>
      <p:ext uri="{BB962C8B-B14F-4D97-AF65-F5344CB8AC3E}">
        <p14:creationId xmlns:p14="http://schemas.microsoft.com/office/powerpoint/2010/main" val="1660103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1340667"/>
            <a:ext cx="10515600" cy="1325563"/>
          </a:xfrm>
        </p:spPr>
        <p:txBody>
          <a:bodyPr/>
          <a:lstStyle/>
          <a:p>
            <a:r>
              <a:rPr lang="fr-FR" dirty="0"/>
              <a:t>Modifiez le style du titre</a:t>
            </a:r>
          </a:p>
        </p:txBody>
      </p:sp>
    </p:spTree>
    <p:extLst>
      <p:ext uri="{BB962C8B-B14F-4D97-AF65-F5344CB8AC3E}">
        <p14:creationId xmlns:p14="http://schemas.microsoft.com/office/powerpoint/2010/main" val="3545398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E09DF97-6E6A-4F34-B403-B024D32532A4}" type="datetimeFigureOut">
              <a:rPr lang="fr-FR" smtClean="0"/>
              <a:t>01/06/2021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2259405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1_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E09DF97-6E6A-4F34-B403-B024D32532A4}"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5788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1_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E09DF97-6E6A-4F34-B403-B024D32532A4}" type="datetimeFigureOut">
              <a:rPr lang="fr-FR" smtClean="0"/>
              <a:t>01/06/2021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1646497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09DF97-6E6A-4F34-B403-B024D32532A4}"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2765098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1_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09DF97-6E6A-4F34-B403-B024D32532A4}"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249553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7E09DF97-6E6A-4F34-B403-B024D32532A4}"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1815689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1_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09DF97-6E6A-4F34-B403-B024D32532A4}" type="datetimeFigureOut">
              <a:rPr lang="fr-FR" smtClean="0"/>
              <a:t>01/06/2021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CAC783-1C48-442B-A470-DB1419A66CF5}" type="slidenum">
              <a:rPr lang="fr-FR" smtClean="0"/>
              <a:t>‹N°›</a:t>
            </a:fld>
            <a:endParaRPr lang="fr-FR"/>
          </a:p>
        </p:txBody>
      </p:sp>
    </p:spTree>
    <p:extLst>
      <p:ext uri="{BB962C8B-B14F-4D97-AF65-F5344CB8AC3E}">
        <p14:creationId xmlns:p14="http://schemas.microsoft.com/office/powerpoint/2010/main" val="8806895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2.jpe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theme" Target="../theme/theme2.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9DF97-6E6A-4F34-B403-B024D32532A4}" type="datetimeFigureOut">
              <a:rPr lang="fr-FR" smtClean="0"/>
              <a:t>01/06/2021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CAC783-1C48-442B-A470-DB1419A66CF5}" type="slidenum">
              <a:rPr lang="fr-FR" smtClean="0"/>
              <a:t>‹N°›</a:t>
            </a:fld>
            <a:endParaRPr lang="fr-FR"/>
          </a:p>
        </p:txBody>
      </p:sp>
    </p:spTree>
    <p:extLst>
      <p:ext uri="{BB962C8B-B14F-4D97-AF65-F5344CB8AC3E}">
        <p14:creationId xmlns:p14="http://schemas.microsoft.com/office/powerpoint/2010/main" val="3639835627"/>
      </p:ext>
    </p:extLst>
  </p:cSld>
  <p:clrMap bg1="lt1" tx1="dk1" bg2="lt2" tx2="dk2" accent1="accent1" accent2="accent2" accent3="accent3" accent4="accent4" accent5="accent5" accent6="accent6" hlink="hlink" folHlink="folHlink"/>
  <p:sldLayoutIdLst>
    <p:sldLayoutId id="2147483649"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738A9-6510-41D8-9F3C-9F7F61D5AF1F}" type="datetimeFigureOut">
              <a:rPr lang="fr-FR" smtClean="0"/>
              <a:t>01/06/2021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7F0DB-B755-4AEC-8F07-0C3578347BA4}" type="slidenum">
              <a:rPr lang="fr-FR" smtClean="0"/>
              <a:t>‹N°›</a:t>
            </a:fld>
            <a:endParaRPr lang="fr-FR"/>
          </a:p>
        </p:txBody>
      </p:sp>
      <p:pic>
        <p:nvPicPr>
          <p:cNvPr id="7" name="Image 6"/>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9623177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0" r:id="rId4"/>
    <p:sldLayoutId id="2147483658" r:id="rId5"/>
    <p:sldLayoutId id="2147483651" r:id="rId6"/>
    <p:sldLayoutId id="2147483659" r:id="rId7"/>
    <p:sldLayoutId id="2147483652" r:id="rId8"/>
    <p:sldLayoutId id="2147483653" r:id="rId9"/>
    <p:sldLayoutId id="2147483654"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cid:image016.jpg@01D594B0.AD6092C0" TargetMode="External"/><Relationship Id="rId3" Type="http://schemas.openxmlformats.org/officeDocument/2006/relationships/image" Target="../media/image4.jpg"/><Relationship Id="rId7" Type="http://schemas.openxmlformats.org/officeDocument/2006/relationships/image" Target="../media/image48.jpeg"/><Relationship Id="rId12" Type="http://schemas.openxmlformats.org/officeDocument/2006/relationships/image" Target="../media/image39.jpeg"/><Relationship Id="rId17" Type="http://schemas.openxmlformats.org/officeDocument/2006/relationships/image" Target="cid:image001.jpg@01D594B0.AD6092C0" TargetMode="External"/><Relationship Id="rId2" Type="http://schemas.openxmlformats.org/officeDocument/2006/relationships/notesSlide" Target="../notesSlides/notesSlide10.xml"/><Relationship Id="rId16" Type="http://schemas.openxmlformats.org/officeDocument/2006/relationships/image" Target="../media/image46.jpeg"/><Relationship Id="rId1" Type="http://schemas.openxmlformats.org/officeDocument/2006/relationships/slideLayout" Target="../slideLayouts/slideLayout19.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35.jpeg"/><Relationship Id="rId1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50.png"/><Relationship Id="rId1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jp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5.png"/><Relationship Id="rId9"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60.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microsoft.com/office/2007/relationships/hdphoto" Target="../media/hdphoto7.wdp"/><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9.wdp"/><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9.png"/><Relationship Id="rId11" Type="http://schemas.openxmlformats.org/officeDocument/2006/relationships/image" Target="../media/image11.png"/><Relationship Id="rId5" Type="http://schemas.microsoft.com/office/2007/relationships/hdphoto" Target="../media/hdphoto8.wdp"/><Relationship Id="rId10" Type="http://schemas.openxmlformats.org/officeDocument/2006/relationships/image" Target="../media/image4.jpg"/><Relationship Id="rId4" Type="http://schemas.openxmlformats.org/officeDocument/2006/relationships/image" Target="../media/image68.pn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jp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73.tiff"/><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jp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4.jp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23.jpeg"/><Relationship Id="rId11" Type="http://schemas.openxmlformats.org/officeDocument/2006/relationships/image" Target="cid:image016.jpg@01D594B0.AD6092C0" TargetMode="External"/><Relationship Id="rId5" Type="http://schemas.openxmlformats.org/officeDocument/2006/relationships/image" Target="../media/image22.png"/><Relationship Id="rId10" Type="http://schemas.openxmlformats.org/officeDocument/2006/relationships/image" Target="../media/image26.jpeg"/><Relationship Id="rId4" Type="http://schemas.openxmlformats.org/officeDocument/2006/relationships/image" Target="../media/image11.png"/><Relationship Id="rId9" Type="http://schemas.openxmlformats.org/officeDocument/2006/relationships/image" Target="cid:image001.jpg@01D594B0.AD6092C0"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jp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microsoft.com/office/2007/relationships/hdphoto" Target="../media/hdphoto4.wdp"/><Relationship Id="rId5" Type="http://schemas.openxmlformats.org/officeDocument/2006/relationships/image" Target="../media/image33.png"/><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2.jpeg"/><Relationship Id="rId18" Type="http://schemas.openxmlformats.org/officeDocument/2006/relationships/image" Target="cid:image001.jpg@01D594B0.AD6092C0" TargetMode="External"/><Relationship Id="rId3" Type="http://schemas.openxmlformats.org/officeDocument/2006/relationships/image" Target="../media/image4.jpg"/><Relationship Id="rId7" Type="http://schemas.openxmlformats.org/officeDocument/2006/relationships/image" Target="../media/image37.jpeg"/><Relationship Id="rId12" Type="http://schemas.openxmlformats.org/officeDocument/2006/relationships/image" Target="../media/image41.png"/><Relationship Id="rId17" Type="http://schemas.openxmlformats.org/officeDocument/2006/relationships/image" Target="../media/image46.jpeg"/><Relationship Id="rId2" Type="http://schemas.openxmlformats.org/officeDocument/2006/relationships/notesSlide" Target="../notesSlides/notesSlide9.xml"/><Relationship Id="rId16" Type="http://schemas.openxmlformats.org/officeDocument/2006/relationships/image" Target="../media/image45.jpeg"/><Relationship Id="rId1" Type="http://schemas.openxmlformats.org/officeDocument/2006/relationships/slideLayout" Target="../slideLayouts/slideLayout19.xml"/><Relationship Id="rId6" Type="http://schemas.openxmlformats.org/officeDocument/2006/relationships/image" Target="../media/image36.png"/><Relationship Id="rId11" Type="http://schemas.openxmlformats.org/officeDocument/2006/relationships/image" Target="../media/image40.jpeg"/><Relationship Id="rId5" Type="http://schemas.openxmlformats.org/officeDocument/2006/relationships/image" Target="../media/image35.jpeg"/><Relationship Id="rId15" Type="http://schemas.openxmlformats.org/officeDocument/2006/relationships/image" Target="../media/image44.jpeg"/><Relationship Id="rId10" Type="http://schemas.openxmlformats.org/officeDocument/2006/relationships/image" Target="cid:image016.jpg@01D594B0.AD6092C0" TargetMode="External"/><Relationship Id="rId4" Type="http://schemas.openxmlformats.org/officeDocument/2006/relationships/image" Target="../media/image11.png"/><Relationship Id="rId9" Type="http://schemas.openxmlformats.org/officeDocument/2006/relationships/image" Target="../media/image39.jpeg"/><Relationship Id="rId1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2589" b="1716"/>
          <a:stretch/>
        </p:blipFill>
        <p:spPr>
          <a:xfrm>
            <a:off x="-1" y="0"/>
            <a:ext cx="12192001" cy="6888480"/>
          </a:xfrm>
          <a:prstGeom prst="rect">
            <a:avLst/>
          </a:prstGeom>
        </p:spPr>
      </p:pic>
      <p:pic>
        <p:nvPicPr>
          <p:cNvPr id="3" name="Image 2">
            <a:extLst>
              <a:ext uri="{FF2B5EF4-FFF2-40B4-BE49-F238E27FC236}">
                <a16:creationId xmlns:a16="http://schemas.microsoft.com/office/drawing/2014/main" id="{804DB82C-5AF2-4576-A123-470CF53FF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964" y="3161526"/>
            <a:ext cx="5267349" cy="1622343"/>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4361" y="151680"/>
            <a:ext cx="1780695" cy="1501250"/>
          </a:xfrm>
          <a:prstGeom prst="rect">
            <a:avLst/>
          </a:prstGeom>
        </p:spPr>
      </p:pic>
    </p:spTree>
    <p:extLst>
      <p:ext uri="{BB962C8B-B14F-4D97-AF65-F5344CB8AC3E}">
        <p14:creationId xmlns:p14="http://schemas.microsoft.com/office/powerpoint/2010/main" val="673774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21" name="Rectangle 20"/>
          <p:cNvSpPr/>
          <p:nvPr/>
        </p:nvSpPr>
        <p:spPr>
          <a:xfrm>
            <a:off x="1814383" y="1311157"/>
            <a:ext cx="8559205"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65655"/>
                </a:solidFill>
                <a:latin typeface="Century Gothic"/>
              </a:rPr>
              <a:t>ACTIONS &amp; ACTIVE INGREDIENTS</a:t>
            </a:r>
            <a:endParaRPr kumimoji="0" lang="fr-FR" sz="2000" b="1" i="0" u="none" strike="noStrike" kern="1200" cap="none" spc="0" normalizeH="0" baseline="0" noProof="0" dirty="0">
              <a:ln>
                <a:noFill/>
              </a:ln>
              <a:solidFill>
                <a:srgbClr val="565655"/>
              </a:solidFill>
              <a:effectLst/>
              <a:uLnTx/>
              <a:uFillTx/>
              <a:latin typeface="Century Gothic"/>
              <a:ea typeface="+mn-ea"/>
              <a:cs typeface="+mn-cs"/>
            </a:endParaRPr>
          </a:p>
          <a:p>
            <a:pPr lvl="0" algn="ctr">
              <a:defRPr/>
            </a:pPr>
            <a:r>
              <a:rPr lang="en-US" sz="1400" dirty="0">
                <a:latin typeface="Century Gothic" panose="020B0502020202020204" pitchFamily="34" charset="0"/>
              </a:rPr>
              <a:t>96% ingredients of natural origin</a:t>
            </a:r>
            <a:endParaRPr kumimoji="0" lang="fr-FR" sz="2000" b="1" i="0" u="none" strike="noStrike" kern="1200" cap="none" spc="0" normalizeH="0" baseline="0" noProof="0" dirty="0">
              <a:ln>
                <a:noFill/>
              </a:ln>
              <a:solidFill>
                <a:srgbClr val="565655"/>
              </a:solidFill>
              <a:effectLst/>
              <a:uLnTx/>
              <a:uFillTx/>
              <a:latin typeface="Century Gothic"/>
              <a:ea typeface="+mn-ea"/>
              <a:cs typeface="+mn-cs"/>
            </a:endParaRPr>
          </a:p>
        </p:txBody>
      </p:sp>
      <p:sp>
        <p:nvSpPr>
          <p:cNvPr id="59" name="Rectangle 58"/>
          <p:cNvSpPr/>
          <p:nvPr/>
        </p:nvSpPr>
        <p:spPr>
          <a:xfrm>
            <a:off x="1026688" y="2514439"/>
            <a:ext cx="2487169" cy="953061"/>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SOPHORA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JAPONICA FLOWER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KAKADU PLUM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VITAMINS C, E</a:t>
            </a:r>
          </a:p>
        </p:txBody>
      </p:sp>
      <p:sp>
        <p:nvSpPr>
          <p:cNvPr id="64" name="ZoneTexte 63"/>
          <p:cNvSpPr txBox="1"/>
          <p:nvPr/>
        </p:nvSpPr>
        <p:spPr>
          <a:xfrm>
            <a:off x="1026690" y="5069693"/>
            <a:ext cx="2487167" cy="830997"/>
          </a:xfrm>
          <a:prstGeom prst="rect">
            <a:avLst/>
          </a:prstGeom>
          <a:noFill/>
        </p:spPr>
        <p:txBody>
          <a:bodyPr wrap="square" rtlCol="0">
            <a:spAutoFit/>
          </a:bodyPr>
          <a:lstStyle/>
          <a:p>
            <a:pPr marL="539750" lvl="0" indent="-285750" defTabSz="403225">
              <a:buFontTx/>
              <a:buChar char="-"/>
              <a:defRPr/>
            </a:pPr>
            <a:r>
              <a:rPr lang="fr-FR" sz="1600" dirty="0" err="1">
                <a:solidFill>
                  <a:srgbClr val="565655"/>
                </a:solidFill>
                <a:latin typeface="Century Gothic" panose="020B0502020202020204" pitchFamily="34" charset="0"/>
              </a:rPr>
              <a:t>Protect</a:t>
            </a:r>
            <a:r>
              <a:rPr lang="fr-FR" sz="1600" dirty="0">
                <a:solidFill>
                  <a:srgbClr val="565655"/>
                </a:solidFill>
                <a:latin typeface="Century Gothic" panose="020B0502020202020204" pitchFamily="34" charset="0"/>
              </a:rPr>
              <a:t> </a:t>
            </a:r>
            <a:r>
              <a:rPr lang="fr-FR" sz="1600" dirty="0" err="1">
                <a:solidFill>
                  <a:srgbClr val="565655"/>
                </a:solidFill>
                <a:latin typeface="Century Gothic" panose="020B0502020202020204" pitchFamily="34" charset="0"/>
              </a:rPr>
              <a:t>against</a:t>
            </a:r>
            <a:r>
              <a:rPr lang="fr-FR" sz="1600" dirty="0">
                <a:solidFill>
                  <a:srgbClr val="565655"/>
                </a:solidFill>
                <a:latin typeface="Century Gothic" panose="020B0502020202020204" pitchFamily="34" charset="0"/>
              </a:rPr>
              <a:t> </a:t>
            </a:r>
            <a:r>
              <a:rPr lang="fr-FR" sz="1600" dirty="0" err="1">
                <a:solidFill>
                  <a:srgbClr val="565655"/>
                </a:solidFill>
                <a:latin typeface="Century Gothic" panose="020B0502020202020204" pitchFamily="34" charset="0"/>
              </a:rPr>
              <a:t>oxidative</a:t>
            </a:r>
            <a:r>
              <a:rPr lang="fr-FR" sz="1600" dirty="0">
                <a:solidFill>
                  <a:srgbClr val="565655"/>
                </a:solidFill>
                <a:latin typeface="Century Gothic" panose="020B0502020202020204" pitchFamily="34" charset="0"/>
              </a:rPr>
              <a:t> stress</a:t>
            </a:r>
          </a:p>
          <a:p>
            <a:pPr marL="539750" lvl="0" indent="-285750" defTabSz="403225">
              <a:buFontTx/>
              <a:buChar char="-"/>
              <a:defRPr/>
            </a:pPr>
            <a:r>
              <a:rPr lang="fr-FR" sz="1600" dirty="0">
                <a:solidFill>
                  <a:srgbClr val="565655"/>
                </a:solidFill>
                <a:latin typeface="Century Gothic" panose="020B0502020202020204" pitchFamily="34" charset="0"/>
              </a:rPr>
              <a:t>Boost radiance</a:t>
            </a:r>
          </a:p>
        </p:txBody>
      </p:sp>
      <p:sp>
        <p:nvSpPr>
          <p:cNvPr id="45" name="ZoneTexte 44"/>
          <p:cNvSpPr txBox="1"/>
          <p:nvPr/>
        </p:nvSpPr>
        <p:spPr>
          <a:xfrm>
            <a:off x="10376038" y="6521273"/>
            <a:ext cx="11610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solidFill>
                  <a:srgbClr val="565655"/>
                </a:solidFill>
                <a:latin typeface="Century Gothic" panose="020B0502020202020204" pitchFamily="34" charset="0"/>
              </a:rPr>
              <a:t>R</a:t>
            </a:r>
            <a:r>
              <a:rPr kumimoji="0" lang="fr-FR" sz="11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.50 ml</a:t>
            </a:r>
          </a:p>
        </p:txBody>
      </p:sp>
      <p:sp>
        <p:nvSpPr>
          <p:cNvPr id="154"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Formula</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pic>
        <p:nvPicPr>
          <p:cNvPr id="41" name="Image 40"/>
          <p:cNvPicPr>
            <a:picLocks noChangeAspect="1"/>
          </p:cNvPicPr>
          <p:nvPr/>
        </p:nvPicPr>
        <p:blipFill rotWithShape="1">
          <a:blip r:embed="rId4" cstate="print">
            <a:extLst>
              <a:ext uri="{28A0092B-C50C-407E-A947-70E740481C1C}">
                <a14:useLocalDpi xmlns:a14="http://schemas.microsoft.com/office/drawing/2010/main" val="0"/>
              </a:ext>
            </a:extLst>
          </a:blip>
          <a:srcRect t="3639" b="4106"/>
          <a:stretch/>
        </p:blipFill>
        <p:spPr>
          <a:xfrm>
            <a:off x="9732760" y="1221612"/>
            <a:ext cx="2447623" cy="5470472"/>
          </a:xfrm>
          <a:prstGeom prst="rect">
            <a:avLst/>
          </a:prstGeom>
        </p:spPr>
      </p:pic>
      <p:pic>
        <p:nvPicPr>
          <p:cNvPr id="49" name="Image 48" descr="kyhkr.jpg"/>
          <p:cNvPicPr>
            <a:picLocks noChangeAspect="1"/>
          </p:cNvPicPr>
          <p:nvPr/>
        </p:nvPicPr>
        <p:blipFill>
          <a:blip r:embed="rId5" cstate="print">
            <a:duotone>
              <a:schemeClr val="accent3">
                <a:shade val="45000"/>
                <a:satMod val="135000"/>
              </a:schemeClr>
              <a:prstClr val="white"/>
            </a:duotone>
          </a:blip>
          <a:stretch>
            <a:fillRect/>
          </a:stretch>
        </p:blipFill>
        <p:spPr>
          <a:xfrm>
            <a:off x="1446173" y="3544031"/>
            <a:ext cx="1220970" cy="1220970"/>
          </a:xfrm>
          <a:prstGeom prst="rect">
            <a:avLst/>
          </a:prstGeom>
          <a:ln>
            <a:noFill/>
          </a:ln>
          <a:effectLst/>
          <a:scene3d>
            <a:camera prst="orthographicFront">
              <a:rot lat="0" lon="0" rev="0"/>
            </a:camera>
            <a:lightRig rig="contrasting" dir="t">
              <a:rot lat="0" lon="0" rev="7800000"/>
            </a:lightRig>
          </a:scene3d>
          <a:sp3d/>
        </p:spPr>
      </p:pic>
      <p:sp>
        <p:nvSpPr>
          <p:cNvPr id="56" name="Rectangle 55"/>
          <p:cNvSpPr/>
          <p:nvPr/>
        </p:nvSpPr>
        <p:spPr>
          <a:xfrm>
            <a:off x="3605695" y="2523116"/>
            <a:ext cx="2799224" cy="953061"/>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565655"/>
                </a:solidFill>
                <a:latin typeface="Century Gothic" panose="020B0502020202020204" pitchFamily="34" charset="0"/>
              </a:rPr>
              <a:t>HIGH MOLECULAR WEIGHT </a:t>
            </a:r>
          </a:p>
          <a:p>
            <a:pPr algn="ctr"/>
            <a:r>
              <a:rPr lang="en-US" sz="1600" dirty="0">
                <a:solidFill>
                  <a:srgbClr val="565655"/>
                </a:solidFill>
                <a:latin typeface="Century Gothic" panose="020B0502020202020204" pitchFamily="34" charset="0"/>
              </a:rPr>
              <a:t>HYALURONIC ACID</a:t>
            </a:r>
          </a:p>
          <a:p>
            <a:pPr algn="ctr"/>
            <a:r>
              <a:rPr lang="en-US" sz="1600" dirty="0">
                <a:solidFill>
                  <a:srgbClr val="565655"/>
                </a:solidFill>
                <a:latin typeface="Century Gothic" panose="020B0502020202020204" pitchFamily="34" charset="0"/>
              </a:rPr>
              <a:t>ORGANIC PRICKLY </a:t>
            </a:r>
          </a:p>
          <a:p>
            <a:pPr algn="ctr"/>
            <a:r>
              <a:rPr lang="en-US" sz="1600" dirty="0">
                <a:solidFill>
                  <a:srgbClr val="565655"/>
                </a:solidFill>
                <a:latin typeface="Century Gothic" panose="020B0502020202020204" pitchFamily="34" charset="0"/>
              </a:rPr>
              <a:t>PEAR CACTUS</a:t>
            </a:r>
          </a:p>
        </p:txBody>
      </p:sp>
      <p:sp>
        <p:nvSpPr>
          <p:cNvPr id="57" name="ZoneTexte 56"/>
          <p:cNvSpPr txBox="1"/>
          <p:nvPr/>
        </p:nvSpPr>
        <p:spPr>
          <a:xfrm>
            <a:off x="3605695" y="5069693"/>
            <a:ext cx="2799224" cy="584775"/>
          </a:xfrm>
          <a:prstGeom prst="rect">
            <a:avLst/>
          </a:prstGeom>
          <a:noFill/>
        </p:spPr>
        <p:txBody>
          <a:bodyPr wrap="square" rtlCol="0">
            <a:spAutoFit/>
          </a:bodyPr>
          <a:lstStyle/>
          <a:p>
            <a:pPr marL="539750" lvl="0" indent="-285750" defTabSz="403225">
              <a:buFontTx/>
              <a:buChar char="-"/>
              <a:defRPr/>
            </a:pPr>
            <a:r>
              <a:rPr lang="fr-FR" sz="1600" dirty="0">
                <a:solidFill>
                  <a:srgbClr val="565655"/>
                </a:solidFill>
                <a:latin typeface="Century Gothic" panose="020B0502020202020204" pitchFamily="34" charset="0"/>
              </a:rPr>
              <a:t>Hydrate</a:t>
            </a:r>
          </a:p>
          <a:p>
            <a:pPr marL="539750" lvl="0" indent="-285750" defTabSz="403225">
              <a:buFontTx/>
              <a:buChar char="-"/>
              <a:defRPr/>
            </a:pPr>
            <a:r>
              <a:rPr lang="fr-FR" sz="1600" dirty="0" err="1">
                <a:solidFill>
                  <a:srgbClr val="565655"/>
                </a:solidFill>
                <a:latin typeface="Century Gothic" panose="020B0502020202020204" pitchFamily="34" charset="0"/>
              </a:rPr>
              <a:t>Bring</a:t>
            </a:r>
            <a:r>
              <a:rPr lang="fr-FR" sz="1600" dirty="0">
                <a:solidFill>
                  <a:srgbClr val="565655"/>
                </a:solidFill>
                <a:latin typeface="Century Gothic" panose="020B0502020202020204" pitchFamily="34" charset="0"/>
              </a:rPr>
              <a:t> </a:t>
            </a:r>
            <a:r>
              <a:rPr lang="fr-FR" sz="1600" dirty="0" err="1">
                <a:solidFill>
                  <a:srgbClr val="565655"/>
                </a:solidFill>
                <a:latin typeface="Century Gothic" panose="020B0502020202020204" pitchFamily="34" charset="0"/>
              </a:rPr>
              <a:t>comfort</a:t>
            </a:r>
            <a:endParaRPr lang="fr-FR" sz="1600" dirty="0">
              <a:solidFill>
                <a:srgbClr val="565655"/>
              </a:solidFill>
              <a:latin typeface="Century Gothic" panose="020B0502020202020204" pitchFamily="34" charset="0"/>
            </a:endParaRPr>
          </a:p>
        </p:txBody>
      </p:sp>
      <p:pic>
        <p:nvPicPr>
          <p:cNvPr id="60" name="Image 59" descr="kyhkr.jpg"/>
          <p:cNvPicPr>
            <a:picLocks noChangeAspect="1"/>
          </p:cNvPicPr>
          <p:nvPr/>
        </p:nvPicPr>
        <p:blipFill>
          <a:blip r:embed="rId5" cstate="print">
            <a:duotone>
              <a:schemeClr val="accent3">
                <a:shade val="45000"/>
                <a:satMod val="135000"/>
              </a:schemeClr>
              <a:prstClr val="white"/>
            </a:duotone>
          </a:blip>
          <a:stretch>
            <a:fillRect/>
          </a:stretch>
        </p:blipFill>
        <p:spPr>
          <a:xfrm>
            <a:off x="4238793" y="3571794"/>
            <a:ext cx="1220970" cy="1220970"/>
          </a:xfrm>
          <a:prstGeom prst="rect">
            <a:avLst/>
          </a:prstGeom>
          <a:ln>
            <a:noFill/>
          </a:ln>
          <a:effectLst/>
          <a:scene3d>
            <a:camera prst="orthographicFront">
              <a:rot lat="0" lon="0" rev="0"/>
            </a:camera>
            <a:lightRig rig="contrasting" dir="t">
              <a:rot lat="0" lon="0" rev="7800000"/>
            </a:lightRig>
          </a:scene3d>
          <a:sp3d/>
        </p:spPr>
      </p:pic>
      <p:sp>
        <p:nvSpPr>
          <p:cNvPr id="65" name="Rectangle 64"/>
          <p:cNvSpPr/>
          <p:nvPr/>
        </p:nvSpPr>
        <p:spPr>
          <a:xfrm>
            <a:off x="6496757" y="2523116"/>
            <a:ext cx="2799224" cy="94116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YLANG-YLANG AND MAGNOLIA ESSENTIAL OILS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YON-KA QUINTESSENCE</a:t>
            </a:r>
          </a:p>
        </p:txBody>
      </p:sp>
      <p:sp>
        <p:nvSpPr>
          <p:cNvPr id="70" name="ZoneTexte 69"/>
          <p:cNvSpPr txBox="1"/>
          <p:nvPr/>
        </p:nvSpPr>
        <p:spPr>
          <a:xfrm>
            <a:off x="6496757" y="5078422"/>
            <a:ext cx="2799224" cy="584775"/>
          </a:xfrm>
          <a:prstGeom prst="rect">
            <a:avLst/>
          </a:prstGeom>
          <a:noFill/>
        </p:spPr>
        <p:txBody>
          <a:bodyPr wrap="square" rtlCol="0">
            <a:spAutoFit/>
          </a:bodyPr>
          <a:lstStyle/>
          <a:p>
            <a:pPr marL="182563" lvl="0" indent="-182563" defTabSz="403225">
              <a:buFontTx/>
              <a:buChar char="-"/>
              <a:defRPr/>
            </a:pPr>
            <a:r>
              <a:rPr lang="fr-FR" sz="1600" dirty="0">
                <a:solidFill>
                  <a:srgbClr val="565655"/>
                </a:solidFill>
                <a:latin typeface="Century Gothic" panose="020B0502020202020204" pitchFamily="34" charset="0"/>
              </a:rPr>
              <a:t>Balancing fragrance 100% </a:t>
            </a:r>
            <a:r>
              <a:rPr lang="fr-FR" sz="1600" dirty="0" err="1">
                <a:solidFill>
                  <a:srgbClr val="565655"/>
                </a:solidFill>
                <a:latin typeface="Century Gothic" panose="020B0502020202020204" pitchFamily="34" charset="0"/>
              </a:rPr>
              <a:t>natural</a:t>
            </a:r>
            <a:endParaRPr lang="fr-FR" sz="1600" dirty="0">
              <a:solidFill>
                <a:srgbClr val="565655"/>
              </a:solidFill>
              <a:latin typeface="Century Gothic" panose="020B0502020202020204" pitchFamily="34" charset="0"/>
            </a:endParaRPr>
          </a:p>
        </p:txBody>
      </p:sp>
      <p:pic>
        <p:nvPicPr>
          <p:cNvPr id="35" name="Image 34">
            <a:extLst>
              <a:ext uri="{FF2B5EF4-FFF2-40B4-BE49-F238E27FC236}">
                <a16:creationId xmlns:a16="http://schemas.microsoft.com/office/drawing/2014/main" id="{9953C38A-81AB-4F2F-8B74-78D1F79F5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35335">
            <a:off x="1466059" y="3883772"/>
            <a:ext cx="729656" cy="486437"/>
          </a:xfrm>
          <a:prstGeom prst="ellipse">
            <a:avLst/>
          </a:prstGeom>
          <a:ln>
            <a:noFill/>
          </a:ln>
          <a:effectLst>
            <a:softEdge rad="31750"/>
          </a:effectLst>
        </p:spPr>
      </p:pic>
      <p:pic>
        <p:nvPicPr>
          <p:cNvPr id="36" name="Image 35">
            <a:extLst>
              <a:ext uri="{FF2B5EF4-FFF2-40B4-BE49-F238E27FC236}">
                <a16:creationId xmlns:a16="http://schemas.microsoft.com/office/drawing/2014/main" id="{844D0B5C-044D-4916-8821-FD8E2020555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865725" y="3682450"/>
            <a:ext cx="694146" cy="494042"/>
          </a:xfrm>
          <a:prstGeom prst="ellipse">
            <a:avLst/>
          </a:prstGeom>
          <a:ln>
            <a:noFill/>
          </a:ln>
          <a:effectLst>
            <a:softEdge rad="31750"/>
          </a:effectLst>
        </p:spPr>
      </p:pic>
      <p:pic>
        <p:nvPicPr>
          <p:cNvPr id="37" name="Image 36">
            <a:extLst>
              <a:ext uri="{FF2B5EF4-FFF2-40B4-BE49-F238E27FC236}">
                <a16:creationId xmlns:a16="http://schemas.microsoft.com/office/drawing/2014/main" id="{AC4B8F45-7E55-44BC-8CFC-59AE289FEBA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090888" y="4054223"/>
            <a:ext cx="499772" cy="457538"/>
          </a:xfrm>
          <a:prstGeom prst="ellipse">
            <a:avLst/>
          </a:prstGeom>
          <a:ln>
            <a:noFill/>
          </a:ln>
          <a:effectLst>
            <a:softEdge rad="31750"/>
          </a:effectLst>
        </p:spPr>
      </p:pic>
      <p:pic>
        <p:nvPicPr>
          <p:cNvPr id="38" name="Image 37">
            <a:extLst>
              <a:ext uri="{FF2B5EF4-FFF2-40B4-BE49-F238E27FC236}">
                <a16:creationId xmlns:a16="http://schemas.microsoft.com/office/drawing/2014/main" id="{8BC76B3D-A35A-439F-8A71-0AD78DCA8D75}"/>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6417" y="4289890"/>
            <a:ext cx="408052" cy="428497"/>
          </a:xfrm>
          <a:prstGeom prst="ellipse">
            <a:avLst/>
          </a:prstGeom>
          <a:ln>
            <a:noFill/>
          </a:ln>
          <a:effectLst>
            <a:softEdge rad="31750"/>
          </a:effectLst>
        </p:spPr>
      </p:pic>
      <p:pic>
        <p:nvPicPr>
          <p:cNvPr id="39" name="Image 38">
            <a:extLst>
              <a:ext uri="{FF2B5EF4-FFF2-40B4-BE49-F238E27FC236}">
                <a16:creationId xmlns:a16="http://schemas.microsoft.com/office/drawing/2014/main" id="{FE2B728D-05EC-4B37-AE07-59E54E348682}"/>
              </a:ext>
            </a:extLst>
          </p:cNvPr>
          <p:cNvPicPr>
            <a:picLocks noChangeAspect="1"/>
          </p:cNvPicPr>
          <p:nvPr/>
        </p:nvPicPr>
        <p:blipFill>
          <a:blip r:embed="rId10"/>
          <a:stretch>
            <a:fillRect/>
          </a:stretch>
        </p:blipFill>
        <p:spPr>
          <a:xfrm rot="1657367">
            <a:off x="4270698" y="4078457"/>
            <a:ext cx="895896" cy="535049"/>
          </a:xfrm>
          <a:prstGeom prst="ellipse">
            <a:avLst/>
          </a:prstGeom>
          <a:ln>
            <a:noFill/>
          </a:ln>
          <a:effectLst>
            <a:softEdge rad="31750"/>
          </a:effectLst>
        </p:spPr>
      </p:pic>
      <p:pic>
        <p:nvPicPr>
          <p:cNvPr id="40" name="Image 39">
            <a:extLst>
              <a:ext uri="{FF2B5EF4-FFF2-40B4-BE49-F238E27FC236}">
                <a16:creationId xmlns:a16="http://schemas.microsoft.com/office/drawing/2014/main" id="{AEEE29AF-296C-47A6-B64B-1B55B04E6C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15525">
            <a:off x="4527236" y="3685012"/>
            <a:ext cx="866041" cy="577433"/>
          </a:xfrm>
          <a:prstGeom prst="ellipse">
            <a:avLst/>
          </a:prstGeom>
          <a:ln>
            <a:noFill/>
          </a:ln>
          <a:effectLst>
            <a:softEdge rad="63500"/>
          </a:effectLst>
        </p:spPr>
      </p:pic>
      <p:pic>
        <p:nvPicPr>
          <p:cNvPr id="42" name="Image 41" descr="cid:image016.jpg@01D594B0.AD6092C0">
            <a:extLst>
              <a:ext uri="{FF2B5EF4-FFF2-40B4-BE49-F238E27FC236}">
                <a16:creationId xmlns:a16="http://schemas.microsoft.com/office/drawing/2014/main" id="{B650944B-0F6A-41EF-B427-A8B18D16BE7A}"/>
              </a:ext>
            </a:extLst>
          </p:cNvPr>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4082825" y="4446974"/>
            <a:ext cx="542813" cy="512086"/>
          </a:xfrm>
          <a:prstGeom prst="rect">
            <a:avLst/>
          </a:prstGeom>
          <a:noFill/>
          <a:ln>
            <a:noFill/>
          </a:ln>
        </p:spPr>
      </p:pic>
      <p:grpSp>
        <p:nvGrpSpPr>
          <p:cNvPr id="2" name="Groupe 1">
            <a:extLst>
              <a:ext uri="{FF2B5EF4-FFF2-40B4-BE49-F238E27FC236}">
                <a16:creationId xmlns:a16="http://schemas.microsoft.com/office/drawing/2014/main" id="{30648B59-9728-474A-9EAF-709EE085AC43}"/>
              </a:ext>
            </a:extLst>
          </p:cNvPr>
          <p:cNvGrpSpPr/>
          <p:nvPr/>
        </p:nvGrpSpPr>
        <p:grpSpPr>
          <a:xfrm>
            <a:off x="7218210" y="3569734"/>
            <a:ext cx="1287405" cy="1220970"/>
            <a:chOff x="5610495" y="3569734"/>
            <a:chExt cx="1287405" cy="1220970"/>
          </a:xfrm>
        </p:grpSpPr>
        <p:pic>
          <p:nvPicPr>
            <p:cNvPr id="67" name="Image 66" descr="kyhkr.jpg"/>
            <p:cNvPicPr>
              <a:picLocks noChangeAspect="1"/>
            </p:cNvPicPr>
            <p:nvPr/>
          </p:nvPicPr>
          <p:blipFill>
            <a:blip r:embed="rId5" cstate="print">
              <a:duotone>
                <a:schemeClr val="accent3">
                  <a:shade val="45000"/>
                  <a:satMod val="135000"/>
                </a:schemeClr>
                <a:prstClr val="white"/>
              </a:duotone>
            </a:blip>
            <a:stretch>
              <a:fillRect/>
            </a:stretch>
          </p:blipFill>
          <p:spPr>
            <a:xfrm>
              <a:off x="5676930" y="3569734"/>
              <a:ext cx="1220970" cy="1220970"/>
            </a:xfrm>
            <a:prstGeom prst="rect">
              <a:avLst/>
            </a:prstGeom>
            <a:ln>
              <a:noFill/>
            </a:ln>
            <a:effectLst/>
            <a:scene3d>
              <a:camera prst="orthographicFront">
                <a:rot lat="0" lon="0" rev="0"/>
              </a:camera>
              <a:lightRig rig="contrasting" dir="t">
                <a:rot lat="0" lon="0" rev="7800000"/>
              </a:lightRig>
            </a:scene3d>
            <a:sp3d/>
          </p:spPr>
        </p:pic>
        <p:pic>
          <p:nvPicPr>
            <p:cNvPr id="43" name="Image 42">
              <a:extLst>
                <a:ext uri="{FF2B5EF4-FFF2-40B4-BE49-F238E27FC236}">
                  <a16:creationId xmlns:a16="http://schemas.microsoft.com/office/drawing/2014/main" id="{E0ADF17C-B0A1-4B82-8E65-0B707E3E3D15}"/>
                </a:ext>
              </a:extLst>
            </p:cNvPr>
            <p:cNvPicPr/>
            <p:nvPr/>
          </p:nvPicPr>
          <p:blipFill rotWithShape="1">
            <a:blip r:embed="rId14"/>
            <a:srcRect l="35902" t="23816" r="51098" b="61651"/>
            <a:stretch/>
          </p:blipFill>
          <p:spPr>
            <a:xfrm>
              <a:off x="6011684" y="4154516"/>
              <a:ext cx="707655" cy="494376"/>
            </a:xfrm>
            <a:prstGeom prst="ellipse">
              <a:avLst/>
            </a:prstGeom>
            <a:ln>
              <a:noFill/>
            </a:ln>
            <a:effectLst>
              <a:softEdge rad="12700"/>
            </a:effectLst>
          </p:spPr>
        </p:pic>
        <p:pic>
          <p:nvPicPr>
            <p:cNvPr id="44" name="Image 43">
              <a:extLst>
                <a:ext uri="{FF2B5EF4-FFF2-40B4-BE49-F238E27FC236}">
                  <a16:creationId xmlns:a16="http://schemas.microsoft.com/office/drawing/2014/main" id="{9B966484-8FEB-4FEC-98FA-25A753DF7919}"/>
                </a:ext>
              </a:extLst>
            </p:cNvPr>
            <p:cNvPicPr>
              <a:picLocks noChangeAspect="1"/>
            </p:cNvPicPr>
            <p:nvPr/>
          </p:nvPicPr>
          <p:blipFill>
            <a:blip r:embed="rId15"/>
            <a:stretch>
              <a:fillRect/>
            </a:stretch>
          </p:blipFill>
          <p:spPr>
            <a:xfrm rot="20254972">
              <a:off x="5610495" y="3873740"/>
              <a:ext cx="1169134" cy="420095"/>
            </a:xfrm>
            <a:prstGeom prst="ellipse">
              <a:avLst/>
            </a:prstGeom>
            <a:ln>
              <a:noFill/>
            </a:ln>
            <a:effectLst>
              <a:softEdge rad="31750"/>
            </a:effectLst>
          </p:spPr>
        </p:pic>
      </p:grpSp>
      <p:pic>
        <p:nvPicPr>
          <p:cNvPr id="46" name="Image 45" descr="cid:image001.jpg@01D594B0.AD6092C0">
            <a:extLst>
              <a:ext uri="{FF2B5EF4-FFF2-40B4-BE49-F238E27FC236}">
                <a16:creationId xmlns:a16="http://schemas.microsoft.com/office/drawing/2014/main" id="{B114AF2C-8AE1-4847-8F37-E2BFD0BC972F}"/>
              </a:ext>
            </a:extLst>
          </p:cNvPr>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5363666" y="3556589"/>
            <a:ext cx="431543" cy="481636"/>
          </a:xfrm>
          <a:prstGeom prst="rect">
            <a:avLst/>
          </a:prstGeom>
          <a:noFill/>
          <a:ln>
            <a:noFill/>
          </a:ln>
        </p:spPr>
      </p:pic>
      <p:pic>
        <p:nvPicPr>
          <p:cNvPr id="48" name="Image 47" descr="cid:image016.jpg@01D594B0.AD6092C0">
            <a:extLst>
              <a:ext uri="{FF2B5EF4-FFF2-40B4-BE49-F238E27FC236}">
                <a16:creationId xmlns:a16="http://schemas.microsoft.com/office/drawing/2014/main" id="{E3F0B4E2-4493-4568-8C85-0C06272B9374}"/>
              </a:ext>
            </a:extLst>
          </p:cNvPr>
          <p:cNvPicPr/>
          <p:nvPr/>
        </p:nvPicPr>
        <p:blipFill>
          <a:blip r:embed="rId12" r:link="rId13" cstate="print">
            <a:extLst>
              <a:ext uri="{28A0092B-C50C-407E-A947-70E740481C1C}">
                <a14:useLocalDpi xmlns:a14="http://schemas.microsoft.com/office/drawing/2010/main" val="0"/>
              </a:ext>
            </a:extLst>
          </a:blip>
          <a:srcRect/>
          <a:stretch>
            <a:fillRect/>
          </a:stretch>
        </p:blipFill>
        <p:spPr bwMode="auto">
          <a:xfrm>
            <a:off x="1017035" y="3853701"/>
            <a:ext cx="542813" cy="512086"/>
          </a:xfrm>
          <a:prstGeom prst="rect">
            <a:avLst/>
          </a:prstGeom>
          <a:noFill/>
          <a:ln>
            <a:noFill/>
          </a:ln>
        </p:spPr>
      </p:pic>
    </p:spTree>
    <p:extLst>
      <p:ext uri="{BB962C8B-B14F-4D97-AF65-F5344CB8AC3E}">
        <p14:creationId xmlns:p14="http://schemas.microsoft.com/office/powerpoint/2010/main" val="244570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1000"/>
                                        <p:tgtEl>
                                          <p:spTgt spid="49"/>
                                        </p:tgtEl>
                                      </p:cBhvr>
                                    </p:animEffect>
                                    <p:anim calcmode="lin" valueType="num">
                                      <p:cBhvr>
                                        <p:cTn id="18" dur="1000" fill="hold"/>
                                        <p:tgtEl>
                                          <p:spTgt spid="49"/>
                                        </p:tgtEl>
                                        <p:attrNameLst>
                                          <p:attrName>ppt_x</p:attrName>
                                        </p:attrNameLst>
                                      </p:cBhvr>
                                      <p:tavLst>
                                        <p:tav tm="0">
                                          <p:val>
                                            <p:strVal val="#ppt_x"/>
                                          </p:val>
                                        </p:tav>
                                        <p:tav tm="100000">
                                          <p:val>
                                            <p:strVal val="#ppt_x"/>
                                          </p:val>
                                        </p:tav>
                                      </p:tavLst>
                                    </p:anim>
                                    <p:anim calcmode="lin" valueType="num">
                                      <p:cBhvr>
                                        <p:cTn id="19" dur="1000" fill="hold"/>
                                        <p:tgtEl>
                                          <p:spTgt spid="4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1000"/>
                                        <p:tgtEl>
                                          <p:spTgt spid="56"/>
                                        </p:tgtEl>
                                      </p:cBhvr>
                                    </p:animEffect>
                                    <p:anim calcmode="lin" valueType="num">
                                      <p:cBhvr>
                                        <p:cTn id="50" dur="1000" fill="hold"/>
                                        <p:tgtEl>
                                          <p:spTgt spid="56"/>
                                        </p:tgtEl>
                                        <p:attrNameLst>
                                          <p:attrName>ppt_x</p:attrName>
                                        </p:attrNameLst>
                                      </p:cBhvr>
                                      <p:tavLst>
                                        <p:tav tm="0">
                                          <p:val>
                                            <p:strVal val="#ppt_x"/>
                                          </p:val>
                                        </p:tav>
                                        <p:tav tm="100000">
                                          <p:val>
                                            <p:strVal val="#ppt_x"/>
                                          </p:val>
                                        </p:tav>
                                      </p:tavLst>
                                    </p:anim>
                                    <p:anim calcmode="lin" valueType="num">
                                      <p:cBhvr>
                                        <p:cTn id="51" dur="1000" fill="hold"/>
                                        <p:tgtEl>
                                          <p:spTgt spid="56"/>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1000"/>
                                        <p:tgtEl>
                                          <p:spTgt spid="57"/>
                                        </p:tgtEl>
                                      </p:cBhvr>
                                    </p:animEffect>
                                    <p:anim calcmode="lin" valueType="num">
                                      <p:cBhvr>
                                        <p:cTn id="55" dur="1000" fill="hold"/>
                                        <p:tgtEl>
                                          <p:spTgt spid="57"/>
                                        </p:tgtEl>
                                        <p:attrNameLst>
                                          <p:attrName>ppt_x</p:attrName>
                                        </p:attrNameLst>
                                      </p:cBhvr>
                                      <p:tavLst>
                                        <p:tav tm="0">
                                          <p:val>
                                            <p:strVal val="#ppt_x"/>
                                          </p:val>
                                        </p:tav>
                                        <p:tav tm="100000">
                                          <p:val>
                                            <p:strVal val="#ppt_x"/>
                                          </p:val>
                                        </p:tav>
                                      </p:tavLst>
                                    </p:anim>
                                    <p:anim calcmode="lin" valueType="num">
                                      <p:cBhvr>
                                        <p:cTn id="56" dur="1000" fill="hold"/>
                                        <p:tgtEl>
                                          <p:spTgt spid="57"/>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1000"/>
                                        <p:tgtEl>
                                          <p:spTgt spid="60"/>
                                        </p:tgtEl>
                                      </p:cBhvr>
                                    </p:animEffect>
                                    <p:anim calcmode="lin" valueType="num">
                                      <p:cBhvr>
                                        <p:cTn id="60" dur="1000" fill="hold"/>
                                        <p:tgtEl>
                                          <p:spTgt spid="60"/>
                                        </p:tgtEl>
                                        <p:attrNameLst>
                                          <p:attrName>ppt_x</p:attrName>
                                        </p:attrNameLst>
                                      </p:cBhvr>
                                      <p:tavLst>
                                        <p:tav tm="0">
                                          <p:val>
                                            <p:strVal val="#ppt_x"/>
                                          </p:val>
                                        </p:tav>
                                        <p:tav tm="100000">
                                          <p:val>
                                            <p:strVal val="#ppt_x"/>
                                          </p:val>
                                        </p:tav>
                                      </p:tavLst>
                                    </p:anim>
                                    <p:anim calcmode="lin" valueType="num">
                                      <p:cBhvr>
                                        <p:cTn id="61" dur="1000" fill="hold"/>
                                        <p:tgtEl>
                                          <p:spTgt spid="60"/>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Effect transition="in" filter="fade">
                                      <p:cBhvr>
                                        <p:cTn id="64" dur="1000"/>
                                        <p:tgtEl>
                                          <p:spTgt spid="39"/>
                                        </p:tgtEl>
                                      </p:cBhvr>
                                    </p:animEffect>
                                    <p:anim calcmode="lin" valueType="num">
                                      <p:cBhvr>
                                        <p:cTn id="65" dur="1000" fill="hold"/>
                                        <p:tgtEl>
                                          <p:spTgt spid="39"/>
                                        </p:tgtEl>
                                        <p:attrNameLst>
                                          <p:attrName>ppt_x</p:attrName>
                                        </p:attrNameLst>
                                      </p:cBhvr>
                                      <p:tavLst>
                                        <p:tav tm="0">
                                          <p:val>
                                            <p:strVal val="#ppt_x"/>
                                          </p:val>
                                        </p:tav>
                                        <p:tav tm="100000">
                                          <p:val>
                                            <p:strVal val="#ppt_x"/>
                                          </p:val>
                                        </p:tav>
                                      </p:tavLst>
                                    </p:anim>
                                    <p:anim calcmode="lin" valueType="num">
                                      <p:cBhvr>
                                        <p:cTn id="66" dur="1000" fill="hold"/>
                                        <p:tgtEl>
                                          <p:spTgt spid="3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1000"/>
                                        <p:tgtEl>
                                          <p:spTgt spid="40"/>
                                        </p:tgtEl>
                                      </p:cBhvr>
                                    </p:animEffect>
                                    <p:anim calcmode="lin" valueType="num">
                                      <p:cBhvr>
                                        <p:cTn id="70" dur="1000" fill="hold"/>
                                        <p:tgtEl>
                                          <p:spTgt spid="40"/>
                                        </p:tgtEl>
                                        <p:attrNameLst>
                                          <p:attrName>ppt_x</p:attrName>
                                        </p:attrNameLst>
                                      </p:cBhvr>
                                      <p:tavLst>
                                        <p:tav tm="0">
                                          <p:val>
                                            <p:strVal val="#ppt_x"/>
                                          </p:val>
                                        </p:tav>
                                        <p:tav tm="100000">
                                          <p:val>
                                            <p:strVal val="#ppt_x"/>
                                          </p:val>
                                        </p:tav>
                                      </p:tavLst>
                                    </p:anim>
                                    <p:anim calcmode="lin" valueType="num">
                                      <p:cBhvr>
                                        <p:cTn id="71" dur="1000" fill="hold"/>
                                        <p:tgtEl>
                                          <p:spTgt spid="40"/>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000"/>
                                        <p:tgtEl>
                                          <p:spTgt spid="42"/>
                                        </p:tgtEl>
                                      </p:cBhvr>
                                    </p:animEffect>
                                    <p:anim calcmode="lin" valueType="num">
                                      <p:cBhvr>
                                        <p:cTn id="75" dur="1000" fill="hold"/>
                                        <p:tgtEl>
                                          <p:spTgt spid="42"/>
                                        </p:tgtEl>
                                        <p:attrNameLst>
                                          <p:attrName>ppt_x</p:attrName>
                                        </p:attrNameLst>
                                      </p:cBhvr>
                                      <p:tavLst>
                                        <p:tav tm="0">
                                          <p:val>
                                            <p:strVal val="#ppt_x"/>
                                          </p:val>
                                        </p:tav>
                                        <p:tav tm="100000">
                                          <p:val>
                                            <p:strVal val="#ppt_x"/>
                                          </p:val>
                                        </p:tav>
                                      </p:tavLst>
                                    </p:anim>
                                    <p:anim calcmode="lin" valueType="num">
                                      <p:cBhvr>
                                        <p:cTn id="76" dur="1000" fill="hold"/>
                                        <p:tgtEl>
                                          <p:spTgt spid="4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fade">
                                      <p:cBhvr>
                                        <p:cTn id="79" dur="1000"/>
                                        <p:tgtEl>
                                          <p:spTgt spid="46"/>
                                        </p:tgtEl>
                                      </p:cBhvr>
                                    </p:animEffect>
                                    <p:anim calcmode="lin" valueType="num">
                                      <p:cBhvr>
                                        <p:cTn id="80" dur="1000" fill="hold"/>
                                        <p:tgtEl>
                                          <p:spTgt spid="46"/>
                                        </p:tgtEl>
                                        <p:attrNameLst>
                                          <p:attrName>ppt_x</p:attrName>
                                        </p:attrNameLst>
                                      </p:cBhvr>
                                      <p:tavLst>
                                        <p:tav tm="0">
                                          <p:val>
                                            <p:strVal val="#ppt_x"/>
                                          </p:val>
                                        </p:tav>
                                        <p:tav tm="100000">
                                          <p:val>
                                            <p:strVal val="#ppt_x"/>
                                          </p:val>
                                        </p:tav>
                                      </p:tavLst>
                                    </p:anim>
                                    <p:anim calcmode="lin" valueType="num">
                                      <p:cBhvr>
                                        <p:cTn id="8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1000"/>
                                        <p:tgtEl>
                                          <p:spTgt spid="2"/>
                                        </p:tgtEl>
                                      </p:cBhvr>
                                    </p:animEffect>
                                    <p:anim calcmode="lin" valueType="num">
                                      <p:cBhvr>
                                        <p:cTn id="87" dur="1000" fill="hold"/>
                                        <p:tgtEl>
                                          <p:spTgt spid="2"/>
                                        </p:tgtEl>
                                        <p:attrNameLst>
                                          <p:attrName>ppt_x</p:attrName>
                                        </p:attrNameLst>
                                      </p:cBhvr>
                                      <p:tavLst>
                                        <p:tav tm="0">
                                          <p:val>
                                            <p:strVal val="#ppt_x"/>
                                          </p:val>
                                        </p:tav>
                                        <p:tav tm="100000">
                                          <p:val>
                                            <p:strVal val="#ppt_x"/>
                                          </p:val>
                                        </p:tav>
                                      </p:tavLst>
                                    </p:anim>
                                    <p:anim calcmode="lin" valueType="num">
                                      <p:cBhvr>
                                        <p:cTn id="88" dur="1000" fill="hold"/>
                                        <p:tgtEl>
                                          <p:spTgt spid="2"/>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1000"/>
                                        <p:tgtEl>
                                          <p:spTgt spid="65"/>
                                        </p:tgtEl>
                                      </p:cBhvr>
                                    </p:animEffect>
                                    <p:anim calcmode="lin" valueType="num">
                                      <p:cBhvr>
                                        <p:cTn id="92" dur="1000" fill="hold"/>
                                        <p:tgtEl>
                                          <p:spTgt spid="65"/>
                                        </p:tgtEl>
                                        <p:attrNameLst>
                                          <p:attrName>ppt_x</p:attrName>
                                        </p:attrNameLst>
                                      </p:cBhvr>
                                      <p:tavLst>
                                        <p:tav tm="0">
                                          <p:val>
                                            <p:strVal val="#ppt_x"/>
                                          </p:val>
                                        </p:tav>
                                        <p:tav tm="100000">
                                          <p:val>
                                            <p:strVal val="#ppt_x"/>
                                          </p:val>
                                        </p:tav>
                                      </p:tavLst>
                                    </p:anim>
                                    <p:anim calcmode="lin" valueType="num">
                                      <p:cBhvr>
                                        <p:cTn id="93" dur="1000" fill="hold"/>
                                        <p:tgtEl>
                                          <p:spTgt spid="65"/>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70"/>
                                        </p:tgtEl>
                                        <p:attrNameLst>
                                          <p:attrName>style.visibility</p:attrName>
                                        </p:attrNameLst>
                                      </p:cBhvr>
                                      <p:to>
                                        <p:strVal val="visible"/>
                                      </p:to>
                                    </p:set>
                                    <p:animEffect transition="in" filter="fade">
                                      <p:cBhvr>
                                        <p:cTn id="96" dur="1000"/>
                                        <p:tgtEl>
                                          <p:spTgt spid="70"/>
                                        </p:tgtEl>
                                      </p:cBhvr>
                                    </p:animEffect>
                                    <p:anim calcmode="lin" valueType="num">
                                      <p:cBhvr>
                                        <p:cTn id="97" dur="1000" fill="hold"/>
                                        <p:tgtEl>
                                          <p:spTgt spid="70"/>
                                        </p:tgtEl>
                                        <p:attrNameLst>
                                          <p:attrName>ppt_x</p:attrName>
                                        </p:attrNameLst>
                                      </p:cBhvr>
                                      <p:tavLst>
                                        <p:tav tm="0">
                                          <p:val>
                                            <p:strVal val="#ppt_x"/>
                                          </p:val>
                                        </p:tav>
                                        <p:tav tm="100000">
                                          <p:val>
                                            <p:strVal val="#ppt_x"/>
                                          </p:val>
                                        </p:tav>
                                      </p:tavLst>
                                    </p:anim>
                                    <p:anim calcmode="lin" valueType="num">
                                      <p:cBhvr>
                                        <p:cTn id="98"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p:bldP spid="56" grpId="0" animBg="1"/>
      <p:bldP spid="57" grpId="0"/>
      <p:bldP spid="65" grpId="0" animBg="1"/>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Innovation</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pic>
        <p:nvPicPr>
          <p:cNvPr id="4" name="Imag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362" b="93701" l="1205" r="89458">
                        <a14:foregroundMark x1="51506" y1="22047" x2="51506" y2="22047"/>
                        <a14:foregroundMark x1="45181" y1="31102" x2="45181" y2="31102"/>
                        <a14:foregroundMark x1="50000" y1="14961" x2="50000" y2="14961"/>
                        <a14:foregroundMark x1="51807" y1="7087" x2="51807" y2="7087"/>
                        <a14:foregroundMark x1="60241" y1="6693" x2="60241" y2="6693"/>
                      </a14:backgroundRemoval>
                    </a14:imgEffect>
                  </a14:imgLayer>
                </a14:imgProps>
              </a:ext>
              <a:ext uri="{28A0092B-C50C-407E-A947-70E740481C1C}">
                <a14:useLocalDpi xmlns:a14="http://schemas.microsoft.com/office/drawing/2010/main" val="0"/>
              </a:ext>
            </a:extLst>
          </a:blip>
          <a:srcRect b="12097"/>
          <a:stretch/>
        </p:blipFill>
        <p:spPr bwMode="auto">
          <a:xfrm>
            <a:off x="5523073" y="2367533"/>
            <a:ext cx="2767366" cy="1858842"/>
          </a:xfrm>
          <a:prstGeom prst="rect">
            <a:avLst/>
          </a:prstGeom>
          <a:noFill/>
        </p:spPr>
      </p:pic>
      <p:sp>
        <p:nvSpPr>
          <p:cNvPr id="5" name="Rectangle 4"/>
          <p:cNvSpPr/>
          <p:nvPr/>
        </p:nvSpPr>
        <p:spPr>
          <a:xfrm>
            <a:off x="-2" y="3357014"/>
            <a:ext cx="2487169" cy="81815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BLUR EFFECT</a:t>
            </a:r>
            <a:endParaRPr kumimoji="0" lang="fr-F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p:txBody>
      </p:sp>
      <p:pic>
        <p:nvPicPr>
          <p:cNvPr id="6" name="Image 5"/>
          <p:cNvPicPr/>
          <p:nvPr/>
        </p:nvPicPr>
        <p:blipFill rotWithShape="1">
          <a:blip r:embed="rId6"/>
          <a:srcRect b="21371"/>
          <a:stretch/>
        </p:blipFill>
        <p:spPr bwMode="auto">
          <a:xfrm>
            <a:off x="2923552" y="3041270"/>
            <a:ext cx="2112749" cy="1243395"/>
          </a:xfrm>
          <a:prstGeom prst="rect">
            <a:avLst/>
          </a:prstGeom>
          <a:ln>
            <a:noFill/>
          </a:ln>
          <a:extLst>
            <a:ext uri="{53640926-AAD7-44D8-BBD7-CCE9431645EC}">
              <a14:shadowObscured xmlns:a14="http://schemas.microsoft.com/office/drawing/2010/main"/>
            </a:ext>
          </a:extLst>
        </p:spPr>
      </p:pic>
      <p:pic>
        <p:nvPicPr>
          <p:cNvPr id="7" name="Image 6"/>
          <p:cNvPicPr/>
          <p:nvPr/>
        </p:nvPicPr>
        <p:blipFill>
          <a:blip r:embed="rId7"/>
          <a:stretch>
            <a:fillRect/>
          </a:stretch>
        </p:blipFill>
        <p:spPr>
          <a:xfrm>
            <a:off x="9399777" y="2788931"/>
            <a:ext cx="2487424" cy="1495734"/>
          </a:xfrm>
          <a:prstGeom prst="rect">
            <a:avLst/>
          </a:prstGeom>
        </p:spPr>
      </p:pic>
      <p:sp>
        <p:nvSpPr>
          <p:cNvPr id="9" name="Rectangle 8"/>
          <p:cNvSpPr/>
          <p:nvPr/>
        </p:nvSpPr>
        <p:spPr>
          <a:xfrm>
            <a:off x="3035904" y="4568498"/>
            <a:ext cx="1553459" cy="22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100" dirty="0" smtClean="0">
                <a:solidFill>
                  <a:srgbClr val="565655"/>
                </a:solidFill>
                <a:latin typeface="Century Gothic" panose="020B0502020202020204" pitchFamily="34" charset="0"/>
              </a:rPr>
              <a:t>Stratum </a:t>
            </a:r>
            <a:r>
              <a:rPr lang="fr-FR" sz="1100" dirty="0" err="1">
                <a:solidFill>
                  <a:srgbClr val="565655"/>
                </a:solidFill>
                <a:latin typeface="Century Gothic" panose="020B0502020202020204" pitchFamily="34" charset="0"/>
              </a:rPr>
              <a:t>corneum</a:t>
            </a:r>
            <a:endParaRPr kumimoji="0" lang="fr-FR" sz="11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p:txBody>
      </p:sp>
      <p:sp>
        <p:nvSpPr>
          <p:cNvPr id="10" name="Rectangle 9"/>
          <p:cNvSpPr/>
          <p:nvPr/>
        </p:nvSpPr>
        <p:spPr>
          <a:xfrm>
            <a:off x="5922144" y="4568498"/>
            <a:ext cx="1981453" cy="22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b="1" dirty="0" err="1" smtClean="0">
                <a:solidFill>
                  <a:srgbClr val="565655"/>
                </a:solidFill>
                <a:latin typeface="Century Gothic" panose="020B0502020202020204" pitchFamily="34" charset="0"/>
              </a:rPr>
              <a:t>Mineral</a:t>
            </a:r>
            <a:r>
              <a:rPr lang="fr-FR" sz="1600" b="1" dirty="0" smtClean="0">
                <a:solidFill>
                  <a:srgbClr val="565655"/>
                </a:solidFill>
                <a:latin typeface="Century Gothic" panose="020B0502020202020204" pitchFamily="34" charset="0"/>
              </a:rPr>
              <a:t> </a:t>
            </a:r>
            <a:r>
              <a:rPr lang="fr-FR" sz="1600" b="1" dirty="0" err="1" smtClean="0">
                <a:solidFill>
                  <a:srgbClr val="565655"/>
                </a:solidFill>
                <a:latin typeface="Century Gothic" panose="020B0502020202020204" pitchFamily="34" charset="0"/>
              </a:rPr>
              <a:t>sheets</a:t>
            </a:r>
            <a:endParaRPr kumimoji="0" lang="fr-FR" sz="1600" b="1" i="0" u="none" strike="noStrike" kern="1200" cap="none" spc="0" normalizeH="0" baseline="0" noProof="0" dirty="0">
              <a:ln>
                <a:noFill/>
              </a:ln>
              <a:solidFill>
                <a:srgbClr val="565655"/>
              </a:solidFill>
              <a:effectLst/>
              <a:uLnTx/>
              <a:uFillTx/>
              <a:latin typeface="Century Gothic" panose="020B0502020202020204" pitchFamily="34" charset="0"/>
            </a:endParaRPr>
          </a:p>
        </p:txBody>
      </p:sp>
      <p:sp>
        <p:nvSpPr>
          <p:cNvPr id="11" name="Flèche droite 10"/>
          <p:cNvSpPr/>
          <p:nvPr/>
        </p:nvSpPr>
        <p:spPr>
          <a:xfrm>
            <a:off x="8432299" y="3827047"/>
            <a:ext cx="575684" cy="12153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9866759" y="4568498"/>
            <a:ext cx="1875758" cy="225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100" dirty="0" smtClean="0">
                <a:solidFill>
                  <a:srgbClr val="565655"/>
                </a:solidFill>
                <a:latin typeface="Century Gothic" panose="020B0502020202020204" pitchFamily="34" charset="0"/>
              </a:rPr>
              <a:t>Stratum </a:t>
            </a:r>
            <a:r>
              <a:rPr lang="fr-FR" sz="1100" dirty="0" err="1" smtClean="0">
                <a:solidFill>
                  <a:srgbClr val="565655"/>
                </a:solidFill>
                <a:latin typeface="Century Gothic" panose="020B0502020202020204" pitchFamily="34" charset="0"/>
              </a:rPr>
              <a:t>corneum</a:t>
            </a:r>
            <a:r>
              <a:rPr lang="fr-FR" sz="1100" dirty="0" smtClean="0">
                <a:solidFill>
                  <a:srgbClr val="565655"/>
                </a:solidFill>
                <a:latin typeface="Century Gothic" panose="020B0502020202020204" pitchFamily="34" charset="0"/>
              </a:rPr>
              <a:t> :</a:t>
            </a:r>
          </a:p>
          <a:p>
            <a:pPr lvl="0" algn="ctr">
              <a:defRPr/>
            </a:pPr>
            <a:r>
              <a:rPr lang="fr-FR" sz="1100" dirty="0" err="1" smtClean="0">
                <a:solidFill>
                  <a:srgbClr val="565655"/>
                </a:solidFill>
                <a:latin typeface="Century Gothic" panose="020B0502020202020204" pitchFamily="34" charset="0"/>
              </a:rPr>
              <a:t>Smoothed</a:t>
            </a:r>
            <a:r>
              <a:rPr lang="fr-FR" sz="1100" dirty="0" smtClean="0">
                <a:solidFill>
                  <a:srgbClr val="565655"/>
                </a:solidFill>
                <a:latin typeface="Century Gothic" panose="020B0502020202020204" pitchFamily="34" charset="0"/>
              </a:rPr>
              <a:t> </a:t>
            </a:r>
            <a:r>
              <a:rPr lang="fr-FR" sz="1100" dirty="0">
                <a:solidFill>
                  <a:srgbClr val="565655"/>
                </a:solidFill>
                <a:latin typeface="Century Gothic" panose="020B0502020202020204" pitchFamily="34" charset="0"/>
              </a:rPr>
              <a:t>skin texture</a:t>
            </a:r>
            <a:endParaRPr kumimoji="0" lang="fr-FR" sz="11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p:txBody>
      </p:sp>
      <p:sp>
        <p:nvSpPr>
          <p:cNvPr id="13" name="Plus 12"/>
          <p:cNvSpPr/>
          <p:nvPr/>
        </p:nvSpPr>
        <p:spPr>
          <a:xfrm>
            <a:off x="5145414" y="3737343"/>
            <a:ext cx="306729" cy="300942"/>
          </a:xfrm>
          <a:prstGeom prst="mathPlus">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2059186" y="5310584"/>
            <a:ext cx="8000603" cy="1323439"/>
          </a:xfrm>
          <a:prstGeom prst="rect">
            <a:avLst/>
          </a:prstGeom>
          <a:noFill/>
        </p:spPr>
        <p:txBody>
          <a:bodyPr wrap="square" rtlCol="0">
            <a:spAutoFit/>
          </a:bodyPr>
          <a:lstStyle/>
          <a:p>
            <a:r>
              <a:rPr lang="en-US" sz="1600" u="sng" dirty="0" smtClean="0">
                <a:latin typeface="Century Gothic" panose="020B0502020202020204" pitchFamily="34" charset="0"/>
              </a:rPr>
              <a:t>Results : </a:t>
            </a:r>
          </a:p>
          <a:p>
            <a:pPr marL="285750" indent="-285750">
              <a:buFontTx/>
              <a:buChar char="-"/>
            </a:pPr>
            <a:r>
              <a:rPr lang="en-US" sz="1600" dirty="0" smtClean="0">
                <a:latin typeface="Century Gothic" panose="020B0502020202020204" pitchFamily="34" charset="0"/>
              </a:rPr>
              <a:t>Immediate </a:t>
            </a:r>
            <a:r>
              <a:rPr lang="en-US" sz="1600" dirty="0">
                <a:latin typeface="Century Gothic" panose="020B0502020202020204" pitchFamily="34" charset="0"/>
              </a:rPr>
              <a:t>smoothing effect: unfolds on the skin's surface, instantly fills in the skin's micro-relief and refines the skin's texture </a:t>
            </a:r>
            <a:endParaRPr lang="en-US" sz="1600" dirty="0" smtClean="0">
              <a:latin typeface="Century Gothic" panose="020B0502020202020204" pitchFamily="34" charset="0"/>
            </a:endParaRPr>
          </a:p>
          <a:p>
            <a:endParaRPr lang="en-US" sz="1600" dirty="0" smtClean="0">
              <a:latin typeface="Century Gothic" panose="020B0502020202020204" pitchFamily="34" charset="0"/>
            </a:endParaRPr>
          </a:p>
          <a:p>
            <a:pPr marL="285750" indent="-285750">
              <a:buFontTx/>
              <a:buChar char="-"/>
            </a:pPr>
            <a:r>
              <a:rPr lang="en-US" sz="1600" dirty="0" smtClean="0">
                <a:latin typeface="Century Gothic" panose="020B0502020202020204" pitchFamily="34" charset="0"/>
              </a:rPr>
              <a:t>Immediate </a:t>
            </a:r>
            <a:r>
              <a:rPr lang="en-US" sz="1600" dirty="0">
                <a:latin typeface="Century Gothic" panose="020B0502020202020204" pitchFamily="34" charset="0"/>
              </a:rPr>
              <a:t>blurring effect</a:t>
            </a:r>
            <a:r>
              <a:rPr lang="en-US" sz="1600" dirty="0" smtClean="0">
                <a:latin typeface="Century Gothic" panose="020B0502020202020204" pitchFamily="34" charset="0"/>
              </a:rPr>
              <a:t>: hides </a:t>
            </a:r>
            <a:r>
              <a:rPr lang="en-US" sz="1600" dirty="0">
                <a:latin typeface="Century Gothic" panose="020B0502020202020204" pitchFamily="34" charset="0"/>
              </a:rPr>
              <a:t>the imperfections on the surface of the skin. </a:t>
            </a:r>
            <a:endParaRPr lang="fr-FR" sz="1600" dirty="0">
              <a:latin typeface="Century Gothic" panose="020B0502020202020204" pitchFamily="34" charset="0"/>
            </a:endParaRPr>
          </a:p>
        </p:txBody>
      </p:sp>
      <p:sp>
        <p:nvSpPr>
          <p:cNvPr id="16" name="Rectangle 15"/>
          <p:cNvSpPr/>
          <p:nvPr/>
        </p:nvSpPr>
        <p:spPr>
          <a:xfrm>
            <a:off x="2488755" y="1344887"/>
            <a:ext cx="7156174" cy="400110"/>
          </a:xfrm>
          <a:prstGeom prst="rect">
            <a:avLst/>
          </a:prstGeom>
        </p:spPr>
        <p:txBody>
          <a:bodyPr wrap="square">
            <a:spAutoFit/>
          </a:bodyPr>
          <a:lstStyle/>
          <a:p>
            <a:pPr lvl="0" algn="ctr">
              <a:defRPr/>
            </a:pPr>
            <a:r>
              <a:rPr lang="en-US" sz="2000" b="1" dirty="0" smtClean="0">
                <a:solidFill>
                  <a:srgbClr val="565655"/>
                </a:solidFill>
                <a:latin typeface="Century Gothic"/>
              </a:rPr>
              <a:t>HAVE A PERFECT SKIN WITHOUT FILTERS OR PHOTOSHOP</a:t>
            </a:r>
            <a:endParaRPr lang="en-US" sz="2000" b="1" dirty="0">
              <a:solidFill>
                <a:srgbClr val="565655"/>
              </a:solidFill>
              <a:latin typeface="Century Gothic"/>
            </a:endParaRPr>
          </a:p>
        </p:txBody>
      </p:sp>
      <p:pic>
        <p:nvPicPr>
          <p:cNvPr id="2050" name="Picture 2" descr="Mosaic No Flea Icon Distressed Stamp Stock Vector (Royalty Free) 1583498704"/>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7500" b="73214" l="42333" r="83369"/>
                    </a14:imgEffect>
                  </a14:imgLayer>
                </a14:imgProps>
              </a:ext>
              <a:ext uri="{28A0092B-C50C-407E-A947-70E740481C1C}">
                <a14:useLocalDpi xmlns:a14="http://schemas.microsoft.com/office/drawing/2010/main" val="0"/>
              </a:ext>
            </a:extLst>
          </a:blip>
          <a:srcRect l="41006" t="11029" r="14100" b="19208"/>
          <a:stretch/>
        </p:blipFill>
        <p:spPr bwMode="auto">
          <a:xfrm>
            <a:off x="243691" y="205872"/>
            <a:ext cx="1979874" cy="186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93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2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par>
                                <p:cTn id="32" presetID="2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left)">
                                      <p:cBhvr>
                                        <p:cTn id="43" dur="500"/>
                                        <p:tgtEl>
                                          <p:spTgt spid="1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0" grpId="0"/>
      <p:bldP spid="11" grpId="0" animBg="1"/>
      <p:bldP spid="12"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srcRect l="8387" t="48129" r="8568" b="6179"/>
          <a:stretch/>
        </p:blipFill>
        <p:spPr>
          <a:xfrm>
            <a:off x="25146" y="2731219"/>
            <a:ext cx="5324602" cy="2947987"/>
          </a:xfrm>
          <a:prstGeom prst="rect">
            <a:avLst/>
          </a:prstGeom>
        </p:spPr>
      </p:pic>
      <p:pic>
        <p:nvPicPr>
          <p:cNvPr id="2" name="Image 1">
            <a:extLst>
              <a:ext uri="{FF2B5EF4-FFF2-40B4-BE49-F238E27FC236}">
                <a16:creationId xmlns:a16="http://schemas.microsoft.com/office/drawing/2014/main" id="{34F102F0-F397-4F48-8BC3-0B27B88D8488}"/>
              </a:ext>
            </a:extLst>
          </p:cNvPr>
          <p:cNvPicPr>
            <a:picLocks noChangeAspect="1"/>
          </p:cNvPicPr>
          <p:nvPr/>
        </p:nvPicPr>
        <p:blipFill rotWithShape="1">
          <a:blip r:embed="rId4">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3"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Innovation</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
        <p:nvSpPr>
          <p:cNvPr id="4" name="Rectangle 3"/>
          <p:cNvSpPr/>
          <p:nvPr/>
        </p:nvSpPr>
        <p:spPr>
          <a:xfrm>
            <a:off x="4644741" y="1861725"/>
            <a:ext cx="233680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smtClean="0">
                <a:solidFill>
                  <a:srgbClr val="565655"/>
                </a:solidFill>
                <a:latin typeface="Century Gothic"/>
              </a:rPr>
              <a:t>ANTI BLUE LIGHT</a:t>
            </a:r>
            <a:endParaRPr kumimoji="0" lang="fr-FR" sz="2000" b="1" i="0" u="none" strike="noStrike" kern="1200" cap="none" spc="0" normalizeH="0" baseline="0" noProof="0" dirty="0">
              <a:ln>
                <a:noFill/>
              </a:ln>
              <a:solidFill>
                <a:srgbClr val="565655"/>
              </a:solidFill>
              <a:effectLst/>
              <a:uLnTx/>
              <a:uFillTx/>
              <a:latin typeface="Century Gothic"/>
              <a:ea typeface="+mn-ea"/>
              <a:cs typeface="+mn-cs"/>
            </a:endParaRPr>
          </a:p>
        </p:txBody>
      </p:sp>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0098" y="669895"/>
            <a:ext cx="6311705" cy="2966502"/>
          </a:xfrm>
          <a:prstGeom prst="rect">
            <a:avLst/>
          </a:prstGeom>
        </p:spPr>
      </p:pic>
      <p:sp>
        <p:nvSpPr>
          <p:cNvPr id="10" name="ZoneTexte 9">
            <a:extLst>
              <a:ext uri="{FF2B5EF4-FFF2-40B4-BE49-F238E27FC236}">
                <a16:creationId xmlns:a16="http://schemas.microsoft.com/office/drawing/2014/main" id="{6BB2DA55-70A8-4B38-8830-C0722D14B082}"/>
              </a:ext>
            </a:extLst>
          </p:cNvPr>
          <p:cNvSpPr txBox="1"/>
          <p:nvPr/>
        </p:nvSpPr>
        <p:spPr>
          <a:xfrm>
            <a:off x="393345" y="5967201"/>
            <a:ext cx="4210186" cy="830997"/>
          </a:xfrm>
          <a:prstGeom prst="rect">
            <a:avLst/>
          </a:prstGeom>
          <a:noFill/>
        </p:spPr>
        <p:txBody>
          <a:bodyPr wrap="square" rtlCol="0">
            <a:spAutoFit/>
          </a:bodyPr>
          <a:lstStyle/>
          <a:p>
            <a:pPr lvl="0" algn="ctr" defTabSz="403225">
              <a:defRPr/>
            </a:pPr>
            <a:r>
              <a:rPr lang="fr-FR" sz="1600" b="1" dirty="0" smtClean="0">
                <a:solidFill>
                  <a:srgbClr val="565655"/>
                </a:solidFill>
                <a:latin typeface="Century Gothic" panose="020B0502020202020204" pitchFamily="34" charset="0"/>
              </a:rPr>
              <a:t>Blue light </a:t>
            </a:r>
            <a:r>
              <a:rPr lang="fr-FR" sz="1600" dirty="0" smtClean="0">
                <a:solidFill>
                  <a:srgbClr val="565655"/>
                </a:solidFill>
                <a:latin typeface="Century Gothic" panose="020B0502020202020204" pitchFamily="34" charset="0"/>
              </a:rPr>
              <a:t>= a </a:t>
            </a:r>
            <a:r>
              <a:rPr lang="fr-FR" sz="1600" b="1" dirty="0" err="1" smtClean="0">
                <a:solidFill>
                  <a:srgbClr val="565655"/>
                </a:solidFill>
                <a:latin typeface="Century Gothic" panose="020B0502020202020204" pitchFamily="34" charset="0"/>
              </a:rPr>
              <a:t>hight-energy</a:t>
            </a:r>
            <a:r>
              <a:rPr lang="fr-FR" sz="1600" b="1" dirty="0" smtClean="0">
                <a:solidFill>
                  <a:srgbClr val="565655"/>
                </a:solidFill>
                <a:latin typeface="Century Gothic" panose="020B0502020202020204" pitchFamily="34" charset="0"/>
              </a:rPr>
              <a:t> visible </a:t>
            </a:r>
            <a:r>
              <a:rPr lang="fr-FR" sz="1600" dirty="0" smtClean="0">
                <a:solidFill>
                  <a:srgbClr val="565655"/>
                </a:solidFill>
                <a:latin typeface="Century Gothic" panose="020B0502020202020204" pitchFamily="34" charset="0"/>
              </a:rPr>
              <a:t>(HEV) light </a:t>
            </a:r>
            <a:r>
              <a:rPr lang="fr-FR" sz="1600" dirty="0" err="1" smtClean="0">
                <a:solidFill>
                  <a:srgbClr val="565655"/>
                </a:solidFill>
                <a:latin typeface="Century Gothic" panose="020B0502020202020204" pitchFamily="34" charset="0"/>
              </a:rPr>
              <a:t>that</a:t>
            </a:r>
            <a:r>
              <a:rPr lang="fr-FR" sz="1600" dirty="0" smtClean="0">
                <a:solidFill>
                  <a:srgbClr val="565655"/>
                </a:solidFill>
                <a:latin typeface="Century Gothic" panose="020B0502020202020204" pitchFamily="34" charset="0"/>
              </a:rPr>
              <a:t> </a:t>
            </a:r>
            <a:r>
              <a:rPr lang="fr-FR" sz="1600" dirty="0" err="1" smtClean="0">
                <a:solidFill>
                  <a:srgbClr val="565655"/>
                </a:solidFill>
                <a:latin typeface="Century Gothic" panose="020B0502020202020204" pitchFamily="34" charset="0"/>
              </a:rPr>
              <a:t>can</a:t>
            </a:r>
            <a:r>
              <a:rPr lang="fr-FR" sz="1600" dirty="0" smtClean="0">
                <a:solidFill>
                  <a:srgbClr val="565655"/>
                </a:solidFill>
                <a:latin typeface="Century Gothic" panose="020B0502020202020204" pitchFamily="34" charset="0"/>
              </a:rPr>
              <a:t> </a:t>
            </a:r>
            <a:r>
              <a:rPr lang="fr-FR" sz="1600" dirty="0" err="1" smtClean="0">
                <a:solidFill>
                  <a:srgbClr val="565655"/>
                </a:solidFill>
                <a:latin typeface="Century Gothic" panose="020B0502020202020204" pitchFamily="34" charset="0"/>
              </a:rPr>
              <a:t>penetrate</a:t>
            </a:r>
            <a:r>
              <a:rPr lang="fr-FR" sz="1600" dirty="0" smtClean="0">
                <a:solidFill>
                  <a:srgbClr val="565655"/>
                </a:solidFill>
                <a:latin typeface="Century Gothic" panose="020B0502020202020204" pitchFamily="34" charset="0"/>
              </a:rPr>
              <a:t> skin </a:t>
            </a:r>
            <a:r>
              <a:rPr lang="fr-FR" sz="1600" dirty="0" err="1" smtClean="0">
                <a:solidFill>
                  <a:srgbClr val="565655"/>
                </a:solidFill>
                <a:latin typeface="Century Gothic" panose="020B0502020202020204" pitchFamily="34" charset="0"/>
              </a:rPr>
              <a:t>deeper</a:t>
            </a:r>
            <a:r>
              <a:rPr lang="fr-FR" sz="1600" dirty="0" smtClean="0">
                <a:solidFill>
                  <a:srgbClr val="565655"/>
                </a:solidFill>
                <a:latin typeface="Century Gothic" panose="020B0502020202020204" pitchFamily="34" charset="0"/>
              </a:rPr>
              <a:t> </a:t>
            </a:r>
            <a:r>
              <a:rPr lang="fr-FR" sz="1600" dirty="0" err="1" smtClean="0">
                <a:solidFill>
                  <a:srgbClr val="565655"/>
                </a:solidFill>
                <a:latin typeface="Century Gothic" panose="020B0502020202020204" pitchFamily="34" charset="0"/>
              </a:rPr>
              <a:t>than</a:t>
            </a:r>
            <a:r>
              <a:rPr lang="fr-FR" sz="1600" dirty="0" smtClean="0">
                <a:solidFill>
                  <a:srgbClr val="565655"/>
                </a:solidFill>
                <a:latin typeface="Century Gothic" panose="020B0502020202020204" pitchFamily="34" charset="0"/>
              </a:rPr>
              <a:t> </a:t>
            </a:r>
            <a:r>
              <a:rPr lang="fr-FR" sz="1600" dirty="0" err="1" smtClean="0">
                <a:solidFill>
                  <a:srgbClr val="565655"/>
                </a:solidFill>
                <a:latin typeface="Century Gothic" panose="020B0502020202020204" pitchFamily="34" charset="0"/>
              </a:rPr>
              <a:t>both</a:t>
            </a:r>
            <a:r>
              <a:rPr lang="fr-FR" sz="1600" dirty="0" smtClean="0">
                <a:solidFill>
                  <a:srgbClr val="565655"/>
                </a:solidFill>
                <a:latin typeface="Century Gothic" panose="020B0502020202020204" pitchFamily="34" charset="0"/>
              </a:rPr>
              <a:t> UVA and UVB rays</a:t>
            </a:r>
            <a:endParaRPr lang="fr-FR" sz="1600" dirty="0">
              <a:solidFill>
                <a:srgbClr val="565655"/>
              </a:solidFill>
              <a:latin typeface="Century Gothic" panose="020B0502020202020204" pitchFamily="34" charset="0"/>
            </a:endParaRPr>
          </a:p>
        </p:txBody>
      </p:sp>
      <p:sp>
        <p:nvSpPr>
          <p:cNvPr id="15" name="ZoneTexte 14">
            <a:extLst>
              <a:ext uri="{FF2B5EF4-FFF2-40B4-BE49-F238E27FC236}">
                <a16:creationId xmlns:a16="http://schemas.microsoft.com/office/drawing/2014/main" id="{6BB2DA55-70A8-4B38-8830-C0722D14B082}"/>
              </a:ext>
            </a:extLst>
          </p:cNvPr>
          <p:cNvSpPr txBox="1"/>
          <p:nvPr/>
        </p:nvSpPr>
        <p:spPr>
          <a:xfrm>
            <a:off x="6062517" y="3335551"/>
            <a:ext cx="5852142" cy="830997"/>
          </a:xfrm>
          <a:prstGeom prst="rect">
            <a:avLst/>
          </a:prstGeom>
          <a:noFill/>
        </p:spPr>
        <p:txBody>
          <a:bodyPr wrap="square" rtlCol="0">
            <a:spAutoFit/>
          </a:bodyPr>
          <a:lstStyle/>
          <a:p>
            <a:pPr lvl="0" algn="ctr" defTabSz="403225">
              <a:defRPr/>
            </a:pPr>
            <a:r>
              <a:rPr lang="en-US" sz="1600" u="sng" dirty="0" smtClean="0">
                <a:solidFill>
                  <a:srgbClr val="565655"/>
                </a:solidFill>
                <a:latin typeface="Century Gothic" panose="020B0502020202020204" pitchFamily="34" charset="0"/>
              </a:rPr>
              <a:t>Top </a:t>
            </a:r>
            <a:r>
              <a:rPr lang="en-US" sz="1600" u="sng" dirty="0">
                <a:solidFill>
                  <a:srgbClr val="565655"/>
                </a:solidFill>
                <a:latin typeface="Century Gothic" panose="020B0502020202020204" pitchFamily="34" charset="0"/>
              </a:rPr>
              <a:t>3 </a:t>
            </a:r>
            <a:r>
              <a:rPr lang="en-US" sz="1600" u="sng" dirty="0" smtClean="0">
                <a:solidFill>
                  <a:srgbClr val="565655"/>
                </a:solidFill>
                <a:latin typeface="Century Gothic" panose="020B0502020202020204" pitchFamily="34" charset="0"/>
              </a:rPr>
              <a:t>of the factors </a:t>
            </a:r>
            <a:r>
              <a:rPr lang="en-US" sz="1600" u="sng" dirty="0">
                <a:solidFill>
                  <a:srgbClr val="565655"/>
                </a:solidFill>
                <a:latin typeface="Century Gothic" panose="020B0502020202020204" pitchFamily="34" charset="0"/>
              </a:rPr>
              <a:t>responsible for premature </a:t>
            </a:r>
            <a:r>
              <a:rPr lang="en-US" sz="1600" u="sng" dirty="0" smtClean="0">
                <a:solidFill>
                  <a:srgbClr val="565655"/>
                </a:solidFill>
                <a:latin typeface="Century Gothic" panose="020B0502020202020204" pitchFamily="34" charset="0"/>
              </a:rPr>
              <a:t>skin aging:</a:t>
            </a:r>
          </a:p>
          <a:p>
            <a:pPr lvl="0" algn="ctr" defTabSz="403225">
              <a:defRPr/>
            </a:pPr>
            <a:endParaRPr lang="en-US" sz="1600" u="sng" dirty="0" smtClean="0">
              <a:solidFill>
                <a:srgbClr val="565655"/>
              </a:solidFill>
              <a:latin typeface="Century Gothic" panose="020B0502020202020204" pitchFamily="34" charset="0"/>
            </a:endParaRPr>
          </a:p>
          <a:p>
            <a:pPr marL="622300" lvl="0" indent="-266700" algn="just" defTabSz="403225">
              <a:buFont typeface="Wingdings" panose="05000000000000000000" pitchFamily="2" charset="2"/>
              <a:buChar char="Ø"/>
              <a:defRPr/>
            </a:pPr>
            <a:r>
              <a:rPr lang="en-US" sz="1600" dirty="0" smtClean="0">
                <a:solidFill>
                  <a:srgbClr val="565655"/>
                </a:solidFill>
                <a:latin typeface="Century Gothic" panose="020B0502020202020204" pitchFamily="34" charset="0"/>
              </a:rPr>
              <a:t>Sun </a:t>
            </a:r>
          </a:p>
        </p:txBody>
      </p:sp>
      <p:sp>
        <p:nvSpPr>
          <p:cNvPr id="11" name="Rectangle 10"/>
          <p:cNvSpPr/>
          <p:nvPr/>
        </p:nvSpPr>
        <p:spPr>
          <a:xfrm>
            <a:off x="5991024" y="4384971"/>
            <a:ext cx="6153561" cy="2443560"/>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fr-FR" sz="1600" u="sng" dirty="0" smtClean="0">
                <a:solidFill>
                  <a:srgbClr val="565655"/>
                </a:solidFill>
                <a:latin typeface="Century Gothic" panose="020B0502020202020204" pitchFamily="34" charset="0"/>
              </a:rPr>
              <a:t>Yon-Ka </a:t>
            </a:r>
            <a:r>
              <a:rPr lang="fr-FR" sz="1600" u="sng" dirty="0" err="1" smtClean="0">
                <a:solidFill>
                  <a:srgbClr val="565655"/>
                </a:solidFill>
                <a:latin typeface="Century Gothic" panose="020B0502020202020204" pitchFamily="34" charset="0"/>
              </a:rPr>
              <a:t>answer</a:t>
            </a:r>
            <a:r>
              <a:rPr lang="fr-FR" sz="1600" u="sng" dirty="0" smtClean="0">
                <a:solidFill>
                  <a:srgbClr val="565655"/>
                </a:solidFill>
                <a:latin typeface="Century Gothic" panose="020B0502020202020204" pitchFamily="34" charset="0"/>
              </a:rPr>
              <a:t> : </a:t>
            </a:r>
            <a:r>
              <a:rPr lang="fr-FR" sz="1600" b="1" dirty="0" err="1" smtClean="0">
                <a:solidFill>
                  <a:srgbClr val="565655"/>
                </a:solidFill>
                <a:latin typeface="Century Gothic" panose="020B0502020202020204" pitchFamily="34" charset="0"/>
              </a:rPr>
              <a:t>Organic</a:t>
            </a:r>
            <a:r>
              <a:rPr lang="fr-FR" sz="1600" b="1" dirty="0" smtClean="0">
                <a:solidFill>
                  <a:srgbClr val="565655"/>
                </a:solidFill>
                <a:latin typeface="Century Gothic" panose="020B0502020202020204" pitchFamily="34" charset="0"/>
              </a:rPr>
              <a:t> </a:t>
            </a:r>
            <a:r>
              <a:rPr lang="fr-FR" sz="1600" b="1" dirty="0" err="1" smtClean="0">
                <a:solidFill>
                  <a:srgbClr val="565655"/>
                </a:solidFill>
                <a:latin typeface="Century Gothic" panose="020B0502020202020204" pitchFamily="34" charset="0"/>
              </a:rPr>
              <a:t>Ashwagandha</a:t>
            </a:r>
            <a:endParaRPr lang="fr-FR" sz="1600" b="1" dirty="0" smtClean="0">
              <a:solidFill>
                <a:srgbClr val="565655"/>
              </a:solidFill>
              <a:latin typeface="Century Gothic" panose="020B0502020202020204" pitchFamily="34" charset="0"/>
            </a:endParaRPr>
          </a:p>
          <a:p>
            <a:pPr lvl="0" algn="just">
              <a:defRPr/>
            </a:pPr>
            <a:endParaRPr lang="fr-FR" sz="500" b="1" dirty="0" smtClean="0">
              <a:solidFill>
                <a:srgbClr val="565655"/>
              </a:solidFill>
              <a:latin typeface="Century Gothic" panose="020B0502020202020204" pitchFamily="34" charset="0"/>
            </a:endParaRPr>
          </a:p>
          <a:p>
            <a:pPr marL="285750" lvl="0" indent="-285750" algn="just">
              <a:buFont typeface="Wingdings" panose="05000000000000000000" pitchFamily="2" charset="2"/>
              <a:buChar char="Ø"/>
              <a:defRPr/>
            </a:pPr>
            <a:r>
              <a:rPr lang="en-US" sz="1600" dirty="0" smtClean="0">
                <a:solidFill>
                  <a:srgbClr val="565655"/>
                </a:solidFill>
                <a:latin typeface="Century Gothic" panose="020B0502020202020204" pitchFamily="34" charset="0"/>
              </a:rPr>
              <a:t>Protection </a:t>
            </a:r>
            <a:r>
              <a:rPr lang="en-US" sz="1600" dirty="0">
                <a:solidFill>
                  <a:srgbClr val="565655"/>
                </a:solidFill>
                <a:latin typeface="Century Gothic" panose="020B0502020202020204" pitchFamily="34" charset="0"/>
              </a:rPr>
              <a:t>of the viability of keratinocytes in the </a:t>
            </a:r>
            <a:r>
              <a:rPr lang="en-US" sz="1600" dirty="0" smtClean="0">
                <a:solidFill>
                  <a:srgbClr val="565655"/>
                </a:solidFill>
                <a:latin typeface="Century Gothic" panose="020B0502020202020204" pitchFamily="34" charset="0"/>
              </a:rPr>
              <a:t>epidermis</a:t>
            </a:r>
          </a:p>
          <a:p>
            <a:pPr marL="285750" lvl="0" indent="-285750" algn="just">
              <a:buFont typeface="Wingdings" panose="05000000000000000000" pitchFamily="2" charset="2"/>
              <a:buChar char="Ø"/>
              <a:defRPr/>
            </a:pPr>
            <a:r>
              <a:rPr lang="en-US" sz="1600" dirty="0" smtClean="0">
                <a:solidFill>
                  <a:srgbClr val="565655"/>
                </a:solidFill>
                <a:latin typeface="Century Gothic" panose="020B0502020202020204" pitchFamily="34" charset="0"/>
              </a:rPr>
              <a:t>Protection </a:t>
            </a:r>
            <a:r>
              <a:rPr lang="en-US" sz="1600" dirty="0">
                <a:solidFill>
                  <a:srgbClr val="565655"/>
                </a:solidFill>
                <a:latin typeface="Century Gothic" panose="020B0502020202020204" pitchFamily="34" charset="0"/>
              </a:rPr>
              <a:t>of fibroblast metabolism in the </a:t>
            </a:r>
            <a:r>
              <a:rPr lang="en-US" sz="1600" dirty="0" smtClean="0">
                <a:solidFill>
                  <a:srgbClr val="565655"/>
                </a:solidFill>
                <a:latin typeface="Century Gothic" panose="020B0502020202020204" pitchFamily="34" charset="0"/>
              </a:rPr>
              <a:t>dermis</a:t>
            </a:r>
          </a:p>
          <a:p>
            <a:pPr lvl="0" algn="just">
              <a:defRPr/>
            </a:pPr>
            <a:endParaRPr kumimoji="0" lang="fr-FR" sz="1600" i="0" u="none" strike="noStrike" kern="1200" cap="none" spc="0" normalizeH="0" baseline="0" noProof="0" dirty="0">
              <a:ln>
                <a:noFill/>
              </a:ln>
              <a:solidFill>
                <a:srgbClr val="565655"/>
              </a:solidFill>
              <a:effectLst/>
              <a:uLnTx/>
              <a:uFillTx/>
              <a:latin typeface="Century Gothic" panose="020B0502020202020204" pitchFamily="34" charset="0"/>
            </a:endParaRPr>
          </a:p>
          <a:p>
            <a:pPr lvl="0" algn="just">
              <a:defRPr/>
            </a:pPr>
            <a:r>
              <a:rPr lang="fr-FR" sz="1600" u="sng" dirty="0" err="1" smtClean="0">
                <a:solidFill>
                  <a:srgbClr val="565655"/>
                </a:solidFill>
                <a:latin typeface="Century Gothic" panose="020B0502020202020204" pitchFamily="34" charset="0"/>
              </a:rPr>
              <a:t>Results</a:t>
            </a:r>
            <a:r>
              <a:rPr lang="fr-FR" sz="1600" u="sng" dirty="0" smtClean="0">
                <a:solidFill>
                  <a:srgbClr val="565655"/>
                </a:solidFill>
                <a:latin typeface="Century Gothic" panose="020B0502020202020204" pitchFamily="34" charset="0"/>
              </a:rPr>
              <a:t> :</a:t>
            </a:r>
            <a:r>
              <a:rPr lang="fr-FR" sz="1600" dirty="0" smtClean="0">
                <a:solidFill>
                  <a:srgbClr val="565655"/>
                </a:solidFill>
                <a:latin typeface="Century Gothic" panose="020B0502020202020204" pitchFamily="34" charset="0"/>
              </a:rPr>
              <a:t> - </a:t>
            </a:r>
            <a:r>
              <a:rPr lang="en-US" sz="1600" dirty="0" smtClean="0">
                <a:solidFill>
                  <a:srgbClr val="565655"/>
                </a:solidFill>
                <a:latin typeface="Century Gothic" panose="020B0502020202020204" pitchFamily="34" charset="0"/>
              </a:rPr>
              <a:t>Deeply </a:t>
            </a:r>
            <a:r>
              <a:rPr lang="en-US" sz="1600" b="1" dirty="0">
                <a:solidFill>
                  <a:srgbClr val="565655"/>
                </a:solidFill>
                <a:latin typeface="Century Gothic" panose="020B0502020202020204" pitchFamily="34" charset="0"/>
              </a:rPr>
              <a:t>strengthens</a:t>
            </a:r>
            <a:r>
              <a:rPr lang="en-US" sz="1600" dirty="0">
                <a:solidFill>
                  <a:srgbClr val="565655"/>
                </a:solidFill>
                <a:latin typeface="Century Gothic" panose="020B0502020202020204" pitchFamily="34" charset="0"/>
              </a:rPr>
              <a:t> the skin</a:t>
            </a:r>
          </a:p>
          <a:p>
            <a:pPr marL="806450" lvl="0" algn="just">
              <a:defRPr/>
            </a:pPr>
            <a:r>
              <a:rPr lang="en-US" sz="1600" dirty="0" smtClean="0">
                <a:solidFill>
                  <a:srgbClr val="565655"/>
                </a:solidFill>
                <a:latin typeface="Century Gothic" panose="020B0502020202020204" pitchFamily="34" charset="0"/>
              </a:rPr>
              <a:t>- </a:t>
            </a:r>
            <a:r>
              <a:rPr lang="en-US" sz="1600" b="1" dirty="0" smtClean="0">
                <a:solidFill>
                  <a:srgbClr val="565655"/>
                </a:solidFill>
                <a:latin typeface="Century Gothic" panose="020B0502020202020204" pitchFamily="34" charset="0"/>
              </a:rPr>
              <a:t>Revitalizes</a:t>
            </a:r>
            <a:r>
              <a:rPr lang="en-US" sz="1600" dirty="0" smtClean="0">
                <a:solidFill>
                  <a:srgbClr val="565655"/>
                </a:solidFill>
                <a:latin typeface="Century Gothic" panose="020B0502020202020204" pitchFamily="34" charset="0"/>
              </a:rPr>
              <a:t> </a:t>
            </a:r>
            <a:r>
              <a:rPr lang="en-US" sz="1600" dirty="0">
                <a:solidFill>
                  <a:srgbClr val="565655"/>
                </a:solidFill>
                <a:latin typeface="Century Gothic" panose="020B0502020202020204" pitchFamily="34" charset="0"/>
              </a:rPr>
              <a:t>the skin</a:t>
            </a:r>
          </a:p>
          <a:p>
            <a:pPr marL="806450" lvl="0" algn="just">
              <a:defRPr/>
            </a:pPr>
            <a:r>
              <a:rPr lang="en-US" sz="1600" dirty="0" smtClean="0">
                <a:solidFill>
                  <a:srgbClr val="565655"/>
                </a:solidFill>
                <a:latin typeface="Century Gothic" panose="020B0502020202020204" pitchFamily="34" charset="0"/>
              </a:rPr>
              <a:t>- Makes </a:t>
            </a:r>
            <a:r>
              <a:rPr lang="en-US" sz="1600" b="1" dirty="0">
                <a:solidFill>
                  <a:srgbClr val="565655"/>
                </a:solidFill>
                <a:latin typeface="Century Gothic" panose="020B0502020202020204" pitchFamily="34" charset="0"/>
              </a:rPr>
              <a:t>signs of fatigue disappear</a:t>
            </a:r>
          </a:p>
          <a:p>
            <a:pPr marL="806450" lvl="0" algn="just">
              <a:defRPr/>
            </a:pPr>
            <a:r>
              <a:rPr lang="en-US" sz="1600" dirty="0" smtClean="0">
                <a:solidFill>
                  <a:srgbClr val="565655"/>
                </a:solidFill>
                <a:latin typeface="Century Gothic" panose="020B0502020202020204" pitchFamily="34" charset="0"/>
              </a:rPr>
              <a:t>- Gives </a:t>
            </a:r>
            <a:r>
              <a:rPr lang="en-US" sz="1600" b="1" dirty="0">
                <a:solidFill>
                  <a:srgbClr val="565655"/>
                </a:solidFill>
                <a:latin typeface="Century Gothic" panose="020B0502020202020204" pitchFamily="34" charset="0"/>
              </a:rPr>
              <a:t>radiance</a:t>
            </a:r>
            <a:r>
              <a:rPr lang="en-US" sz="1600" dirty="0">
                <a:solidFill>
                  <a:srgbClr val="565655"/>
                </a:solidFill>
                <a:latin typeface="Century Gothic" panose="020B0502020202020204" pitchFamily="34" charset="0"/>
              </a:rPr>
              <a:t> to the complexion</a:t>
            </a:r>
            <a:endParaRPr kumimoji="0" lang="fr-FR" sz="1600" i="0"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12" name="ZoneTexte 11">
            <a:extLst>
              <a:ext uri="{FF2B5EF4-FFF2-40B4-BE49-F238E27FC236}">
                <a16:creationId xmlns:a16="http://schemas.microsoft.com/office/drawing/2014/main" id="{6BB2DA55-70A8-4B38-8830-C0722D14B082}"/>
              </a:ext>
            </a:extLst>
          </p:cNvPr>
          <p:cNvSpPr txBox="1"/>
          <p:nvPr/>
        </p:nvSpPr>
        <p:spPr>
          <a:xfrm>
            <a:off x="7595068" y="3831249"/>
            <a:ext cx="2193167" cy="338554"/>
          </a:xfrm>
          <a:prstGeom prst="rect">
            <a:avLst/>
          </a:prstGeom>
          <a:noFill/>
        </p:spPr>
        <p:txBody>
          <a:bodyPr wrap="square" rtlCol="0">
            <a:spAutoFit/>
          </a:bodyPr>
          <a:lstStyle/>
          <a:p>
            <a:pPr marL="622300" lvl="0" indent="-266700" algn="just" defTabSz="403225">
              <a:buFont typeface="Wingdings" panose="05000000000000000000" pitchFamily="2" charset="2"/>
              <a:buChar char="Ø"/>
              <a:defRPr/>
            </a:pPr>
            <a:r>
              <a:rPr lang="en-US" sz="1600" dirty="0" smtClean="0">
                <a:solidFill>
                  <a:srgbClr val="565655"/>
                </a:solidFill>
                <a:latin typeface="Century Gothic" panose="020B0502020202020204" pitchFamily="34" charset="0"/>
              </a:rPr>
              <a:t>Pollution</a:t>
            </a:r>
          </a:p>
        </p:txBody>
      </p:sp>
      <p:grpSp>
        <p:nvGrpSpPr>
          <p:cNvPr id="6" name="Groupe 5"/>
          <p:cNvGrpSpPr/>
          <p:nvPr/>
        </p:nvGrpSpPr>
        <p:grpSpPr>
          <a:xfrm>
            <a:off x="9403883" y="3822457"/>
            <a:ext cx="2382659" cy="338554"/>
            <a:chOff x="9843655" y="1069073"/>
            <a:chExt cx="2382659" cy="338554"/>
          </a:xfrm>
        </p:grpSpPr>
        <p:pic>
          <p:nvPicPr>
            <p:cNvPr id="18" name="Image 17"/>
            <p:cNvPicPr>
              <a:picLocks noChangeAspect="1"/>
            </p:cNvPicPr>
            <p:nvPr/>
          </p:nvPicPr>
          <p:blipFill rotWithShape="1">
            <a:blip r:embed="rId3"/>
            <a:srcRect l="44784" t="55271" r="52515" b="15417"/>
            <a:stretch/>
          </p:blipFill>
          <p:spPr>
            <a:xfrm rot="5400000">
              <a:off x="10798488" y="253745"/>
              <a:ext cx="290187" cy="1969210"/>
            </a:xfrm>
            <a:prstGeom prst="rect">
              <a:avLst/>
            </a:prstGeom>
          </p:spPr>
        </p:pic>
        <p:sp>
          <p:nvSpPr>
            <p:cNvPr id="13" name="ZoneTexte 12">
              <a:extLst>
                <a:ext uri="{FF2B5EF4-FFF2-40B4-BE49-F238E27FC236}">
                  <a16:creationId xmlns:a16="http://schemas.microsoft.com/office/drawing/2014/main" id="{6BB2DA55-70A8-4B38-8830-C0722D14B082}"/>
                </a:ext>
              </a:extLst>
            </p:cNvPr>
            <p:cNvSpPr txBox="1"/>
            <p:nvPr/>
          </p:nvSpPr>
          <p:spPr>
            <a:xfrm>
              <a:off x="9843655" y="1069073"/>
              <a:ext cx="2382659" cy="338554"/>
            </a:xfrm>
            <a:prstGeom prst="rect">
              <a:avLst/>
            </a:prstGeom>
            <a:noFill/>
          </p:spPr>
          <p:txBody>
            <a:bodyPr wrap="square" rtlCol="0">
              <a:spAutoFit/>
            </a:bodyPr>
            <a:lstStyle/>
            <a:p>
              <a:pPr marL="622300" lvl="0" indent="-266700" algn="just" defTabSz="403225">
                <a:buFont typeface="Wingdings" panose="05000000000000000000" pitchFamily="2" charset="2"/>
                <a:buChar char="Ø"/>
                <a:defRPr/>
              </a:pPr>
              <a:r>
                <a:rPr lang="en-US" sz="1600" dirty="0" smtClean="0">
                  <a:solidFill>
                    <a:srgbClr val="565655"/>
                  </a:solidFill>
                  <a:latin typeface="Century Gothic" panose="020B0502020202020204" pitchFamily="34" charset="0"/>
                </a:rPr>
                <a:t>Blue light</a:t>
              </a:r>
              <a:endParaRPr lang="en-US" sz="1600" dirty="0">
                <a:solidFill>
                  <a:srgbClr val="565655"/>
                </a:solidFill>
                <a:latin typeface="Century Gothic" panose="020B0502020202020204" pitchFamily="34" charset="0"/>
              </a:endParaRPr>
            </a:p>
          </p:txBody>
        </p:sp>
      </p:grpSp>
    </p:spTree>
    <p:extLst>
      <p:ext uri="{BB962C8B-B14F-4D97-AF65-F5344CB8AC3E}">
        <p14:creationId xmlns:p14="http://schemas.microsoft.com/office/powerpoint/2010/main" val="62220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right)">
                                      <p:cBhvr>
                                        <p:cTn id="19" dur="500"/>
                                        <p:tgtEl>
                                          <p:spTgt spid="15"/>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par>
                                <p:cTn id="23" presetID="22" presetClass="entr" presetSubtype="2"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1"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pic>
        <p:nvPicPr>
          <p:cNvPr id="5" name="Image 4">
            <a:extLst>
              <a:ext uri="{FF2B5EF4-FFF2-40B4-BE49-F238E27FC236}">
                <a16:creationId xmlns:a16="http://schemas.microsoft.com/office/drawing/2014/main" id="{A538555D-2AB2-4348-AF46-3CF31FB9CB68}"/>
              </a:ext>
            </a:extLst>
          </p:cNvPr>
          <p:cNvPicPr>
            <a:picLocks noChangeAspect="1"/>
          </p:cNvPicPr>
          <p:nvPr/>
        </p:nvPicPr>
        <p:blipFill rotWithShape="1">
          <a:blip r:embed="rId4"/>
          <a:srcRect l="55825" t="39816" b="37059"/>
          <a:stretch/>
        </p:blipFill>
        <p:spPr>
          <a:xfrm>
            <a:off x="8430662" y="2511886"/>
            <a:ext cx="3109521" cy="1218068"/>
          </a:xfrm>
          <a:prstGeom prst="rect">
            <a:avLst/>
          </a:prstGeom>
        </p:spPr>
      </p:pic>
      <p:sp>
        <p:nvSpPr>
          <p:cNvPr id="11" name="Sous-titre 2">
            <a:extLst>
              <a:ext uri="{FF2B5EF4-FFF2-40B4-BE49-F238E27FC236}">
                <a16:creationId xmlns:a16="http://schemas.microsoft.com/office/drawing/2014/main" id="{6E30A774-16E9-4338-A5E5-FE75455AB18E}"/>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err="1">
                <a:solidFill>
                  <a:srgbClr val="E7E6E6">
                    <a:lumMod val="25000"/>
                  </a:srgbClr>
                </a:solidFill>
                <a:latin typeface="Century" panose="02040604050505020304" pitchFamily="18" charset="0"/>
              </a:rPr>
              <a:t>Proven</a:t>
            </a:r>
            <a:r>
              <a:rPr lang="fr-FR" sz="4000" dirty="0">
                <a:solidFill>
                  <a:srgbClr val="E7E6E6">
                    <a:lumMod val="25000"/>
                  </a:srgbClr>
                </a:solidFill>
                <a:latin typeface="Century" panose="02040604050505020304" pitchFamily="18" charset="0"/>
              </a:rPr>
              <a:t> </a:t>
            </a:r>
            <a:r>
              <a:rPr lang="fr-FR" sz="4000" dirty="0" err="1">
                <a:solidFill>
                  <a:srgbClr val="E7E6E6">
                    <a:lumMod val="25000"/>
                  </a:srgbClr>
                </a:solidFill>
                <a:latin typeface="Century" panose="02040604050505020304" pitchFamily="18" charset="0"/>
              </a:rPr>
              <a:t>efficacy</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pic>
        <p:nvPicPr>
          <p:cNvPr id="12" name="Image 11">
            <a:extLst>
              <a:ext uri="{FF2B5EF4-FFF2-40B4-BE49-F238E27FC236}">
                <a16:creationId xmlns:a16="http://schemas.microsoft.com/office/drawing/2014/main" id="{D7E5539F-0A0E-47C8-8F24-2FF693E73D62}"/>
              </a:ext>
            </a:extLst>
          </p:cNvPr>
          <p:cNvPicPr>
            <a:picLocks noChangeAspect="1"/>
          </p:cNvPicPr>
          <p:nvPr/>
        </p:nvPicPr>
        <p:blipFill rotWithShape="1">
          <a:blip r:embed="rId4"/>
          <a:srcRect t="44436" r="60924" b="37470"/>
          <a:stretch/>
        </p:blipFill>
        <p:spPr>
          <a:xfrm>
            <a:off x="918967" y="2344835"/>
            <a:ext cx="2750564" cy="953061"/>
          </a:xfrm>
          <a:prstGeom prst="rect">
            <a:avLst/>
          </a:prstGeom>
        </p:spPr>
      </p:pic>
      <p:pic>
        <p:nvPicPr>
          <p:cNvPr id="13" name="Image 12">
            <a:extLst>
              <a:ext uri="{FF2B5EF4-FFF2-40B4-BE49-F238E27FC236}">
                <a16:creationId xmlns:a16="http://schemas.microsoft.com/office/drawing/2014/main" id="{F13E7794-CE8F-457F-9587-CACD2691DB72}"/>
              </a:ext>
            </a:extLst>
          </p:cNvPr>
          <p:cNvPicPr>
            <a:picLocks noChangeAspect="1"/>
          </p:cNvPicPr>
          <p:nvPr/>
        </p:nvPicPr>
        <p:blipFill rotWithShape="1">
          <a:blip r:embed="rId5"/>
          <a:srcRect l="3134" r="61916" b="65328"/>
          <a:stretch/>
        </p:blipFill>
        <p:spPr>
          <a:xfrm>
            <a:off x="1034678" y="4347047"/>
            <a:ext cx="2580015" cy="2308440"/>
          </a:xfrm>
          <a:prstGeom prst="rect">
            <a:avLst/>
          </a:prstGeom>
        </p:spPr>
      </p:pic>
      <p:pic>
        <p:nvPicPr>
          <p:cNvPr id="15" name="Image 14">
            <a:extLst>
              <a:ext uri="{FF2B5EF4-FFF2-40B4-BE49-F238E27FC236}">
                <a16:creationId xmlns:a16="http://schemas.microsoft.com/office/drawing/2014/main" id="{F8C3F8F9-1C14-437E-AF13-27FF170071E1}"/>
              </a:ext>
            </a:extLst>
          </p:cNvPr>
          <p:cNvPicPr>
            <a:picLocks noChangeAspect="1"/>
          </p:cNvPicPr>
          <p:nvPr/>
        </p:nvPicPr>
        <p:blipFill rotWithShape="1">
          <a:blip r:embed="rId5"/>
          <a:srcRect l="15278" t="82692" r="65619" b="3793"/>
          <a:stretch/>
        </p:blipFill>
        <p:spPr>
          <a:xfrm>
            <a:off x="5344984" y="2449663"/>
            <a:ext cx="1410224" cy="899823"/>
          </a:xfrm>
          <a:prstGeom prst="rect">
            <a:avLst/>
          </a:prstGeom>
        </p:spPr>
      </p:pic>
      <p:sp>
        <p:nvSpPr>
          <p:cNvPr id="16" name="Rectangle 15">
            <a:extLst>
              <a:ext uri="{FF2B5EF4-FFF2-40B4-BE49-F238E27FC236}">
                <a16:creationId xmlns:a16="http://schemas.microsoft.com/office/drawing/2014/main" id="{D0917BA6-F9B2-4E88-A70F-F39631ABB1AD}"/>
              </a:ext>
            </a:extLst>
          </p:cNvPr>
          <p:cNvSpPr/>
          <p:nvPr/>
        </p:nvSpPr>
        <p:spPr>
          <a:xfrm>
            <a:off x="918967" y="1282938"/>
            <a:ext cx="2811438" cy="953061"/>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BLUR – SOFT-FOCUS EFFECT</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dirty="0">
                <a:solidFill>
                  <a:srgbClr val="565655"/>
                </a:solidFill>
                <a:latin typeface="Century Gothic" panose="020B0502020202020204" pitchFamily="34" charset="0"/>
              </a:rPr>
              <a:t>MATTIFYING</a:t>
            </a:r>
            <a:endPar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E76A0B99-2037-4032-80D2-2BA1C802E111}"/>
              </a:ext>
            </a:extLst>
          </p:cNvPr>
          <p:cNvSpPr/>
          <p:nvPr/>
        </p:nvSpPr>
        <p:spPr>
          <a:xfrm>
            <a:off x="8501329" y="1282938"/>
            <a:ext cx="2811438" cy="953061"/>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ANTI-POLLUTION</a:t>
            </a:r>
          </a:p>
        </p:txBody>
      </p:sp>
      <p:sp>
        <p:nvSpPr>
          <p:cNvPr id="19" name="Rectangle 18">
            <a:extLst>
              <a:ext uri="{FF2B5EF4-FFF2-40B4-BE49-F238E27FC236}">
                <a16:creationId xmlns:a16="http://schemas.microsoft.com/office/drawing/2014/main" id="{E8A04F46-01A5-4C7B-B8E0-9C3248FDD4BE}"/>
              </a:ext>
            </a:extLst>
          </p:cNvPr>
          <p:cNvSpPr/>
          <p:nvPr/>
        </p:nvSpPr>
        <p:spPr>
          <a:xfrm>
            <a:off x="4711845" y="1310026"/>
            <a:ext cx="2811438" cy="953061"/>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PURIFYING</a:t>
            </a:r>
          </a:p>
          <a:p>
            <a:pPr marL="0" marR="0" lvl="0" indent="0" algn="ctr" defTabSz="914400" rtl="0" eaLnBrk="1" fontAlgn="auto" latinLnBrk="0" hangingPunct="1">
              <a:lnSpc>
                <a:spcPct val="100000"/>
              </a:lnSpc>
              <a:spcBef>
                <a:spcPts val="0"/>
              </a:spcBef>
              <a:spcAft>
                <a:spcPts val="0"/>
              </a:spcAft>
              <a:buClrTx/>
              <a:buSzTx/>
              <a:buFontTx/>
              <a:buNone/>
              <a:tabLst/>
              <a:defRPr/>
            </a:pPr>
            <a:r>
              <a:rPr lang="pt-BR" sz="1600" dirty="0">
                <a:solidFill>
                  <a:srgbClr val="565655"/>
                </a:solidFill>
                <a:latin typeface="Century Gothic" panose="020B0502020202020204" pitchFamily="34" charset="0"/>
              </a:rPr>
              <a:t>BALANCING EFFECT</a:t>
            </a:r>
            <a:endParaRPr kumimoji="0" lang="pt-B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endParaRPr>
          </a:p>
        </p:txBody>
      </p:sp>
      <p:pic>
        <p:nvPicPr>
          <p:cNvPr id="20" name="Image 19">
            <a:extLst>
              <a:ext uri="{FF2B5EF4-FFF2-40B4-BE49-F238E27FC236}">
                <a16:creationId xmlns:a16="http://schemas.microsoft.com/office/drawing/2014/main" id="{615124C6-EC78-45D7-A4D7-B5ABCB99AA31}"/>
              </a:ext>
            </a:extLst>
          </p:cNvPr>
          <p:cNvPicPr>
            <a:picLocks noChangeAspect="1"/>
          </p:cNvPicPr>
          <p:nvPr/>
        </p:nvPicPr>
        <p:blipFill rotWithShape="1">
          <a:blip r:embed="rId5"/>
          <a:srcRect l="34841" t="82692" r="50904"/>
          <a:stretch/>
        </p:blipFill>
        <p:spPr>
          <a:xfrm>
            <a:off x="5516175" y="3568919"/>
            <a:ext cx="1052318" cy="1152359"/>
          </a:xfrm>
          <a:prstGeom prst="rect">
            <a:avLst/>
          </a:prstGeom>
        </p:spPr>
      </p:pic>
      <p:pic>
        <p:nvPicPr>
          <p:cNvPr id="23" name="Image 22">
            <a:extLst>
              <a:ext uri="{FF2B5EF4-FFF2-40B4-BE49-F238E27FC236}">
                <a16:creationId xmlns:a16="http://schemas.microsoft.com/office/drawing/2014/main" id="{1DCB4938-A0C6-42B6-8614-166DA9D99B28}"/>
              </a:ext>
            </a:extLst>
          </p:cNvPr>
          <p:cNvPicPr>
            <a:picLocks noChangeAspect="1"/>
          </p:cNvPicPr>
          <p:nvPr/>
        </p:nvPicPr>
        <p:blipFill rotWithShape="1">
          <a:blip r:embed="rId5"/>
          <a:srcRect l="3134" t="47944" r="61916" b="34748"/>
          <a:stretch/>
        </p:blipFill>
        <p:spPr>
          <a:xfrm>
            <a:off x="4796772" y="4708489"/>
            <a:ext cx="2580015" cy="1152359"/>
          </a:xfrm>
          <a:prstGeom prst="rect">
            <a:avLst/>
          </a:prstGeom>
        </p:spPr>
      </p:pic>
      <p:pic>
        <p:nvPicPr>
          <p:cNvPr id="25" name="Image 24">
            <a:extLst>
              <a:ext uri="{FF2B5EF4-FFF2-40B4-BE49-F238E27FC236}">
                <a16:creationId xmlns:a16="http://schemas.microsoft.com/office/drawing/2014/main" id="{8FAF1FF8-7E18-442B-9034-8F3252CB6D2E}"/>
              </a:ext>
            </a:extLst>
          </p:cNvPr>
          <p:cNvPicPr>
            <a:picLocks noChangeAspect="1"/>
          </p:cNvPicPr>
          <p:nvPr/>
        </p:nvPicPr>
        <p:blipFill rotWithShape="1">
          <a:blip r:embed="rId4"/>
          <a:srcRect l="55825" t="63763" b="-1"/>
          <a:stretch/>
        </p:blipFill>
        <p:spPr>
          <a:xfrm>
            <a:off x="8355868" y="4046219"/>
            <a:ext cx="3109521" cy="1908770"/>
          </a:xfrm>
          <a:prstGeom prst="rect">
            <a:avLst/>
          </a:prstGeom>
        </p:spPr>
      </p:pic>
      <p:pic>
        <p:nvPicPr>
          <p:cNvPr id="9" name="Image 8">
            <a:extLst>
              <a:ext uri="{FF2B5EF4-FFF2-40B4-BE49-F238E27FC236}">
                <a16:creationId xmlns:a16="http://schemas.microsoft.com/office/drawing/2014/main" id="{36558575-1B83-445A-8FA6-8093F8863BAA}"/>
              </a:ext>
            </a:extLst>
          </p:cNvPr>
          <p:cNvPicPr>
            <a:picLocks noChangeAspect="1"/>
          </p:cNvPicPr>
          <p:nvPr/>
        </p:nvPicPr>
        <p:blipFill rotWithShape="1">
          <a:blip r:embed="rId5"/>
          <a:srcRect l="74628" t="83529" r="4793"/>
          <a:stretch/>
        </p:blipFill>
        <p:spPr>
          <a:xfrm>
            <a:off x="10405261" y="5607007"/>
            <a:ext cx="1733006" cy="1250993"/>
          </a:xfrm>
          <a:prstGeom prst="rect">
            <a:avLst/>
          </a:prstGeom>
        </p:spPr>
      </p:pic>
      <p:pic>
        <p:nvPicPr>
          <p:cNvPr id="28" name="Image 27">
            <a:extLst>
              <a:ext uri="{FF2B5EF4-FFF2-40B4-BE49-F238E27FC236}">
                <a16:creationId xmlns:a16="http://schemas.microsoft.com/office/drawing/2014/main" id="{BB5D76AF-2C8B-49E9-94E3-17707C8B24E9}"/>
              </a:ext>
            </a:extLst>
          </p:cNvPr>
          <p:cNvPicPr>
            <a:picLocks noChangeAspect="1"/>
          </p:cNvPicPr>
          <p:nvPr/>
        </p:nvPicPr>
        <p:blipFill rotWithShape="1">
          <a:blip r:embed="rId4"/>
          <a:srcRect l="1671" t="67304" r="78692" b="6565"/>
          <a:stretch/>
        </p:blipFill>
        <p:spPr>
          <a:xfrm>
            <a:off x="1633568" y="3233477"/>
            <a:ext cx="1382233" cy="1376358"/>
          </a:xfrm>
          <a:prstGeom prst="rect">
            <a:avLst/>
          </a:prstGeom>
        </p:spPr>
      </p:pic>
      <p:pic>
        <p:nvPicPr>
          <p:cNvPr id="29" name="Imag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076468"/>
            <a:ext cx="1372229" cy="1372229"/>
          </a:xfrm>
          <a:prstGeom prst="rect">
            <a:avLst/>
          </a:prstGeom>
        </p:spPr>
      </p:pic>
    </p:spTree>
    <p:extLst>
      <p:ext uri="{BB962C8B-B14F-4D97-AF65-F5344CB8AC3E}">
        <p14:creationId xmlns:p14="http://schemas.microsoft.com/office/powerpoint/2010/main" val="299329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0" y="0"/>
            <a:ext cx="3590925" cy="4657725"/>
          </a:xfrm>
          <a:prstGeom prst="rect">
            <a:avLst/>
          </a:prstGeom>
        </p:spPr>
      </p:pic>
      <p:pic>
        <p:nvPicPr>
          <p:cNvPr id="2" name="Image 1"/>
          <p:cNvPicPr>
            <a:picLocks noChangeAspect="1"/>
          </p:cNvPicPr>
          <p:nvPr/>
        </p:nvPicPr>
        <p:blipFill rotWithShape="1">
          <a:blip r:embed="rId4"/>
          <a:srcRect l="4704" t="6686"/>
          <a:stretch/>
        </p:blipFill>
        <p:spPr>
          <a:xfrm>
            <a:off x="2947386" y="2299317"/>
            <a:ext cx="6547390" cy="4558683"/>
          </a:xfrm>
          <a:prstGeom prst="rect">
            <a:avLst/>
          </a:prstGeom>
        </p:spPr>
      </p:pic>
      <p:sp>
        <p:nvSpPr>
          <p:cNvPr id="6" name="Rectangle 5"/>
          <p:cNvSpPr/>
          <p:nvPr/>
        </p:nvSpPr>
        <p:spPr>
          <a:xfrm>
            <a:off x="3852910" y="532664"/>
            <a:ext cx="7288567" cy="1487010"/>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565655"/>
                </a:solidFill>
                <a:latin typeface="Century Gothic" panose="020B0502020202020204" pitchFamily="34" charset="0"/>
              </a:rPr>
              <a:t>13th edition of the </a:t>
            </a:r>
            <a:r>
              <a:rPr lang="en-US" sz="2400" b="1" dirty="0">
                <a:solidFill>
                  <a:srgbClr val="565655"/>
                </a:solidFill>
                <a:latin typeface="Century Gothic" panose="020B0502020202020204" pitchFamily="34" charset="0"/>
              </a:rPr>
              <a:t>MADAME FIGARO </a:t>
            </a:r>
            <a:endParaRPr lang="en-US" sz="2400" b="1" dirty="0" smtClean="0">
              <a:solidFill>
                <a:srgbClr val="565655"/>
              </a:solidFill>
              <a:latin typeface="Century Gothic" panose="020B0502020202020204" pitchFamily="34" charset="0"/>
            </a:endParaRPr>
          </a:p>
          <a:p>
            <a:pPr lvl="0" algn="ctr">
              <a:defRPr/>
            </a:pPr>
            <a:r>
              <a:rPr lang="en-US" sz="2400" b="1" dirty="0" smtClean="0">
                <a:solidFill>
                  <a:srgbClr val="565655"/>
                </a:solidFill>
                <a:latin typeface="Century Gothic" panose="020B0502020202020204" pitchFamily="34" charset="0"/>
              </a:rPr>
              <a:t>BEAUTY </a:t>
            </a:r>
            <a:r>
              <a:rPr lang="en-US" sz="2400" b="1" dirty="0">
                <a:solidFill>
                  <a:srgbClr val="565655"/>
                </a:solidFill>
                <a:latin typeface="Century Gothic" panose="020B0502020202020204" pitchFamily="34" charset="0"/>
              </a:rPr>
              <a:t>STARS PRIZE </a:t>
            </a:r>
            <a:r>
              <a:rPr lang="en-US" sz="2400" b="1" dirty="0" smtClean="0">
                <a:solidFill>
                  <a:srgbClr val="565655"/>
                </a:solidFill>
                <a:latin typeface="Century Gothic" panose="020B0502020202020204" pitchFamily="34" charset="0"/>
              </a:rPr>
              <a:t>:</a:t>
            </a:r>
          </a:p>
          <a:p>
            <a:pPr lvl="0" algn="ctr">
              <a:defRPr/>
            </a:pPr>
            <a:r>
              <a:rPr lang="en-US" sz="2400" b="1" dirty="0">
                <a:solidFill>
                  <a:srgbClr val="565655"/>
                </a:solidFill>
                <a:latin typeface="Century Gothic" panose="020B0502020202020204" pitchFamily="34" charset="0"/>
              </a:rPr>
              <a:t>Nude Perfect </a:t>
            </a:r>
            <a:r>
              <a:rPr lang="en-US" sz="2400" b="1" dirty="0" smtClean="0">
                <a:solidFill>
                  <a:srgbClr val="565655"/>
                </a:solidFill>
                <a:latin typeface="Century Gothic" panose="020B0502020202020204" pitchFamily="34" charset="0"/>
              </a:rPr>
              <a:t>Fluid </a:t>
            </a:r>
            <a:r>
              <a:rPr lang="en-US" sz="2400" b="1" dirty="0">
                <a:solidFill>
                  <a:srgbClr val="565655"/>
                </a:solidFill>
                <a:latin typeface="Century Gothic" panose="020B0502020202020204" pitchFamily="34" charset="0"/>
              </a:rPr>
              <a:t>was one of the 3 nominated </a:t>
            </a:r>
          </a:p>
        </p:txBody>
      </p:sp>
      <p:sp>
        <p:nvSpPr>
          <p:cNvPr id="7" name="ZoneTexte 6"/>
          <p:cNvSpPr txBox="1"/>
          <p:nvPr/>
        </p:nvSpPr>
        <p:spPr>
          <a:xfrm>
            <a:off x="9223900" y="3320249"/>
            <a:ext cx="2858609" cy="1938992"/>
          </a:xfrm>
          <a:prstGeom prst="rect">
            <a:avLst/>
          </a:prstGeom>
          <a:noFill/>
        </p:spPr>
        <p:txBody>
          <a:bodyPr wrap="square" rtlCol="0">
            <a:spAutoFit/>
          </a:bodyPr>
          <a:lstStyle/>
          <a:p>
            <a:pPr algn="just"/>
            <a:r>
              <a:rPr lang="en-US" sz="2000" dirty="0">
                <a:latin typeface="Century" panose="02040604050505020304" pitchFamily="18" charset="0"/>
              </a:rPr>
              <a:t>Our product has been </a:t>
            </a:r>
            <a:r>
              <a:rPr lang="en-US" sz="2000" b="1" dirty="0">
                <a:latin typeface="Century" panose="02040604050505020304" pitchFamily="18" charset="0"/>
              </a:rPr>
              <a:t>tested</a:t>
            </a:r>
            <a:r>
              <a:rPr lang="en-US" sz="2000" dirty="0">
                <a:latin typeface="Century" panose="02040604050505020304" pitchFamily="18" charset="0"/>
              </a:rPr>
              <a:t> and </a:t>
            </a:r>
            <a:r>
              <a:rPr lang="en-US" sz="2000" b="1" dirty="0">
                <a:latin typeface="Century" panose="02040604050505020304" pitchFamily="18" charset="0"/>
              </a:rPr>
              <a:t>approved</a:t>
            </a:r>
            <a:r>
              <a:rPr lang="en-US" sz="2000" dirty="0">
                <a:latin typeface="Century" panose="02040604050505020304" pitchFamily="18" charset="0"/>
              </a:rPr>
              <a:t> by a </a:t>
            </a:r>
            <a:r>
              <a:rPr lang="en-US" sz="2000" b="1" dirty="0">
                <a:latin typeface="Century" panose="02040604050505020304" pitchFamily="18" charset="0"/>
              </a:rPr>
              <a:t>VIP jury</a:t>
            </a:r>
            <a:r>
              <a:rPr lang="en-US" sz="2000" dirty="0">
                <a:latin typeface="Century" panose="02040604050505020304" pitchFamily="18" charset="0"/>
              </a:rPr>
              <a:t>, composed of more than </a:t>
            </a:r>
            <a:r>
              <a:rPr lang="en-US" sz="2000" b="1" dirty="0">
                <a:latin typeface="Century" panose="02040604050505020304" pitchFamily="18" charset="0"/>
              </a:rPr>
              <a:t>145</a:t>
            </a:r>
            <a:r>
              <a:rPr lang="en-US" sz="2000" dirty="0">
                <a:latin typeface="Century" panose="02040604050505020304" pitchFamily="18" charset="0"/>
              </a:rPr>
              <a:t> famous actors and actresses! </a:t>
            </a:r>
            <a:endParaRPr lang="fr-FR" sz="2000" dirty="0">
              <a:latin typeface="Century" panose="02040604050505020304" pitchFamily="18" charset="0"/>
            </a:endParaRPr>
          </a:p>
        </p:txBody>
      </p:sp>
      <p:sp>
        <p:nvSpPr>
          <p:cNvPr id="8" name="ZoneTexte 7"/>
          <p:cNvSpPr txBox="1"/>
          <p:nvPr/>
        </p:nvSpPr>
        <p:spPr>
          <a:xfrm>
            <a:off x="0" y="5474476"/>
            <a:ext cx="3124940" cy="1384995"/>
          </a:xfrm>
          <a:prstGeom prst="rect">
            <a:avLst/>
          </a:prstGeom>
          <a:noFill/>
        </p:spPr>
        <p:txBody>
          <a:bodyPr wrap="square" rtlCol="0">
            <a:spAutoFit/>
          </a:bodyPr>
          <a:lstStyle/>
          <a:p>
            <a:pPr algn="just"/>
            <a:r>
              <a:rPr lang="en-US" sz="1400" dirty="0" smtClean="0">
                <a:latin typeface="Century" panose="02040604050505020304" pitchFamily="18" charset="0"/>
              </a:rPr>
              <a:t>Monica </a:t>
            </a:r>
            <a:r>
              <a:rPr lang="en-US" sz="1400" b="1" dirty="0" err="1" smtClean="0">
                <a:latin typeface="Century" panose="02040604050505020304" pitchFamily="18" charset="0"/>
              </a:rPr>
              <a:t>Bellucci</a:t>
            </a:r>
            <a:r>
              <a:rPr lang="en-US" sz="1400" dirty="0" smtClean="0">
                <a:latin typeface="Century" panose="02040604050505020304" pitchFamily="18" charset="0"/>
              </a:rPr>
              <a:t> – Catherine </a:t>
            </a:r>
            <a:r>
              <a:rPr lang="en-US" sz="1400" b="1" dirty="0" smtClean="0">
                <a:latin typeface="Century" panose="02040604050505020304" pitchFamily="18" charset="0"/>
              </a:rPr>
              <a:t>Deneuve</a:t>
            </a:r>
            <a:r>
              <a:rPr lang="en-US" sz="1400" dirty="0" smtClean="0">
                <a:latin typeface="Century" panose="02040604050505020304" pitchFamily="18" charset="0"/>
              </a:rPr>
              <a:t> – Emmanuelle </a:t>
            </a:r>
            <a:r>
              <a:rPr lang="en-US" sz="1400" b="1" dirty="0" err="1" smtClean="0">
                <a:latin typeface="Century" panose="02040604050505020304" pitchFamily="18" charset="0"/>
              </a:rPr>
              <a:t>Béart</a:t>
            </a:r>
            <a:r>
              <a:rPr lang="en-US" sz="1400" dirty="0" smtClean="0">
                <a:latin typeface="Century" panose="02040604050505020304" pitchFamily="18" charset="0"/>
              </a:rPr>
              <a:t> – Nathalie </a:t>
            </a:r>
            <a:r>
              <a:rPr lang="en-US" sz="1400" b="1" dirty="0" err="1" smtClean="0">
                <a:latin typeface="Century" panose="02040604050505020304" pitchFamily="18" charset="0"/>
              </a:rPr>
              <a:t>Baye</a:t>
            </a:r>
            <a:r>
              <a:rPr lang="en-US" sz="1400" dirty="0" smtClean="0">
                <a:latin typeface="Century" panose="02040604050505020304" pitchFamily="18" charset="0"/>
              </a:rPr>
              <a:t> – </a:t>
            </a:r>
            <a:r>
              <a:rPr lang="en-US" sz="1400" dirty="0" err="1" smtClean="0">
                <a:latin typeface="Century" panose="02040604050505020304" pitchFamily="18" charset="0"/>
              </a:rPr>
              <a:t>Leïla</a:t>
            </a:r>
            <a:r>
              <a:rPr lang="en-US" sz="1400" dirty="0" smtClean="0">
                <a:latin typeface="Century" panose="02040604050505020304" pitchFamily="18" charset="0"/>
              </a:rPr>
              <a:t> </a:t>
            </a:r>
            <a:r>
              <a:rPr lang="en-US" sz="1400" b="1" dirty="0" err="1" smtClean="0">
                <a:latin typeface="Century" panose="02040604050505020304" pitchFamily="18" charset="0"/>
              </a:rPr>
              <a:t>Bekhti</a:t>
            </a:r>
            <a:r>
              <a:rPr lang="en-US" sz="1400" dirty="0" smtClean="0">
                <a:latin typeface="Century" panose="02040604050505020304" pitchFamily="18" charset="0"/>
              </a:rPr>
              <a:t> – Estelle </a:t>
            </a:r>
            <a:r>
              <a:rPr lang="en-US" sz="1400" b="1" dirty="0" err="1" smtClean="0">
                <a:latin typeface="Century" panose="02040604050505020304" pitchFamily="18" charset="0"/>
              </a:rPr>
              <a:t>Lefebure</a:t>
            </a:r>
            <a:r>
              <a:rPr lang="en-US" sz="1400" dirty="0" smtClean="0">
                <a:latin typeface="Century" panose="02040604050505020304" pitchFamily="18" charset="0"/>
              </a:rPr>
              <a:t> – Jean </a:t>
            </a:r>
            <a:r>
              <a:rPr lang="en-US" sz="1400" b="1" dirty="0" err="1" smtClean="0">
                <a:latin typeface="Century" panose="02040604050505020304" pitchFamily="18" charset="0"/>
              </a:rPr>
              <a:t>Dujardin</a:t>
            </a:r>
            <a:r>
              <a:rPr lang="en-US" sz="1400" dirty="0" smtClean="0">
                <a:latin typeface="Century" panose="02040604050505020304" pitchFamily="18" charset="0"/>
              </a:rPr>
              <a:t> – </a:t>
            </a:r>
            <a:r>
              <a:rPr lang="en-US" sz="1400" dirty="0" err="1" smtClean="0">
                <a:latin typeface="Century" panose="02040604050505020304" pitchFamily="18" charset="0"/>
              </a:rPr>
              <a:t>Raphaël</a:t>
            </a:r>
            <a:r>
              <a:rPr lang="en-US" sz="1400" dirty="0" smtClean="0">
                <a:latin typeface="Century" panose="02040604050505020304" pitchFamily="18" charset="0"/>
              </a:rPr>
              <a:t> </a:t>
            </a:r>
            <a:r>
              <a:rPr lang="en-US" sz="1400" b="1" dirty="0" err="1" smtClean="0">
                <a:latin typeface="Century" panose="02040604050505020304" pitchFamily="18" charset="0"/>
              </a:rPr>
              <a:t>Personnaz</a:t>
            </a:r>
            <a:r>
              <a:rPr lang="en-US" sz="1400" dirty="0" smtClean="0">
                <a:latin typeface="Century" panose="02040604050505020304" pitchFamily="18" charset="0"/>
              </a:rPr>
              <a:t> – Omar </a:t>
            </a:r>
            <a:r>
              <a:rPr lang="en-US" sz="1400" b="1" dirty="0" err="1" smtClean="0">
                <a:latin typeface="Century" panose="02040604050505020304" pitchFamily="18" charset="0"/>
              </a:rPr>
              <a:t>Sy</a:t>
            </a:r>
            <a:r>
              <a:rPr lang="en-US" sz="1400" dirty="0" smtClean="0">
                <a:latin typeface="Century" panose="02040604050505020304" pitchFamily="18" charset="0"/>
              </a:rPr>
              <a:t> – </a:t>
            </a:r>
            <a:r>
              <a:rPr lang="en-US" sz="1400" dirty="0" err="1" smtClean="0">
                <a:latin typeface="Century" panose="02040604050505020304" pitchFamily="18" charset="0"/>
              </a:rPr>
              <a:t>Gaspart</a:t>
            </a:r>
            <a:r>
              <a:rPr lang="en-US" sz="1400" dirty="0" smtClean="0">
                <a:latin typeface="Century" panose="02040604050505020304" pitchFamily="18" charset="0"/>
              </a:rPr>
              <a:t> </a:t>
            </a:r>
            <a:r>
              <a:rPr lang="en-US" sz="1400" b="1" dirty="0" err="1" smtClean="0">
                <a:latin typeface="Century" panose="02040604050505020304" pitchFamily="18" charset="0"/>
              </a:rPr>
              <a:t>Ulliel</a:t>
            </a:r>
            <a:r>
              <a:rPr lang="en-US" sz="1400" dirty="0" smtClean="0">
                <a:latin typeface="Century" panose="02040604050505020304" pitchFamily="18" charset="0"/>
              </a:rPr>
              <a:t> …</a:t>
            </a:r>
            <a:endParaRPr lang="fr-FR" sz="1400" dirty="0">
              <a:latin typeface="Century" panose="02040604050505020304" pitchFamily="18" charset="0"/>
            </a:endParaRPr>
          </a:p>
        </p:txBody>
      </p:sp>
      <p:pic>
        <p:nvPicPr>
          <p:cNvPr id="10" name="Image 9"/>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ackgroundRemoval t="0" b="100000" l="9361" r="100000"/>
                    </a14:imgEffect>
                  </a14:imgLayer>
                </a14:imgProps>
              </a:ext>
            </a:extLst>
          </a:blip>
          <a:stretch>
            <a:fillRect/>
          </a:stretch>
        </p:blipFill>
        <p:spPr>
          <a:xfrm>
            <a:off x="10781237" y="452761"/>
            <a:ext cx="1450620" cy="2447508"/>
          </a:xfrm>
          <a:prstGeom prst="rect">
            <a:avLst/>
          </a:prstGeom>
        </p:spPr>
      </p:pic>
    </p:spTree>
    <p:extLst>
      <p:ext uri="{BB962C8B-B14F-4D97-AF65-F5344CB8AC3E}">
        <p14:creationId xmlns:p14="http://schemas.microsoft.com/office/powerpoint/2010/main" val="21441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3" name="Sous-titre 2">
            <a:extLst>
              <a:ext uri="{FF2B5EF4-FFF2-40B4-BE49-F238E27FC236}">
                <a16:creationId xmlns:a16="http://schemas.microsoft.com/office/drawing/2014/main" id="{6E30A774-16E9-4338-A5E5-FE75455AB18E}"/>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Quizz</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grpSp>
        <p:nvGrpSpPr>
          <p:cNvPr id="4" name="Groupe 3"/>
          <p:cNvGrpSpPr/>
          <p:nvPr/>
        </p:nvGrpSpPr>
        <p:grpSpPr>
          <a:xfrm>
            <a:off x="156066" y="1517603"/>
            <a:ext cx="11686903" cy="4286298"/>
            <a:chOff x="264923" y="2279757"/>
            <a:chExt cx="11686903" cy="3782325"/>
          </a:xfrm>
        </p:grpSpPr>
        <p:sp>
          <p:nvSpPr>
            <p:cNvPr id="5" name="Rectangle à coins arrondis 4"/>
            <p:cNvSpPr/>
            <p:nvPr/>
          </p:nvSpPr>
          <p:spPr>
            <a:xfrm>
              <a:off x="264923" y="2411181"/>
              <a:ext cx="11686903" cy="365090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a:ln>
                  <a:noFill/>
                </a:ln>
                <a:solidFill>
                  <a:prstClr val="white"/>
                </a:solidFill>
                <a:effectLst/>
                <a:uLnTx/>
                <a:uFillTx/>
                <a:latin typeface="Century" panose="02040604050505020304" pitchFamily="18" charset="0"/>
              </a:endParaRPr>
            </a:p>
          </p:txBody>
        </p:sp>
        <p:sp>
          <p:nvSpPr>
            <p:cNvPr id="6" name="Titre 1">
              <a:extLst>
                <a:ext uri="{FF2B5EF4-FFF2-40B4-BE49-F238E27FC236}">
                  <a16:creationId xmlns:a16="http://schemas.microsoft.com/office/drawing/2014/main" id="{11B07903-97F9-4B79-A4F3-B25896E456AC}"/>
                </a:ext>
              </a:extLst>
            </p:cNvPr>
            <p:cNvSpPr txBox="1">
              <a:spLocks/>
            </p:cNvSpPr>
            <p:nvPr/>
          </p:nvSpPr>
          <p:spPr>
            <a:xfrm>
              <a:off x="763271" y="2279757"/>
              <a:ext cx="3668879" cy="322806"/>
            </a:xfrm>
            <a:prstGeom prst="rect">
              <a:avLst/>
            </a:prstGeom>
            <a:solidFill>
              <a:schemeClr val="bg1"/>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bg2">
                      <a:lumMod val="25000"/>
                    </a:schemeClr>
                  </a:solidFill>
                  <a:latin typeface="Butler" panose="02070803080706020303"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z="1800" b="1" cap="small" noProof="0" dirty="0">
                  <a:solidFill>
                    <a:srgbClr val="E7E6E6">
                      <a:lumMod val="25000"/>
                    </a:srgbClr>
                  </a:solidFill>
                  <a:latin typeface="Century" panose="02040604050505020304" pitchFamily="18" charset="0"/>
                </a:rPr>
                <a:t>FIND THE RIGHT ANSWER </a:t>
              </a:r>
              <a:r>
                <a:rPr kumimoji="0" lang="fr-FR" sz="1800" b="1" i="0" u="none" strike="noStrike" kern="1200" cap="small" spc="0" normalizeH="0" baseline="0" noProof="0" dirty="0">
                  <a:ln>
                    <a:noFill/>
                  </a:ln>
                  <a:solidFill>
                    <a:srgbClr val="E7E6E6">
                      <a:lumMod val="25000"/>
                    </a:srgbClr>
                  </a:solidFill>
                  <a:effectLst/>
                  <a:uLnTx/>
                  <a:uFillTx/>
                  <a:latin typeface="Century" panose="02040604050505020304" pitchFamily="18" charset="0"/>
                </a:rPr>
                <a:t>:</a:t>
              </a:r>
              <a:endParaRPr kumimoji="0" lang="fr-FR" sz="1800" b="0" i="0" u="none" strike="noStrike" kern="1200" cap="none" spc="0" normalizeH="0" baseline="0" noProof="0" dirty="0">
                <a:ln>
                  <a:noFill/>
                </a:ln>
                <a:solidFill>
                  <a:srgbClr val="E7E6E6">
                    <a:lumMod val="25000"/>
                  </a:srgbClr>
                </a:solidFill>
                <a:effectLst/>
                <a:uLnTx/>
                <a:uFillTx/>
                <a:latin typeface="Century" panose="02040604050505020304" pitchFamily="18" charset="0"/>
              </a:endParaRPr>
            </a:p>
          </p:txBody>
        </p:sp>
      </p:grpSp>
      <p:sp>
        <p:nvSpPr>
          <p:cNvPr id="7" name="ZoneTexte 6"/>
          <p:cNvSpPr txBox="1"/>
          <p:nvPr/>
        </p:nvSpPr>
        <p:spPr>
          <a:xfrm>
            <a:off x="283780" y="3197369"/>
            <a:ext cx="10985111" cy="443718"/>
          </a:xfrm>
          <a:prstGeom prst="rect">
            <a:avLst/>
          </a:prstGeom>
          <a:noFill/>
        </p:spPr>
        <p:txBody>
          <a:bodyPr wrap="square" rtlCol="0">
            <a:spAutoFit/>
          </a:bodyPr>
          <a:lstStyle/>
          <a:p>
            <a:pPr lvl="0">
              <a:defRPr/>
            </a:pPr>
            <a:r>
              <a:rPr lang="fr-FR" sz="2200" dirty="0">
                <a:solidFill>
                  <a:prstClr val="black"/>
                </a:solidFill>
                <a:latin typeface="Century" panose="02040604050505020304" pitchFamily="18" charset="0"/>
              </a:rPr>
              <a:t>3</a:t>
            </a:r>
            <a:r>
              <a:rPr kumimoji="0" lang="fr-FR" sz="2200" b="0" i="0" u="none" strike="noStrike" kern="1200" cap="none" spc="0" normalizeH="0" baseline="0" noProof="0" dirty="0" smtClean="0">
                <a:ln>
                  <a:noFill/>
                </a:ln>
                <a:solidFill>
                  <a:prstClr val="black"/>
                </a:solidFill>
                <a:effectLst/>
                <a:uLnTx/>
                <a:uFillTx/>
                <a:latin typeface="Century" panose="02040604050505020304" pitchFamily="18" charset="0"/>
              </a:rPr>
              <a:t>. </a:t>
            </a:r>
            <a:r>
              <a:rPr lang="en-US" sz="2200" dirty="0">
                <a:solidFill>
                  <a:prstClr val="black"/>
                </a:solidFill>
                <a:latin typeface="Century" panose="02040604050505020304" pitchFamily="18" charset="0"/>
              </a:rPr>
              <a:t>What is the active ingredient capable of fighting blue </a:t>
            </a:r>
            <a:r>
              <a:rPr lang="en-US" sz="2200" dirty="0" smtClean="0">
                <a:solidFill>
                  <a:prstClr val="black"/>
                </a:solidFill>
                <a:latin typeface="Century" panose="02040604050505020304" pitchFamily="18" charset="0"/>
              </a:rPr>
              <a:t>light?</a:t>
            </a:r>
            <a:endParaRPr kumimoji="0" lang="fr-FR" sz="2200" b="0" i="0" u="none" strike="noStrike" kern="1200" cap="none" spc="0" normalizeH="0" baseline="0" noProof="0" dirty="0">
              <a:ln>
                <a:noFill/>
              </a:ln>
              <a:solidFill>
                <a:prstClr val="black"/>
              </a:solidFill>
              <a:effectLst/>
              <a:uLnTx/>
              <a:uFillTx/>
              <a:latin typeface="Century" panose="02040604050505020304" pitchFamily="18" charset="0"/>
            </a:endParaRPr>
          </a:p>
        </p:txBody>
      </p:sp>
      <p:sp>
        <p:nvSpPr>
          <p:cNvPr id="8" name="ZoneTexte 7"/>
          <p:cNvSpPr txBox="1"/>
          <p:nvPr/>
        </p:nvSpPr>
        <p:spPr>
          <a:xfrm>
            <a:off x="283780" y="2185438"/>
            <a:ext cx="11393213" cy="430887"/>
          </a:xfrm>
          <a:prstGeom prst="rect">
            <a:avLst/>
          </a:prstGeom>
          <a:noFill/>
        </p:spPr>
        <p:txBody>
          <a:bodyPr wrap="square" rtlCol="0">
            <a:spAutoFit/>
          </a:bodyPr>
          <a:lstStyle/>
          <a:p>
            <a:pPr lvl="0">
              <a:defRPr/>
            </a:pPr>
            <a:r>
              <a:rPr lang="fr-FR" sz="2200" dirty="0">
                <a:solidFill>
                  <a:prstClr val="black"/>
                </a:solidFill>
                <a:latin typeface="Century" panose="02040604050505020304" pitchFamily="18" charset="0"/>
              </a:rPr>
              <a:t>1</a:t>
            </a:r>
            <a:r>
              <a:rPr lang="fr-FR" sz="2200" noProof="0" dirty="0" smtClean="0">
                <a:solidFill>
                  <a:prstClr val="black"/>
                </a:solidFill>
                <a:latin typeface="Century" panose="02040604050505020304" pitchFamily="18" charset="0"/>
              </a:rPr>
              <a:t>. </a:t>
            </a:r>
            <a:r>
              <a:rPr lang="en-US" sz="2200" dirty="0">
                <a:solidFill>
                  <a:prstClr val="black"/>
                </a:solidFill>
                <a:latin typeface="Century" panose="02040604050505020304" pitchFamily="18" charset="0"/>
              </a:rPr>
              <a:t>What is the percentage of ingredients of natural </a:t>
            </a:r>
            <a:r>
              <a:rPr lang="en-US" sz="2200" dirty="0" smtClean="0">
                <a:solidFill>
                  <a:prstClr val="black"/>
                </a:solidFill>
                <a:latin typeface="Century" panose="02040604050505020304" pitchFamily="18" charset="0"/>
              </a:rPr>
              <a:t>origin</a:t>
            </a:r>
            <a:r>
              <a:rPr lang="en-US" sz="2200" dirty="0">
                <a:solidFill>
                  <a:prstClr val="black"/>
                </a:solidFill>
                <a:latin typeface="Century" panose="02040604050505020304" pitchFamily="18" charset="0"/>
              </a:rPr>
              <a:t> </a:t>
            </a:r>
            <a:r>
              <a:rPr lang="en-US" sz="2200" dirty="0" smtClean="0">
                <a:solidFill>
                  <a:prstClr val="black"/>
                </a:solidFill>
                <a:latin typeface="Century" panose="02040604050505020304" pitchFamily="18" charset="0"/>
              </a:rPr>
              <a:t>? </a:t>
            </a:r>
            <a:endParaRPr kumimoji="0" lang="fr-FR" sz="2200" b="0" i="0" u="none" strike="noStrike" kern="1200" cap="none" spc="0" normalizeH="0" baseline="0" noProof="0" dirty="0">
              <a:ln>
                <a:noFill/>
              </a:ln>
              <a:solidFill>
                <a:prstClr val="black"/>
              </a:solidFill>
              <a:effectLst/>
              <a:uLnTx/>
              <a:uFillTx/>
              <a:latin typeface="Century" panose="02040604050505020304" pitchFamily="18" charset="0"/>
            </a:endParaRPr>
          </a:p>
        </p:txBody>
      </p:sp>
      <p:sp>
        <p:nvSpPr>
          <p:cNvPr id="9" name="ZoneTexte 8"/>
          <p:cNvSpPr txBox="1"/>
          <p:nvPr/>
        </p:nvSpPr>
        <p:spPr>
          <a:xfrm>
            <a:off x="283780" y="4254927"/>
            <a:ext cx="11076431" cy="443718"/>
          </a:xfrm>
          <a:prstGeom prst="rect">
            <a:avLst/>
          </a:prstGeom>
          <a:noFill/>
        </p:spPr>
        <p:txBody>
          <a:bodyPr wrap="square" rtlCol="0">
            <a:spAutoFit/>
          </a:bodyPr>
          <a:lstStyle/>
          <a:p>
            <a:pPr lvl="0">
              <a:defRPr/>
            </a:pPr>
            <a:r>
              <a:rPr lang="fr-FR" sz="2200" dirty="0">
                <a:solidFill>
                  <a:prstClr val="black"/>
                </a:solidFill>
                <a:latin typeface="Century" panose="02040604050505020304" pitchFamily="18" charset="0"/>
              </a:rPr>
              <a:t>4</a:t>
            </a:r>
            <a:r>
              <a:rPr kumimoji="0" lang="fr-FR" sz="2200" b="0" i="0" u="none" strike="noStrike" kern="1200" cap="none" spc="0" normalizeH="0" baseline="0" noProof="0" dirty="0" smtClean="0">
                <a:ln>
                  <a:noFill/>
                </a:ln>
                <a:solidFill>
                  <a:prstClr val="black"/>
                </a:solidFill>
                <a:effectLst/>
                <a:uLnTx/>
                <a:uFillTx/>
                <a:latin typeface="Century" panose="02040604050505020304" pitchFamily="18" charset="0"/>
              </a:rPr>
              <a:t>. </a:t>
            </a:r>
            <a:r>
              <a:rPr lang="en-US" sz="2200" dirty="0" smtClean="0">
                <a:solidFill>
                  <a:prstClr val="black"/>
                </a:solidFill>
                <a:latin typeface="Century" panose="02040604050505020304" pitchFamily="18" charset="0"/>
              </a:rPr>
              <a:t>For whom Nude Perfect is intended ?</a:t>
            </a:r>
            <a:endParaRPr kumimoji="0" lang="fr-FR" sz="2200" b="0" i="0" u="none" strike="noStrike" kern="1200" cap="none" spc="0" normalizeH="0" baseline="0" noProof="0" dirty="0">
              <a:ln>
                <a:noFill/>
              </a:ln>
              <a:solidFill>
                <a:prstClr val="black"/>
              </a:solidFill>
              <a:effectLst/>
              <a:uLnTx/>
              <a:uFillTx/>
              <a:latin typeface="Century" panose="02040604050505020304" pitchFamily="18" charset="0"/>
            </a:endParaRPr>
          </a:p>
        </p:txBody>
      </p:sp>
      <p:sp>
        <p:nvSpPr>
          <p:cNvPr id="10" name="ZoneTexte 9"/>
          <p:cNvSpPr txBox="1"/>
          <p:nvPr/>
        </p:nvSpPr>
        <p:spPr>
          <a:xfrm>
            <a:off x="763281" y="3767751"/>
            <a:ext cx="3151766" cy="430887"/>
          </a:xfrm>
          <a:prstGeom prst="rect">
            <a:avLst/>
          </a:prstGeom>
          <a:noFill/>
        </p:spPr>
        <p:txBody>
          <a:bodyPr wrap="square" rtlCol="0">
            <a:spAutoFit/>
          </a:bodyPr>
          <a:lstStyle/>
          <a:p>
            <a:r>
              <a:rPr lang="fr-FR" sz="2200" dirty="0">
                <a:latin typeface="Century" panose="02040604050505020304" pitchFamily="18" charset="0"/>
              </a:rPr>
              <a:t>a : </a:t>
            </a:r>
            <a:r>
              <a:rPr lang="fr-FR" sz="2200" dirty="0" err="1" smtClean="0">
                <a:latin typeface="Century" panose="02040604050505020304" pitchFamily="18" charset="0"/>
              </a:rPr>
              <a:t>mineral</a:t>
            </a:r>
            <a:r>
              <a:rPr lang="fr-FR" sz="2200" dirty="0" smtClean="0">
                <a:latin typeface="Century" panose="02040604050505020304" pitchFamily="18" charset="0"/>
              </a:rPr>
              <a:t> </a:t>
            </a:r>
            <a:r>
              <a:rPr lang="fr-FR" sz="2200" dirty="0" err="1" smtClean="0">
                <a:latin typeface="Century" panose="02040604050505020304" pitchFamily="18" charset="0"/>
              </a:rPr>
              <a:t>sheets</a:t>
            </a:r>
            <a:endParaRPr lang="fr-FR" sz="2200" dirty="0">
              <a:latin typeface="Century" panose="02040604050505020304" pitchFamily="18" charset="0"/>
            </a:endParaRPr>
          </a:p>
        </p:txBody>
      </p:sp>
      <p:sp>
        <p:nvSpPr>
          <p:cNvPr id="11" name="ZoneTexte 10"/>
          <p:cNvSpPr txBox="1"/>
          <p:nvPr/>
        </p:nvSpPr>
        <p:spPr>
          <a:xfrm>
            <a:off x="3315766" y="3767751"/>
            <a:ext cx="3706608" cy="430887"/>
          </a:xfrm>
          <a:prstGeom prst="rect">
            <a:avLst/>
          </a:prstGeom>
          <a:noFill/>
        </p:spPr>
        <p:txBody>
          <a:bodyPr wrap="square" rtlCol="0">
            <a:spAutoFit/>
          </a:bodyPr>
          <a:lstStyle/>
          <a:p>
            <a:r>
              <a:rPr lang="fr-FR" sz="2200" dirty="0">
                <a:latin typeface="Century" panose="02040604050505020304" pitchFamily="18" charset="0"/>
              </a:rPr>
              <a:t>b : </a:t>
            </a:r>
            <a:r>
              <a:rPr lang="fr-FR" sz="2200" dirty="0" smtClean="0">
                <a:latin typeface="Century" panose="02040604050505020304" pitchFamily="18" charset="0"/>
              </a:rPr>
              <a:t>sophora </a:t>
            </a:r>
            <a:r>
              <a:rPr lang="fr-FR" sz="2200" dirty="0" err="1" smtClean="0">
                <a:latin typeface="Century" panose="02040604050505020304" pitchFamily="18" charset="0"/>
              </a:rPr>
              <a:t>japonica</a:t>
            </a:r>
            <a:r>
              <a:rPr lang="fr-FR" sz="2200" dirty="0" smtClean="0">
                <a:latin typeface="Century" panose="02040604050505020304" pitchFamily="18" charset="0"/>
              </a:rPr>
              <a:t> </a:t>
            </a:r>
            <a:r>
              <a:rPr lang="fr-FR" sz="2200" dirty="0" err="1" smtClean="0">
                <a:latin typeface="Century" panose="02040604050505020304" pitchFamily="18" charset="0"/>
              </a:rPr>
              <a:t>flower</a:t>
            </a:r>
            <a:endParaRPr lang="fr-FR" sz="2200" dirty="0">
              <a:latin typeface="Century" panose="02040604050505020304" pitchFamily="18" charset="0"/>
            </a:endParaRPr>
          </a:p>
        </p:txBody>
      </p:sp>
      <p:sp>
        <p:nvSpPr>
          <p:cNvPr id="12" name="ZoneTexte 11"/>
          <p:cNvSpPr txBox="1"/>
          <p:nvPr/>
        </p:nvSpPr>
        <p:spPr>
          <a:xfrm>
            <a:off x="7432042" y="3767751"/>
            <a:ext cx="3388357" cy="430887"/>
          </a:xfrm>
          <a:prstGeom prst="rect">
            <a:avLst/>
          </a:prstGeom>
          <a:noFill/>
        </p:spPr>
        <p:txBody>
          <a:bodyPr wrap="square" rtlCol="0">
            <a:spAutoFit/>
          </a:bodyPr>
          <a:lstStyle/>
          <a:p>
            <a:r>
              <a:rPr lang="fr-FR" sz="2200" dirty="0">
                <a:latin typeface="Century" panose="02040604050505020304" pitchFamily="18" charset="0"/>
              </a:rPr>
              <a:t>c : </a:t>
            </a:r>
            <a:r>
              <a:rPr lang="fr-FR" sz="2200" dirty="0" err="1" smtClean="0">
                <a:latin typeface="Century" panose="02040604050505020304" pitchFamily="18" charset="0"/>
              </a:rPr>
              <a:t>organic</a:t>
            </a:r>
            <a:r>
              <a:rPr lang="fr-FR" sz="2200" dirty="0" smtClean="0">
                <a:latin typeface="Century" panose="02040604050505020304" pitchFamily="18" charset="0"/>
              </a:rPr>
              <a:t> </a:t>
            </a:r>
            <a:r>
              <a:rPr lang="fr-FR" sz="2200" dirty="0" err="1" smtClean="0">
                <a:latin typeface="Century" panose="02040604050505020304" pitchFamily="18" charset="0"/>
              </a:rPr>
              <a:t>ashwagandha</a:t>
            </a:r>
            <a:r>
              <a:rPr lang="fr-FR" sz="2200" dirty="0" smtClean="0">
                <a:latin typeface="Century" panose="02040604050505020304" pitchFamily="18" charset="0"/>
              </a:rPr>
              <a:t> </a:t>
            </a:r>
            <a:endParaRPr lang="fr-FR" sz="2200" dirty="0">
              <a:latin typeface="Century" panose="02040604050505020304" pitchFamily="18" charset="0"/>
            </a:endParaRPr>
          </a:p>
        </p:txBody>
      </p:sp>
      <p:sp>
        <p:nvSpPr>
          <p:cNvPr id="19" name="Rectangle à coins arrondis 18"/>
          <p:cNvSpPr/>
          <p:nvPr/>
        </p:nvSpPr>
        <p:spPr>
          <a:xfrm>
            <a:off x="7428957" y="3840057"/>
            <a:ext cx="3391442" cy="341217"/>
          </a:xfrm>
          <a:prstGeom prst="roundRect">
            <a:avLst/>
          </a:prstGeom>
          <a:noFill/>
          <a:ln w="76200">
            <a:solidFill>
              <a:srgbClr val="F0E1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200">
              <a:latin typeface="Century" panose="02040604050505020304" pitchFamily="18" charset="0"/>
            </a:endParaRPr>
          </a:p>
        </p:txBody>
      </p:sp>
      <p:sp>
        <p:nvSpPr>
          <p:cNvPr id="22" name="ZoneTexte 21"/>
          <p:cNvSpPr txBox="1"/>
          <p:nvPr/>
        </p:nvSpPr>
        <p:spPr>
          <a:xfrm>
            <a:off x="283781" y="2684697"/>
            <a:ext cx="11340660" cy="430887"/>
          </a:xfrm>
          <a:prstGeom prst="rect">
            <a:avLst/>
          </a:prstGeom>
          <a:noFill/>
        </p:spPr>
        <p:txBody>
          <a:bodyPr wrap="square" rtlCol="0">
            <a:spAutoFit/>
          </a:bodyPr>
          <a:lstStyle/>
          <a:p>
            <a:pPr lvl="0">
              <a:defRPr/>
            </a:pPr>
            <a:r>
              <a:rPr lang="fr-FR" sz="2200" noProof="0" dirty="0" smtClean="0">
                <a:solidFill>
                  <a:prstClr val="black"/>
                </a:solidFill>
                <a:latin typeface="Century" panose="02040604050505020304" pitchFamily="18" charset="0"/>
              </a:rPr>
              <a:t>2</a:t>
            </a:r>
            <a:r>
              <a:rPr kumimoji="0" lang="fr-FR" sz="2200" b="0" i="0" u="none" strike="noStrike" kern="1200" cap="none" spc="0" normalizeH="0" baseline="0" noProof="0" dirty="0" smtClean="0">
                <a:ln>
                  <a:noFill/>
                </a:ln>
                <a:solidFill>
                  <a:prstClr val="black"/>
                </a:solidFill>
                <a:effectLst/>
                <a:uLnTx/>
                <a:uFillTx/>
                <a:latin typeface="Century" panose="02040604050505020304" pitchFamily="18" charset="0"/>
              </a:rPr>
              <a:t>. </a:t>
            </a:r>
            <a:r>
              <a:rPr lang="en-US" sz="2200" dirty="0">
                <a:solidFill>
                  <a:prstClr val="black"/>
                </a:solidFill>
                <a:latin typeface="Century" panose="02040604050505020304" pitchFamily="18" charset="0"/>
              </a:rPr>
              <a:t>What are the </a:t>
            </a:r>
            <a:r>
              <a:rPr lang="en-US" sz="2200" dirty="0" smtClean="0">
                <a:solidFill>
                  <a:prstClr val="black"/>
                </a:solidFill>
                <a:latin typeface="Century" panose="02040604050505020304" pitchFamily="18" charset="0"/>
              </a:rPr>
              <a:t>2 innovations of Nude Perfect Fluid </a:t>
            </a:r>
            <a:r>
              <a:rPr lang="en-US" sz="2200" dirty="0">
                <a:solidFill>
                  <a:prstClr val="black"/>
                </a:solidFill>
                <a:latin typeface="Century" panose="02040604050505020304" pitchFamily="18" charset="0"/>
              </a:rPr>
              <a:t>?</a:t>
            </a:r>
            <a:endParaRPr kumimoji="0" lang="fr-FR" sz="2200" b="0" i="0" u="none" strike="noStrike" kern="1200" cap="none" spc="0" normalizeH="0" baseline="0" noProof="0" dirty="0">
              <a:ln>
                <a:noFill/>
              </a:ln>
              <a:solidFill>
                <a:prstClr val="black"/>
              </a:solidFill>
              <a:effectLst/>
              <a:uLnTx/>
              <a:uFillTx/>
              <a:latin typeface="Century" panose="02040604050505020304" pitchFamily="18" charset="0"/>
            </a:endParaRPr>
          </a:p>
        </p:txBody>
      </p:sp>
      <p:sp>
        <p:nvSpPr>
          <p:cNvPr id="23" name="ZoneTexte 22"/>
          <p:cNvSpPr txBox="1"/>
          <p:nvPr/>
        </p:nvSpPr>
        <p:spPr>
          <a:xfrm>
            <a:off x="283779" y="5175997"/>
            <a:ext cx="11393213" cy="430887"/>
          </a:xfrm>
          <a:prstGeom prst="rect">
            <a:avLst/>
          </a:prstGeom>
          <a:noFill/>
        </p:spPr>
        <p:txBody>
          <a:bodyPr wrap="square" rtlCol="0">
            <a:spAutoFit/>
          </a:bodyPr>
          <a:lstStyle/>
          <a:p>
            <a:pPr lvl="0">
              <a:defRPr/>
            </a:pPr>
            <a:r>
              <a:rPr lang="fr-FR" sz="2200" noProof="0" dirty="0" smtClean="0">
                <a:solidFill>
                  <a:prstClr val="black"/>
                </a:solidFill>
                <a:latin typeface="Century" panose="02040604050505020304" pitchFamily="18" charset="0"/>
              </a:rPr>
              <a:t>5. </a:t>
            </a:r>
            <a:r>
              <a:rPr lang="en-US" sz="2200" dirty="0">
                <a:solidFill>
                  <a:prstClr val="black"/>
                </a:solidFill>
                <a:latin typeface="Century" panose="02040604050505020304" pitchFamily="18" charset="0"/>
              </a:rPr>
              <a:t>Can you name 3 properties of Nude Perfect </a:t>
            </a:r>
            <a:r>
              <a:rPr lang="en-US" sz="2200" dirty="0" smtClean="0">
                <a:solidFill>
                  <a:prstClr val="black"/>
                </a:solidFill>
                <a:latin typeface="Century" panose="02040604050505020304" pitchFamily="18" charset="0"/>
              </a:rPr>
              <a:t>Fluid ? </a:t>
            </a:r>
            <a:endParaRPr kumimoji="0" lang="fr-FR" sz="2200" b="0" i="0" u="none" strike="noStrike" kern="1200" cap="none" spc="0" normalizeH="0" baseline="0" noProof="0" dirty="0">
              <a:ln>
                <a:noFill/>
              </a:ln>
              <a:solidFill>
                <a:prstClr val="black"/>
              </a:solidFill>
              <a:effectLst/>
              <a:uLnTx/>
              <a:uFillTx/>
              <a:latin typeface="Century" panose="02040604050505020304" pitchFamily="18" charset="0"/>
            </a:endParaRPr>
          </a:p>
        </p:txBody>
      </p:sp>
      <p:sp>
        <p:nvSpPr>
          <p:cNvPr id="16" name="ZoneTexte 15"/>
          <p:cNvSpPr txBox="1"/>
          <p:nvPr/>
        </p:nvSpPr>
        <p:spPr>
          <a:xfrm>
            <a:off x="283780" y="4632136"/>
            <a:ext cx="11393212" cy="584775"/>
          </a:xfrm>
          <a:prstGeom prst="rect">
            <a:avLst/>
          </a:prstGeom>
          <a:noFill/>
        </p:spPr>
        <p:txBody>
          <a:bodyPr wrap="square" rtlCol="0">
            <a:spAutoFit/>
          </a:bodyPr>
          <a:lstStyle/>
          <a:p>
            <a:r>
              <a:rPr lang="fr-FR" sz="1600" dirty="0" err="1" smtClean="0">
                <a:latin typeface="Century" panose="02040604050505020304" pitchFamily="18" charset="0"/>
              </a:rPr>
              <a:t>Millennials</a:t>
            </a:r>
            <a:r>
              <a:rPr lang="fr-FR" sz="1600" dirty="0" smtClean="0">
                <a:latin typeface="Century" panose="02040604050505020304" pitchFamily="18" charset="0"/>
              </a:rPr>
              <a:t>, </a:t>
            </a:r>
            <a:r>
              <a:rPr lang="fr-FR" sz="1600" dirty="0" err="1" smtClean="0">
                <a:latin typeface="Century" panose="02040604050505020304" pitchFamily="18" charset="0"/>
              </a:rPr>
              <a:t>influencers</a:t>
            </a:r>
            <a:r>
              <a:rPr lang="fr-FR" sz="1600" dirty="0" smtClean="0">
                <a:latin typeface="Century" panose="02040604050505020304" pitchFamily="18" charset="0"/>
              </a:rPr>
              <a:t>, men &amp; </a:t>
            </a:r>
            <a:r>
              <a:rPr lang="fr-FR" sz="1600" dirty="0" err="1" smtClean="0">
                <a:latin typeface="Century" panose="02040604050505020304" pitchFamily="18" charset="0"/>
              </a:rPr>
              <a:t>women</a:t>
            </a:r>
            <a:r>
              <a:rPr lang="fr-FR" sz="1600" dirty="0" smtClean="0">
                <a:latin typeface="Century" panose="02040604050505020304" pitchFamily="18" charset="0"/>
              </a:rPr>
              <a:t>, client </a:t>
            </a:r>
            <a:r>
              <a:rPr lang="fr-FR" sz="1600" dirty="0" err="1" smtClean="0">
                <a:latin typeface="Century" panose="02040604050505020304" pitchFamily="18" charset="0"/>
              </a:rPr>
              <a:t>looking</a:t>
            </a:r>
            <a:r>
              <a:rPr lang="fr-FR" sz="1600" dirty="0" smtClean="0">
                <a:latin typeface="Century" panose="02040604050505020304" pitchFamily="18" charset="0"/>
              </a:rPr>
              <a:t> for </a:t>
            </a:r>
            <a:r>
              <a:rPr lang="fr-FR" sz="1600" dirty="0" err="1" smtClean="0">
                <a:latin typeface="Century" panose="02040604050505020304" pitchFamily="18" charset="0"/>
              </a:rPr>
              <a:t>perfect</a:t>
            </a:r>
            <a:r>
              <a:rPr lang="fr-FR" sz="1600" dirty="0">
                <a:latin typeface="Century" panose="02040604050505020304" pitchFamily="18" charset="0"/>
              </a:rPr>
              <a:t> skin, </a:t>
            </a:r>
            <a:r>
              <a:rPr lang="fr-FR" sz="1600" dirty="0" err="1">
                <a:latin typeface="Century" panose="02040604050505020304" pitchFamily="18" charset="0"/>
              </a:rPr>
              <a:t>women</a:t>
            </a:r>
            <a:r>
              <a:rPr lang="fr-FR" sz="1600" dirty="0">
                <a:latin typeface="Century" panose="02040604050505020304" pitchFamily="18" charset="0"/>
              </a:rPr>
              <a:t> </a:t>
            </a:r>
            <a:r>
              <a:rPr lang="fr-FR" sz="1600" dirty="0" err="1">
                <a:latin typeface="Century" panose="02040604050505020304" pitchFamily="18" charset="0"/>
              </a:rPr>
              <a:t>who</a:t>
            </a:r>
            <a:r>
              <a:rPr lang="fr-FR" sz="1600" dirty="0">
                <a:latin typeface="Century" panose="02040604050505020304" pitchFamily="18" charset="0"/>
              </a:rPr>
              <a:t> wear </a:t>
            </a:r>
            <a:r>
              <a:rPr lang="fr-FR" sz="1600" dirty="0" smtClean="0">
                <a:latin typeface="Century" panose="02040604050505020304" pitchFamily="18" charset="0"/>
              </a:rPr>
              <a:t>make-up, </a:t>
            </a:r>
            <a:r>
              <a:rPr lang="en-US" sz="1600" dirty="0">
                <a:latin typeface="Century" panose="02040604050505020304" pitchFamily="18" charset="0"/>
              </a:rPr>
              <a:t>person who works behind a </a:t>
            </a:r>
            <a:r>
              <a:rPr lang="en-US" sz="1600" dirty="0" smtClean="0">
                <a:latin typeface="Century" panose="02040604050505020304" pitchFamily="18" charset="0"/>
              </a:rPr>
              <a:t>screen, normal to combination skin</a:t>
            </a:r>
            <a:endParaRPr lang="fr-FR" sz="1600" dirty="0">
              <a:latin typeface="Century" panose="02040604050505020304" pitchFamily="18" charset="0"/>
            </a:endParaRPr>
          </a:p>
        </p:txBody>
      </p:sp>
    </p:spTree>
    <p:extLst>
      <p:ext uri="{BB962C8B-B14F-4D97-AF65-F5344CB8AC3E}">
        <p14:creationId xmlns:p14="http://schemas.microsoft.com/office/powerpoint/2010/main" val="41539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9" grpId="0" animBg="1"/>
      <p:bldP spid="22" grpId="0"/>
      <p:bldP spid="23"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p:cNvPicPr>
            <a:picLocks noChangeAspect="1"/>
          </p:cNvPicPr>
          <p:nvPr/>
        </p:nvPicPr>
        <p:blipFill rotWithShape="1">
          <a:blip r:embed="rId3" cstate="print">
            <a:extLst>
              <a:ext uri="{28A0092B-C50C-407E-A947-70E740481C1C}">
                <a14:useLocalDpi xmlns:a14="http://schemas.microsoft.com/office/drawing/2010/main" val="0"/>
              </a:ext>
            </a:extLst>
          </a:blip>
          <a:srcRect l="33784"/>
          <a:stretch/>
        </p:blipFill>
        <p:spPr>
          <a:xfrm>
            <a:off x="7463834" y="2086078"/>
            <a:ext cx="4716550" cy="4769156"/>
          </a:xfrm>
          <a:prstGeom prst="rect">
            <a:avLst/>
          </a:prstGeom>
        </p:spPr>
      </p:pic>
      <p:sp>
        <p:nvSpPr>
          <p:cNvPr id="3" name="Arc 21"/>
          <p:cNvSpPr/>
          <p:nvPr/>
        </p:nvSpPr>
        <p:spPr>
          <a:xfrm rot="9523306">
            <a:off x="1215366" y="1971247"/>
            <a:ext cx="4003038" cy="5630421"/>
          </a:xfrm>
          <a:custGeom>
            <a:avLst/>
            <a:gdLst>
              <a:gd name="connsiteX0" fmla="*/ 3440652 w 6881304"/>
              <a:gd name="connsiteY0" fmla="*/ 0 h 8221727"/>
              <a:gd name="connsiteX1" fmla="*/ 6881304 w 6881304"/>
              <a:gd name="connsiteY1" fmla="*/ 4110864 h 8221727"/>
              <a:gd name="connsiteX2" fmla="*/ 3440652 w 6881304"/>
              <a:gd name="connsiteY2" fmla="*/ 4110864 h 8221727"/>
              <a:gd name="connsiteX3" fmla="*/ 3440652 w 6881304"/>
              <a:gd name="connsiteY3" fmla="*/ 0 h 8221727"/>
              <a:gd name="connsiteX0" fmla="*/ 3440652 w 6881304"/>
              <a:gd name="connsiteY0" fmla="*/ 0 h 8221727"/>
              <a:gd name="connsiteX1" fmla="*/ 6881304 w 6881304"/>
              <a:gd name="connsiteY1" fmla="*/ 4110864 h 8221727"/>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58483 w 3440652"/>
              <a:gd name="connsiteY0" fmla="*/ 129388 h 4110864"/>
              <a:gd name="connsiteX1" fmla="*/ 3440652 w 3440652"/>
              <a:gd name="connsiteY1" fmla="*/ 4110864 h 4110864"/>
              <a:gd name="connsiteX0" fmla="*/ 0 w 3440652"/>
              <a:gd name="connsiteY0" fmla="*/ 0 h 4110864"/>
              <a:gd name="connsiteX1" fmla="*/ 3440652 w 3440652"/>
              <a:gd name="connsiteY1" fmla="*/ 4110864 h 4110864"/>
              <a:gd name="connsiteX2" fmla="*/ 0 w 3440652"/>
              <a:gd name="connsiteY2" fmla="*/ 4110864 h 4110864"/>
              <a:gd name="connsiteX3" fmla="*/ 0 w 3440652"/>
              <a:gd name="connsiteY3" fmla="*/ 0 h 4110864"/>
              <a:gd name="connsiteX0" fmla="*/ 303734 w 3440652"/>
              <a:gd name="connsiteY0" fmla="*/ 138732 h 4110864"/>
              <a:gd name="connsiteX1" fmla="*/ 3440652 w 3440652"/>
              <a:gd name="connsiteY1" fmla="*/ 4110864 h 4110864"/>
              <a:gd name="connsiteX0" fmla="*/ 0 w 3440652"/>
              <a:gd name="connsiteY0" fmla="*/ 137908 h 4248772"/>
              <a:gd name="connsiteX1" fmla="*/ 3440652 w 3440652"/>
              <a:gd name="connsiteY1" fmla="*/ 4248772 h 4248772"/>
              <a:gd name="connsiteX2" fmla="*/ 0 w 3440652"/>
              <a:gd name="connsiteY2" fmla="*/ 4248772 h 4248772"/>
              <a:gd name="connsiteX3" fmla="*/ 0 w 3440652"/>
              <a:gd name="connsiteY3" fmla="*/ 137908 h 4248772"/>
              <a:gd name="connsiteX0" fmla="*/ 380805 w 3440652"/>
              <a:gd name="connsiteY0" fmla="*/ 0 h 4248772"/>
              <a:gd name="connsiteX1" fmla="*/ 3440652 w 3440652"/>
              <a:gd name="connsiteY1" fmla="*/ 4248772 h 4248772"/>
              <a:gd name="connsiteX0" fmla="*/ 0 w 3440652"/>
              <a:gd name="connsiteY0" fmla="*/ 218815 h 4329679"/>
              <a:gd name="connsiteX1" fmla="*/ 3440652 w 3440652"/>
              <a:gd name="connsiteY1" fmla="*/ 4329679 h 4329679"/>
              <a:gd name="connsiteX2" fmla="*/ 0 w 3440652"/>
              <a:gd name="connsiteY2" fmla="*/ 4329679 h 4329679"/>
              <a:gd name="connsiteX3" fmla="*/ 0 w 3440652"/>
              <a:gd name="connsiteY3" fmla="*/ 218815 h 4329679"/>
              <a:gd name="connsiteX0" fmla="*/ 330539 w 3440652"/>
              <a:gd name="connsiteY0" fmla="*/ 0 h 4329679"/>
              <a:gd name="connsiteX1" fmla="*/ 3440652 w 3440652"/>
              <a:gd name="connsiteY1" fmla="*/ 4329679 h 4329679"/>
              <a:gd name="connsiteX0" fmla="*/ 43644 w 3484296"/>
              <a:gd name="connsiteY0" fmla="*/ 517867 h 4628731"/>
              <a:gd name="connsiteX1" fmla="*/ 3484296 w 3484296"/>
              <a:gd name="connsiteY1" fmla="*/ 4628731 h 4628731"/>
              <a:gd name="connsiteX2" fmla="*/ 43644 w 3484296"/>
              <a:gd name="connsiteY2" fmla="*/ 4628731 h 4628731"/>
              <a:gd name="connsiteX3" fmla="*/ 43644 w 3484296"/>
              <a:gd name="connsiteY3" fmla="*/ 517867 h 4628731"/>
              <a:gd name="connsiteX0" fmla="*/ 0 w 3484296"/>
              <a:gd name="connsiteY0" fmla="*/ 0 h 4628731"/>
              <a:gd name="connsiteX1" fmla="*/ 3484296 w 3484296"/>
              <a:gd name="connsiteY1" fmla="*/ 4628731 h 4628731"/>
              <a:gd name="connsiteX0" fmla="*/ 158559 w 3599211"/>
              <a:gd name="connsiteY0" fmla="*/ 511511 h 4622375"/>
              <a:gd name="connsiteX1" fmla="*/ 3599211 w 3599211"/>
              <a:gd name="connsiteY1" fmla="*/ 4622375 h 4622375"/>
              <a:gd name="connsiteX2" fmla="*/ 158559 w 3599211"/>
              <a:gd name="connsiteY2" fmla="*/ 4622375 h 4622375"/>
              <a:gd name="connsiteX3" fmla="*/ 158559 w 3599211"/>
              <a:gd name="connsiteY3" fmla="*/ 511511 h 4622375"/>
              <a:gd name="connsiteX0" fmla="*/ 0 w 3599211"/>
              <a:gd name="connsiteY0" fmla="*/ 0 h 4622375"/>
              <a:gd name="connsiteX1" fmla="*/ 3599211 w 3599211"/>
              <a:gd name="connsiteY1" fmla="*/ 4622375 h 4622375"/>
            </a:gdLst>
            <a:ahLst/>
            <a:cxnLst>
              <a:cxn ang="0">
                <a:pos x="connsiteX0" y="connsiteY0"/>
              </a:cxn>
              <a:cxn ang="0">
                <a:pos x="connsiteX1" y="connsiteY1"/>
              </a:cxn>
            </a:cxnLst>
            <a:rect l="l" t="t" r="r" b="b"/>
            <a:pathLst>
              <a:path w="3599211" h="4622375" stroke="0" extrusionOk="0">
                <a:moveTo>
                  <a:pt x="158559" y="511511"/>
                </a:moveTo>
                <a:cubicBezTo>
                  <a:pt x="2058779" y="511511"/>
                  <a:pt x="3599211" y="2352008"/>
                  <a:pt x="3599211" y="4622375"/>
                </a:cubicBezTo>
                <a:lnTo>
                  <a:pt x="158559" y="4622375"/>
                </a:lnTo>
                <a:lnTo>
                  <a:pt x="158559" y="511511"/>
                </a:lnTo>
                <a:close/>
              </a:path>
              <a:path w="3599211" h="4622375" fill="none">
                <a:moveTo>
                  <a:pt x="0" y="0"/>
                </a:moveTo>
                <a:cubicBezTo>
                  <a:pt x="1900220" y="0"/>
                  <a:pt x="3599211" y="2352008"/>
                  <a:pt x="3599211" y="4622375"/>
                </a:cubicBezTo>
              </a:path>
            </a:pathLst>
          </a:cu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008400">
              <a:buClrTx/>
            </a:pPr>
            <a:endParaRPr lang="fr-FR" sz="1985" kern="1200">
              <a:solidFill>
                <a:prstClr val="black"/>
              </a:solidFill>
              <a:latin typeface="Calibri"/>
            </a:endParaRPr>
          </a:p>
        </p:txBody>
      </p:sp>
      <p:sp>
        <p:nvSpPr>
          <p:cNvPr id="4" name="Rectangle 3"/>
          <p:cNvSpPr/>
          <p:nvPr/>
        </p:nvSpPr>
        <p:spPr>
          <a:xfrm>
            <a:off x="-3777" y="1460508"/>
            <a:ext cx="12195777" cy="431785"/>
          </a:xfrm>
          <a:prstGeom prst="rect">
            <a:avLst/>
          </a:prstGeom>
        </p:spPr>
        <p:txBody>
          <a:bodyPr wrap="square">
            <a:spAutoFit/>
          </a:bodyPr>
          <a:lstStyle/>
          <a:p>
            <a:pPr algn="ctr" defTabSz="1008400">
              <a:buClrTx/>
              <a:defRPr/>
            </a:pPr>
            <a:r>
              <a:rPr lang="fr-FR" sz="2206" i="1" dirty="0" smtClean="0">
                <a:solidFill>
                  <a:prstClr val="black"/>
                </a:solidFill>
                <a:latin typeface="Century" panose="02040604050505020304" pitchFamily="18" charset="0"/>
              </a:rPr>
              <a:t>96% </a:t>
            </a:r>
            <a:r>
              <a:rPr lang="fr-FR" sz="2206" i="1" dirty="0" err="1" smtClean="0">
                <a:solidFill>
                  <a:prstClr val="black"/>
                </a:solidFill>
                <a:latin typeface="Century" panose="02040604050505020304" pitchFamily="18" charset="0"/>
              </a:rPr>
              <a:t>natural</a:t>
            </a:r>
            <a:r>
              <a:rPr lang="fr-FR" sz="2206" i="1" dirty="0" smtClean="0">
                <a:solidFill>
                  <a:prstClr val="black"/>
                </a:solidFill>
                <a:latin typeface="Century" panose="02040604050505020304" pitchFamily="18" charset="0"/>
              </a:rPr>
              <a:t> </a:t>
            </a:r>
            <a:r>
              <a:rPr lang="fr-FR" sz="2206" i="1" dirty="0" err="1" smtClean="0">
                <a:solidFill>
                  <a:prstClr val="black"/>
                </a:solidFill>
                <a:latin typeface="Century" panose="02040604050505020304" pitchFamily="18" charset="0"/>
              </a:rPr>
              <a:t>origin</a:t>
            </a:r>
            <a:r>
              <a:rPr lang="fr-FR" sz="2206" i="1" dirty="0" smtClean="0">
                <a:solidFill>
                  <a:prstClr val="black"/>
                </a:solidFill>
                <a:latin typeface="Century" panose="02040604050505020304" pitchFamily="18" charset="0"/>
              </a:rPr>
              <a:t> multi-perfection </a:t>
            </a:r>
            <a:r>
              <a:rPr lang="fr-FR" sz="2206" i="1" dirty="0" err="1">
                <a:solidFill>
                  <a:prstClr val="black"/>
                </a:solidFill>
                <a:latin typeface="Century" panose="02040604050505020304" pitchFamily="18" charset="0"/>
              </a:rPr>
              <a:t>fluid</a:t>
            </a:r>
            <a:r>
              <a:rPr lang="fr-FR" sz="2206" i="1" dirty="0">
                <a:solidFill>
                  <a:prstClr val="black"/>
                </a:solidFill>
                <a:latin typeface="Century" panose="02040604050505020304" pitchFamily="18" charset="0"/>
              </a:rPr>
              <a:t>, </a:t>
            </a:r>
            <a:r>
              <a:rPr lang="fr-FR" sz="2206" i="1" dirty="0" err="1">
                <a:solidFill>
                  <a:prstClr val="black"/>
                </a:solidFill>
                <a:latin typeface="Century" panose="02040604050505020304" pitchFamily="18" charset="0"/>
              </a:rPr>
              <a:t>blur</a:t>
            </a:r>
            <a:r>
              <a:rPr lang="fr-FR" sz="2206" i="1" dirty="0">
                <a:solidFill>
                  <a:prstClr val="black"/>
                </a:solidFill>
                <a:latin typeface="Century" panose="02040604050505020304" pitchFamily="18" charset="0"/>
              </a:rPr>
              <a:t> </a:t>
            </a:r>
            <a:r>
              <a:rPr lang="fr-FR" sz="2206" i="1" dirty="0" err="1">
                <a:solidFill>
                  <a:prstClr val="black"/>
                </a:solidFill>
                <a:latin typeface="Century" panose="02040604050505020304" pitchFamily="18" charset="0"/>
              </a:rPr>
              <a:t>effect</a:t>
            </a:r>
            <a:r>
              <a:rPr lang="fr-FR" sz="2206" i="1" dirty="0">
                <a:solidFill>
                  <a:prstClr val="black"/>
                </a:solidFill>
                <a:latin typeface="Century" panose="02040604050505020304" pitchFamily="18" charset="0"/>
              </a:rPr>
              <a:t> </a:t>
            </a:r>
          </a:p>
        </p:txBody>
      </p:sp>
      <p:sp>
        <p:nvSpPr>
          <p:cNvPr id="5" name="ZoneTexte 4"/>
          <p:cNvSpPr txBox="1"/>
          <p:nvPr/>
        </p:nvSpPr>
        <p:spPr>
          <a:xfrm>
            <a:off x="1249718" y="2225224"/>
            <a:ext cx="6195289" cy="1077218"/>
          </a:xfrm>
          <a:prstGeom prst="rect">
            <a:avLst/>
          </a:prstGeom>
          <a:solidFill>
            <a:schemeClr val="bg1"/>
          </a:solidFill>
        </p:spPr>
        <p:txBody>
          <a:bodyPr wrap="square" rtlCol="0">
            <a:spAutoFit/>
          </a:bodyPr>
          <a:lstStyle/>
          <a:p>
            <a:pPr defTabSz="1008400">
              <a:buClrTx/>
            </a:pPr>
            <a:r>
              <a:rPr lang="fr-FR" sz="1600" dirty="0" err="1" smtClean="0">
                <a:solidFill>
                  <a:prstClr val="black"/>
                </a:solidFill>
                <a:latin typeface="Century Gothic" panose="020B0502020202020204" pitchFamily="34" charset="0"/>
              </a:rPr>
              <a:t>Perfect</a:t>
            </a:r>
            <a:r>
              <a:rPr lang="fr-FR" sz="1600" dirty="0" smtClean="0">
                <a:solidFill>
                  <a:prstClr val="black"/>
                </a:solidFill>
                <a:latin typeface="Century Gothic" panose="020B0502020202020204" pitchFamily="34" charset="0"/>
              </a:rPr>
              <a:t> skin </a:t>
            </a:r>
            <a:r>
              <a:rPr lang="fr-FR" sz="1600" dirty="0" err="1" smtClean="0">
                <a:solidFill>
                  <a:prstClr val="black"/>
                </a:solidFill>
                <a:latin typeface="Century Gothic" panose="020B0502020202020204" pitchFamily="34" charset="0"/>
              </a:rPr>
              <a:t>effect</a:t>
            </a:r>
            <a:endParaRPr lang="fr-FR" sz="1600" kern="1200" dirty="0">
              <a:solidFill>
                <a:prstClr val="black"/>
              </a:solidFill>
              <a:latin typeface="Century Gothic" panose="020B0502020202020204" pitchFamily="34" charset="0"/>
            </a:endParaRPr>
          </a:p>
          <a:p>
            <a:pPr defTabSz="1008400">
              <a:buClrTx/>
            </a:pPr>
            <a:r>
              <a:rPr lang="fr-FR" sz="1600" kern="1200" dirty="0" err="1" smtClean="0">
                <a:solidFill>
                  <a:prstClr val="black"/>
                </a:solidFill>
                <a:latin typeface="Century Gothic" panose="020B0502020202020204" pitchFamily="34" charset="0"/>
              </a:rPr>
              <a:t>Evens</a:t>
            </a:r>
            <a:r>
              <a:rPr lang="fr-FR" sz="1600" kern="1200" dirty="0" smtClean="0">
                <a:solidFill>
                  <a:prstClr val="black"/>
                </a:solidFill>
                <a:latin typeface="Century Gothic" panose="020B0502020202020204" pitchFamily="34" charset="0"/>
              </a:rPr>
              <a:t> the complexion</a:t>
            </a:r>
            <a:endParaRPr lang="fr-FR" sz="1600" kern="1200" dirty="0">
              <a:solidFill>
                <a:prstClr val="black"/>
              </a:solidFill>
              <a:latin typeface="Century Gothic" panose="020B0502020202020204" pitchFamily="34" charset="0"/>
            </a:endParaRPr>
          </a:p>
          <a:p>
            <a:pPr defTabSz="1008400">
              <a:buClrTx/>
            </a:pPr>
            <a:r>
              <a:rPr lang="fr-FR" sz="1600" kern="1200" dirty="0" smtClean="0">
                <a:solidFill>
                  <a:prstClr val="black"/>
                </a:solidFill>
                <a:latin typeface="Century Gothic" panose="020B0502020202020204" pitchFamily="34" charset="0"/>
              </a:rPr>
              <a:t>Purifies, </a:t>
            </a:r>
            <a:r>
              <a:rPr lang="fr-FR" sz="1600" kern="1200" dirty="0" err="1" smtClean="0">
                <a:solidFill>
                  <a:prstClr val="black"/>
                </a:solidFill>
                <a:latin typeface="Century Gothic" panose="020B0502020202020204" pitchFamily="34" charset="0"/>
              </a:rPr>
              <a:t>matifies</a:t>
            </a:r>
            <a:endParaRPr lang="fr-FR" sz="1600" kern="1200" dirty="0">
              <a:solidFill>
                <a:prstClr val="black"/>
              </a:solidFill>
              <a:latin typeface="Century Gothic" panose="020B0502020202020204" pitchFamily="34" charset="0"/>
            </a:endParaRPr>
          </a:p>
          <a:p>
            <a:pPr defTabSz="1008400">
              <a:buClrTx/>
            </a:pPr>
            <a:r>
              <a:rPr lang="fr-FR" sz="1600" dirty="0" err="1" smtClean="0">
                <a:solidFill>
                  <a:prstClr val="black"/>
                </a:solidFill>
                <a:latin typeface="Century Gothic" panose="020B0502020202020204" pitchFamily="34" charset="0"/>
              </a:rPr>
              <a:t>Smoothes</a:t>
            </a:r>
            <a:r>
              <a:rPr lang="fr-FR" sz="1600" dirty="0" smtClean="0">
                <a:solidFill>
                  <a:prstClr val="black"/>
                </a:solidFill>
                <a:latin typeface="Century Gothic" panose="020B0502020202020204" pitchFamily="34" charset="0"/>
              </a:rPr>
              <a:t> the micro relief (</a:t>
            </a:r>
            <a:r>
              <a:rPr lang="fr-FR" sz="1600" dirty="0" err="1" smtClean="0">
                <a:solidFill>
                  <a:prstClr val="black"/>
                </a:solidFill>
                <a:latin typeface="Century Gothic" panose="020B0502020202020204" pitchFamily="34" charset="0"/>
              </a:rPr>
              <a:t>lines</a:t>
            </a:r>
            <a:r>
              <a:rPr lang="fr-FR" sz="1600" dirty="0" smtClean="0">
                <a:solidFill>
                  <a:prstClr val="black"/>
                </a:solidFill>
                <a:latin typeface="Century Gothic" panose="020B0502020202020204" pitchFamily="34" charset="0"/>
              </a:rPr>
              <a:t>, </a:t>
            </a:r>
            <a:r>
              <a:rPr lang="fr-FR" sz="1600" dirty="0" err="1" smtClean="0">
                <a:solidFill>
                  <a:prstClr val="black"/>
                </a:solidFill>
                <a:latin typeface="Century Gothic" panose="020B0502020202020204" pitchFamily="34" charset="0"/>
              </a:rPr>
              <a:t>dilated</a:t>
            </a:r>
            <a:r>
              <a:rPr lang="fr-FR" sz="1600" dirty="0" smtClean="0">
                <a:solidFill>
                  <a:prstClr val="black"/>
                </a:solidFill>
                <a:latin typeface="Century Gothic" panose="020B0502020202020204" pitchFamily="34" charset="0"/>
              </a:rPr>
              <a:t> pores, imperfections)</a:t>
            </a:r>
            <a:endParaRPr lang="fr-FR" sz="1600" kern="1200" dirty="0">
              <a:solidFill>
                <a:prstClr val="black"/>
              </a:solidFill>
              <a:latin typeface="Century Gothic" panose="020B0502020202020204" pitchFamily="34" charset="0"/>
            </a:endParaRPr>
          </a:p>
        </p:txBody>
      </p:sp>
      <p:sp>
        <p:nvSpPr>
          <p:cNvPr id="6" name="ZoneTexte 5"/>
          <p:cNvSpPr txBox="1"/>
          <p:nvPr/>
        </p:nvSpPr>
        <p:spPr>
          <a:xfrm>
            <a:off x="4083341" y="5195746"/>
            <a:ext cx="2926413" cy="1077218"/>
          </a:xfrm>
          <a:prstGeom prst="rect">
            <a:avLst/>
          </a:prstGeom>
          <a:solidFill>
            <a:schemeClr val="bg1"/>
          </a:solidFill>
          <a:effectLst>
            <a:softEdge rad="127000"/>
          </a:effectLst>
        </p:spPr>
        <p:txBody>
          <a:bodyPr wrap="square" rtlCol="0">
            <a:spAutoFit/>
          </a:bodyPr>
          <a:lstStyle/>
          <a:p>
            <a:pPr defTabSz="1008400">
              <a:buClrTx/>
            </a:pPr>
            <a:r>
              <a:rPr lang="fr-FR" sz="1600" dirty="0" smtClean="0">
                <a:solidFill>
                  <a:prstClr val="black"/>
                </a:solidFill>
                <a:latin typeface="Century Gothic" panose="020B0502020202020204" pitchFamily="34" charset="0"/>
              </a:rPr>
              <a:t>Silicone-free formula</a:t>
            </a:r>
          </a:p>
          <a:p>
            <a:pPr defTabSz="1008400">
              <a:buClrTx/>
            </a:pPr>
            <a:r>
              <a:rPr lang="fr-FR" sz="1600" dirty="0" smtClean="0">
                <a:solidFill>
                  <a:prstClr val="black"/>
                </a:solidFill>
                <a:latin typeface="Century Gothic" panose="020B0502020202020204" pitchFamily="34" charset="0"/>
              </a:rPr>
              <a:t>Soft focus and </a:t>
            </a:r>
            <a:r>
              <a:rPr lang="fr-FR" sz="1600" dirty="0" err="1" smtClean="0">
                <a:solidFill>
                  <a:prstClr val="black"/>
                </a:solidFill>
                <a:latin typeface="Century Gothic" panose="020B0502020202020204" pitchFamily="34" charset="0"/>
              </a:rPr>
              <a:t>blur</a:t>
            </a:r>
            <a:r>
              <a:rPr lang="fr-FR" sz="1600" dirty="0" smtClean="0">
                <a:solidFill>
                  <a:prstClr val="black"/>
                </a:solidFill>
                <a:latin typeface="Century Gothic" panose="020B0502020202020204" pitchFamily="34" charset="0"/>
              </a:rPr>
              <a:t> </a:t>
            </a:r>
            <a:r>
              <a:rPr lang="fr-FR" sz="1600" dirty="0" err="1" smtClean="0">
                <a:solidFill>
                  <a:prstClr val="black"/>
                </a:solidFill>
                <a:latin typeface="Century Gothic" panose="020B0502020202020204" pitchFamily="34" charset="0"/>
              </a:rPr>
              <a:t>effect</a:t>
            </a:r>
            <a:endParaRPr lang="fr-FR" sz="1600" dirty="0" smtClean="0">
              <a:solidFill>
                <a:prstClr val="black"/>
              </a:solidFill>
              <a:latin typeface="Century Gothic" panose="020B0502020202020204" pitchFamily="34" charset="0"/>
            </a:endParaRPr>
          </a:p>
          <a:p>
            <a:pPr defTabSz="1008400">
              <a:buClrTx/>
            </a:pPr>
            <a:r>
              <a:rPr lang="fr-FR" sz="1600" dirty="0" smtClean="0">
                <a:solidFill>
                  <a:prstClr val="black"/>
                </a:solidFill>
                <a:latin typeface="Century Gothic" panose="020B0502020202020204" pitchFamily="34" charset="0"/>
              </a:rPr>
              <a:t>Anti-pollution</a:t>
            </a:r>
          </a:p>
          <a:p>
            <a:pPr defTabSz="1008400">
              <a:buClrTx/>
            </a:pPr>
            <a:r>
              <a:rPr lang="en-US" sz="1600" dirty="0">
                <a:solidFill>
                  <a:prstClr val="black"/>
                </a:solidFill>
                <a:latin typeface="Century Gothic" panose="020B0502020202020204" pitchFamily="34" charset="0"/>
              </a:rPr>
              <a:t>The ally of remote </a:t>
            </a:r>
            <a:r>
              <a:rPr lang="en-US" sz="1600" dirty="0" smtClean="0">
                <a:solidFill>
                  <a:prstClr val="black"/>
                </a:solidFill>
                <a:latin typeface="Century Gothic" panose="020B0502020202020204" pitchFamily="34" charset="0"/>
              </a:rPr>
              <a:t>work </a:t>
            </a:r>
            <a:endParaRPr lang="fr-FR" sz="1600" dirty="0" smtClean="0">
              <a:solidFill>
                <a:prstClr val="black"/>
              </a:solidFill>
              <a:latin typeface="Century Gothic" panose="020B0502020202020204" pitchFamily="34" charset="0"/>
            </a:endParaRPr>
          </a:p>
        </p:txBody>
      </p:sp>
      <p:sp>
        <p:nvSpPr>
          <p:cNvPr id="7" name="Rectangle 6"/>
          <p:cNvSpPr/>
          <p:nvPr/>
        </p:nvSpPr>
        <p:spPr>
          <a:xfrm>
            <a:off x="2010332" y="4080168"/>
            <a:ext cx="4946088" cy="584775"/>
          </a:xfrm>
          <a:prstGeom prst="rect">
            <a:avLst/>
          </a:prstGeom>
          <a:solidFill>
            <a:schemeClr val="bg1"/>
          </a:solidFill>
        </p:spPr>
        <p:txBody>
          <a:bodyPr wrap="square">
            <a:spAutoFit/>
          </a:bodyPr>
          <a:lstStyle/>
          <a:p>
            <a:pPr defTabSz="1008400">
              <a:buClrTx/>
            </a:pPr>
            <a:r>
              <a:rPr lang="fr-FR" sz="1600" dirty="0" err="1" smtClean="0">
                <a:solidFill>
                  <a:prstClr val="black"/>
                </a:solidFill>
                <a:latin typeface="Century Gothic" panose="020B0502020202020204" pitchFamily="34" charset="0"/>
              </a:rPr>
              <a:t>Instantly</a:t>
            </a:r>
            <a:r>
              <a:rPr lang="fr-FR" sz="1600" dirty="0" smtClean="0">
                <a:solidFill>
                  <a:prstClr val="black"/>
                </a:solidFill>
                <a:latin typeface="Century Gothic" panose="020B0502020202020204" pitchFamily="34" charset="0"/>
              </a:rPr>
              <a:t> </a:t>
            </a:r>
            <a:r>
              <a:rPr lang="fr-FR" sz="1600" dirty="0" err="1" smtClean="0">
                <a:solidFill>
                  <a:prstClr val="black"/>
                </a:solidFill>
                <a:latin typeface="Century Gothic" panose="020B0502020202020204" pitchFamily="34" charset="0"/>
              </a:rPr>
              <a:t>smoother</a:t>
            </a:r>
            <a:r>
              <a:rPr lang="fr-FR" sz="1600" dirty="0" smtClean="0">
                <a:solidFill>
                  <a:prstClr val="black"/>
                </a:solidFill>
                <a:latin typeface="Century Gothic" panose="020B0502020202020204" pitchFamily="34" charset="0"/>
              </a:rPr>
              <a:t> skin </a:t>
            </a:r>
            <a:r>
              <a:rPr lang="fr-FR" sz="1600" kern="1200" dirty="0" smtClean="0">
                <a:solidFill>
                  <a:prstClr val="black"/>
                </a:solidFill>
                <a:latin typeface="Century Gothic" panose="020B0502020202020204" pitchFamily="34" charset="0"/>
              </a:rPr>
              <a:t>: 100%*</a:t>
            </a:r>
            <a:endParaRPr lang="fr-FR" sz="1600" kern="1200" dirty="0">
              <a:solidFill>
                <a:prstClr val="black"/>
              </a:solidFill>
              <a:latin typeface="Century Gothic" panose="020B0502020202020204" pitchFamily="34" charset="0"/>
            </a:endParaRPr>
          </a:p>
          <a:p>
            <a:pPr defTabSz="1008400">
              <a:buClrTx/>
            </a:pPr>
            <a:r>
              <a:rPr lang="fr-FR" sz="1600" kern="1200" dirty="0" err="1" smtClean="0">
                <a:solidFill>
                  <a:prstClr val="black"/>
                </a:solidFill>
                <a:latin typeface="Century Gothic" panose="020B0502020202020204" pitchFamily="34" charset="0"/>
              </a:rPr>
              <a:t>Eveness</a:t>
            </a:r>
            <a:r>
              <a:rPr lang="fr-FR" sz="1600" kern="1200" dirty="0" smtClean="0">
                <a:solidFill>
                  <a:prstClr val="black"/>
                </a:solidFill>
                <a:latin typeface="Century Gothic" panose="020B0502020202020204" pitchFamily="34" charset="0"/>
              </a:rPr>
              <a:t> of complexion : +37%**</a:t>
            </a:r>
            <a:endParaRPr lang="fr-FR" sz="1600" kern="1200" dirty="0">
              <a:solidFill>
                <a:prstClr val="black"/>
              </a:solidFill>
              <a:latin typeface="Century Gothic" panose="020B0502020202020204" pitchFamily="34" charset="0"/>
            </a:endParaRPr>
          </a:p>
        </p:txBody>
      </p:sp>
      <p:sp>
        <p:nvSpPr>
          <p:cNvPr id="9" name="ZoneTexte 8"/>
          <p:cNvSpPr txBox="1"/>
          <p:nvPr/>
        </p:nvSpPr>
        <p:spPr>
          <a:xfrm>
            <a:off x="11462608" y="5617577"/>
            <a:ext cx="490134" cy="750655"/>
          </a:xfrm>
          <a:prstGeom prst="rect">
            <a:avLst/>
          </a:prstGeom>
          <a:solidFill>
            <a:schemeClr val="bg1"/>
          </a:solidFill>
          <a:effectLst>
            <a:softEdge rad="63500"/>
          </a:effectLst>
        </p:spPr>
        <p:txBody>
          <a:bodyPr vert="vert270" wrap="square" rtlCol="0">
            <a:spAutoFit/>
          </a:bodyPr>
          <a:lstStyle/>
          <a:p>
            <a:pPr defTabSz="1008400">
              <a:buClrTx/>
            </a:pPr>
            <a:r>
              <a:rPr lang="fr-FR" sz="1985" dirty="0" smtClean="0">
                <a:solidFill>
                  <a:prstClr val="black"/>
                </a:solidFill>
                <a:latin typeface="Calibri"/>
              </a:rPr>
              <a:t>50</a:t>
            </a:r>
            <a:r>
              <a:rPr lang="fr-FR" sz="1985" kern="1200" dirty="0" smtClean="0">
                <a:solidFill>
                  <a:prstClr val="black"/>
                </a:solidFill>
                <a:latin typeface="Calibri"/>
                <a:ea typeface="+mn-ea"/>
                <a:cs typeface="+mn-cs"/>
              </a:rPr>
              <a:t> </a:t>
            </a:r>
            <a:r>
              <a:rPr lang="fr-FR" sz="1985" kern="1200" dirty="0">
                <a:solidFill>
                  <a:prstClr val="black"/>
                </a:solidFill>
                <a:latin typeface="Calibri"/>
                <a:ea typeface="+mn-ea"/>
                <a:cs typeface="+mn-cs"/>
              </a:rPr>
              <a:t>ml </a:t>
            </a:r>
          </a:p>
        </p:txBody>
      </p:sp>
      <p:sp>
        <p:nvSpPr>
          <p:cNvPr id="11" name="ZoneTexte 10"/>
          <p:cNvSpPr txBox="1"/>
          <p:nvPr/>
        </p:nvSpPr>
        <p:spPr>
          <a:xfrm>
            <a:off x="7463833" y="3830169"/>
            <a:ext cx="4716549" cy="635302"/>
          </a:xfrm>
          <a:prstGeom prst="rect">
            <a:avLst/>
          </a:prstGeom>
          <a:solidFill>
            <a:schemeClr val="bg1"/>
          </a:solidFill>
        </p:spPr>
        <p:txBody>
          <a:bodyPr wrap="square" rtlCol="0">
            <a:spAutoFit/>
          </a:bodyPr>
          <a:lstStyle/>
          <a:p>
            <a:pPr defTabSz="1008400">
              <a:buClrTx/>
            </a:pPr>
            <a:r>
              <a:rPr lang="fr-FR" sz="1764" i="1" kern="1200" dirty="0" err="1" smtClean="0">
                <a:solidFill>
                  <a:prstClr val="black"/>
                </a:solidFill>
                <a:latin typeface="Calibri"/>
                <a:ea typeface="+mn-ea"/>
                <a:cs typeface="+mn-cs"/>
              </a:rPr>
              <a:t>With</a:t>
            </a:r>
            <a:r>
              <a:rPr lang="fr-FR" sz="1764" i="1" kern="1200" dirty="0" smtClean="0">
                <a:solidFill>
                  <a:prstClr val="black"/>
                </a:solidFill>
                <a:latin typeface="Calibri"/>
                <a:ea typeface="+mn-ea"/>
                <a:cs typeface="+mn-cs"/>
              </a:rPr>
              <a:t> </a:t>
            </a:r>
            <a:r>
              <a:rPr lang="fr-FR" sz="1764" i="1" kern="1200" dirty="0" err="1" smtClean="0">
                <a:solidFill>
                  <a:prstClr val="black"/>
                </a:solidFill>
                <a:latin typeface="Calibri"/>
                <a:ea typeface="+mn-ea"/>
                <a:cs typeface="+mn-cs"/>
              </a:rPr>
              <a:t>Mineral</a:t>
            </a:r>
            <a:r>
              <a:rPr lang="fr-FR" sz="1764" i="1" kern="1200" dirty="0" smtClean="0">
                <a:solidFill>
                  <a:prstClr val="black"/>
                </a:solidFill>
                <a:latin typeface="Calibri"/>
                <a:ea typeface="+mn-ea"/>
                <a:cs typeface="+mn-cs"/>
              </a:rPr>
              <a:t> </a:t>
            </a:r>
            <a:r>
              <a:rPr lang="fr-FR" sz="1764" i="1" kern="1200" dirty="0" err="1" smtClean="0">
                <a:solidFill>
                  <a:prstClr val="black"/>
                </a:solidFill>
                <a:latin typeface="Calibri"/>
                <a:ea typeface="+mn-ea"/>
                <a:cs typeface="+mn-cs"/>
              </a:rPr>
              <a:t>sheets</a:t>
            </a:r>
            <a:r>
              <a:rPr lang="fr-FR" sz="1764" i="1" kern="1200" dirty="0" smtClean="0">
                <a:solidFill>
                  <a:prstClr val="black"/>
                </a:solidFill>
                <a:latin typeface="Calibri"/>
                <a:ea typeface="+mn-ea"/>
                <a:cs typeface="+mn-cs"/>
              </a:rPr>
              <a:t> and</a:t>
            </a:r>
          </a:p>
          <a:p>
            <a:pPr defTabSz="1008400">
              <a:buClrTx/>
            </a:pPr>
            <a:r>
              <a:rPr lang="fr-FR" sz="1764" i="1" kern="1200" dirty="0" err="1" smtClean="0">
                <a:solidFill>
                  <a:prstClr val="black"/>
                </a:solidFill>
                <a:latin typeface="Calibri"/>
                <a:ea typeface="+mn-ea"/>
                <a:cs typeface="+mn-cs"/>
              </a:rPr>
              <a:t>Organic</a:t>
            </a:r>
            <a:r>
              <a:rPr lang="fr-FR" sz="1764" i="1" kern="1200" dirty="0" smtClean="0">
                <a:solidFill>
                  <a:prstClr val="black"/>
                </a:solidFill>
                <a:latin typeface="Calibri"/>
                <a:ea typeface="+mn-ea"/>
                <a:cs typeface="+mn-cs"/>
              </a:rPr>
              <a:t> </a:t>
            </a:r>
            <a:r>
              <a:rPr lang="fr-FR" sz="1764" i="1" kern="1200" dirty="0" err="1" smtClean="0">
                <a:solidFill>
                  <a:prstClr val="black"/>
                </a:solidFill>
                <a:latin typeface="Calibri"/>
                <a:ea typeface="+mn-ea"/>
                <a:cs typeface="+mn-cs"/>
              </a:rPr>
              <a:t>Ashwagandha</a:t>
            </a:r>
            <a:endParaRPr lang="fr-FR" sz="1764" i="1" kern="1200" dirty="0">
              <a:solidFill>
                <a:prstClr val="black"/>
              </a:solidFill>
              <a:latin typeface="Calibri"/>
              <a:ea typeface="+mn-ea"/>
              <a:cs typeface="+mn-cs"/>
            </a:endParaRPr>
          </a:p>
        </p:txBody>
      </p:sp>
      <p:pic>
        <p:nvPicPr>
          <p:cNvPr id="12" name="Image 11"/>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3777" y="1903805"/>
            <a:ext cx="1234668" cy="1564727"/>
          </a:xfrm>
          <a:prstGeom prst="rect">
            <a:avLst/>
          </a:prstGeom>
        </p:spPr>
      </p:pic>
      <p:pic>
        <p:nvPicPr>
          <p:cNvPr id="13" name="Image 12"/>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772067" y="3827208"/>
            <a:ext cx="1322050" cy="1675470"/>
          </a:xfrm>
          <a:prstGeom prst="rect">
            <a:avLst/>
          </a:prstGeom>
        </p:spPr>
      </p:pic>
      <p:pic>
        <p:nvPicPr>
          <p:cNvPr id="14" name="Image 13"/>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2823598" y="4974317"/>
            <a:ext cx="1240916" cy="1572646"/>
          </a:xfrm>
          <a:prstGeom prst="rect">
            <a:avLst/>
          </a:prstGeom>
        </p:spPr>
      </p:pic>
      <p:sp>
        <p:nvSpPr>
          <p:cNvPr id="15" name="ZoneTexte 14"/>
          <p:cNvSpPr txBox="1"/>
          <p:nvPr/>
        </p:nvSpPr>
        <p:spPr>
          <a:xfrm>
            <a:off x="0" y="6211669"/>
            <a:ext cx="4770783" cy="646331"/>
          </a:xfrm>
          <a:prstGeom prst="rect">
            <a:avLst/>
          </a:prstGeom>
          <a:noFill/>
        </p:spPr>
        <p:txBody>
          <a:bodyPr wrap="square" rtlCol="0">
            <a:spAutoFit/>
          </a:bodyPr>
          <a:lstStyle/>
          <a:p>
            <a:r>
              <a:rPr lang="fr-FR" sz="900" i="1" dirty="0">
                <a:latin typeface="Century Gothic" panose="020B0502020202020204" pitchFamily="34" charset="0"/>
              </a:rPr>
              <a:t>*self questionnaire</a:t>
            </a:r>
          </a:p>
          <a:p>
            <a:r>
              <a:rPr lang="fr-FR" sz="900" i="1" dirty="0">
                <a:latin typeface="Century Gothic" panose="020B0502020202020204" pitchFamily="34" charset="0"/>
              </a:rPr>
              <a:t>**instrument-</a:t>
            </a:r>
            <a:r>
              <a:rPr lang="fr-FR" sz="900" i="1" dirty="0" err="1">
                <a:latin typeface="Century Gothic" panose="020B0502020202020204" pitchFamily="34" charset="0"/>
              </a:rPr>
              <a:t>based</a:t>
            </a:r>
            <a:r>
              <a:rPr lang="fr-FR" sz="900" i="1" dirty="0">
                <a:latin typeface="Century Gothic" panose="020B0502020202020204" pitchFamily="34" charset="0"/>
              </a:rPr>
              <a:t> </a:t>
            </a:r>
            <a:r>
              <a:rPr lang="fr-FR" sz="900" i="1" dirty="0" err="1">
                <a:latin typeface="Century Gothic" panose="020B0502020202020204" pitchFamily="34" charset="0"/>
              </a:rPr>
              <a:t>measurements</a:t>
            </a:r>
            <a:r>
              <a:rPr lang="fr-FR" sz="900" i="1" dirty="0">
                <a:latin typeface="Century Gothic" panose="020B0502020202020204" pitchFamily="34" charset="0"/>
              </a:rPr>
              <a:t> (in 7 </a:t>
            </a:r>
            <a:r>
              <a:rPr lang="fr-FR" sz="900" i="1" dirty="0" err="1">
                <a:latin typeface="Century Gothic" panose="020B0502020202020204" pitchFamily="34" charset="0"/>
              </a:rPr>
              <a:t>days</a:t>
            </a:r>
            <a:r>
              <a:rPr lang="fr-FR" sz="900" i="1" dirty="0">
                <a:latin typeface="Century Gothic" panose="020B0502020202020204" pitchFamily="34" charset="0"/>
              </a:rPr>
              <a:t>)</a:t>
            </a:r>
          </a:p>
          <a:p>
            <a:r>
              <a:rPr lang="en-US" sz="900" i="1" dirty="0" smtClean="0">
                <a:latin typeface="Century Gothic" panose="020B0502020202020204" pitchFamily="34" charset="0"/>
              </a:rPr>
              <a:t>Clinical </a:t>
            </a:r>
            <a:r>
              <a:rPr lang="en-US" sz="900" i="1" dirty="0">
                <a:latin typeface="Century Gothic" panose="020B0502020202020204" pitchFamily="34" charset="0"/>
              </a:rPr>
              <a:t>study carried out under a dermatologist’s supervision of 22 </a:t>
            </a:r>
            <a:r>
              <a:rPr lang="en-US" sz="900" i="1" dirty="0" err="1">
                <a:latin typeface="Century Gothic" panose="020B0502020202020204" pitchFamily="34" charset="0"/>
              </a:rPr>
              <a:t>subjetcs</a:t>
            </a:r>
            <a:r>
              <a:rPr lang="en-US" sz="900" i="1" dirty="0">
                <a:latin typeface="Century Gothic" panose="020B0502020202020204" pitchFamily="34" charset="0"/>
              </a:rPr>
              <a:t>, </a:t>
            </a:r>
            <a:r>
              <a:rPr lang="en-US" sz="900" i="1" dirty="0" smtClean="0">
                <a:latin typeface="Century Gothic" panose="020B0502020202020204" pitchFamily="34" charset="0"/>
              </a:rPr>
              <a:t>between </a:t>
            </a:r>
            <a:r>
              <a:rPr lang="en-US" sz="900" i="1" dirty="0">
                <a:latin typeface="Century Gothic" panose="020B0502020202020204" pitchFamily="34" charset="0"/>
              </a:rPr>
              <a:t>20 and 40 years old, after 28 days of using NUDE PERFECT twice </a:t>
            </a:r>
            <a:r>
              <a:rPr lang="en-US" sz="900" i="1" dirty="0" smtClean="0">
                <a:latin typeface="Century Gothic" panose="020B0502020202020204" pitchFamily="34" charset="0"/>
              </a:rPr>
              <a:t>daily</a:t>
            </a:r>
            <a:endParaRPr lang="fr-FR" sz="900" i="1" dirty="0" smtClean="0">
              <a:latin typeface="Century Gothic" panose="020B0502020202020204" pitchFamily="34" charset="0"/>
            </a:endParaRPr>
          </a:p>
        </p:txBody>
      </p:sp>
      <p:pic>
        <p:nvPicPr>
          <p:cNvPr id="16" name="Image 15">
            <a:extLst>
              <a:ext uri="{FF2B5EF4-FFF2-40B4-BE49-F238E27FC236}">
                <a16:creationId xmlns:a16="http://schemas.microsoft.com/office/drawing/2014/main" id="{34F102F0-F397-4F48-8BC3-0B27B88D8488}"/>
              </a:ext>
            </a:extLst>
          </p:cNvPr>
          <p:cNvPicPr>
            <a:picLocks noChangeAspect="1"/>
          </p:cNvPicPr>
          <p:nvPr/>
        </p:nvPicPr>
        <p:blipFill rotWithShape="1">
          <a:blip r:embed="rId10">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17" name="Sous-titre 2">
            <a:extLst>
              <a:ext uri="{FF2B5EF4-FFF2-40B4-BE49-F238E27FC236}">
                <a16:creationId xmlns:a16="http://schemas.microsoft.com/office/drawing/2014/main" id="{E8D9C574-BCF1-4C19-80B5-9095C95FBF9A}"/>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err="1" smtClean="0">
                <a:solidFill>
                  <a:srgbClr val="E7E6E6">
                    <a:lumMod val="25000"/>
                  </a:srgbClr>
                </a:solidFill>
                <a:latin typeface="Century" panose="02040604050505020304" pitchFamily="18" charset="0"/>
              </a:rPr>
              <a:t>Nude</a:t>
            </a:r>
            <a:r>
              <a:rPr lang="fr-FR" sz="4000" dirty="0" smtClean="0">
                <a:solidFill>
                  <a:srgbClr val="E7E6E6">
                    <a:lumMod val="25000"/>
                  </a:srgbClr>
                </a:solidFill>
                <a:latin typeface="Century" panose="02040604050505020304" pitchFamily="18" charset="0"/>
              </a:rPr>
              <a:t> </a:t>
            </a:r>
            <a:r>
              <a:rPr lang="fr-FR" sz="4000" dirty="0" err="1" smtClean="0">
                <a:solidFill>
                  <a:srgbClr val="E7E6E6">
                    <a:lumMod val="25000"/>
                  </a:srgbClr>
                </a:solidFill>
                <a:latin typeface="Century" panose="02040604050505020304" pitchFamily="18" charset="0"/>
              </a:rPr>
              <a:t>Perfect</a:t>
            </a:r>
            <a:endParaRPr lang="fr-FR" sz="4000" dirty="0" smtClean="0">
              <a:solidFill>
                <a:srgbClr val="E7E6E6">
                  <a:lumMod val="25000"/>
                </a:srgbClr>
              </a:solidFill>
              <a:latin typeface="Century" panose="02040604050505020304" pitchFamily="18" charset="0"/>
            </a:endParaRPr>
          </a:p>
        </p:txBody>
      </p:sp>
      <p:pic>
        <p:nvPicPr>
          <p:cNvPr id="18" name="Image 17"/>
          <p:cNvPicPr>
            <a:picLocks noChangeAspect="1"/>
          </p:cNvPicPr>
          <p:nvPr/>
        </p:nvPicPr>
        <p:blipFill rotWithShape="1">
          <a:blip r:embed="rId11" cstate="print">
            <a:extLst>
              <a:ext uri="{28A0092B-C50C-407E-A947-70E740481C1C}">
                <a14:useLocalDpi xmlns:a14="http://schemas.microsoft.com/office/drawing/2010/main" val="0"/>
              </a:ext>
            </a:extLst>
          </a:blip>
          <a:srcRect t="3639" b="4106"/>
          <a:stretch/>
        </p:blipFill>
        <p:spPr>
          <a:xfrm>
            <a:off x="9732760" y="1221612"/>
            <a:ext cx="2447623" cy="5470472"/>
          </a:xfrm>
          <a:prstGeom prst="rect">
            <a:avLst/>
          </a:prstGeom>
        </p:spPr>
      </p:pic>
    </p:spTree>
    <p:extLst>
      <p:ext uri="{BB962C8B-B14F-4D97-AF65-F5344CB8AC3E}">
        <p14:creationId xmlns:p14="http://schemas.microsoft.com/office/powerpoint/2010/main" val="718583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3" name="Sous-titre 2">
            <a:extLst>
              <a:ext uri="{FF2B5EF4-FFF2-40B4-BE49-F238E27FC236}">
                <a16:creationId xmlns:a16="http://schemas.microsoft.com/office/drawing/2014/main" id="{E8D9C574-BCF1-4C19-80B5-9095C95FBF9A}"/>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Communication </a:t>
            </a:r>
            <a:r>
              <a:rPr lang="fr-FR" sz="4000" dirty="0" err="1" smtClean="0">
                <a:solidFill>
                  <a:srgbClr val="E7E6E6">
                    <a:lumMod val="25000"/>
                  </a:srgbClr>
                </a:solidFill>
                <a:latin typeface="Century" panose="02040604050505020304" pitchFamily="18" charset="0"/>
              </a:rPr>
              <a:t>tools</a:t>
            </a:r>
            <a:endParaRPr lang="fr-FR" sz="4000" dirty="0" smtClean="0">
              <a:solidFill>
                <a:srgbClr val="E7E6E6">
                  <a:lumMod val="25000"/>
                </a:srgbClr>
              </a:solidFill>
              <a:latin typeface="Century" panose="02040604050505020304" pitchFamily="18" charset="0"/>
            </a:endParaRPr>
          </a:p>
        </p:txBody>
      </p:sp>
      <p:sp>
        <p:nvSpPr>
          <p:cNvPr id="4" name="ZoneTexte 3"/>
          <p:cNvSpPr txBox="1"/>
          <p:nvPr/>
        </p:nvSpPr>
        <p:spPr>
          <a:xfrm>
            <a:off x="-1" y="5562600"/>
            <a:ext cx="2030441" cy="369332"/>
          </a:xfrm>
          <a:prstGeom prst="rect">
            <a:avLst/>
          </a:prstGeom>
          <a:noFill/>
        </p:spPr>
        <p:txBody>
          <a:bodyPr wrap="square" rtlCol="0">
            <a:spAutoFit/>
          </a:bodyPr>
          <a:lstStyle/>
          <a:p>
            <a:pPr algn="ctr"/>
            <a:r>
              <a:rPr lang="fr-FR" dirty="0" err="1" smtClean="0">
                <a:solidFill>
                  <a:schemeClr val="tx1">
                    <a:lumMod val="50000"/>
                    <a:lumOff val="50000"/>
                  </a:schemeClr>
                </a:solidFill>
              </a:rPr>
              <a:t>Press</a:t>
            </a:r>
            <a:r>
              <a:rPr lang="fr-FR" dirty="0" smtClean="0">
                <a:solidFill>
                  <a:schemeClr val="tx1">
                    <a:lumMod val="50000"/>
                    <a:lumOff val="50000"/>
                  </a:schemeClr>
                </a:solidFill>
              </a:rPr>
              <a:t> file</a:t>
            </a:r>
            <a:endParaRPr lang="fr-FR" dirty="0">
              <a:solidFill>
                <a:schemeClr val="tx1">
                  <a:lumMod val="50000"/>
                  <a:lumOff val="50000"/>
                </a:schemeClr>
              </a:solidFill>
            </a:endParaRPr>
          </a:p>
        </p:txBody>
      </p:sp>
      <p:pic>
        <p:nvPicPr>
          <p:cNvPr id="5" name="Image 4"/>
          <p:cNvPicPr>
            <a:picLocks noChangeAspect="1"/>
          </p:cNvPicPr>
          <p:nvPr/>
        </p:nvPicPr>
        <p:blipFill>
          <a:blip r:embed="rId4"/>
          <a:stretch>
            <a:fillRect/>
          </a:stretch>
        </p:blipFill>
        <p:spPr>
          <a:xfrm>
            <a:off x="2452479" y="2161981"/>
            <a:ext cx="1867073" cy="3291841"/>
          </a:xfrm>
          <a:prstGeom prst="rect">
            <a:avLst/>
          </a:prstGeom>
          <a:ln>
            <a:solidFill>
              <a:schemeClr val="bg1">
                <a:lumMod val="75000"/>
              </a:schemeClr>
            </a:solidFill>
          </a:ln>
        </p:spPr>
      </p:pic>
      <p:sp>
        <p:nvSpPr>
          <p:cNvPr id="6" name="ZoneTexte 5"/>
          <p:cNvSpPr txBox="1"/>
          <p:nvPr/>
        </p:nvSpPr>
        <p:spPr>
          <a:xfrm>
            <a:off x="2452479" y="5608766"/>
            <a:ext cx="1846048" cy="646331"/>
          </a:xfrm>
          <a:prstGeom prst="rect">
            <a:avLst/>
          </a:prstGeom>
          <a:noFill/>
        </p:spPr>
        <p:txBody>
          <a:bodyPr wrap="square" rtlCol="0">
            <a:spAutoFit/>
          </a:bodyPr>
          <a:lstStyle/>
          <a:p>
            <a:pPr algn="ctr"/>
            <a:r>
              <a:rPr lang="fr-FR" dirty="0" smtClean="0">
                <a:solidFill>
                  <a:schemeClr val="tx1">
                    <a:lumMod val="50000"/>
                    <a:lumOff val="50000"/>
                  </a:schemeClr>
                </a:solidFill>
              </a:rPr>
              <a:t>Sales </a:t>
            </a:r>
            <a:r>
              <a:rPr lang="fr-FR" dirty="0" err="1" smtClean="0">
                <a:solidFill>
                  <a:schemeClr val="tx1">
                    <a:lumMod val="50000"/>
                    <a:lumOff val="50000"/>
                  </a:schemeClr>
                </a:solidFill>
              </a:rPr>
              <a:t>presentation</a:t>
            </a:r>
            <a:endParaRPr lang="fr-FR" dirty="0">
              <a:solidFill>
                <a:schemeClr val="tx1">
                  <a:lumMod val="50000"/>
                  <a:lumOff val="50000"/>
                </a:schemeClr>
              </a:solidFill>
            </a:endParaRPr>
          </a:p>
        </p:txBody>
      </p:sp>
      <p:sp>
        <p:nvSpPr>
          <p:cNvPr id="7" name="ZoneTexte 6"/>
          <p:cNvSpPr txBox="1"/>
          <p:nvPr/>
        </p:nvSpPr>
        <p:spPr>
          <a:xfrm>
            <a:off x="4826928" y="5608766"/>
            <a:ext cx="1846048" cy="646331"/>
          </a:xfrm>
          <a:prstGeom prst="rect">
            <a:avLst/>
          </a:prstGeom>
          <a:noFill/>
        </p:spPr>
        <p:txBody>
          <a:bodyPr wrap="square" rtlCol="0">
            <a:spAutoFit/>
          </a:bodyPr>
          <a:lstStyle/>
          <a:p>
            <a:pPr algn="ctr"/>
            <a:r>
              <a:rPr lang="fr-FR" dirty="0" smtClean="0">
                <a:solidFill>
                  <a:schemeClr val="tx1">
                    <a:lumMod val="50000"/>
                    <a:lumOff val="50000"/>
                  </a:schemeClr>
                </a:solidFill>
              </a:rPr>
              <a:t>A4 poster for </a:t>
            </a:r>
            <a:r>
              <a:rPr lang="fr-FR" dirty="0" err="1" smtClean="0">
                <a:solidFill>
                  <a:schemeClr val="tx1">
                    <a:lumMod val="50000"/>
                    <a:lumOff val="50000"/>
                  </a:schemeClr>
                </a:solidFill>
              </a:rPr>
              <a:t>glorifyer</a:t>
            </a:r>
            <a:endParaRPr lang="fr-FR" dirty="0">
              <a:solidFill>
                <a:schemeClr val="tx1">
                  <a:lumMod val="50000"/>
                  <a:lumOff val="50000"/>
                </a:schemeClr>
              </a:solidFill>
            </a:endParaRPr>
          </a:p>
        </p:txBody>
      </p:sp>
      <p:pic>
        <p:nvPicPr>
          <p:cNvPr id="8" name="Image 7"/>
          <p:cNvPicPr>
            <a:picLocks noChangeAspect="1"/>
          </p:cNvPicPr>
          <p:nvPr/>
        </p:nvPicPr>
        <p:blipFill>
          <a:blip r:embed="rId5"/>
          <a:stretch>
            <a:fillRect/>
          </a:stretch>
        </p:blipFill>
        <p:spPr>
          <a:xfrm>
            <a:off x="225241" y="2270759"/>
            <a:ext cx="1805200" cy="3183063"/>
          </a:xfrm>
          <a:prstGeom prst="rect">
            <a:avLst/>
          </a:prstGeom>
          <a:ln>
            <a:solidFill>
              <a:schemeClr val="bg1">
                <a:lumMod val="75000"/>
              </a:schemeClr>
            </a:solidFill>
          </a:ln>
        </p:spPr>
      </p:pic>
      <p:grpSp>
        <p:nvGrpSpPr>
          <p:cNvPr id="9" name="Groupe 8"/>
          <p:cNvGrpSpPr/>
          <p:nvPr/>
        </p:nvGrpSpPr>
        <p:grpSpPr>
          <a:xfrm>
            <a:off x="6821270" y="3085684"/>
            <a:ext cx="3087435" cy="3169413"/>
            <a:chOff x="6929068" y="3085684"/>
            <a:chExt cx="3087435" cy="3169413"/>
          </a:xfrm>
        </p:grpSpPr>
        <p:sp>
          <p:nvSpPr>
            <p:cNvPr id="10" name="ZoneTexte 9"/>
            <p:cNvSpPr txBox="1"/>
            <p:nvPr/>
          </p:nvSpPr>
          <p:spPr>
            <a:xfrm>
              <a:off x="7457469" y="5608766"/>
              <a:ext cx="1846048" cy="646331"/>
            </a:xfrm>
            <a:prstGeom prst="rect">
              <a:avLst/>
            </a:prstGeom>
            <a:noFill/>
          </p:spPr>
          <p:txBody>
            <a:bodyPr wrap="square" rtlCol="0">
              <a:spAutoFit/>
            </a:bodyPr>
            <a:lstStyle/>
            <a:p>
              <a:pPr algn="ctr"/>
              <a:r>
                <a:rPr lang="fr-FR" dirty="0" err="1" smtClean="0">
                  <a:solidFill>
                    <a:schemeClr val="tx1">
                      <a:lumMod val="50000"/>
                      <a:lumOff val="50000"/>
                    </a:schemeClr>
                  </a:solidFill>
                </a:rPr>
                <a:t>Sample</a:t>
              </a:r>
              <a:r>
                <a:rPr lang="fr-FR" dirty="0" smtClean="0">
                  <a:solidFill>
                    <a:schemeClr val="tx1">
                      <a:lumMod val="50000"/>
                      <a:lumOff val="50000"/>
                    </a:schemeClr>
                  </a:solidFill>
                </a:rPr>
                <a:t> </a:t>
              </a:r>
              <a:r>
                <a:rPr lang="fr-FR" dirty="0" err="1" smtClean="0">
                  <a:solidFill>
                    <a:schemeClr val="tx1">
                      <a:lumMod val="50000"/>
                      <a:lumOff val="50000"/>
                    </a:schemeClr>
                  </a:solidFill>
                </a:rPr>
                <a:t>Card</a:t>
              </a:r>
              <a:endParaRPr lang="fr-FR" dirty="0" smtClean="0">
                <a:solidFill>
                  <a:schemeClr val="tx1">
                    <a:lumMod val="50000"/>
                    <a:lumOff val="50000"/>
                  </a:schemeClr>
                </a:solidFill>
              </a:endParaRPr>
            </a:p>
            <a:p>
              <a:pPr algn="ctr"/>
              <a:r>
                <a:rPr lang="fr-FR" dirty="0" smtClean="0">
                  <a:solidFill>
                    <a:schemeClr val="tx1">
                      <a:lumMod val="50000"/>
                      <a:lumOff val="50000"/>
                    </a:schemeClr>
                  </a:solidFill>
                </a:rPr>
                <a:t>1 ml blister</a:t>
              </a:r>
              <a:endParaRPr lang="fr-FR" dirty="0">
                <a:solidFill>
                  <a:schemeClr val="tx1">
                    <a:lumMod val="50000"/>
                    <a:lumOff val="50000"/>
                  </a:schemeClr>
                </a:solidFill>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9068" y="3085684"/>
              <a:ext cx="3087435" cy="2661582"/>
            </a:xfrm>
            <a:prstGeom prst="rect">
              <a:avLst/>
            </a:prstGeom>
          </p:spPr>
        </p:pic>
      </p:grpSp>
      <p:sp>
        <p:nvSpPr>
          <p:cNvPr id="12" name="ZoneTexte 11"/>
          <p:cNvSpPr txBox="1"/>
          <p:nvPr/>
        </p:nvSpPr>
        <p:spPr>
          <a:xfrm>
            <a:off x="9971661" y="3839671"/>
            <a:ext cx="1864722" cy="646331"/>
          </a:xfrm>
          <a:prstGeom prst="rect">
            <a:avLst/>
          </a:prstGeom>
          <a:noFill/>
        </p:spPr>
        <p:txBody>
          <a:bodyPr wrap="square" rtlCol="0">
            <a:spAutoFit/>
          </a:bodyPr>
          <a:lstStyle/>
          <a:p>
            <a:pPr algn="ctr"/>
            <a:r>
              <a:rPr lang="fr-FR" dirty="0" smtClean="0">
                <a:solidFill>
                  <a:schemeClr val="tx1">
                    <a:lumMod val="50000"/>
                    <a:lumOff val="50000"/>
                  </a:schemeClr>
                </a:solidFill>
              </a:rPr>
              <a:t>Product </a:t>
            </a:r>
          </a:p>
          <a:p>
            <a:pPr algn="ctr"/>
            <a:r>
              <a:rPr lang="fr-FR" dirty="0" err="1" smtClean="0">
                <a:solidFill>
                  <a:schemeClr val="tx1">
                    <a:lumMod val="50000"/>
                    <a:lumOff val="50000"/>
                  </a:schemeClr>
                </a:solidFill>
              </a:rPr>
              <a:t>sheet</a:t>
            </a:r>
            <a:endParaRPr lang="fr-FR" dirty="0">
              <a:solidFill>
                <a:schemeClr val="tx1">
                  <a:lumMod val="50000"/>
                  <a:lumOff val="50000"/>
                </a:schemeClr>
              </a:solidFill>
            </a:endParaRPr>
          </a:p>
        </p:txBody>
      </p:sp>
      <p:pic>
        <p:nvPicPr>
          <p:cNvPr id="13" name="Image 12"/>
          <p:cNvPicPr>
            <a:picLocks noChangeAspect="1"/>
          </p:cNvPicPr>
          <p:nvPr/>
        </p:nvPicPr>
        <p:blipFill>
          <a:blip r:embed="rId7"/>
          <a:stretch>
            <a:fillRect/>
          </a:stretch>
        </p:blipFill>
        <p:spPr>
          <a:xfrm>
            <a:off x="9949241" y="903791"/>
            <a:ext cx="1909563" cy="2718239"/>
          </a:xfrm>
          <a:prstGeom prst="rect">
            <a:avLst/>
          </a:prstGeom>
          <a:ln>
            <a:solidFill>
              <a:schemeClr val="bg1">
                <a:lumMod val="50000"/>
              </a:schemeClr>
            </a:solidFill>
          </a:ln>
        </p:spPr>
      </p:pic>
      <p:pic>
        <p:nvPicPr>
          <p:cNvPr id="14" name="Image 13"/>
          <p:cNvPicPr>
            <a:picLocks noChangeAspect="1"/>
          </p:cNvPicPr>
          <p:nvPr/>
        </p:nvPicPr>
        <p:blipFill>
          <a:blip r:embed="rId8"/>
          <a:stretch>
            <a:fillRect/>
          </a:stretch>
        </p:blipFill>
        <p:spPr>
          <a:xfrm>
            <a:off x="4741590" y="2585727"/>
            <a:ext cx="2016724" cy="2868095"/>
          </a:xfrm>
          <a:prstGeom prst="rect">
            <a:avLst/>
          </a:prstGeom>
          <a:ln>
            <a:solidFill>
              <a:schemeClr val="bg1">
                <a:lumMod val="75000"/>
              </a:schemeClr>
            </a:solidFill>
          </a:ln>
        </p:spPr>
      </p:pic>
      <p:sp>
        <p:nvSpPr>
          <p:cNvPr id="15" name="ZoneTexte 14"/>
          <p:cNvSpPr txBox="1"/>
          <p:nvPr/>
        </p:nvSpPr>
        <p:spPr>
          <a:xfrm>
            <a:off x="10016503" y="6099497"/>
            <a:ext cx="1864722" cy="646331"/>
          </a:xfrm>
          <a:prstGeom prst="rect">
            <a:avLst/>
          </a:prstGeom>
          <a:noFill/>
        </p:spPr>
        <p:txBody>
          <a:bodyPr wrap="square" rtlCol="0">
            <a:spAutoFit/>
          </a:bodyPr>
          <a:lstStyle/>
          <a:p>
            <a:pPr algn="ctr"/>
            <a:r>
              <a:rPr lang="fr-FR" dirty="0" err="1" smtClean="0">
                <a:solidFill>
                  <a:schemeClr val="tx1">
                    <a:lumMod val="50000"/>
                    <a:lumOff val="50000"/>
                  </a:schemeClr>
                </a:solidFill>
              </a:rPr>
              <a:t>Nude</a:t>
            </a:r>
            <a:r>
              <a:rPr lang="fr-FR" dirty="0" smtClean="0">
                <a:solidFill>
                  <a:schemeClr val="tx1">
                    <a:lumMod val="50000"/>
                    <a:lumOff val="50000"/>
                  </a:schemeClr>
                </a:solidFill>
              </a:rPr>
              <a:t> </a:t>
            </a:r>
            <a:r>
              <a:rPr lang="fr-FR" dirty="0" err="1" smtClean="0">
                <a:solidFill>
                  <a:schemeClr val="tx1">
                    <a:lumMod val="50000"/>
                    <a:lumOff val="50000"/>
                  </a:schemeClr>
                </a:solidFill>
              </a:rPr>
              <a:t>Perfect</a:t>
            </a:r>
            <a:r>
              <a:rPr lang="fr-FR" dirty="0" smtClean="0">
                <a:solidFill>
                  <a:schemeClr val="tx1">
                    <a:lumMod val="50000"/>
                    <a:lumOff val="50000"/>
                  </a:schemeClr>
                </a:solidFill>
              </a:rPr>
              <a:t> </a:t>
            </a:r>
            <a:r>
              <a:rPr lang="fr-FR" dirty="0" err="1" smtClean="0">
                <a:solidFill>
                  <a:schemeClr val="tx1">
                    <a:lumMod val="50000"/>
                    <a:lumOff val="50000"/>
                  </a:schemeClr>
                </a:solidFill>
              </a:rPr>
              <a:t>video</a:t>
            </a:r>
            <a:endParaRPr lang="fr-FR" dirty="0">
              <a:solidFill>
                <a:schemeClr val="tx1">
                  <a:lumMod val="50000"/>
                  <a:lumOff val="50000"/>
                </a:schemeClr>
              </a:solidFill>
            </a:endParaRPr>
          </a:p>
        </p:txBody>
      </p:sp>
      <p:pic>
        <p:nvPicPr>
          <p:cNvPr id="16" name="Image 15"/>
          <p:cNvPicPr>
            <a:picLocks noChangeAspect="1"/>
          </p:cNvPicPr>
          <p:nvPr/>
        </p:nvPicPr>
        <p:blipFill>
          <a:blip r:embed="rId9"/>
          <a:stretch>
            <a:fillRect/>
          </a:stretch>
        </p:blipFill>
        <p:spPr>
          <a:xfrm>
            <a:off x="9971661" y="4748038"/>
            <a:ext cx="2008499" cy="1312887"/>
          </a:xfrm>
          <a:prstGeom prst="rect">
            <a:avLst/>
          </a:prstGeom>
          <a:ln>
            <a:solidFill>
              <a:schemeClr val="bg1">
                <a:lumMod val="85000"/>
              </a:schemeClr>
            </a:solidFill>
          </a:ln>
        </p:spPr>
      </p:pic>
    </p:spTree>
    <p:extLst>
      <p:ext uri="{BB962C8B-B14F-4D97-AF65-F5344CB8AC3E}">
        <p14:creationId xmlns:p14="http://schemas.microsoft.com/office/powerpoint/2010/main" val="390184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3" name="Sous-titre 2">
            <a:extLst>
              <a:ext uri="{FF2B5EF4-FFF2-40B4-BE49-F238E27FC236}">
                <a16:creationId xmlns:a16="http://schemas.microsoft.com/office/drawing/2014/main" id="{E8D9C574-BCF1-4C19-80B5-9095C95FBF9A}"/>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err="1" smtClean="0">
                <a:solidFill>
                  <a:srgbClr val="E7E6E6">
                    <a:lumMod val="25000"/>
                  </a:srgbClr>
                </a:solidFill>
                <a:latin typeface="Century" panose="02040604050505020304" pitchFamily="18" charset="0"/>
              </a:rPr>
              <a:t>Feed</a:t>
            </a:r>
            <a:r>
              <a:rPr lang="fr-FR" sz="4000" dirty="0" smtClean="0">
                <a:solidFill>
                  <a:srgbClr val="E7E6E6">
                    <a:lumMod val="25000"/>
                  </a:srgbClr>
                </a:solidFill>
                <a:latin typeface="Century" panose="02040604050505020304" pitchFamily="18" charset="0"/>
              </a:rPr>
              <a:t> Back</a:t>
            </a:r>
          </a:p>
        </p:txBody>
      </p:sp>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22683" t="3898" r="-202" b="811"/>
          <a:stretch/>
        </p:blipFill>
        <p:spPr>
          <a:xfrm rot="20574339">
            <a:off x="8331308" y="2467560"/>
            <a:ext cx="3157621" cy="388154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65253" y="1356049"/>
            <a:ext cx="7832993" cy="5523563"/>
          </a:xfrm>
          <a:prstGeom prst="rect">
            <a:avLst/>
          </a:prstGeom>
        </p:spPr>
        <p:txBody>
          <a:bodyPr wrap="square">
            <a:spAutoFit/>
          </a:bodyPr>
          <a:lstStyle/>
          <a:p>
            <a:pPr marL="342900" indent="-342900" defTabSz="1008400">
              <a:buClrTx/>
              <a:buFont typeface="Arial" panose="020B0604020202020204" pitchFamily="34" charset="0"/>
              <a:buChar char="•"/>
              <a:defRPr/>
            </a:pPr>
            <a:r>
              <a:rPr lang="en-US" sz="2206" i="1" dirty="0">
                <a:solidFill>
                  <a:prstClr val="black"/>
                </a:solidFill>
                <a:latin typeface="Century" panose="02040604050505020304" pitchFamily="18" charset="0"/>
              </a:rPr>
              <a:t>What do you think of Nude Perfect </a:t>
            </a:r>
            <a:r>
              <a:rPr lang="en-US" sz="2206" i="1" dirty="0" smtClean="0">
                <a:solidFill>
                  <a:prstClr val="black"/>
                </a:solidFill>
                <a:latin typeface="Century" panose="02040604050505020304" pitchFamily="18" charset="0"/>
              </a:rPr>
              <a:t>Fluid ?</a:t>
            </a:r>
          </a:p>
          <a:p>
            <a:pPr marL="342900" indent="-342900" defTabSz="1008400">
              <a:buClrTx/>
              <a:buFont typeface="Arial" panose="020B0604020202020204" pitchFamily="34" charset="0"/>
              <a:buChar char="•"/>
              <a:defRPr/>
            </a:pPr>
            <a:endParaRPr lang="en-US" sz="2206" i="1" dirty="0">
              <a:solidFill>
                <a:prstClr val="black"/>
              </a:solidFill>
              <a:latin typeface="Century" panose="02040604050505020304" pitchFamily="18" charset="0"/>
            </a:endParaRPr>
          </a:p>
          <a:p>
            <a:pPr marL="342900" indent="-342900" defTabSz="1008400">
              <a:buFont typeface="Arial" panose="020B0604020202020204" pitchFamily="34" charset="0"/>
              <a:buChar char="•"/>
              <a:defRPr/>
            </a:pPr>
            <a:r>
              <a:rPr lang="en-US" sz="2206" i="1" dirty="0">
                <a:solidFill>
                  <a:prstClr val="black"/>
                </a:solidFill>
                <a:latin typeface="Century" panose="02040604050505020304" pitchFamily="18" charset="0"/>
              </a:rPr>
              <a:t>What do you like most about the product</a:t>
            </a:r>
            <a:r>
              <a:rPr lang="en-US" sz="2206" i="1" dirty="0" smtClean="0">
                <a:solidFill>
                  <a:prstClr val="black"/>
                </a:solidFill>
                <a:latin typeface="Century" panose="02040604050505020304" pitchFamily="18" charset="0"/>
              </a:rPr>
              <a:t>?</a:t>
            </a:r>
            <a:endParaRPr lang="en-US" sz="2206" i="1" dirty="0">
              <a:solidFill>
                <a:prstClr val="black"/>
              </a:solidFill>
              <a:latin typeface="Century" panose="02040604050505020304" pitchFamily="18" charset="0"/>
            </a:endParaRPr>
          </a:p>
          <a:p>
            <a:pPr marL="342900" indent="-342900" defTabSz="1008400">
              <a:buClrTx/>
              <a:buFont typeface="Arial" panose="020B0604020202020204" pitchFamily="34" charset="0"/>
              <a:buChar char="•"/>
              <a:defRPr/>
            </a:pPr>
            <a:endParaRPr lang="en-US" sz="2206" i="1" dirty="0">
              <a:solidFill>
                <a:prstClr val="black"/>
              </a:solidFill>
              <a:latin typeface="Century" panose="02040604050505020304" pitchFamily="18" charset="0"/>
            </a:endParaRPr>
          </a:p>
          <a:p>
            <a:pPr marL="342900" indent="-342900" defTabSz="1008400">
              <a:buClrTx/>
              <a:buFont typeface="Arial" panose="020B0604020202020204" pitchFamily="34" charset="0"/>
              <a:buChar char="•"/>
              <a:defRPr/>
            </a:pPr>
            <a:r>
              <a:rPr lang="en-US" sz="2206" i="1" dirty="0">
                <a:solidFill>
                  <a:prstClr val="black"/>
                </a:solidFill>
                <a:latin typeface="Century" panose="02040604050505020304" pitchFamily="18" charset="0"/>
              </a:rPr>
              <a:t>What do your customers </a:t>
            </a:r>
            <a:r>
              <a:rPr lang="en-US" sz="2206" i="1" dirty="0" smtClean="0">
                <a:solidFill>
                  <a:prstClr val="black"/>
                </a:solidFill>
                <a:latin typeface="Century" panose="02040604050505020304" pitchFamily="18" charset="0"/>
              </a:rPr>
              <a:t>think ?</a:t>
            </a:r>
          </a:p>
          <a:p>
            <a:pPr marL="342900" indent="-342900" defTabSz="1008400">
              <a:buClrTx/>
              <a:buFont typeface="Arial" panose="020B0604020202020204" pitchFamily="34" charset="0"/>
              <a:buChar char="•"/>
              <a:defRPr/>
            </a:pPr>
            <a:endParaRPr lang="en-US" sz="2206" i="1" dirty="0">
              <a:solidFill>
                <a:prstClr val="black"/>
              </a:solidFill>
              <a:latin typeface="Century" panose="02040604050505020304" pitchFamily="18" charset="0"/>
            </a:endParaRPr>
          </a:p>
          <a:p>
            <a:pPr marL="342900" indent="-342900" defTabSz="1008400">
              <a:buClrTx/>
              <a:buFont typeface="Arial" panose="020B0604020202020204" pitchFamily="34" charset="0"/>
              <a:buChar char="•"/>
              <a:defRPr/>
            </a:pPr>
            <a:r>
              <a:rPr lang="en-US" sz="2206" i="1" dirty="0">
                <a:solidFill>
                  <a:prstClr val="black"/>
                </a:solidFill>
                <a:latin typeface="Century" panose="02040604050505020304" pitchFamily="18" charset="0"/>
              </a:rPr>
              <a:t>According to you, what is/are the best argument(s) to sell the product? </a:t>
            </a:r>
            <a:endParaRPr lang="en-US" sz="2206" i="1" dirty="0" smtClean="0">
              <a:solidFill>
                <a:prstClr val="black"/>
              </a:solidFill>
              <a:latin typeface="Century" panose="02040604050505020304" pitchFamily="18" charset="0"/>
            </a:endParaRPr>
          </a:p>
          <a:p>
            <a:pPr marL="342900" indent="-342900" defTabSz="1008400">
              <a:buClrTx/>
              <a:buFont typeface="Arial" panose="020B0604020202020204" pitchFamily="34" charset="0"/>
              <a:buChar char="•"/>
              <a:defRPr/>
            </a:pPr>
            <a:endParaRPr lang="en-US" sz="2206" i="1" dirty="0">
              <a:solidFill>
                <a:prstClr val="black"/>
              </a:solidFill>
              <a:latin typeface="Century" panose="02040604050505020304" pitchFamily="18" charset="0"/>
            </a:endParaRPr>
          </a:p>
          <a:p>
            <a:pPr marL="342900" indent="-342900" defTabSz="1008400">
              <a:buClrTx/>
              <a:buFont typeface="Arial" panose="020B0604020202020204" pitchFamily="34" charset="0"/>
              <a:buChar char="•"/>
              <a:defRPr/>
            </a:pPr>
            <a:r>
              <a:rPr lang="en-US" sz="2206" i="1" dirty="0">
                <a:solidFill>
                  <a:prstClr val="black"/>
                </a:solidFill>
                <a:latin typeface="Century" panose="02040604050505020304" pitchFamily="18" charset="0"/>
              </a:rPr>
              <a:t>Tell us what you think of the effectiveness of the product</a:t>
            </a:r>
            <a:r>
              <a:rPr lang="en-US" sz="2206" i="1" dirty="0" smtClean="0">
                <a:solidFill>
                  <a:prstClr val="black"/>
                </a:solidFill>
                <a:latin typeface="Century" panose="02040604050505020304" pitchFamily="18" charset="0"/>
              </a:rPr>
              <a:t>?</a:t>
            </a:r>
          </a:p>
          <a:p>
            <a:pPr algn="just" defTabSz="1008400">
              <a:buClrTx/>
              <a:defRPr/>
            </a:pPr>
            <a:endParaRPr lang="en-US" sz="2206" i="1" dirty="0">
              <a:solidFill>
                <a:prstClr val="black"/>
              </a:solidFill>
              <a:latin typeface="Century" panose="02040604050505020304" pitchFamily="18" charset="0"/>
            </a:endParaRPr>
          </a:p>
          <a:p>
            <a:pPr marL="342900" indent="-342900" defTabSz="1008400">
              <a:buClrTx/>
              <a:buFont typeface="Arial" panose="020B0604020202020204" pitchFamily="34" charset="0"/>
              <a:buChar char="•"/>
              <a:defRPr/>
            </a:pPr>
            <a:r>
              <a:rPr lang="en-US" sz="2206" i="1" dirty="0">
                <a:solidFill>
                  <a:prstClr val="black"/>
                </a:solidFill>
                <a:latin typeface="Century" panose="02040604050505020304" pitchFamily="18" charset="0"/>
              </a:rPr>
              <a:t>What could you say about the scent of the </a:t>
            </a:r>
            <a:r>
              <a:rPr lang="en-US" sz="2206" i="1" dirty="0" smtClean="0">
                <a:solidFill>
                  <a:prstClr val="black"/>
                </a:solidFill>
                <a:latin typeface="Century" panose="02040604050505020304" pitchFamily="18" charset="0"/>
              </a:rPr>
              <a:t>product (essential </a:t>
            </a:r>
            <a:r>
              <a:rPr lang="en-US" sz="2206" i="1" dirty="0">
                <a:solidFill>
                  <a:prstClr val="black"/>
                </a:solidFill>
                <a:latin typeface="Century" panose="02040604050505020304" pitchFamily="18" charset="0"/>
              </a:rPr>
              <a:t>oils </a:t>
            </a:r>
            <a:r>
              <a:rPr lang="en-US" sz="2206" i="1" dirty="0" smtClean="0">
                <a:solidFill>
                  <a:prstClr val="black"/>
                </a:solidFill>
                <a:latin typeface="Century" panose="02040604050505020304" pitchFamily="18" charset="0"/>
              </a:rPr>
              <a:t>of magnolia</a:t>
            </a:r>
            <a:r>
              <a:rPr lang="en-US" sz="2206" i="1" dirty="0">
                <a:solidFill>
                  <a:prstClr val="black"/>
                </a:solidFill>
                <a:latin typeface="Century" panose="02040604050505020304" pitchFamily="18" charset="0"/>
              </a:rPr>
              <a:t>, ylang-ylang and Yon-Ka Quintessence)? Do you like it? </a:t>
            </a:r>
            <a:endParaRPr lang="en-US" sz="2206" i="1" dirty="0" smtClean="0">
              <a:solidFill>
                <a:prstClr val="black"/>
              </a:solidFill>
              <a:latin typeface="Century" panose="02040604050505020304" pitchFamily="18" charset="0"/>
            </a:endParaRPr>
          </a:p>
          <a:p>
            <a:pPr marL="342900" indent="-342900" defTabSz="1008400">
              <a:buClrTx/>
              <a:buFont typeface="Arial" panose="020B0604020202020204" pitchFamily="34" charset="0"/>
              <a:buChar char="•"/>
              <a:defRPr/>
            </a:pPr>
            <a:endParaRPr lang="en-US" sz="2206" i="1" dirty="0" smtClean="0">
              <a:solidFill>
                <a:prstClr val="black"/>
              </a:solidFill>
              <a:latin typeface="Century" panose="02040604050505020304" pitchFamily="18" charset="0"/>
            </a:endParaRPr>
          </a:p>
        </p:txBody>
      </p:sp>
    </p:spTree>
    <p:extLst>
      <p:ext uri="{BB962C8B-B14F-4D97-AF65-F5344CB8AC3E}">
        <p14:creationId xmlns:p14="http://schemas.microsoft.com/office/powerpoint/2010/main" val="16781627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3660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2"/>
          <p:cNvSpPr txBox="1"/>
          <p:nvPr/>
        </p:nvSpPr>
        <p:spPr>
          <a:xfrm>
            <a:off x="2798284" y="2129519"/>
            <a:ext cx="8629135" cy="3493264"/>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sz="2000" dirty="0">
              <a:solidFill>
                <a:schemeClr val="tx1">
                  <a:lumMod val="65000"/>
                  <a:lumOff val="35000"/>
                </a:schemeClr>
              </a:solidFill>
            </a:endParaRPr>
          </a:p>
          <a:p>
            <a:endParaRPr lang="fr-FR" sz="2000" dirty="0">
              <a:solidFill>
                <a:schemeClr val="tx1">
                  <a:lumMod val="65000"/>
                  <a:lumOff val="35000"/>
                </a:schemeClr>
              </a:solidFill>
            </a:endParaRPr>
          </a:p>
          <a:p>
            <a:pPr algn="ctr"/>
            <a:endParaRPr lang="fr-FR" sz="2000" dirty="0">
              <a:solidFill>
                <a:schemeClr val="tx1">
                  <a:lumMod val="65000"/>
                  <a:lumOff val="35000"/>
                </a:schemeClr>
              </a:solidFill>
            </a:endParaRPr>
          </a:p>
          <a:p>
            <a:pPr algn="ctr"/>
            <a:endParaRPr lang="fr-FR" sz="2000" dirty="0">
              <a:solidFill>
                <a:schemeClr val="tx1">
                  <a:lumMod val="65000"/>
                  <a:lumOff val="35000"/>
                </a:schemeClr>
              </a:solidFill>
            </a:endParaRPr>
          </a:p>
          <a:p>
            <a:pPr algn="ctr"/>
            <a:r>
              <a:rPr lang="en-US" sz="2000" dirty="0">
                <a:solidFill>
                  <a:schemeClr val="tx1">
                    <a:lumMod val="65000"/>
                    <a:lumOff val="35000"/>
                  </a:schemeClr>
                </a:solidFill>
                <a:latin typeface="Century Gothic" panose="020B0502020202020204" pitchFamily="34" charset="0"/>
              </a:rPr>
              <a:t>Multi-perfection fluid, blur effect </a:t>
            </a:r>
          </a:p>
          <a:p>
            <a:pPr lvl="0"/>
            <a:endParaRPr lang="fr-FR" sz="2000" b="1" dirty="0">
              <a:solidFill>
                <a:schemeClr val="tx1">
                  <a:lumMod val="65000"/>
                  <a:lumOff val="35000"/>
                </a:schemeClr>
              </a:solidFill>
            </a:endParaRPr>
          </a:p>
          <a:p>
            <a:pPr algn="ctr"/>
            <a:endParaRPr lang="fr-FR" sz="2800" b="1" dirty="0">
              <a:solidFill>
                <a:schemeClr val="tx1">
                  <a:lumMod val="65000"/>
                  <a:lumOff val="35000"/>
                </a:schemeClr>
              </a:solidFill>
              <a:effectLst>
                <a:outerShdw blurRad="38100" dist="38100" dir="2700000" algn="tl">
                  <a:srgbClr val="000000">
                    <a:alpha val="43137"/>
                  </a:srgbClr>
                </a:outerShdw>
              </a:effectLst>
            </a:endParaRPr>
          </a:p>
          <a:p>
            <a:pPr algn="ctr"/>
            <a:r>
              <a:rPr lang="en-US" sz="2800" b="1" dirty="0">
                <a:solidFill>
                  <a:schemeClr val="tx1">
                    <a:lumMod val="65000"/>
                    <a:lumOff val="35000"/>
                  </a:schemeClr>
                </a:solidFill>
                <a:effectLst>
                  <a:outerShdw blurRad="38100" dist="38100" dir="2700000" algn="tl">
                    <a:srgbClr val="000000">
                      <a:alpha val="43137"/>
                    </a:srgbClr>
                  </a:outerShdw>
                </a:effectLst>
                <a:latin typeface="Century Gothic" panose="020B0502020202020204" pitchFamily="34" charset="0"/>
              </a:rPr>
              <a:t>Perfect skin, naturally.</a:t>
            </a:r>
          </a:p>
          <a:p>
            <a:pPr algn="ctr"/>
            <a:endParaRPr lang="fr-FR" sz="500" b="1" dirty="0">
              <a:solidFill>
                <a:schemeClr val="tx1">
                  <a:lumMod val="65000"/>
                  <a:lumOff val="35000"/>
                </a:schemeClr>
              </a:solidFill>
              <a:effectLst>
                <a:outerShdw blurRad="38100" dist="38100" dir="2700000" algn="tl">
                  <a:srgbClr val="000000">
                    <a:alpha val="43137"/>
                  </a:srgbClr>
                </a:outerShdw>
              </a:effectLst>
            </a:endParaRPr>
          </a:p>
          <a:p>
            <a:pPr lvl="0"/>
            <a:endParaRPr lang="fr-FR" sz="2000" b="1" dirty="0">
              <a:solidFill>
                <a:schemeClr val="tx1">
                  <a:lumMod val="65000"/>
                  <a:lumOff val="35000"/>
                </a:schemeClr>
              </a:solidFill>
            </a:endParaRPr>
          </a:p>
          <a:p>
            <a:pPr lvl="0"/>
            <a:endParaRPr lang="fr-FR" sz="2000" b="1" dirty="0">
              <a:solidFill>
                <a:srgbClr val="FF0000"/>
              </a:solidFill>
            </a:endParaRPr>
          </a:p>
        </p:txBody>
      </p:sp>
      <p:pic>
        <p:nvPicPr>
          <p:cNvPr id="7" name="Image 6"/>
          <p:cNvPicPr>
            <a:picLocks noChangeAspect="1"/>
          </p:cNvPicPr>
          <p:nvPr/>
        </p:nvPicPr>
        <p:blipFill rotWithShape="1">
          <a:blip r:embed="rId3">
            <a:duotone>
              <a:schemeClr val="accent3">
                <a:shade val="45000"/>
                <a:satMod val="135000"/>
              </a:schemeClr>
              <a:prstClr val="white"/>
            </a:duotone>
          </a:blip>
          <a:srcRect l="53247" t="-34500" r="-4777" b="-1"/>
          <a:stretch/>
        </p:blipFill>
        <p:spPr>
          <a:xfrm rot="3405982">
            <a:off x="9877379" y="4730491"/>
            <a:ext cx="914400" cy="1347880"/>
          </a:xfrm>
          <a:prstGeom prst="rect">
            <a:avLst/>
          </a:prstGeom>
        </p:spPr>
      </p:pic>
      <p:pic>
        <p:nvPicPr>
          <p:cNvPr id="9" name="Image 8"/>
          <p:cNvPicPr>
            <a:picLocks noChangeAspect="1"/>
          </p:cNvPicPr>
          <p:nvPr/>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8541"/>
                    </a14:imgEffect>
                    <a14:imgEffect>
                      <a14:saturation sat="182000"/>
                    </a14:imgEffect>
                    <a14:imgEffect>
                      <a14:brightnessContrast bright="10000" contrast="100000"/>
                    </a14:imgEffect>
                  </a14:imgLayer>
                </a14:imgProps>
              </a:ext>
            </a:extLst>
          </a:blip>
          <a:stretch>
            <a:fillRect/>
          </a:stretch>
        </p:blipFill>
        <p:spPr>
          <a:xfrm>
            <a:off x="6888303" y="5047397"/>
            <a:ext cx="913765" cy="931005"/>
          </a:xfrm>
          <a:prstGeom prst="rect">
            <a:avLst/>
          </a:prstGeom>
        </p:spPr>
      </p:pic>
      <p:sp>
        <p:nvSpPr>
          <p:cNvPr id="10" name="Rectangle 9"/>
          <p:cNvSpPr/>
          <p:nvPr/>
        </p:nvSpPr>
        <p:spPr>
          <a:xfrm>
            <a:off x="9296282" y="5902055"/>
            <a:ext cx="1229824"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schemeClr val="tx1">
                    <a:lumMod val="65000"/>
                    <a:lumOff val="35000"/>
                  </a:schemeClr>
                </a:solidFill>
                <a:latin typeface="Century Gothic" panose="020B0502020202020204" pitchFamily="34" charset="0"/>
              </a:rPr>
              <a:t>One-step</a:t>
            </a:r>
            <a:endParaRPr lang="en-US" dirty="0">
              <a:solidFill>
                <a:schemeClr val="tx1">
                  <a:lumMod val="65000"/>
                  <a:lumOff val="35000"/>
                </a:schemeClr>
              </a:solidFill>
              <a:latin typeface="Century Gothic" panose="020B0502020202020204" pitchFamily="34" charset="0"/>
            </a:endParaRPr>
          </a:p>
        </p:txBody>
      </p:sp>
      <p:sp>
        <p:nvSpPr>
          <p:cNvPr id="11" name="Rectangle 10"/>
          <p:cNvSpPr/>
          <p:nvPr/>
        </p:nvSpPr>
        <p:spPr>
          <a:xfrm>
            <a:off x="4143648" y="5902055"/>
            <a:ext cx="1476686"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latin typeface="Century Gothic" panose="020B0502020202020204" pitchFamily="34" charset="0"/>
              </a:rPr>
              <a:t>Naturalness</a:t>
            </a:r>
          </a:p>
        </p:txBody>
      </p:sp>
      <p:sp>
        <p:nvSpPr>
          <p:cNvPr id="12" name="Rectangle 11"/>
          <p:cNvSpPr/>
          <p:nvPr/>
        </p:nvSpPr>
        <p:spPr>
          <a:xfrm>
            <a:off x="5827646" y="5902055"/>
            <a:ext cx="3421129" cy="369332"/>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lumMod val="65000"/>
                    <a:lumOff val="35000"/>
                  </a:schemeClr>
                </a:solidFill>
                <a:latin typeface="Century Gothic" panose="020B0502020202020204" pitchFamily="34" charset="0"/>
              </a:rPr>
              <a:t>Short-term + long-term effect</a:t>
            </a:r>
          </a:p>
        </p:txBody>
      </p:sp>
      <p:pic>
        <p:nvPicPr>
          <p:cNvPr id="13" name="Image 12"/>
          <p:cNvPicPr>
            <a:picLocks noChangeAspect="1"/>
          </p:cNvPicPr>
          <p:nvPr/>
        </p:nvPicPr>
        <p:blipFill rotWithShape="1">
          <a:blip r:embed="rId6" cstate="print">
            <a:extLst>
              <a:ext uri="{28A0092B-C50C-407E-A947-70E740481C1C}">
                <a14:useLocalDpi xmlns:a14="http://schemas.microsoft.com/office/drawing/2010/main" val="0"/>
              </a:ext>
            </a:extLst>
          </a:blip>
          <a:srcRect t="3639" b="4106"/>
          <a:stretch/>
        </p:blipFill>
        <p:spPr>
          <a:xfrm>
            <a:off x="537684" y="44067"/>
            <a:ext cx="3046252" cy="6808425"/>
          </a:xfrm>
          <a:prstGeom prst="rect">
            <a:avLst/>
          </a:prstGeom>
        </p:spPr>
      </p:pic>
      <p:pic>
        <p:nvPicPr>
          <p:cNvPr id="14" name="Image 13"/>
          <p:cNvPicPr>
            <a:picLocks noChangeAspect="1"/>
          </p:cNvPicPr>
          <p:nvPr/>
        </p:nvPicPr>
        <p:blipFill>
          <a:blip r:embed="rId7"/>
          <a:stretch>
            <a:fillRect/>
          </a:stretch>
        </p:blipFill>
        <p:spPr>
          <a:xfrm>
            <a:off x="5359788" y="2231813"/>
            <a:ext cx="3293467" cy="1008000"/>
          </a:xfrm>
          <a:prstGeom prst="rect">
            <a:avLst/>
          </a:prstGeom>
        </p:spPr>
      </p:pic>
      <p:pic>
        <p:nvPicPr>
          <p:cNvPr id="15" name="Image 14"/>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215417" y="4951534"/>
            <a:ext cx="1050910" cy="1050910"/>
          </a:xfrm>
          <a:prstGeom prst="rect">
            <a:avLst/>
          </a:prstGeom>
        </p:spPr>
      </p:pic>
    </p:spTree>
    <p:extLst>
      <p:ext uri="{BB962C8B-B14F-4D97-AF65-F5344CB8AC3E}">
        <p14:creationId xmlns:p14="http://schemas.microsoft.com/office/powerpoint/2010/main" val="309759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4006" y="2541787"/>
            <a:ext cx="3072521" cy="523220"/>
          </a:xfrm>
          <a:prstGeom prst="rect">
            <a:avLst/>
          </a:prstGeom>
        </p:spPr>
      </p:pic>
      <p:cxnSp>
        <p:nvCxnSpPr>
          <p:cNvPr id="2" name="Connecteur droit 1"/>
          <p:cNvCxnSpPr/>
          <p:nvPr/>
        </p:nvCxnSpPr>
        <p:spPr>
          <a:xfrm>
            <a:off x="0" y="6114011"/>
            <a:ext cx="12192000" cy="0"/>
          </a:xfrm>
          <a:prstGeom prst="line">
            <a:avLst/>
          </a:prstGeom>
        </p:spPr>
        <p:style>
          <a:lnRef idx="1">
            <a:schemeClr val="dk1"/>
          </a:lnRef>
          <a:fillRef idx="0">
            <a:schemeClr val="dk1"/>
          </a:fillRef>
          <a:effectRef idx="0">
            <a:schemeClr val="dk1"/>
          </a:effectRef>
          <a:fontRef idx="minor">
            <a:schemeClr val="tx1"/>
          </a:fontRef>
        </p:style>
      </p:cxnSp>
      <p:sp>
        <p:nvSpPr>
          <p:cNvPr id="3" name="ZoneTexte 2"/>
          <p:cNvSpPr txBox="1"/>
          <p:nvPr/>
        </p:nvSpPr>
        <p:spPr>
          <a:xfrm>
            <a:off x="0" y="2541787"/>
            <a:ext cx="30685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effectLst/>
                <a:uLnTx/>
                <a:uFillTx/>
                <a:latin typeface="Century Gothic" panose="020B0502020202020204" pitchFamily="34" charset="0"/>
                <a:ea typeface="+mn-ea"/>
                <a:cs typeface="+mn-cs"/>
              </a:rPr>
              <a:t> AGE DEFENSE</a:t>
            </a:r>
          </a:p>
        </p:txBody>
      </p:sp>
      <p:sp>
        <p:nvSpPr>
          <p:cNvPr id="4" name="Ellipse 3"/>
          <p:cNvSpPr>
            <a:spLocks noChangeAspect="1"/>
          </p:cNvSpPr>
          <p:nvPr/>
        </p:nvSpPr>
        <p:spPr>
          <a:xfrm>
            <a:off x="1787318" y="606116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Ellipse 4"/>
          <p:cNvSpPr>
            <a:spLocks noChangeAspect="1"/>
          </p:cNvSpPr>
          <p:nvPr/>
        </p:nvSpPr>
        <p:spPr>
          <a:xfrm>
            <a:off x="4106325" y="6068119"/>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Ellipse 5"/>
          <p:cNvSpPr>
            <a:spLocks noChangeAspect="1"/>
          </p:cNvSpPr>
          <p:nvPr/>
        </p:nvSpPr>
        <p:spPr>
          <a:xfrm>
            <a:off x="9835881" y="6068119"/>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ZoneTexte 6"/>
          <p:cNvSpPr txBox="1"/>
          <p:nvPr/>
        </p:nvSpPr>
        <p:spPr>
          <a:xfrm>
            <a:off x="1195027" y="6220359"/>
            <a:ext cx="155205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E6E6">
                    <a:lumMod val="90000"/>
                  </a:srgbClr>
                </a:solidFill>
                <a:effectLst/>
                <a:uLnTx/>
                <a:uFillTx/>
                <a:latin typeface="Century Gothic" panose="020B0502020202020204" pitchFamily="34" charset="0"/>
                <a:ea typeface="+mn-ea"/>
                <a:cs typeface="+mn-cs"/>
              </a:rPr>
              <a:t>HYDRATION</a:t>
            </a:r>
          </a:p>
        </p:txBody>
      </p:sp>
      <p:sp>
        <p:nvSpPr>
          <p:cNvPr id="8" name="ZoneTexte 7"/>
          <p:cNvSpPr txBox="1"/>
          <p:nvPr/>
        </p:nvSpPr>
        <p:spPr>
          <a:xfrm>
            <a:off x="5268189" y="6241926"/>
            <a:ext cx="14063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PERFECTION</a:t>
            </a:r>
          </a:p>
        </p:txBody>
      </p:sp>
      <p:sp>
        <p:nvSpPr>
          <p:cNvPr id="9" name="ZoneTexte 8"/>
          <p:cNvSpPr txBox="1"/>
          <p:nvPr/>
        </p:nvSpPr>
        <p:spPr>
          <a:xfrm>
            <a:off x="7164218" y="6220988"/>
            <a:ext cx="156886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E6E6">
                    <a:lumMod val="90000"/>
                  </a:srgbClr>
                </a:solidFill>
                <a:effectLst/>
                <a:uLnTx/>
                <a:uFillTx/>
                <a:latin typeface="Century Gothic" panose="020B0502020202020204" pitchFamily="34" charset="0"/>
                <a:ea typeface="+mn-ea"/>
                <a:cs typeface="+mn-cs"/>
              </a:rPr>
              <a:t>MATIFYING</a:t>
            </a:r>
          </a:p>
        </p:txBody>
      </p:sp>
      <p:sp>
        <p:nvSpPr>
          <p:cNvPr id="10" name="ZoneTexte 9"/>
          <p:cNvSpPr txBox="1"/>
          <p:nvPr/>
        </p:nvSpPr>
        <p:spPr>
          <a:xfrm>
            <a:off x="8733083" y="6222455"/>
            <a:ext cx="245073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E6E6">
                    <a:lumMod val="90000"/>
                  </a:srgbClr>
                </a:solidFill>
                <a:effectLst/>
                <a:uLnTx/>
                <a:uFillTx/>
                <a:latin typeface="Century Gothic" panose="020B0502020202020204" pitchFamily="34" charset="0"/>
                <a:ea typeface="+mn-ea"/>
                <a:cs typeface="+mn-cs"/>
              </a:rPr>
              <a:t>VITALITY</a:t>
            </a:r>
          </a:p>
        </p:txBody>
      </p:sp>
      <p:sp>
        <p:nvSpPr>
          <p:cNvPr id="11" name="Ellipse 10"/>
          <p:cNvSpPr>
            <a:spLocks noChangeAspect="1"/>
          </p:cNvSpPr>
          <p:nvPr/>
        </p:nvSpPr>
        <p:spPr>
          <a:xfrm>
            <a:off x="7735700" y="6061168"/>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Ellipse 11"/>
          <p:cNvSpPr>
            <a:spLocks noChangeAspect="1"/>
          </p:cNvSpPr>
          <p:nvPr/>
        </p:nvSpPr>
        <p:spPr>
          <a:xfrm>
            <a:off x="5869895" y="6068119"/>
            <a:ext cx="101493" cy="1014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ZoneTexte 12"/>
          <p:cNvSpPr txBox="1"/>
          <p:nvPr/>
        </p:nvSpPr>
        <p:spPr>
          <a:xfrm>
            <a:off x="3504619" y="6241926"/>
            <a:ext cx="14063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E7E6E6">
                    <a:lumMod val="90000"/>
                  </a:srgbClr>
                </a:solidFill>
                <a:effectLst/>
                <a:uLnTx/>
                <a:uFillTx/>
                <a:latin typeface="Century Gothic" panose="020B0502020202020204" pitchFamily="34" charset="0"/>
                <a:ea typeface="+mn-ea"/>
                <a:cs typeface="+mn-cs"/>
              </a:rPr>
              <a:t>NUTRITION</a:t>
            </a:r>
          </a:p>
        </p:txBody>
      </p:sp>
      <p:pic>
        <p:nvPicPr>
          <p:cNvPr id="15" name="Image 14"/>
          <p:cNvPicPr>
            <a:picLocks noChangeAspect="1"/>
          </p:cNvPicPr>
          <p:nvPr/>
        </p:nvPicPr>
        <p:blipFill rotWithShape="1">
          <a:blip r:embed="rId4" cstate="print">
            <a:extLst>
              <a:ext uri="{28A0092B-C50C-407E-A947-70E740481C1C}">
                <a14:useLocalDpi xmlns:a14="http://schemas.microsoft.com/office/drawing/2010/main" val="0"/>
              </a:ext>
            </a:extLst>
          </a:blip>
          <a:srcRect t="3639" b="4106"/>
          <a:stretch/>
        </p:blipFill>
        <p:spPr>
          <a:xfrm>
            <a:off x="5074641" y="2158561"/>
            <a:ext cx="1692000" cy="3781644"/>
          </a:xfrm>
          <a:prstGeom prst="rect">
            <a:avLst/>
          </a:prstGeom>
        </p:spPr>
      </p:pic>
      <p:sp>
        <p:nvSpPr>
          <p:cNvPr id="16" name="Rectangle 15"/>
          <p:cNvSpPr/>
          <p:nvPr/>
        </p:nvSpPr>
        <p:spPr>
          <a:xfrm>
            <a:off x="7948650" y="1850065"/>
            <a:ext cx="3235164" cy="1362410"/>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defRPr/>
            </a:pPr>
            <a:r>
              <a:rPr lang="fr-FR" sz="1600" b="1" dirty="0" smtClean="0">
                <a:solidFill>
                  <a:srgbClr val="565655"/>
                </a:solidFill>
                <a:latin typeface="Century Gothic" panose="020B0502020202020204" pitchFamily="34" charset="0"/>
              </a:rPr>
              <a:t>INTER-GENERATIONAL</a:t>
            </a:r>
          </a:p>
          <a:p>
            <a:pPr marL="285750" indent="-285750">
              <a:buFont typeface="Arial" panose="020B0604020202020204" pitchFamily="34" charset="0"/>
              <a:buChar char="•"/>
              <a:defRPr/>
            </a:pPr>
            <a:r>
              <a:rPr lang="fr-FR" sz="1600" b="1" dirty="0" smtClean="0">
                <a:solidFill>
                  <a:srgbClr val="565655"/>
                </a:solidFill>
                <a:latin typeface="Century Gothic" panose="020B0502020202020204" pitchFamily="34" charset="0"/>
              </a:rPr>
              <a:t>MILLENNIALS</a:t>
            </a:r>
            <a:endParaRPr kumimoji="0" lang="fr-FR" sz="1600" b="1"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600" b="1" i="0" u="none" strike="noStrike" kern="1200" cap="none" spc="0" normalizeH="0" baseline="0" noProof="0" dirty="0" smtClean="0">
                <a:ln>
                  <a:noFill/>
                </a:ln>
                <a:solidFill>
                  <a:srgbClr val="565655"/>
                </a:solidFill>
                <a:effectLst/>
                <a:uLnTx/>
                <a:uFillTx/>
                <a:latin typeface="Century Gothic" panose="020B0502020202020204" pitchFamily="34" charset="0"/>
                <a:ea typeface="+mn-ea"/>
                <a:cs typeface="+mn-cs"/>
              </a:rPr>
              <a:t>QUEST FOR PERFECT SKIN</a:t>
            </a:r>
          </a:p>
          <a:p>
            <a:pPr marL="285750" lvl="0" indent="-285750">
              <a:buFont typeface="Arial" panose="020B0604020202020204" pitchFamily="34" charset="0"/>
              <a:buChar char="•"/>
              <a:defRPr/>
            </a:pPr>
            <a:r>
              <a:rPr lang="en-US" sz="1600" b="1" dirty="0" smtClean="0">
                <a:solidFill>
                  <a:srgbClr val="565655"/>
                </a:solidFill>
                <a:latin typeface="Century Gothic" panose="020B0502020202020204" pitchFamily="34" charset="0"/>
              </a:rPr>
              <a:t>THE ALLY OF REMOTE WORK</a:t>
            </a:r>
            <a:endParaRPr lang="fr-FR" sz="1600" b="1" dirty="0">
              <a:solidFill>
                <a:srgbClr val="565655"/>
              </a:solidFill>
              <a:latin typeface="Century Gothic" panose="020B0502020202020204" pitchFamily="34" charset="0"/>
            </a:endParaRPr>
          </a:p>
        </p:txBody>
      </p:sp>
      <p:pic>
        <p:nvPicPr>
          <p:cNvPr id="1026" name="Picture 2" descr="Icône ligne ordinateur portable noir 548631 - Telecharger Vectoriel  Gratuit, Clipart Graphique, Vecteur Dessins et Pictogramme Gratu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5139" y="3480724"/>
            <a:ext cx="2167678" cy="21676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 Insta Logo De - Images vectorielles gratuites sur Pixaba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65391" y1="34453" x2="65391" y2="34453"/>
                        <a14:foregroundMark x1="61641" y1="52344" x2="61641" y2="52344"/>
                      </a14:backgroundRemoval>
                    </a14:imgEffect>
                  </a14:imgLayer>
                </a14:imgProps>
              </a:ext>
              <a:ext uri="{28A0092B-C50C-407E-A947-70E740481C1C}">
                <a14:useLocalDpi xmlns:a14="http://schemas.microsoft.com/office/drawing/2010/main" val="0"/>
              </a:ext>
            </a:extLst>
          </a:blip>
          <a:srcRect/>
          <a:stretch>
            <a:fillRect/>
          </a:stretch>
        </p:blipFill>
        <p:spPr bwMode="auto">
          <a:xfrm>
            <a:off x="7499495" y="3479257"/>
            <a:ext cx="2058866" cy="2058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80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1268" y="1630931"/>
            <a:ext cx="1510523" cy="3659472"/>
          </a:xfrm>
          <a:prstGeom prst="rect">
            <a:avLst/>
          </a:prstGeom>
        </p:spPr>
      </p:pic>
      <p:pic>
        <p:nvPicPr>
          <p:cNvPr id="6" name="Image 5"/>
          <p:cNvPicPr/>
          <p:nvPr/>
        </p:nvPicPr>
        <p:blipFill>
          <a:blip r:embed="rId5"/>
          <a:stretch>
            <a:fillRect/>
          </a:stretch>
        </p:blipFill>
        <p:spPr>
          <a:xfrm>
            <a:off x="3940152" y="5168436"/>
            <a:ext cx="448431" cy="400266"/>
          </a:xfrm>
          <a:prstGeom prst="rect">
            <a:avLst/>
          </a:prstGeom>
        </p:spPr>
      </p:pic>
      <p:pic>
        <p:nvPicPr>
          <p:cNvPr id="7" name="Image 6"/>
          <p:cNvPicPr/>
          <p:nvPr/>
        </p:nvPicPr>
        <p:blipFill>
          <a:blip r:embed="rId6"/>
          <a:stretch>
            <a:fillRect/>
          </a:stretch>
        </p:blipFill>
        <p:spPr>
          <a:xfrm>
            <a:off x="4402405" y="5203596"/>
            <a:ext cx="347782" cy="329946"/>
          </a:xfrm>
          <a:prstGeom prst="rect">
            <a:avLst/>
          </a:prstGeom>
        </p:spPr>
      </p:pic>
      <p:grpSp>
        <p:nvGrpSpPr>
          <p:cNvPr id="8" name="Groupe 7"/>
          <p:cNvGrpSpPr/>
          <p:nvPr/>
        </p:nvGrpSpPr>
        <p:grpSpPr>
          <a:xfrm>
            <a:off x="48051" y="2220284"/>
            <a:ext cx="2569068" cy="4295158"/>
            <a:chOff x="267493" y="1981200"/>
            <a:chExt cx="2569068" cy="4295158"/>
          </a:xfrm>
        </p:grpSpPr>
        <p:pic>
          <p:nvPicPr>
            <p:cNvPr id="21" name="Image 20"/>
            <p:cNvPicPr>
              <a:picLocks noChangeAspect="1"/>
            </p:cNvPicPr>
            <p:nvPr/>
          </p:nvPicPr>
          <p:blipFill>
            <a:blip r:embed="rId7">
              <a:extLst>
                <a:ext uri="{BEBA8EAE-BF5A-486C-A8C5-ECC9F3942E4B}">
                  <a14:imgProps xmlns:a14="http://schemas.microsoft.com/office/drawing/2010/main">
                    <a14:imgLayer r:embed="rId8">
                      <a14:imgEffect>
                        <a14:backgroundRemoval t="1230" b="96721" l="8000" r="94667"/>
                      </a14:imgEffect>
                    </a14:imgLayer>
                  </a14:imgProps>
                </a:ext>
              </a:extLst>
            </a:blip>
            <a:stretch>
              <a:fillRect/>
            </a:stretch>
          </p:blipFill>
          <p:spPr>
            <a:xfrm>
              <a:off x="983361" y="2014171"/>
              <a:ext cx="837341" cy="2724150"/>
            </a:xfrm>
            <a:prstGeom prst="rect">
              <a:avLst/>
            </a:prstGeom>
          </p:spPr>
        </p:pic>
        <p:sp>
          <p:nvSpPr>
            <p:cNvPr id="22" name="Parenthèses 21"/>
            <p:cNvSpPr/>
            <p:nvPr/>
          </p:nvSpPr>
          <p:spPr>
            <a:xfrm>
              <a:off x="758563" y="1981200"/>
              <a:ext cx="1856147" cy="2790092"/>
            </a:xfrm>
            <a:prstGeom prst="bracketPair">
              <a:avLst>
                <a:gd name="adj" fmla="val 8615"/>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a:solidFill>
                  <a:schemeClr val="tx1">
                    <a:lumMod val="65000"/>
                    <a:lumOff val="35000"/>
                  </a:schemeClr>
                </a:solidFill>
                <a:latin typeface="Century Gothic" panose="020B0502020202020204" pitchFamily="34" charset="0"/>
              </a:endParaRPr>
            </a:p>
          </p:txBody>
        </p:sp>
        <p:sp>
          <p:nvSpPr>
            <p:cNvPr id="23" name="ZoneTexte 14"/>
            <p:cNvSpPr txBox="1"/>
            <p:nvPr/>
          </p:nvSpPr>
          <p:spPr>
            <a:xfrm>
              <a:off x="1990609" y="3196072"/>
              <a:ext cx="556584" cy="58477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latin typeface="Century Gothic" panose="020B0502020202020204" pitchFamily="34" charset="0"/>
                </a:rPr>
                <a:t>+</a:t>
              </a:r>
            </a:p>
          </p:txBody>
        </p:sp>
        <p:sp>
          <p:nvSpPr>
            <p:cNvPr id="24" name="Rectangle 23"/>
            <p:cNvSpPr/>
            <p:nvPr/>
          </p:nvSpPr>
          <p:spPr>
            <a:xfrm>
              <a:off x="267493" y="5630027"/>
              <a:ext cx="2569068" cy="64633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dirty="0">
                  <a:latin typeface="Century Gothic" panose="020B0502020202020204" pitchFamily="34" charset="0"/>
                </a:rPr>
                <a:t>Yon-Ka Serum</a:t>
              </a:r>
            </a:p>
            <a:p>
              <a:pPr algn="ctr"/>
              <a:r>
                <a:rPr lang="en-US" i="1" dirty="0">
                  <a:latin typeface="Century Gothic" panose="020B0502020202020204" pitchFamily="34" charset="0"/>
                </a:rPr>
                <a:t>- optimum comfort - </a:t>
              </a:r>
            </a:p>
          </p:txBody>
        </p:sp>
        <p:sp>
          <p:nvSpPr>
            <p:cNvPr id="25" name="ZoneTexte 18"/>
            <p:cNvSpPr txBox="1"/>
            <p:nvPr/>
          </p:nvSpPr>
          <p:spPr>
            <a:xfrm rot="16200000">
              <a:off x="742517" y="3303794"/>
              <a:ext cx="131902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Century Gothic" panose="020B0502020202020204" pitchFamily="34" charset="0"/>
                </a:rPr>
                <a:t>SERUM</a:t>
              </a:r>
            </a:p>
          </p:txBody>
        </p:sp>
      </p:grpSp>
      <p:grpSp>
        <p:nvGrpSpPr>
          <p:cNvPr id="9" name="Groupe 8"/>
          <p:cNvGrpSpPr/>
          <p:nvPr/>
        </p:nvGrpSpPr>
        <p:grpSpPr>
          <a:xfrm>
            <a:off x="5639336" y="2309275"/>
            <a:ext cx="3344618" cy="4061290"/>
            <a:chOff x="5858778" y="2070191"/>
            <a:chExt cx="3344618" cy="4061290"/>
          </a:xfrm>
        </p:grpSpPr>
        <p:sp>
          <p:nvSpPr>
            <p:cNvPr id="15" name="ZoneTexte 15"/>
            <p:cNvSpPr txBox="1"/>
            <p:nvPr/>
          </p:nvSpPr>
          <p:spPr>
            <a:xfrm>
              <a:off x="5858778" y="3083858"/>
              <a:ext cx="556584" cy="584775"/>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a:latin typeface="Century Gothic" panose="020B0502020202020204" pitchFamily="34" charset="0"/>
                </a:rPr>
                <a:t>+</a:t>
              </a:r>
            </a:p>
          </p:txBody>
        </p:sp>
        <p:sp>
          <p:nvSpPr>
            <p:cNvPr id="16" name="Rectangle 15"/>
            <p:cNvSpPr/>
            <p:nvPr/>
          </p:nvSpPr>
          <p:spPr>
            <a:xfrm>
              <a:off x="6634328" y="5485150"/>
              <a:ext cx="2569068" cy="646331"/>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i="1" dirty="0">
                  <a:latin typeface="Century Gothic" panose="020B0502020202020204" pitchFamily="34" charset="0"/>
                </a:rPr>
                <a:t>Scrub + Mask </a:t>
              </a:r>
            </a:p>
            <a:p>
              <a:pPr algn="ctr"/>
              <a:r>
                <a:rPr lang="en-US" i="1" dirty="0">
                  <a:latin typeface="Century Gothic" panose="020B0502020202020204" pitchFamily="34" charset="0"/>
                </a:rPr>
                <a:t>2 to 3 times per week</a:t>
              </a:r>
            </a:p>
          </p:txBody>
        </p:sp>
        <p:pic>
          <p:nvPicPr>
            <p:cNvPr id="17" name="Image 16"/>
            <p:cNvPicPr>
              <a:picLocks noChangeAspect="1"/>
            </p:cNvPicPr>
            <p:nvPr/>
          </p:nvPicPr>
          <p:blipFill>
            <a:blip r:embed="rId9"/>
            <a:stretch>
              <a:fillRect/>
            </a:stretch>
          </p:blipFill>
          <p:spPr>
            <a:xfrm>
              <a:off x="6998070" y="2286742"/>
              <a:ext cx="920792" cy="2307396"/>
            </a:xfrm>
            <a:prstGeom prst="rect">
              <a:avLst/>
            </a:prstGeom>
          </p:spPr>
        </p:pic>
        <p:pic>
          <p:nvPicPr>
            <p:cNvPr id="18" name="Image 17"/>
            <p:cNvPicPr>
              <a:picLocks noChangeAspect="1"/>
            </p:cNvPicPr>
            <p:nvPr/>
          </p:nvPicPr>
          <p:blipFill>
            <a:blip r:embed="rId9"/>
            <a:stretch>
              <a:fillRect/>
            </a:stretch>
          </p:blipFill>
          <p:spPr>
            <a:xfrm>
              <a:off x="7928083" y="2070191"/>
              <a:ext cx="1009436" cy="2529527"/>
            </a:xfrm>
            <a:prstGeom prst="rect">
              <a:avLst/>
            </a:prstGeom>
          </p:spPr>
        </p:pic>
        <p:sp>
          <p:nvSpPr>
            <p:cNvPr id="19" name="ZoneTexte 22"/>
            <p:cNvSpPr txBox="1"/>
            <p:nvPr/>
          </p:nvSpPr>
          <p:spPr>
            <a:xfrm rot="16200000">
              <a:off x="6798952" y="3072883"/>
              <a:ext cx="131902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Century Gothic" panose="020B0502020202020204" pitchFamily="34" charset="0"/>
                </a:rPr>
                <a:t>SCRUB</a:t>
              </a:r>
            </a:p>
          </p:txBody>
        </p:sp>
        <p:sp>
          <p:nvSpPr>
            <p:cNvPr id="20" name="ZoneTexte 23"/>
            <p:cNvSpPr txBox="1"/>
            <p:nvPr/>
          </p:nvSpPr>
          <p:spPr>
            <a:xfrm rot="16200000">
              <a:off x="7773287" y="3011405"/>
              <a:ext cx="1319029" cy="369332"/>
            </a:xfrm>
            <a:prstGeom prst="rect">
              <a:avLst/>
            </a:prstGeom>
            <a:noFill/>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latin typeface="Century Gothic" panose="020B0502020202020204" pitchFamily="34" charset="0"/>
                </a:rPr>
                <a:t>MASK</a:t>
              </a:r>
            </a:p>
          </p:txBody>
        </p:sp>
      </p:grpSp>
      <p:sp>
        <p:nvSpPr>
          <p:cNvPr id="10" name="Rectangle 9"/>
          <p:cNvSpPr/>
          <p:nvPr/>
        </p:nvSpPr>
        <p:spPr>
          <a:xfrm>
            <a:off x="3071995" y="6508738"/>
            <a:ext cx="2569068" cy="369332"/>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Century Gothic" panose="020B0502020202020204" pitchFamily="34" charset="0"/>
              </a:rPr>
              <a:t>Daily</a:t>
            </a:r>
          </a:p>
        </p:txBody>
      </p:sp>
      <p:pic>
        <p:nvPicPr>
          <p:cNvPr id="11" name="Imag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92353" y="5724234"/>
            <a:ext cx="2475359" cy="759995"/>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57632" y="2309275"/>
            <a:ext cx="2986317" cy="3410348"/>
          </a:xfrm>
          <a:prstGeom prst="rect">
            <a:avLst/>
          </a:prstGeom>
        </p:spPr>
      </p:pic>
      <p:sp>
        <p:nvSpPr>
          <p:cNvPr id="13" name="Rectangle 12"/>
          <p:cNvSpPr/>
          <p:nvPr/>
        </p:nvSpPr>
        <p:spPr>
          <a:xfrm>
            <a:off x="9613900" y="5830206"/>
            <a:ext cx="2530049" cy="830997"/>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600" i="1" dirty="0">
                <a:latin typeface="Century Gothic" panose="020B0502020202020204" pitchFamily="34" charset="0"/>
              </a:rPr>
              <a:t>BBD = 30 months</a:t>
            </a:r>
          </a:p>
          <a:p>
            <a:pPr>
              <a:lnSpc>
                <a:spcPct val="150000"/>
              </a:lnSpc>
            </a:pPr>
            <a:r>
              <a:rPr lang="en-US" sz="1600" i="1" dirty="0">
                <a:latin typeface="Century Gothic" panose="020B0502020202020204" pitchFamily="34" charset="0"/>
              </a:rPr>
              <a:t> PAO =                       </a:t>
            </a:r>
          </a:p>
        </p:txBody>
      </p:sp>
      <p:pic>
        <p:nvPicPr>
          <p:cNvPr id="14" name="Image 13"/>
          <p:cNvPicPr>
            <a:picLocks noChangeAspect="1"/>
          </p:cNvPicPr>
          <p:nvPr/>
        </p:nvPicPr>
        <p:blipFill>
          <a:blip r:embed="rId12"/>
          <a:stretch>
            <a:fillRect/>
          </a:stretch>
        </p:blipFill>
        <p:spPr>
          <a:xfrm>
            <a:off x="10480202" y="6192276"/>
            <a:ext cx="398722" cy="423259"/>
          </a:xfrm>
          <a:prstGeom prst="rect">
            <a:avLst/>
          </a:prstGeom>
        </p:spPr>
      </p:pic>
      <p:sp>
        <p:nvSpPr>
          <p:cNvPr id="27"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How to use</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360788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pic>
        <p:nvPicPr>
          <p:cNvPr id="5" name="Image 4">
            <a:extLst>
              <a:ext uri="{FF2B5EF4-FFF2-40B4-BE49-F238E27FC236}">
                <a16:creationId xmlns:a16="http://schemas.microsoft.com/office/drawing/2014/main" id="{336E3DBF-8AAC-4B36-ACCD-4D0B78E71B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39" b="4106"/>
          <a:stretch/>
        </p:blipFill>
        <p:spPr>
          <a:xfrm>
            <a:off x="4816328" y="1137833"/>
            <a:ext cx="2559343" cy="5720167"/>
          </a:xfrm>
          <a:prstGeom prst="rect">
            <a:avLst/>
          </a:prstGeom>
        </p:spPr>
      </p:pic>
      <p:sp>
        <p:nvSpPr>
          <p:cNvPr id="6" name="ZoneTexte 5">
            <a:extLst>
              <a:ext uri="{FF2B5EF4-FFF2-40B4-BE49-F238E27FC236}">
                <a16:creationId xmlns:a16="http://schemas.microsoft.com/office/drawing/2014/main" id="{0B0DC9A2-3F11-4FA3-845B-E17806D35F1A}"/>
              </a:ext>
            </a:extLst>
          </p:cNvPr>
          <p:cNvSpPr txBox="1"/>
          <p:nvPr/>
        </p:nvSpPr>
        <p:spPr>
          <a:xfrm>
            <a:off x="1726907" y="3428999"/>
            <a:ext cx="3238499" cy="2800767"/>
          </a:xfrm>
          <a:prstGeom prst="rect">
            <a:avLst/>
          </a:prstGeom>
          <a:noFill/>
        </p:spPr>
        <p:txBody>
          <a:bodyPr wrap="square" rtlCol="0">
            <a:spAutoFit/>
          </a:bodyPr>
          <a:lstStyle/>
          <a:p>
            <a:pPr algn="ctr"/>
            <a:r>
              <a:rPr lang="fr-FR" sz="3600" b="1" dirty="0">
                <a:latin typeface="Century Gothic" panose="020B0502020202020204" pitchFamily="34" charset="0"/>
              </a:rPr>
              <a:t>1. </a:t>
            </a:r>
            <a:r>
              <a:rPr lang="fr-FR" sz="2000" b="1" dirty="0">
                <a:latin typeface="Century Gothic" panose="020B0502020202020204" pitchFamily="34" charset="0"/>
              </a:rPr>
              <a:t>INSTANT ACTION</a:t>
            </a:r>
          </a:p>
          <a:p>
            <a:pPr algn="ctr"/>
            <a:r>
              <a:rPr lang="fr-FR" sz="2000" dirty="0">
                <a:latin typeface="Century Gothic" panose="020B0502020202020204" pitchFamily="34" charset="0"/>
              </a:rPr>
              <a:t>A STUNNING</a:t>
            </a:r>
          </a:p>
          <a:p>
            <a:pPr algn="ctr"/>
            <a:r>
              <a:rPr lang="fr-FR" sz="2000" dirty="0">
                <a:latin typeface="Century Gothic" panose="020B0502020202020204" pitchFamily="34" charset="0"/>
              </a:rPr>
              <a:t>SURFACE EFFECT</a:t>
            </a:r>
          </a:p>
          <a:p>
            <a:pPr algn="ctr"/>
            <a:endParaRPr lang="fr-FR" sz="2000" dirty="0">
              <a:latin typeface="Century Gothic" panose="020B0502020202020204" pitchFamily="34" charset="0"/>
            </a:endParaRPr>
          </a:p>
          <a:p>
            <a:pPr marL="342900" indent="-342900">
              <a:buFont typeface="Wingdings" panose="05000000000000000000" pitchFamily="2" charset="2"/>
              <a:buChar char="ü"/>
            </a:pPr>
            <a:r>
              <a:rPr lang="fr-FR" sz="2000" dirty="0" err="1">
                <a:latin typeface="Century Gothic" panose="020B0502020202020204" pitchFamily="34" charset="0"/>
              </a:rPr>
              <a:t>Improves</a:t>
            </a:r>
            <a:r>
              <a:rPr lang="fr-FR" sz="2000" dirty="0">
                <a:latin typeface="Century Gothic" panose="020B0502020202020204" pitchFamily="34" charset="0"/>
              </a:rPr>
              <a:t> skin </a:t>
            </a:r>
            <a:r>
              <a:rPr lang="fr-FR" sz="2000" dirty="0" err="1">
                <a:latin typeface="Century Gothic" panose="020B0502020202020204" pitchFamily="34" charset="0"/>
              </a:rPr>
              <a:t>quality</a:t>
            </a:r>
            <a:endParaRPr lang="fr-FR" sz="2000" dirty="0">
              <a:latin typeface="Century Gothic" panose="020B0502020202020204" pitchFamily="34" charset="0"/>
            </a:endParaRPr>
          </a:p>
          <a:p>
            <a:pPr marL="342900" indent="-342900">
              <a:buFont typeface="Wingdings" panose="05000000000000000000" pitchFamily="2" charset="2"/>
              <a:buChar char="ü"/>
            </a:pPr>
            <a:r>
              <a:rPr lang="fr-FR" sz="2000" dirty="0" err="1">
                <a:latin typeface="Century Gothic" panose="020B0502020202020204" pitchFamily="34" charset="0"/>
              </a:rPr>
              <a:t>Smoothes</a:t>
            </a:r>
            <a:r>
              <a:rPr lang="fr-FR" sz="2000" dirty="0">
                <a:latin typeface="Century Gothic" panose="020B0502020202020204" pitchFamily="34" charset="0"/>
              </a:rPr>
              <a:t> </a:t>
            </a:r>
            <a:r>
              <a:rPr lang="fr-FR" sz="2000" dirty="0" err="1">
                <a:latin typeface="Century Gothic" panose="020B0502020202020204" pitchFamily="34" charset="0"/>
              </a:rPr>
              <a:t>wrinkles</a:t>
            </a:r>
            <a:r>
              <a:rPr lang="fr-FR" sz="2000" dirty="0">
                <a:latin typeface="Century Gothic" panose="020B0502020202020204" pitchFamily="34" charset="0"/>
              </a:rPr>
              <a:t> and fine </a:t>
            </a:r>
            <a:r>
              <a:rPr lang="fr-FR" sz="2000" dirty="0" err="1">
                <a:latin typeface="Century Gothic" panose="020B0502020202020204" pitchFamily="34" charset="0"/>
              </a:rPr>
              <a:t>lines</a:t>
            </a:r>
            <a:endParaRPr lang="fr-FR" sz="2000" dirty="0">
              <a:latin typeface="Century Gothic" panose="020B0502020202020204" pitchFamily="34" charset="0"/>
            </a:endParaRPr>
          </a:p>
          <a:p>
            <a:pPr marL="342900" indent="-342900">
              <a:buFont typeface="Wingdings" panose="05000000000000000000" pitchFamily="2" charset="2"/>
              <a:buChar char="ü"/>
            </a:pPr>
            <a:r>
              <a:rPr lang="fr-FR" sz="2000" dirty="0">
                <a:latin typeface="Century Gothic" panose="020B0502020202020204" pitchFamily="34" charset="0"/>
              </a:rPr>
              <a:t>Even the complexion</a:t>
            </a:r>
            <a:endParaRPr lang="en-US" sz="2000" dirty="0">
              <a:latin typeface="Century Gothic" panose="020B0502020202020204" pitchFamily="34" charset="0"/>
            </a:endParaRPr>
          </a:p>
        </p:txBody>
      </p:sp>
      <p:sp>
        <p:nvSpPr>
          <p:cNvPr id="7" name="ZoneTexte 6">
            <a:extLst>
              <a:ext uri="{FF2B5EF4-FFF2-40B4-BE49-F238E27FC236}">
                <a16:creationId xmlns:a16="http://schemas.microsoft.com/office/drawing/2014/main" id="{C8065070-CED9-427D-B82B-C7317AA81370}"/>
              </a:ext>
            </a:extLst>
          </p:cNvPr>
          <p:cNvSpPr txBox="1"/>
          <p:nvPr/>
        </p:nvSpPr>
        <p:spPr>
          <a:xfrm>
            <a:off x="7375671" y="3428998"/>
            <a:ext cx="3809999" cy="2800767"/>
          </a:xfrm>
          <a:prstGeom prst="rect">
            <a:avLst/>
          </a:prstGeom>
          <a:noFill/>
        </p:spPr>
        <p:txBody>
          <a:bodyPr wrap="square" rtlCol="0">
            <a:spAutoFit/>
          </a:bodyPr>
          <a:lstStyle/>
          <a:p>
            <a:pPr algn="ctr"/>
            <a:r>
              <a:rPr lang="fr-FR" sz="3600" b="1" dirty="0">
                <a:latin typeface="Century Gothic" panose="020B0502020202020204" pitchFamily="34" charset="0"/>
              </a:rPr>
              <a:t>2. </a:t>
            </a:r>
            <a:r>
              <a:rPr lang="fr-FR" sz="2000" b="1" dirty="0">
                <a:latin typeface="Century Gothic" panose="020B0502020202020204" pitchFamily="34" charset="0"/>
              </a:rPr>
              <a:t>LONG TERME ACTION</a:t>
            </a:r>
            <a:endParaRPr lang="fr-FR" sz="2000" dirty="0">
              <a:latin typeface="Century Gothic" panose="020B0502020202020204" pitchFamily="34" charset="0"/>
            </a:endParaRPr>
          </a:p>
          <a:p>
            <a:pPr algn="ctr"/>
            <a:r>
              <a:rPr lang="fr-FR" sz="2000" dirty="0">
                <a:latin typeface="Century Gothic" panose="020B0502020202020204" pitchFamily="34" charset="0"/>
              </a:rPr>
              <a:t>DEEPLY PERFECTING</a:t>
            </a:r>
          </a:p>
          <a:p>
            <a:pPr algn="ctr"/>
            <a:r>
              <a:rPr lang="fr-FR" sz="2000" dirty="0">
                <a:latin typeface="Century Gothic" panose="020B0502020202020204" pitchFamily="34" charset="0"/>
              </a:rPr>
              <a:t>TREATMENT</a:t>
            </a:r>
          </a:p>
          <a:p>
            <a:pPr algn="ctr"/>
            <a:endParaRPr lang="fr-FR" sz="2000" dirty="0">
              <a:latin typeface="Century Gothic" panose="020B0502020202020204" pitchFamily="34" charset="0"/>
            </a:endParaRPr>
          </a:p>
          <a:p>
            <a:pPr marL="342900" indent="-342900">
              <a:buFont typeface="Wingdings" panose="05000000000000000000" pitchFamily="2" charset="2"/>
              <a:buChar char="ü"/>
            </a:pPr>
            <a:r>
              <a:rPr lang="fr-FR" sz="2000" dirty="0" err="1">
                <a:latin typeface="Century Gothic" panose="020B0502020202020204" pitchFamily="34" charset="0"/>
              </a:rPr>
              <a:t>Minimizes</a:t>
            </a:r>
            <a:r>
              <a:rPr lang="fr-FR" sz="2000" dirty="0">
                <a:latin typeface="Century Gothic" panose="020B0502020202020204" pitchFamily="34" charset="0"/>
              </a:rPr>
              <a:t> imperfections and </a:t>
            </a:r>
            <a:r>
              <a:rPr lang="fr-FR" sz="2000" dirty="0" err="1">
                <a:latin typeface="Century Gothic" panose="020B0502020202020204" pitchFamily="34" charset="0"/>
              </a:rPr>
              <a:t>irregularities</a:t>
            </a:r>
            <a:endParaRPr lang="fr-FR" sz="2000" dirty="0">
              <a:latin typeface="Century Gothic" panose="020B0502020202020204" pitchFamily="34" charset="0"/>
            </a:endParaRPr>
          </a:p>
          <a:p>
            <a:pPr marL="342900" indent="-342900">
              <a:buFont typeface="Wingdings" panose="05000000000000000000" pitchFamily="2" charset="2"/>
              <a:buChar char="ü"/>
            </a:pPr>
            <a:r>
              <a:rPr lang="fr-FR" sz="2000" dirty="0" err="1">
                <a:latin typeface="Century Gothic" panose="020B0502020202020204" pitchFamily="34" charset="0"/>
              </a:rPr>
              <a:t>Refines</a:t>
            </a:r>
            <a:r>
              <a:rPr lang="fr-FR" sz="2000" dirty="0">
                <a:latin typeface="Century Gothic" panose="020B0502020202020204" pitchFamily="34" charset="0"/>
              </a:rPr>
              <a:t> the </a:t>
            </a:r>
            <a:r>
              <a:rPr lang="fr-FR" sz="2000" dirty="0" err="1">
                <a:latin typeface="Century Gothic" panose="020B0502020202020204" pitchFamily="34" charset="0"/>
              </a:rPr>
              <a:t>skin’s</a:t>
            </a:r>
            <a:r>
              <a:rPr lang="fr-FR" sz="2000" dirty="0">
                <a:latin typeface="Century Gothic" panose="020B0502020202020204" pitchFamily="34" charset="0"/>
              </a:rPr>
              <a:t> surface</a:t>
            </a:r>
          </a:p>
          <a:p>
            <a:pPr marL="342900" indent="-342900">
              <a:buFont typeface="Wingdings" panose="05000000000000000000" pitchFamily="2" charset="2"/>
              <a:buChar char="ü"/>
            </a:pPr>
            <a:r>
              <a:rPr lang="fr-FR" sz="2000" dirty="0" err="1">
                <a:latin typeface="Century Gothic" panose="020B0502020202020204" pitchFamily="34" charset="0"/>
              </a:rPr>
              <a:t>Tightens</a:t>
            </a:r>
            <a:r>
              <a:rPr lang="fr-FR" sz="2000" dirty="0">
                <a:latin typeface="Century Gothic" panose="020B0502020202020204" pitchFamily="34" charset="0"/>
              </a:rPr>
              <a:t> pores</a:t>
            </a:r>
            <a:endParaRPr lang="en-US" sz="2000" dirty="0">
              <a:latin typeface="Century Gothic" panose="020B0502020202020204" pitchFamily="34" charset="0"/>
            </a:endParaRPr>
          </a:p>
        </p:txBody>
      </p:sp>
      <p:sp>
        <p:nvSpPr>
          <p:cNvPr id="9" name="Sous-titre 2">
            <a:extLst>
              <a:ext uri="{FF2B5EF4-FFF2-40B4-BE49-F238E27FC236}">
                <a16:creationId xmlns:a16="http://schemas.microsoft.com/office/drawing/2014/main" id="{8B71D0E3-DD55-46D4-BBAD-78B7FA080FB1}"/>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2 actions</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spTree>
    <p:extLst>
      <p:ext uri="{BB962C8B-B14F-4D97-AF65-F5344CB8AC3E}">
        <p14:creationId xmlns:p14="http://schemas.microsoft.com/office/powerpoint/2010/main" val="286130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 36">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0" y="5557718"/>
            <a:ext cx="7017250" cy="726159"/>
          </a:xfrm>
          <a:prstGeom prst="rect">
            <a:avLst/>
          </a:prstGeom>
        </p:spPr>
      </p:pic>
      <p:pic>
        <p:nvPicPr>
          <p:cNvPr id="35" name="Image 34">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0" y="4696457"/>
            <a:ext cx="7017250" cy="726159"/>
          </a:xfrm>
          <a:prstGeom prst="rect">
            <a:avLst/>
          </a:prstGeom>
        </p:spPr>
      </p:pic>
      <p:pic>
        <p:nvPicPr>
          <p:cNvPr id="29" name="Image 28">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0" y="3820479"/>
            <a:ext cx="7017250" cy="726159"/>
          </a:xfrm>
          <a:prstGeom prst="rect">
            <a:avLst/>
          </a:prstGeom>
        </p:spPr>
      </p:pic>
      <p:pic>
        <p:nvPicPr>
          <p:cNvPr id="25" name="Image 24">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0" y="2954828"/>
            <a:ext cx="7017250" cy="726159"/>
          </a:xfrm>
          <a:prstGeom prst="rect">
            <a:avLst/>
          </a:prstGeom>
        </p:spPr>
      </p:pic>
      <p:pic>
        <p:nvPicPr>
          <p:cNvPr id="24" name="Image 23">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45" name="ZoneTexte 44"/>
          <p:cNvSpPr txBox="1"/>
          <p:nvPr/>
        </p:nvSpPr>
        <p:spPr>
          <a:xfrm>
            <a:off x="10376038" y="6521273"/>
            <a:ext cx="11610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solidFill>
                  <a:srgbClr val="565655"/>
                </a:solidFill>
                <a:latin typeface="Century Gothic" panose="020B0502020202020204" pitchFamily="34" charset="0"/>
              </a:rPr>
              <a:t>R</a:t>
            </a:r>
            <a:r>
              <a:rPr kumimoji="0" lang="fr-FR" sz="11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.50 ml</a:t>
            </a:r>
          </a:p>
        </p:txBody>
      </p:sp>
      <p:sp>
        <p:nvSpPr>
          <p:cNvPr id="154"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fr-FR" sz="4000" dirty="0" smtClean="0">
                <a:solidFill>
                  <a:srgbClr val="E7E6E6">
                    <a:lumMod val="25000"/>
                  </a:srgbClr>
                </a:solidFill>
                <a:latin typeface="Century" panose="02040604050505020304" pitchFamily="18" charset="0"/>
              </a:rPr>
              <a:t>A clean formula</a:t>
            </a:r>
            <a:endParaRPr lang="fr-FR" sz="4000" dirty="0">
              <a:solidFill>
                <a:srgbClr val="E7E6E6">
                  <a:lumMod val="25000"/>
                </a:srgbClr>
              </a:solidFill>
              <a:latin typeface="Century" panose="02040604050505020304" pitchFamily="18" charset="0"/>
            </a:endParaRPr>
          </a:p>
        </p:txBody>
      </p:sp>
      <p:pic>
        <p:nvPicPr>
          <p:cNvPr id="41" name="Image 40"/>
          <p:cNvPicPr>
            <a:picLocks noChangeAspect="1"/>
          </p:cNvPicPr>
          <p:nvPr/>
        </p:nvPicPr>
        <p:blipFill rotWithShape="1">
          <a:blip r:embed="rId4" cstate="print">
            <a:extLst>
              <a:ext uri="{28A0092B-C50C-407E-A947-70E740481C1C}">
                <a14:useLocalDpi xmlns:a14="http://schemas.microsoft.com/office/drawing/2010/main" val="0"/>
              </a:ext>
            </a:extLst>
          </a:blip>
          <a:srcRect t="3639" b="4106"/>
          <a:stretch/>
        </p:blipFill>
        <p:spPr>
          <a:xfrm>
            <a:off x="9732760" y="1221612"/>
            <a:ext cx="2447623" cy="5470472"/>
          </a:xfrm>
          <a:prstGeom prst="rect">
            <a:avLst/>
          </a:prstGeom>
        </p:spPr>
      </p:pic>
      <p:pic>
        <p:nvPicPr>
          <p:cNvPr id="26" name="Image 25">
            <a:extLst>
              <a:ext uri="{FF2B5EF4-FFF2-40B4-BE49-F238E27FC236}">
                <a16:creationId xmlns:a16="http://schemas.microsoft.com/office/drawing/2014/main" id="{A00B9D7C-8C36-4838-92BC-E4146994D36D}"/>
              </a:ext>
            </a:extLst>
          </p:cNvPr>
          <p:cNvPicPr>
            <a:picLocks noChangeAspect="1"/>
          </p:cNvPicPr>
          <p:nvPr/>
        </p:nvPicPr>
        <p:blipFill>
          <a:blip r:embed="rId5"/>
          <a:stretch>
            <a:fillRect/>
          </a:stretch>
        </p:blipFill>
        <p:spPr>
          <a:xfrm>
            <a:off x="4568800" y="1509240"/>
            <a:ext cx="3042783" cy="740989"/>
          </a:xfrm>
          <a:prstGeom prst="rect">
            <a:avLst/>
          </a:prstGeom>
          <a:ln>
            <a:noFill/>
          </a:ln>
          <a:effectLst/>
        </p:spPr>
      </p:pic>
      <p:pic>
        <p:nvPicPr>
          <p:cNvPr id="53" name="Image 52">
            <a:extLst>
              <a:ext uri="{FF2B5EF4-FFF2-40B4-BE49-F238E27FC236}">
                <a16:creationId xmlns:a16="http://schemas.microsoft.com/office/drawing/2014/main" id="{F43CC023-4096-4EE1-BC5B-7607ED9533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1110" y="3460374"/>
            <a:ext cx="2947025" cy="3113532"/>
          </a:xfrm>
          <a:prstGeom prst="rect">
            <a:avLst/>
          </a:prstGeom>
        </p:spPr>
      </p:pic>
      <p:pic>
        <p:nvPicPr>
          <p:cNvPr id="54" name="Image 53">
            <a:extLst>
              <a:ext uri="{FF2B5EF4-FFF2-40B4-BE49-F238E27FC236}">
                <a16:creationId xmlns:a16="http://schemas.microsoft.com/office/drawing/2014/main" id="{85830705-B831-4E79-BB15-7A037F0CD3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0480" y="4158404"/>
            <a:ext cx="1328357" cy="1717472"/>
          </a:xfrm>
          <a:prstGeom prst="rect">
            <a:avLst/>
          </a:prstGeom>
        </p:spPr>
      </p:pic>
      <p:pic>
        <p:nvPicPr>
          <p:cNvPr id="55" name="Image 54" descr="cid:image001.jpg@01D594B0.AD6092C0">
            <a:extLst>
              <a:ext uri="{FF2B5EF4-FFF2-40B4-BE49-F238E27FC236}">
                <a16:creationId xmlns:a16="http://schemas.microsoft.com/office/drawing/2014/main" id="{F711F97B-374B-40E7-8F1D-E561C9763958}"/>
              </a:ext>
            </a:extLst>
          </p:cNvPr>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7376069" y="2512139"/>
            <a:ext cx="981710" cy="1016593"/>
          </a:xfrm>
          <a:prstGeom prst="rect">
            <a:avLst/>
          </a:prstGeom>
          <a:noFill/>
          <a:ln>
            <a:noFill/>
          </a:ln>
        </p:spPr>
      </p:pic>
      <p:pic>
        <p:nvPicPr>
          <p:cNvPr id="58" name="Image 57" descr="cid:image016.jpg@01D594B0.AD6092C0">
            <a:extLst>
              <a:ext uri="{FF2B5EF4-FFF2-40B4-BE49-F238E27FC236}">
                <a16:creationId xmlns:a16="http://schemas.microsoft.com/office/drawing/2014/main" id="{A78FB077-88B6-4220-8F90-466C883CD4F3}"/>
              </a:ext>
            </a:extLst>
          </p:cNvPr>
          <p:cNvPicPr/>
          <p:nvPr/>
        </p:nvPicPr>
        <p:blipFill>
          <a:blip r:embed="rId10" r:link="rId11" cstate="print">
            <a:extLst>
              <a:ext uri="{28A0092B-C50C-407E-A947-70E740481C1C}">
                <a14:useLocalDpi xmlns:a14="http://schemas.microsoft.com/office/drawing/2010/main" val="0"/>
              </a:ext>
            </a:extLst>
          </a:blip>
          <a:srcRect/>
          <a:stretch>
            <a:fillRect/>
          </a:stretch>
        </p:blipFill>
        <p:spPr bwMode="auto">
          <a:xfrm>
            <a:off x="8683711" y="2512139"/>
            <a:ext cx="973549" cy="1055297"/>
          </a:xfrm>
          <a:prstGeom prst="rect">
            <a:avLst/>
          </a:prstGeom>
          <a:noFill/>
          <a:ln>
            <a:noFill/>
          </a:ln>
        </p:spPr>
      </p:pic>
      <p:sp>
        <p:nvSpPr>
          <p:cNvPr id="27" name="ZoneTexte 26">
            <a:extLst>
              <a:ext uri="{FF2B5EF4-FFF2-40B4-BE49-F238E27FC236}">
                <a16:creationId xmlns:a16="http://schemas.microsoft.com/office/drawing/2014/main" id="{9A0952DE-32B1-4567-A716-DD523DA52AE6}"/>
              </a:ext>
            </a:extLst>
          </p:cNvPr>
          <p:cNvSpPr txBox="1"/>
          <p:nvPr/>
        </p:nvSpPr>
        <p:spPr>
          <a:xfrm>
            <a:off x="0" y="3116192"/>
            <a:ext cx="7017250" cy="369332"/>
          </a:xfrm>
          <a:prstGeom prst="rect">
            <a:avLst/>
          </a:prstGeom>
          <a:noFill/>
        </p:spPr>
        <p:txBody>
          <a:bodyPr wrap="square">
            <a:spAutoFit/>
          </a:bodyPr>
          <a:lstStyle/>
          <a:p>
            <a:r>
              <a:rPr lang="en-US" b="1" dirty="0">
                <a:solidFill>
                  <a:schemeClr val="tx1">
                    <a:lumMod val="65000"/>
                    <a:lumOff val="35000"/>
                  </a:schemeClr>
                </a:solidFill>
                <a:latin typeface="Century Gothic" panose="020B0502020202020204" pitchFamily="34" charset="0"/>
              </a:rPr>
              <a:t>Packed with natural-origin ingredients – ISO 16128 standard</a:t>
            </a:r>
          </a:p>
        </p:txBody>
      </p:sp>
      <p:sp>
        <p:nvSpPr>
          <p:cNvPr id="31" name="ZoneTexte 30">
            <a:extLst>
              <a:ext uri="{FF2B5EF4-FFF2-40B4-BE49-F238E27FC236}">
                <a16:creationId xmlns:a16="http://schemas.microsoft.com/office/drawing/2014/main" id="{27C36643-1963-4D5A-BCDF-888D83D95E38}"/>
              </a:ext>
            </a:extLst>
          </p:cNvPr>
          <p:cNvSpPr txBox="1"/>
          <p:nvPr/>
        </p:nvSpPr>
        <p:spPr>
          <a:xfrm>
            <a:off x="0" y="3862414"/>
            <a:ext cx="7017250" cy="646331"/>
          </a:xfrm>
          <a:prstGeom prst="rect">
            <a:avLst/>
          </a:prstGeom>
          <a:noFill/>
        </p:spPr>
        <p:txBody>
          <a:bodyPr wrap="square">
            <a:spAutoFit/>
          </a:bodyPr>
          <a:lstStyle/>
          <a:p>
            <a:r>
              <a:rPr lang="en-US" b="1" dirty="0">
                <a:solidFill>
                  <a:schemeClr val="tx1">
                    <a:lumMod val="65000"/>
                    <a:lumOff val="35000"/>
                  </a:schemeClr>
                </a:solidFill>
                <a:latin typeface="Century Gothic" panose="020B0502020202020204" pitchFamily="34" charset="0"/>
              </a:rPr>
              <a:t>Formulated with no controversial ingredients </a:t>
            </a:r>
            <a:r>
              <a:rPr lang="en-US" dirty="0">
                <a:solidFill>
                  <a:schemeClr val="tx1">
                    <a:lumMod val="65000"/>
                    <a:lumOff val="35000"/>
                  </a:schemeClr>
                </a:solidFill>
                <a:latin typeface="Century Gothic" panose="020B0502020202020204" pitchFamily="34" charset="0"/>
              </a:rPr>
              <a:t>(silicone, PEG, Phenoxy, mineral oil, etc.)</a:t>
            </a:r>
          </a:p>
        </p:txBody>
      </p:sp>
      <p:sp>
        <p:nvSpPr>
          <p:cNvPr id="36" name="ZoneTexte 35">
            <a:extLst>
              <a:ext uri="{FF2B5EF4-FFF2-40B4-BE49-F238E27FC236}">
                <a16:creationId xmlns:a16="http://schemas.microsoft.com/office/drawing/2014/main" id="{F054C1DC-C8A5-4338-A50E-01F9CB1D9057}"/>
              </a:ext>
            </a:extLst>
          </p:cNvPr>
          <p:cNvSpPr txBox="1"/>
          <p:nvPr/>
        </p:nvSpPr>
        <p:spPr>
          <a:xfrm>
            <a:off x="0" y="4764848"/>
            <a:ext cx="7017250" cy="646331"/>
          </a:xfrm>
          <a:prstGeom prst="rect">
            <a:avLst/>
          </a:prstGeom>
          <a:noFill/>
        </p:spPr>
        <p:txBody>
          <a:bodyPr wrap="square">
            <a:spAutoFit/>
          </a:bodyPr>
          <a:lstStyle/>
          <a:p>
            <a:r>
              <a:rPr lang="en-US" b="1" dirty="0">
                <a:solidFill>
                  <a:schemeClr val="tx1">
                    <a:lumMod val="65000"/>
                    <a:lumOff val="35000"/>
                  </a:schemeClr>
                </a:solidFill>
                <a:latin typeface="Century Gothic" panose="020B0502020202020204" pitchFamily="34" charset="0"/>
              </a:rPr>
              <a:t>Formula prioritizing COSMOS certified ingredients or those compliant with the standard </a:t>
            </a:r>
            <a:endParaRPr lang="fr-FR" b="1" dirty="0">
              <a:solidFill>
                <a:schemeClr val="tx1">
                  <a:lumMod val="65000"/>
                  <a:lumOff val="35000"/>
                </a:schemeClr>
              </a:solidFill>
              <a:latin typeface="Century Gothic" panose="020B0502020202020204" pitchFamily="34" charset="0"/>
            </a:endParaRPr>
          </a:p>
        </p:txBody>
      </p:sp>
      <p:sp>
        <p:nvSpPr>
          <p:cNvPr id="38" name="ZoneTexte 37">
            <a:extLst>
              <a:ext uri="{FF2B5EF4-FFF2-40B4-BE49-F238E27FC236}">
                <a16:creationId xmlns:a16="http://schemas.microsoft.com/office/drawing/2014/main" id="{54F9E547-BF5B-4389-A8E8-1932FDC8321A}"/>
              </a:ext>
            </a:extLst>
          </p:cNvPr>
          <p:cNvSpPr txBox="1"/>
          <p:nvPr/>
        </p:nvSpPr>
        <p:spPr>
          <a:xfrm>
            <a:off x="0" y="5736642"/>
            <a:ext cx="7017250" cy="369332"/>
          </a:xfrm>
          <a:prstGeom prst="rect">
            <a:avLst/>
          </a:prstGeom>
          <a:noFill/>
        </p:spPr>
        <p:txBody>
          <a:bodyPr wrap="square">
            <a:spAutoFit/>
          </a:bodyPr>
          <a:lstStyle/>
          <a:p>
            <a:r>
              <a:rPr lang="en-US" b="1" dirty="0">
                <a:solidFill>
                  <a:schemeClr val="tx1">
                    <a:lumMod val="65000"/>
                    <a:lumOff val="35000"/>
                  </a:schemeClr>
                </a:solidFill>
                <a:latin typeface="Century Gothic" panose="020B0502020202020204" pitchFamily="34" charset="0"/>
              </a:rPr>
              <a:t>Formula tested by dermatologists - Noncomedogenic </a:t>
            </a:r>
          </a:p>
        </p:txBody>
      </p:sp>
    </p:spTree>
    <p:extLst>
      <p:ext uri="{BB962C8B-B14F-4D97-AF65-F5344CB8AC3E}">
        <p14:creationId xmlns:p14="http://schemas.microsoft.com/office/powerpoint/2010/main" val="317768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wipe(left)">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P spid="36"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4" name="Sous-titre 2">
            <a:extLst>
              <a:ext uri="{FF2B5EF4-FFF2-40B4-BE49-F238E27FC236}">
                <a16:creationId xmlns:a16="http://schemas.microsoft.com/office/drawing/2014/main" id="{9C67576D-8E73-488B-A04D-88379EB36F65}"/>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fr-FR" sz="4000" dirty="0" smtClean="0">
                <a:solidFill>
                  <a:srgbClr val="E7E6E6">
                    <a:lumMod val="25000"/>
                  </a:srgbClr>
                </a:solidFill>
                <a:latin typeface="Century" panose="02040604050505020304" pitchFamily="18" charset="0"/>
              </a:rPr>
              <a:t>Eco-</a:t>
            </a:r>
            <a:r>
              <a:rPr lang="fr-FR" sz="4000" dirty="0" err="1" smtClean="0">
                <a:solidFill>
                  <a:srgbClr val="E7E6E6">
                    <a:lumMod val="25000"/>
                  </a:srgbClr>
                </a:solidFill>
                <a:latin typeface="Century" panose="02040604050505020304" pitchFamily="18" charset="0"/>
              </a:rPr>
              <a:t>responsible</a:t>
            </a:r>
            <a:r>
              <a:rPr lang="fr-FR" sz="4000" dirty="0" smtClean="0">
                <a:solidFill>
                  <a:srgbClr val="E7E6E6">
                    <a:lumMod val="25000"/>
                  </a:srgbClr>
                </a:solidFill>
                <a:latin typeface="Century" panose="02040604050505020304" pitchFamily="18" charset="0"/>
              </a:rPr>
              <a:t> packaging</a:t>
            </a:r>
            <a:endParaRPr lang="fr-FR" sz="4000" dirty="0">
              <a:solidFill>
                <a:srgbClr val="E7E6E6">
                  <a:lumMod val="25000"/>
                </a:srgbClr>
              </a:solidFill>
              <a:latin typeface="Century" panose="02040604050505020304" pitchFamily="18" charset="0"/>
            </a:endParaRPr>
          </a:p>
        </p:txBody>
      </p:sp>
      <p:pic>
        <p:nvPicPr>
          <p:cNvPr id="5" name="Image 4">
            <a:extLst>
              <a:ext uri="{FF2B5EF4-FFF2-40B4-BE49-F238E27FC236}">
                <a16:creationId xmlns:a16="http://schemas.microsoft.com/office/drawing/2014/main" id="{F318E660-F791-4829-A90D-A6F2494BA1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0623" y="1593164"/>
            <a:ext cx="1959619" cy="4747474"/>
          </a:xfrm>
          <a:prstGeom prst="rect">
            <a:avLst/>
          </a:prstGeom>
        </p:spPr>
      </p:pic>
      <p:grpSp>
        <p:nvGrpSpPr>
          <p:cNvPr id="6" name="Groupe 5">
            <a:extLst>
              <a:ext uri="{FF2B5EF4-FFF2-40B4-BE49-F238E27FC236}">
                <a16:creationId xmlns:a16="http://schemas.microsoft.com/office/drawing/2014/main" id="{1D1B220A-F5B3-4D25-9255-40E0EB839DEC}"/>
              </a:ext>
            </a:extLst>
          </p:cNvPr>
          <p:cNvGrpSpPr>
            <a:grpSpLocks noChangeAspect="1"/>
          </p:cNvGrpSpPr>
          <p:nvPr/>
        </p:nvGrpSpPr>
        <p:grpSpPr>
          <a:xfrm>
            <a:off x="4732861" y="2046765"/>
            <a:ext cx="1533227" cy="4004409"/>
            <a:chOff x="5023802" y="2019300"/>
            <a:chExt cx="1788478" cy="4671060"/>
          </a:xfrm>
        </p:grpSpPr>
        <p:pic>
          <p:nvPicPr>
            <p:cNvPr id="7" name="Image 6">
              <a:extLst>
                <a:ext uri="{FF2B5EF4-FFF2-40B4-BE49-F238E27FC236}">
                  <a16:creationId xmlns:a16="http://schemas.microsoft.com/office/drawing/2014/main" id="{080D15C0-4B61-4E63-B10B-7013D66C558B}"/>
                </a:ext>
              </a:extLst>
            </p:cNvPr>
            <p:cNvPicPr/>
            <p:nvPr/>
          </p:nvPicPr>
          <p:blipFill rotWithShape="1">
            <a:blip r:embed="rId5" cstate="print">
              <a:extLst>
                <a:ext uri="{28A0092B-C50C-407E-A947-70E740481C1C}">
                  <a14:useLocalDpi xmlns:a14="http://schemas.microsoft.com/office/drawing/2010/main" val="0"/>
                </a:ext>
              </a:extLst>
            </a:blip>
            <a:srcRect l="26679" t="4976" r="35915"/>
            <a:stretch/>
          </p:blipFill>
          <p:spPr bwMode="auto">
            <a:xfrm>
              <a:off x="5768340" y="2019300"/>
              <a:ext cx="1043940" cy="4671060"/>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7BDCD39C-AA0D-42F8-9822-2A4ABDBF1531}"/>
                </a:ext>
              </a:extLst>
            </p:cNvPr>
            <p:cNvPicPr/>
            <p:nvPr/>
          </p:nvPicPr>
          <p:blipFill rotWithShape="1">
            <a:blip r:embed="rId5" cstate="print">
              <a:extLst>
                <a:ext uri="{28A0092B-C50C-407E-A947-70E740481C1C}">
                  <a14:useLocalDpi xmlns:a14="http://schemas.microsoft.com/office/drawing/2010/main" val="0"/>
                </a:ext>
              </a:extLst>
            </a:blip>
            <a:srcRect t="86669" r="73321"/>
            <a:stretch/>
          </p:blipFill>
          <p:spPr bwMode="auto">
            <a:xfrm>
              <a:off x="5023802" y="6035040"/>
              <a:ext cx="744538" cy="655320"/>
            </a:xfrm>
            <a:prstGeom prst="rect">
              <a:avLst/>
            </a:prstGeom>
            <a:ln>
              <a:noFill/>
            </a:ln>
            <a:extLst>
              <a:ext uri="{53640926-AAD7-44D8-BBD7-CCE9431645EC}">
                <a14:shadowObscured xmlns:a14="http://schemas.microsoft.com/office/drawing/2010/main"/>
              </a:ext>
            </a:extLst>
          </p:spPr>
        </p:pic>
      </p:grpSp>
      <p:pic>
        <p:nvPicPr>
          <p:cNvPr id="9" name="Image 8">
            <a:extLst>
              <a:ext uri="{FF2B5EF4-FFF2-40B4-BE49-F238E27FC236}">
                <a16:creationId xmlns:a16="http://schemas.microsoft.com/office/drawing/2014/main" id="{F369D767-60DF-4043-B3CA-6B54ADDF54F8}"/>
              </a:ext>
            </a:extLst>
          </p:cNvPr>
          <p:cNvPicPr>
            <a:picLocks noChangeAspect="1"/>
          </p:cNvPicPr>
          <p:nvPr/>
        </p:nvPicPr>
        <p:blipFill>
          <a:blip r:embed="rId6"/>
          <a:stretch>
            <a:fillRect/>
          </a:stretch>
        </p:blipFill>
        <p:spPr>
          <a:xfrm>
            <a:off x="8884907" y="2197009"/>
            <a:ext cx="1179467" cy="30682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 9">
            <a:extLst>
              <a:ext uri="{FF2B5EF4-FFF2-40B4-BE49-F238E27FC236}">
                <a16:creationId xmlns:a16="http://schemas.microsoft.com/office/drawing/2014/main" id="{784E54BC-51A6-4E88-B2C4-3EBD87EFA605}"/>
              </a:ext>
            </a:extLst>
          </p:cNvPr>
          <p:cNvPicPr/>
          <p:nvPr/>
        </p:nvPicPr>
        <p:blipFill rotWithShape="1">
          <a:blip r:embed="rId7" cstate="print">
            <a:extLst>
              <a:ext uri="{28A0092B-C50C-407E-A947-70E740481C1C}">
                <a14:useLocalDpi xmlns:a14="http://schemas.microsoft.com/office/drawing/2010/main" val="0"/>
              </a:ext>
            </a:extLst>
          </a:blip>
          <a:srcRect l="29005" r="28467"/>
          <a:stretch/>
        </p:blipFill>
        <p:spPr bwMode="auto">
          <a:xfrm>
            <a:off x="11107753" y="5838825"/>
            <a:ext cx="641985" cy="875030"/>
          </a:xfrm>
          <a:prstGeom prst="rect">
            <a:avLst/>
          </a:prstGeom>
          <a:ln>
            <a:noFill/>
          </a:ln>
          <a:extLst>
            <a:ext uri="{53640926-AAD7-44D8-BBD7-CCE9431645EC}">
              <a14:shadowObscured xmlns:a14="http://schemas.microsoft.com/office/drawing/2010/main"/>
            </a:ext>
          </a:extLst>
        </p:spPr>
      </p:pic>
      <p:sp>
        <p:nvSpPr>
          <p:cNvPr id="11" name="Rectangle à coins arrondis 10">
            <a:extLst>
              <a:ext uri="{FF2B5EF4-FFF2-40B4-BE49-F238E27FC236}">
                <a16:creationId xmlns:a16="http://schemas.microsoft.com/office/drawing/2014/main" id="{60F73CE6-2E51-4230-8324-C2C12096114F}"/>
              </a:ext>
            </a:extLst>
          </p:cNvPr>
          <p:cNvSpPr/>
          <p:nvPr/>
        </p:nvSpPr>
        <p:spPr>
          <a:xfrm>
            <a:off x="8604976" y="5395855"/>
            <a:ext cx="3451860" cy="1409131"/>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ln w="0"/>
                <a:solidFill>
                  <a:schemeClr val="tx1">
                    <a:lumMod val="65000"/>
                    <a:lumOff val="35000"/>
                  </a:schemeClr>
                </a:solidFill>
                <a:latin typeface="Century Gothic" panose="020B0502020202020204" pitchFamily="34" charset="0"/>
              </a:rPr>
              <a:t>Leaflet </a:t>
            </a:r>
          </a:p>
          <a:p>
            <a:r>
              <a:rPr lang="en-US" sz="1600" dirty="0">
                <a:ln w="0"/>
                <a:solidFill>
                  <a:schemeClr val="tx1">
                    <a:lumMod val="65000"/>
                    <a:lumOff val="35000"/>
                  </a:schemeClr>
                </a:solidFill>
                <a:latin typeface="Century Gothic" panose="020B0502020202020204" pitchFamily="34" charset="0"/>
              </a:rPr>
              <a:t>FSC paper</a:t>
            </a:r>
          </a:p>
          <a:p>
            <a:r>
              <a:rPr lang="en-US" sz="1600" dirty="0">
                <a:ln w="0"/>
                <a:solidFill>
                  <a:schemeClr val="tx1">
                    <a:lumMod val="65000"/>
                    <a:lumOff val="35000"/>
                  </a:schemeClr>
                </a:solidFill>
                <a:latin typeface="Century Gothic" panose="020B0502020202020204" pitchFamily="34" charset="0"/>
              </a:rPr>
              <a:t>Vegetable-based inks </a:t>
            </a:r>
          </a:p>
          <a:p>
            <a:r>
              <a:rPr lang="en-US" sz="1600" dirty="0">
                <a:ln w="0"/>
                <a:solidFill>
                  <a:schemeClr val="tx1">
                    <a:lumMod val="65000"/>
                    <a:lumOff val="35000"/>
                  </a:schemeClr>
                </a:solidFill>
                <a:latin typeface="Century Gothic" panose="020B0502020202020204" pitchFamily="34" charset="0"/>
              </a:rPr>
              <a:t>Recyclable </a:t>
            </a:r>
          </a:p>
        </p:txBody>
      </p:sp>
      <p:pic>
        <p:nvPicPr>
          <p:cNvPr id="12" name="Image 11">
            <a:extLst>
              <a:ext uri="{FF2B5EF4-FFF2-40B4-BE49-F238E27FC236}">
                <a16:creationId xmlns:a16="http://schemas.microsoft.com/office/drawing/2014/main" id="{2AAC9F42-3E8F-44EB-8202-85D622CB7F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0385" y="5785159"/>
            <a:ext cx="718289" cy="928696"/>
          </a:xfrm>
          <a:prstGeom prst="rect">
            <a:avLst/>
          </a:prstGeom>
        </p:spPr>
      </p:pic>
      <p:sp>
        <p:nvSpPr>
          <p:cNvPr id="13" name="Rectangle à coins arrondis 12">
            <a:extLst>
              <a:ext uri="{FF2B5EF4-FFF2-40B4-BE49-F238E27FC236}">
                <a16:creationId xmlns:a16="http://schemas.microsoft.com/office/drawing/2014/main" id="{DEF4975F-68FE-44ED-B299-7346BF12DF1D}"/>
              </a:ext>
            </a:extLst>
          </p:cNvPr>
          <p:cNvSpPr/>
          <p:nvPr/>
        </p:nvSpPr>
        <p:spPr>
          <a:xfrm>
            <a:off x="1581437" y="5939090"/>
            <a:ext cx="3451860" cy="91891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dirty="0">
                <a:ln w="0"/>
                <a:solidFill>
                  <a:schemeClr val="tx1">
                    <a:lumMod val="65000"/>
                    <a:lumOff val="35000"/>
                  </a:schemeClr>
                </a:solidFill>
                <a:latin typeface="Century Gothic" panose="020B0502020202020204" pitchFamily="34" charset="0"/>
              </a:rPr>
              <a:t>50 ml glass bottle </a:t>
            </a:r>
          </a:p>
          <a:p>
            <a:r>
              <a:rPr lang="en-US" sz="1600" dirty="0">
                <a:ln w="0"/>
                <a:solidFill>
                  <a:schemeClr val="tx1">
                    <a:lumMod val="65000"/>
                    <a:lumOff val="35000"/>
                  </a:schemeClr>
                </a:solidFill>
                <a:latin typeface="Century Gothic" panose="020B0502020202020204" pitchFamily="34" charset="0"/>
              </a:rPr>
              <a:t>Recyclable </a:t>
            </a:r>
          </a:p>
          <a:p>
            <a:r>
              <a:rPr lang="en-US" sz="1100" i="1" dirty="0">
                <a:ln w="0"/>
                <a:solidFill>
                  <a:schemeClr val="tx1">
                    <a:lumMod val="65000"/>
                    <a:lumOff val="35000"/>
                  </a:schemeClr>
                </a:solidFill>
                <a:latin typeface="Century Gothic" panose="020B0502020202020204" pitchFamily="34" charset="0"/>
              </a:rPr>
              <a:t>Cap made of recyclable PP  </a:t>
            </a:r>
          </a:p>
        </p:txBody>
      </p:sp>
      <p:sp>
        <p:nvSpPr>
          <p:cNvPr id="14" name="Rectangle à coins arrondis 13">
            <a:extLst>
              <a:ext uri="{FF2B5EF4-FFF2-40B4-BE49-F238E27FC236}">
                <a16:creationId xmlns:a16="http://schemas.microsoft.com/office/drawing/2014/main" id="{166F5E19-A173-44F0-8072-DEBD5CE51C0E}"/>
              </a:ext>
            </a:extLst>
          </p:cNvPr>
          <p:cNvSpPr/>
          <p:nvPr/>
        </p:nvSpPr>
        <p:spPr>
          <a:xfrm>
            <a:off x="5222149" y="5949722"/>
            <a:ext cx="3451860" cy="674500"/>
          </a:xfrm>
          <a:prstGeom prst="round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US" sz="1600" b="1">
                <a:ln w="0"/>
                <a:solidFill>
                  <a:schemeClr val="tx1">
                    <a:lumMod val="65000"/>
                    <a:lumOff val="35000"/>
                  </a:schemeClr>
                </a:solidFill>
                <a:latin typeface="Century Gothic" panose="020B0502020202020204" pitchFamily="34" charset="0"/>
              </a:rPr>
              <a:t>Box</a:t>
            </a:r>
          </a:p>
          <a:p>
            <a:r>
              <a:rPr lang="en-US" sz="1600">
                <a:ln w="0"/>
                <a:solidFill>
                  <a:schemeClr val="tx1">
                    <a:lumMod val="65000"/>
                    <a:lumOff val="35000"/>
                  </a:schemeClr>
                </a:solidFill>
                <a:latin typeface="Century Gothic" panose="020B0502020202020204" pitchFamily="34" charset="0"/>
              </a:rPr>
              <a:t>Recyclable </a:t>
            </a:r>
          </a:p>
        </p:txBody>
      </p:sp>
      <p:pic>
        <p:nvPicPr>
          <p:cNvPr id="15" name="Image 14">
            <a:extLst>
              <a:ext uri="{FF2B5EF4-FFF2-40B4-BE49-F238E27FC236}">
                <a16:creationId xmlns:a16="http://schemas.microsoft.com/office/drawing/2014/main" id="{B2406CC0-0A8C-4AA7-B681-B5D8D16CE8A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90736" y="5838825"/>
            <a:ext cx="718289" cy="928696"/>
          </a:xfrm>
          <a:prstGeom prst="rect">
            <a:avLst/>
          </a:prstGeom>
        </p:spPr>
      </p:pic>
      <p:pic>
        <p:nvPicPr>
          <p:cNvPr id="16" name="Image 15">
            <a:extLst>
              <a:ext uri="{FF2B5EF4-FFF2-40B4-BE49-F238E27FC236}">
                <a16:creationId xmlns:a16="http://schemas.microsoft.com/office/drawing/2014/main" id="{E6A561C1-ECC8-493E-BCFF-E341543ED3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97901" y="5876290"/>
            <a:ext cx="718289" cy="928696"/>
          </a:xfrm>
          <a:prstGeom prst="rect">
            <a:avLst/>
          </a:prstGeom>
        </p:spPr>
      </p:pic>
    </p:spTree>
    <p:extLst>
      <p:ext uri="{BB962C8B-B14F-4D97-AF65-F5344CB8AC3E}">
        <p14:creationId xmlns:p14="http://schemas.microsoft.com/office/powerpoint/2010/main" val="230161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3"/>
          <a:srcRect r="86286"/>
          <a:stretch/>
        </p:blipFill>
        <p:spPr>
          <a:xfrm>
            <a:off x="0" y="2"/>
            <a:ext cx="5252484" cy="6857998"/>
          </a:xfrm>
          <a:prstGeom prst="rect">
            <a:avLst/>
          </a:prstGeom>
        </p:spPr>
      </p:pic>
      <p:pic>
        <p:nvPicPr>
          <p:cNvPr id="6" name="Image 5"/>
          <p:cNvPicPr>
            <a:picLocks noChangeAspect="1"/>
          </p:cNvPicPr>
          <p:nvPr/>
        </p:nvPicPr>
        <p:blipFill rotWithShape="1">
          <a:blip r:embed="rId3"/>
          <a:srcRect r="86286"/>
          <a:stretch/>
        </p:blipFill>
        <p:spPr>
          <a:xfrm>
            <a:off x="6826103" y="1"/>
            <a:ext cx="5365897" cy="6857998"/>
          </a:xfrm>
          <a:prstGeom prst="rect">
            <a:avLst/>
          </a:prstGeom>
        </p:spPr>
      </p:pic>
      <p:pic>
        <p:nvPicPr>
          <p:cNvPr id="7" name="Image 6"/>
          <p:cNvPicPr>
            <a:picLocks noChangeAspect="1"/>
          </p:cNvPicPr>
          <p:nvPr/>
        </p:nvPicPr>
        <p:blipFill rotWithShape="1">
          <a:blip r:embed="rId3"/>
          <a:srcRect r="86286"/>
          <a:stretch/>
        </p:blipFill>
        <p:spPr>
          <a:xfrm>
            <a:off x="3169845" y="1"/>
            <a:ext cx="5779285" cy="1446025"/>
          </a:xfrm>
          <a:prstGeom prst="rect">
            <a:avLst/>
          </a:prstGeom>
        </p:spPr>
      </p:pic>
      <p:pic>
        <p:nvPicPr>
          <p:cNvPr id="10" name="Image 9">
            <a:extLst>
              <a:ext uri="{FF2B5EF4-FFF2-40B4-BE49-F238E27FC236}">
                <a16:creationId xmlns:a16="http://schemas.microsoft.com/office/drawing/2014/main" id="{34F102F0-F397-4F48-8BC3-0B27B88D8488}"/>
              </a:ext>
            </a:extLst>
          </p:cNvPr>
          <p:cNvPicPr>
            <a:picLocks noChangeAspect="1"/>
          </p:cNvPicPr>
          <p:nvPr/>
        </p:nvPicPr>
        <p:blipFill rotWithShape="1">
          <a:blip r:embed="rId4">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8" name="Sous-titre 2">
            <a:extLst>
              <a:ext uri="{FF2B5EF4-FFF2-40B4-BE49-F238E27FC236}">
                <a16:creationId xmlns:a16="http://schemas.microsoft.com/office/drawing/2014/main" id="{9C67576D-8E73-488B-A04D-88379EB36F65}"/>
              </a:ext>
            </a:extLst>
          </p:cNvPr>
          <p:cNvSpPr txBox="1">
            <a:spLocks/>
          </p:cNvSpPr>
          <p:nvPr/>
        </p:nvSpPr>
        <p:spPr>
          <a:xfrm>
            <a:off x="2039446" y="305822"/>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fr-FR" sz="4000" dirty="0" smtClean="0">
                <a:solidFill>
                  <a:srgbClr val="E7E6E6">
                    <a:lumMod val="25000"/>
                  </a:srgbClr>
                </a:solidFill>
                <a:latin typeface="Century" panose="02040604050505020304" pitchFamily="18" charset="0"/>
              </a:rPr>
              <a:t>Clean </a:t>
            </a:r>
            <a:r>
              <a:rPr lang="fr-FR" sz="4000" dirty="0" err="1" smtClean="0">
                <a:solidFill>
                  <a:srgbClr val="E7E6E6">
                    <a:lumMod val="25000"/>
                  </a:srgbClr>
                </a:solidFill>
                <a:latin typeface="Century" panose="02040604050505020304" pitchFamily="18" charset="0"/>
              </a:rPr>
              <a:t>inside</a:t>
            </a:r>
            <a:r>
              <a:rPr lang="fr-FR" sz="4000" dirty="0" smtClean="0">
                <a:solidFill>
                  <a:srgbClr val="E7E6E6">
                    <a:lumMod val="25000"/>
                  </a:srgbClr>
                </a:solidFill>
                <a:latin typeface="Century" panose="02040604050505020304" pitchFamily="18" charset="0"/>
              </a:rPr>
              <a:t> &amp; clean </a:t>
            </a:r>
            <a:r>
              <a:rPr lang="fr-FR" sz="4000" dirty="0" err="1" smtClean="0">
                <a:solidFill>
                  <a:srgbClr val="E7E6E6">
                    <a:lumMod val="25000"/>
                  </a:srgbClr>
                </a:solidFill>
                <a:latin typeface="Century" panose="02040604050505020304" pitchFamily="18" charset="0"/>
              </a:rPr>
              <a:t>outside</a:t>
            </a:r>
            <a:r>
              <a:rPr lang="fr-FR" sz="4000" dirty="0" smtClean="0">
                <a:solidFill>
                  <a:srgbClr val="E7E6E6">
                    <a:lumMod val="25000"/>
                  </a:srgbClr>
                </a:solidFill>
                <a:latin typeface="Century" panose="02040604050505020304" pitchFamily="18" charset="0"/>
              </a:rPr>
              <a:t> !</a:t>
            </a:r>
            <a:endParaRPr lang="fr-FR" sz="4000" dirty="0">
              <a:solidFill>
                <a:srgbClr val="E7E6E6">
                  <a:lumMod val="25000"/>
                </a:srgbClr>
              </a:solidFill>
              <a:latin typeface="Century" panose="02040604050505020304" pitchFamily="18" charset="0"/>
            </a:endParaRPr>
          </a:p>
        </p:txBody>
      </p:sp>
      <p:pic>
        <p:nvPicPr>
          <p:cNvPr id="2" name="Image 1"/>
          <p:cNvPicPr>
            <a:picLocks noChangeAspect="1"/>
          </p:cNvPicPr>
          <p:nvPr/>
        </p:nvPicPr>
        <p:blipFill rotWithShape="1">
          <a:blip r:embed="rId3"/>
          <a:srcRect l="37177" t="6864" r="38355"/>
          <a:stretch/>
        </p:blipFill>
        <p:spPr>
          <a:xfrm>
            <a:off x="5252485" y="835401"/>
            <a:ext cx="1573618" cy="6022599"/>
          </a:xfrm>
          <a:prstGeom prst="rect">
            <a:avLst/>
          </a:prstGeom>
        </p:spPr>
      </p:pic>
      <p:pic>
        <p:nvPicPr>
          <p:cNvPr id="9" name="Image 8"/>
          <p:cNvPicPr>
            <a:picLocks noChangeAspect="1"/>
          </p:cNvPicPr>
          <p:nvPr/>
        </p:nvPicPr>
        <p:blipFill rotWithShape="1">
          <a:blip r:embed="rId5">
            <a:extLst>
              <a:ext uri="{BEBA8EAE-BF5A-486C-A8C5-ECC9F3942E4B}">
                <a14:imgProps xmlns:a14="http://schemas.microsoft.com/office/drawing/2010/main">
                  <a14:imgLayer r:embed="rId6">
                    <a14:imgEffect>
                      <a14:backgroundRemoval t="16163" b="90662" l="3858" r="42472">
                        <a14:foregroundMark x1="26084" y1="49372" x2="27108" y2="46757"/>
                        <a14:foregroundMark x1="16012" y1="55144" x2="33698" y2="55280"/>
                        <a14:foregroundMark x1="14374" y1="59559" x2="36668" y2="59389"/>
                        <a14:foregroundMark x1="14203" y1="54805" x2="16012" y2="55280"/>
                      </a14:backgroundRemoval>
                    </a14:imgEffect>
                    <a14:imgEffect>
                      <a14:saturation sat="0"/>
                    </a14:imgEffect>
                  </a14:imgLayer>
                </a14:imgProps>
              </a:ext>
            </a:extLst>
          </a:blip>
          <a:srcRect l="13138" t="40152" r="61390" b="26803"/>
          <a:stretch/>
        </p:blipFill>
        <p:spPr>
          <a:xfrm>
            <a:off x="1477926" y="2101974"/>
            <a:ext cx="3181548" cy="4149971"/>
          </a:xfrm>
          <a:prstGeom prst="rect">
            <a:avLst/>
          </a:prstGeom>
        </p:spPr>
      </p:pic>
      <p:pic>
        <p:nvPicPr>
          <p:cNvPr id="11" name="Image 10"/>
          <p:cNvPicPr>
            <a:picLocks noChangeAspect="1"/>
          </p:cNvPicPr>
          <p:nvPr/>
        </p:nvPicPr>
        <p:blipFill rotWithShape="1">
          <a:blip r:embed="rId7">
            <a:extLst>
              <a:ext uri="{BEBA8EAE-BF5A-486C-A8C5-ECC9F3942E4B}">
                <a14:imgProps xmlns:a14="http://schemas.microsoft.com/office/drawing/2010/main">
                  <a14:imgLayer r:embed="rId6">
                    <a14:imgEffect>
                      <a14:backgroundRemoval t="57080" b="84041" l="60942" r="96108">
                        <a14:foregroundMark x1="73336" y1="79117" x2="76101" y2="76197"/>
                        <a14:foregroundMark x1="62957" y1="67267" x2="90201" y2="68251"/>
                        <a14:foregroundMark x1="92728" y1="67912" x2="90440" y2="67912"/>
                      </a14:backgroundRemoval>
                    </a14:imgEffect>
                    <a14:imgEffect>
                      <a14:saturation sat="0"/>
                    </a14:imgEffect>
                  </a14:imgLayer>
                </a14:imgProps>
              </a:ext>
            </a:extLst>
          </a:blip>
          <a:srcRect l="61260" t="53906" r="-331" b="14195"/>
          <a:stretch/>
        </p:blipFill>
        <p:spPr>
          <a:xfrm>
            <a:off x="7130288" y="2317899"/>
            <a:ext cx="4732211" cy="3884572"/>
          </a:xfrm>
          <a:prstGeom prst="rect">
            <a:avLst/>
          </a:prstGeom>
        </p:spPr>
      </p:pic>
    </p:spTree>
    <p:extLst>
      <p:ext uri="{BB962C8B-B14F-4D97-AF65-F5344CB8AC3E}">
        <p14:creationId xmlns:p14="http://schemas.microsoft.com/office/powerpoint/2010/main" val="402648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a:extLst>
              <a:ext uri="{FF2B5EF4-FFF2-40B4-BE49-F238E27FC236}">
                <a16:creationId xmlns:a16="http://schemas.microsoft.com/office/drawing/2014/main" id="{34F102F0-F397-4F48-8BC3-0B27B88D8488}"/>
              </a:ext>
            </a:extLst>
          </p:cNvPr>
          <p:cNvPicPr>
            <a:picLocks noChangeAspect="1"/>
          </p:cNvPicPr>
          <p:nvPr/>
        </p:nvPicPr>
        <p:blipFill rotWithShape="1">
          <a:blip r:embed="rId3">
            <a:extLst>
              <a:ext uri="{28A0092B-C50C-407E-A947-70E740481C1C}">
                <a14:useLocalDpi xmlns:a14="http://schemas.microsoft.com/office/drawing/2010/main" val="0"/>
              </a:ext>
            </a:extLst>
          </a:blip>
          <a:srcRect r="52841" b="44876"/>
          <a:stretch/>
        </p:blipFill>
        <p:spPr>
          <a:xfrm>
            <a:off x="2409003" y="-18676"/>
            <a:ext cx="7017250" cy="723428"/>
          </a:xfrm>
          <a:prstGeom prst="rect">
            <a:avLst/>
          </a:prstGeom>
        </p:spPr>
      </p:pic>
      <p:sp>
        <p:nvSpPr>
          <p:cNvPr id="21" name="Rectangle 20"/>
          <p:cNvSpPr/>
          <p:nvPr/>
        </p:nvSpPr>
        <p:spPr>
          <a:xfrm>
            <a:off x="1814383" y="1311157"/>
            <a:ext cx="8559205" cy="61555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565655"/>
                </a:solidFill>
                <a:latin typeface="Century Gothic"/>
              </a:rPr>
              <a:t>ACTIONS &amp; ACTIVE INGREDIENTS</a:t>
            </a:r>
            <a:endParaRPr kumimoji="0" lang="fr-FR" sz="2000" b="1" i="0" u="none" strike="noStrike" kern="1200" cap="none" spc="0" normalizeH="0" baseline="0" noProof="0" dirty="0">
              <a:ln>
                <a:noFill/>
              </a:ln>
              <a:solidFill>
                <a:srgbClr val="565655"/>
              </a:solidFill>
              <a:effectLst/>
              <a:uLnTx/>
              <a:uFillTx/>
              <a:latin typeface="Century Gothic"/>
              <a:ea typeface="+mn-ea"/>
              <a:cs typeface="+mn-cs"/>
            </a:endParaRPr>
          </a:p>
          <a:p>
            <a:pPr lvl="0" algn="ctr">
              <a:defRPr/>
            </a:pPr>
            <a:r>
              <a:rPr lang="en-US" sz="1400" dirty="0">
                <a:latin typeface="Century Gothic" panose="020B0502020202020204" pitchFamily="34" charset="0"/>
              </a:rPr>
              <a:t>96% ingredients of natural origin</a:t>
            </a:r>
            <a:endParaRPr kumimoji="0" lang="fr-FR" sz="2000" b="1" i="0" u="none" strike="noStrike" kern="1200" cap="none" spc="0" normalizeH="0" baseline="0" noProof="0" dirty="0">
              <a:ln>
                <a:noFill/>
              </a:ln>
              <a:solidFill>
                <a:srgbClr val="565655"/>
              </a:solidFill>
              <a:effectLst/>
              <a:uLnTx/>
              <a:uFillTx/>
              <a:latin typeface="Century Gothic"/>
              <a:ea typeface="+mn-ea"/>
              <a:cs typeface="+mn-cs"/>
            </a:endParaRPr>
          </a:p>
        </p:txBody>
      </p:sp>
      <p:sp>
        <p:nvSpPr>
          <p:cNvPr id="59" name="Rectangle 58"/>
          <p:cNvSpPr/>
          <p:nvPr/>
        </p:nvSpPr>
        <p:spPr>
          <a:xfrm>
            <a:off x="-2" y="2649344"/>
            <a:ext cx="2487169" cy="81815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MINERAL SHEETS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565655"/>
                </a:solidFill>
                <a:latin typeface="Century Gothic" panose="020B0502020202020204" pitchFamily="34" charset="0"/>
              </a:rPr>
              <a:t>RICE POWDER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AMINO ACID POWDER</a:t>
            </a:r>
            <a:endPar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ZoneTexte 63"/>
          <p:cNvSpPr txBox="1"/>
          <p:nvPr/>
        </p:nvSpPr>
        <p:spPr>
          <a:xfrm>
            <a:off x="0" y="5069693"/>
            <a:ext cx="2487167" cy="1077218"/>
          </a:xfrm>
          <a:prstGeom prst="rect">
            <a:avLst/>
          </a:prstGeom>
          <a:noFill/>
        </p:spPr>
        <p:txBody>
          <a:bodyPr wrap="square" rtlCol="0">
            <a:spAutoFit/>
          </a:bodyPr>
          <a:lstStyle/>
          <a:p>
            <a:pPr marL="539750" lvl="0" indent="-285750" defTabSz="403225">
              <a:buFontTx/>
              <a:buChar char="-"/>
              <a:defRPr/>
            </a:pPr>
            <a:r>
              <a:rPr lang="fr-FR" sz="1600" dirty="0" err="1">
                <a:solidFill>
                  <a:srgbClr val="565655"/>
                </a:solidFill>
                <a:latin typeface="Century Gothic" panose="020B0502020202020204" pitchFamily="34" charset="0"/>
              </a:rPr>
              <a:t>Matifying</a:t>
            </a:r>
            <a:endParaRPr lang="fr-FR" sz="1600" dirty="0">
              <a:solidFill>
                <a:srgbClr val="565655"/>
              </a:solidFill>
              <a:latin typeface="Century Gothic" panose="020B0502020202020204" pitchFamily="34" charset="0"/>
            </a:endParaRPr>
          </a:p>
          <a:p>
            <a:pPr marL="539750" lvl="0" indent="-285750" defTabSz="403225">
              <a:buFontTx/>
              <a:buChar char="-"/>
              <a:defRPr/>
            </a:pPr>
            <a:r>
              <a:rPr lang="fr-FR" sz="1600" dirty="0">
                <a:solidFill>
                  <a:srgbClr val="565655"/>
                </a:solidFill>
                <a:latin typeface="Century Gothic" panose="020B0502020202020204" pitchFamily="34" charset="0"/>
              </a:rPr>
              <a:t>Soft focus </a:t>
            </a:r>
            <a:r>
              <a:rPr lang="fr-FR" sz="1600" dirty="0" err="1">
                <a:solidFill>
                  <a:srgbClr val="565655"/>
                </a:solidFill>
                <a:latin typeface="Century Gothic" panose="020B0502020202020204" pitchFamily="34" charset="0"/>
              </a:rPr>
              <a:t>effect</a:t>
            </a:r>
            <a:endParaRPr lang="fr-FR" sz="1600" dirty="0">
              <a:solidFill>
                <a:srgbClr val="565655"/>
              </a:solidFill>
              <a:latin typeface="Century Gothic" panose="020B0502020202020204" pitchFamily="34" charset="0"/>
            </a:endParaRPr>
          </a:p>
          <a:p>
            <a:pPr marL="539750" lvl="0" indent="-285750" defTabSz="403225">
              <a:buFontTx/>
              <a:buChar char="-"/>
              <a:defRPr/>
            </a:pPr>
            <a:r>
              <a:rPr lang="fr-FR" sz="1600" dirty="0" err="1">
                <a:solidFill>
                  <a:srgbClr val="565655"/>
                </a:solidFill>
                <a:latin typeface="Century Gothic" panose="020B0502020202020204" pitchFamily="34" charset="0"/>
              </a:rPr>
              <a:t>Blur</a:t>
            </a:r>
            <a:r>
              <a:rPr lang="fr-FR" sz="1600" dirty="0">
                <a:solidFill>
                  <a:srgbClr val="565655"/>
                </a:solidFill>
                <a:latin typeface="Century Gothic" panose="020B0502020202020204" pitchFamily="34" charset="0"/>
              </a:rPr>
              <a:t> </a:t>
            </a:r>
            <a:r>
              <a:rPr lang="fr-FR" sz="1600" dirty="0" err="1">
                <a:solidFill>
                  <a:srgbClr val="565655"/>
                </a:solidFill>
                <a:latin typeface="Century Gothic" panose="020B0502020202020204" pitchFamily="34" charset="0"/>
              </a:rPr>
              <a:t>effect</a:t>
            </a:r>
            <a:endParaRPr lang="fr-FR" sz="1600" dirty="0">
              <a:solidFill>
                <a:srgbClr val="565655"/>
              </a:solidFill>
              <a:latin typeface="Century Gothic" panose="020B0502020202020204" pitchFamily="34" charset="0"/>
            </a:endParaRPr>
          </a:p>
          <a:p>
            <a:pPr marL="539750" lvl="0" indent="-285750" defTabSz="403225">
              <a:buFontTx/>
              <a:buChar char="-"/>
              <a:defRPr/>
            </a:pPr>
            <a:r>
              <a:rPr lang="fr-FR" sz="1600" dirty="0" err="1">
                <a:solidFill>
                  <a:srgbClr val="565655"/>
                </a:solidFill>
                <a:latin typeface="Century Gothic" panose="020B0502020202020204" pitchFamily="34" charset="0"/>
              </a:rPr>
              <a:t>Shine</a:t>
            </a:r>
            <a:r>
              <a:rPr lang="fr-FR" sz="1600" dirty="0">
                <a:solidFill>
                  <a:srgbClr val="565655"/>
                </a:solidFill>
                <a:latin typeface="Century Gothic" panose="020B0502020202020204" pitchFamily="34" charset="0"/>
              </a:rPr>
              <a:t> control</a:t>
            </a:r>
          </a:p>
        </p:txBody>
      </p:sp>
      <p:sp>
        <p:nvSpPr>
          <p:cNvPr id="45" name="ZoneTexte 44"/>
          <p:cNvSpPr txBox="1"/>
          <p:nvPr/>
        </p:nvSpPr>
        <p:spPr>
          <a:xfrm>
            <a:off x="10376038" y="6521273"/>
            <a:ext cx="116106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solidFill>
                  <a:srgbClr val="565655"/>
                </a:solidFill>
                <a:latin typeface="Century Gothic" panose="020B0502020202020204" pitchFamily="34" charset="0"/>
              </a:rPr>
              <a:t>R</a:t>
            </a:r>
            <a:r>
              <a:rPr kumimoji="0" lang="fr-FR" sz="11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.50 ml</a:t>
            </a:r>
          </a:p>
        </p:txBody>
      </p:sp>
      <p:sp>
        <p:nvSpPr>
          <p:cNvPr id="154" name="Sous-titre 2">
            <a:extLst>
              <a:ext uri="{FF2B5EF4-FFF2-40B4-BE49-F238E27FC236}">
                <a16:creationId xmlns:a16="http://schemas.microsoft.com/office/drawing/2014/main" id="{5257DCD9-7062-4C85-9309-DADF1D224FEC}"/>
              </a:ext>
            </a:extLst>
          </p:cNvPr>
          <p:cNvSpPr txBox="1">
            <a:spLocks/>
          </p:cNvSpPr>
          <p:nvPr/>
        </p:nvSpPr>
        <p:spPr>
          <a:xfrm>
            <a:off x="1890584" y="388679"/>
            <a:ext cx="8019535" cy="10189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fia Pro Regular"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fia Pro Regular" panose="000005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fia Pro Regular" panose="000005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fia Pro Regular"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sz="4000" dirty="0" smtClean="0">
                <a:solidFill>
                  <a:srgbClr val="E7E6E6">
                    <a:lumMod val="25000"/>
                  </a:srgbClr>
                </a:solidFill>
                <a:latin typeface="Century" panose="02040604050505020304" pitchFamily="18" charset="0"/>
              </a:rPr>
              <a:t>Formula</a:t>
            </a:r>
            <a:endParaRPr kumimoji="0" lang="fr-FR" sz="4000" b="0" i="0" u="none" strike="noStrike" kern="1200" cap="none" spc="0" normalizeH="0" baseline="0" noProof="0" dirty="0">
              <a:ln>
                <a:noFill/>
              </a:ln>
              <a:solidFill>
                <a:srgbClr val="E7E6E6">
                  <a:lumMod val="25000"/>
                </a:srgbClr>
              </a:solidFill>
              <a:effectLst/>
              <a:uLnTx/>
              <a:uFillTx/>
              <a:latin typeface="Century" panose="02040604050505020304" pitchFamily="18" charset="0"/>
              <a:ea typeface="+mn-ea"/>
              <a:cs typeface="+mn-cs"/>
            </a:endParaRPr>
          </a:p>
        </p:txBody>
      </p:sp>
      <p:pic>
        <p:nvPicPr>
          <p:cNvPr id="41" name="Image 40"/>
          <p:cNvPicPr>
            <a:picLocks noChangeAspect="1"/>
          </p:cNvPicPr>
          <p:nvPr/>
        </p:nvPicPr>
        <p:blipFill rotWithShape="1">
          <a:blip r:embed="rId4" cstate="print">
            <a:extLst>
              <a:ext uri="{28A0092B-C50C-407E-A947-70E740481C1C}">
                <a14:useLocalDpi xmlns:a14="http://schemas.microsoft.com/office/drawing/2010/main" val="0"/>
              </a:ext>
            </a:extLst>
          </a:blip>
          <a:srcRect t="3639" b="4106"/>
          <a:stretch/>
        </p:blipFill>
        <p:spPr>
          <a:xfrm>
            <a:off x="9732760" y="1221612"/>
            <a:ext cx="2447623" cy="5470472"/>
          </a:xfrm>
          <a:prstGeom prst="rect">
            <a:avLst/>
          </a:prstGeom>
        </p:spPr>
      </p:pic>
      <p:grpSp>
        <p:nvGrpSpPr>
          <p:cNvPr id="4" name="Groupe 3"/>
          <p:cNvGrpSpPr/>
          <p:nvPr/>
        </p:nvGrpSpPr>
        <p:grpSpPr>
          <a:xfrm>
            <a:off x="378671" y="3544031"/>
            <a:ext cx="1302141" cy="1316628"/>
            <a:chOff x="4072715" y="4040484"/>
            <a:chExt cx="1302141" cy="1316628"/>
          </a:xfrm>
        </p:grpSpPr>
        <p:pic>
          <p:nvPicPr>
            <p:cNvPr id="49" name="Image 48" descr="kyhkr.jpg"/>
            <p:cNvPicPr>
              <a:picLocks noChangeAspect="1"/>
            </p:cNvPicPr>
            <p:nvPr/>
          </p:nvPicPr>
          <p:blipFill>
            <a:blip r:embed="rId5" cstate="print">
              <a:duotone>
                <a:schemeClr val="accent3">
                  <a:shade val="45000"/>
                  <a:satMod val="135000"/>
                </a:schemeClr>
                <a:prstClr val="white"/>
              </a:duotone>
            </a:blip>
            <a:stretch>
              <a:fillRect/>
            </a:stretch>
          </p:blipFill>
          <p:spPr>
            <a:xfrm>
              <a:off x="4113527" y="4040484"/>
              <a:ext cx="1220970" cy="1220970"/>
            </a:xfrm>
            <a:prstGeom prst="rect">
              <a:avLst/>
            </a:prstGeom>
            <a:ln>
              <a:noFill/>
            </a:ln>
            <a:effectLst/>
            <a:scene3d>
              <a:camera prst="orthographicFront">
                <a:rot lat="0" lon="0" rev="0"/>
              </a:camera>
              <a:lightRig rig="contrasting" dir="t">
                <a:rot lat="0" lon="0" rev="7800000"/>
              </a:lightRig>
            </a:scene3d>
            <a:sp3d/>
          </p:spPr>
        </p:pic>
        <p:pic>
          <p:nvPicPr>
            <p:cNvPr id="50" name="Image 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72715" y="4055882"/>
              <a:ext cx="1033386" cy="790602"/>
            </a:xfrm>
            <a:prstGeom prst="ellipse">
              <a:avLst/>
            </a:prstGeom>
            <a:ln>
              <a:noFill/>
            </a:ln>
            <a:effectLst>
              <a:softEdge rad="112500"/>
            </a:effectLst>
          </p:spPr>
        </p:pic>
        <p:pic>
          <p:nvPicPr>
            <p:cNvPr id="51" name="Image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3784" y="4604175"/>
              <a:ext cx="1129294" cy="752937"/>
            </a:xfrm>
            <a:prstGeom prst="ellipse">
              <a:avLst/>
            </a:prstGeom>
            <a:ln>
              <a:noFill/>
            </a:ln>
            <a:effectLst>
              <a:softEdge rad="112500"/>
            </a:effectLst>
          </p:spPr>
        </p:pic>
        <p:pic>
          <p:nvPicPr>
            <p:cNvPr id="53" name="Image 5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38286" y="4183293"/>
              <a:ext cx="836570" cy="644026"/>
            </a:xfrm>
            <a:prstGeom prst="ellipse">
              <a:avLst/>
            </a:prstGeom>
            <a:ln>
              <a:noFill/>
            </a:ln>
            <a:effectLst>
              <a:softEdge rad="112500"/>
            </a:effectLst>
          </p:spPr>
        </p:pic>
      </p:grpSp>
      <p:pic>
        <p:nvPicPr>
          <p:cNvPr id="47" name="Image 46" descr="cid:image016.jpg@01D594B0.AD6092C0"/>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1355966" y="4358525"/>
            <a:ext cx="542813" cy="512086"/>
          </a:xfrm>
          <a:prstGeom prst="rect">
            <a:avLst/>
          </a:prstGeom>
          <a:noFill/>
          <a:ln>
            <a:noFill/>
          </a:ln>
        </p:spPr>
      </p:pic>
      <p:sp>
        <p:nvSpPr>
          <p:cNvPr id="56" name="Rectangle 55"/>
          <p:cNvSpPr/>
          <p:nvPr/>
        </p:nvSpPr>
        <p:spPr>
          <a:xfrm>
            <a:off x="2579005" y="2646126"/>
            <a:ext cx="2487169" cy="81815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IRIS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565655"/>
                </a:solidFill>
                <a:latin typeface="Century Gothic" panose="020B0502020202020204" pitchFamily="34" charset="0"/>
              </a:rPr>
              <a:t>ZINC</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rgbClr val="565655"/>
                </a:solidFill>
                <a:latin typeface="Century Gothic" panose="020B0502020202020204" pitchFamily="34" charset="0"/>
              </a:rPr>
              <a:t>VITAMIN A</a:t>
            </a:r>
            <a:endPar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7" name="ZoneTexte 56"/>
          <p:cNvSpPr txBox="1"/>
          <p:nvPr/>
        </p:nvSpPr>
        <p:spPr>
          <a:xfrm>
            <a:off x="2579005" y="5069693"/>
            <a:ext cx="2487167" cy="1077218"/>
          </a:xfrm>
          <a:prstGeom prst="rect">
            <a:avLst/>
          </a:prstGeom>
          <a:noFill/>
        </p:spPr>
        <p:txBody>
          <a:bodyPr wrap="square" rtlCol="0">
            <a:spAutoFit/>
          </a:bodyPr>
          <a:lstStyle/>
          <a:p>
            <a:pPr marL="539750" lvl="0" indent="-285750" defTabSz="403225">
              <a:buFontTx/>
              <a:buChar char="-"/>
              <a:defRPr/>
            </a:pPr>
            <a:r>
              <a:rPr lang="fr-FR" sz="1600" dirty="0" err="1">
                <a:solidFill>
                  <a:srgbClr val="565655"/>
                </a:solidFill>
                <a:latin typeface="Century Gothic" panose="020B0502020202020204" pitchFamily="34" charset="0"/>
              </a:rPr>
              <a:t>Purifying</a:t>
            </a:r>
            <a:endParaRPr lang="fr-FR" sz="1600" dirty="0">
              <a:solidFill>
                <a:srgbClr val="565655"/>
              </a:solidFill>
              <a:latin typeface="Century Gothic" panose="020B0502020202020204" pitchFamily="34" charset="0"/>
            </a:endParaRPr>
          </a:p>
          <a:p>
            <a:pPr marL="539750" lvl="0" indent="-285750" defTabSz="403225">
              <a:buFontTx/>
              <a:buChar char="-"/>
              <a:defRPr/>
            </a:pPr>
            <a:r>
              <a:rPr lang="fr-FR" sz="1600" dirty="0" err="1">
                <a:solidFill>
                  <a:srgbClr val="565655"/>
                </a:solidFill>
                <a:latin typeface="Century Gothic" panose="020B0502020202020204" pitchFamily="34" charset="0"/>
              </a:rPr>
              <a:t>Balancing</a:t>
            </a:r>
            <a:endParaRPr lang="fr-FR" sz="1600" dirty="0">
              <a:solidFill>
                <a:srgbClr val="565655"/>
              </a:solidFill>
              <a:latin typeface="Century Gothic" panose="020B0502020202020204" pitchFamily="34" charset="0"/>
            </a:endParaRPr>
          </a:p>
          <a:p>
            <a:pPr marL="539750" lvl="0" indent="-285750" defTabSz="403225">
              <a:buFontTx/>
              <a:buChar char="-"/>
              <a:defRPr/>
            </a:pPr>
            <a:r>
              <a:rPr lang="fr-FR" sz="1600" dirty="0" err="1">
                <a:solidFill>
                  <a:srgbClr val="565655"/>
                </a:solidFill>
                <a:latin typeface="Century Gothic" panose="020B0502020202020204" pitchFamily="34" charset="0"/>
              </a:rPr>
              <a:t>Soothing</a:t>
            </a:r>
            <a:endParaRPr lang="fr-FR" sz="1600" dirty="0">
              <a:solidFill>
                <a:srgbClr val="565655"/>
              </a:solidFill>
              <a:latin typeface="Century Gothic" panose="020B0502020202020204" pitchFamily="34" charset="0"/>
            </a:endParaRPr>
          </a:p>
          <a:p>
            <a:pPr marL="539750" lvl="0" indent="-285750" defTabSz="403225">
              <a:buFontTx/>
              <a:buChar char="-"/>
              <a:defRPr/>
            </a:pPr>
            <a:r>
              <a:rPr lang="fr-FR" sz="1600" dirty="0" err="1">
                <a:solidFill>
                  <a:srgbClr val="565655"/>
                </a:solidFill>
                <a:latin typeface="Century Gothic" panose="020B0502020202020204" pitchFamily="34" charset="0"/>
              </a:rPr>
              <a:t>Sebum</a:t>
            </a:r>
            <a:r>
              <a:rPr lang="fr-FR" sz="1600" dirty="0">
                <a:solidFill>
                  <a:srgbClr val="565655"/>
                </a:solidFill>
                <a:latin typeface="Century Gothic" panose="020B0502020202020204" pitchFamily="34" charset="0"/>
              </a:rPr>
              <a:t> </a:t>
            </a:r>
            <a:r>
              <a:rPr lang="fr-FR" sz="1600" dirty="0" err="1">
                <a:solidFill>
                  <a:srgbClr val="565655"/>
                </a:solidFill>
                <a:latin typeface="Century Gothic" panose="020B0502020202020204" pitchFamily="34" charset="0"/>
              </a:rPr>
              <a:t>regulating</a:t>
            </a:r>
            <a:endParaRPr lang="fr-FR" sz="1600" dirty="0">
              <a:solidFill>
                <a:srgbClr val="565655"/>
              </a:solidFill>
              <a:latin typeface="Century Gothic" panose="020B0502020202020204" pitchFamily="34" charset="0"/>
            </a:endParaRPr>
          </a:p>
        </p:txBody>
      </p:sp>
      <p:grpSp>
        <p:nvGrpSpPr>
          <p:cNvPr id="58" name="Groupe 57"/>
          <p:cNvGrpSpPr/>
          <p:nvPr/>
        </p:nvGrpSpPr>
        <p:grpSpPr>
          <a:xfrm>
            <a:off x="3212103" y="3571794"/>
            <a:ext cx="1220970" cy="1242068"/>
            <a:chOff x="9891184" y="4040484"/>
            <a:chExt cx="1220970" cy="1242068"/>
          </a:xfrm>
        </p:grpSpPr>
        <p:pic>
          <p:nvPicPr>
            <p:cNvPr id="60" name="Image 59" descr="kyhkr.jpg"/>
            <p:cNvPicPr>
              <a:picLocks noChangeAspect="1"/>
            </p:cNvPicPr>
            <p:nvPr/>
          </p:nvPicPr>
          <p:blipFill>
            <a:blip r:embed="rId5" cstate="print">
              <a:duotone>
                <a:schemeClr val="accent3">
                  <a:shade val="45000"/>
                  <a:satMod val="135000"/>
                </a:schemeClr>
                <a:prstClr val="white"/>
              </a:duotone>
            </a:blip>
            <a:stretch>
              <a:fillRect/>
            </a:stretch>
          </p:blipFill>
          <p:spPr>
            <a:xfrm>
              <a:off x="9891184" y="4040484"/>
              <a:ext cx="1220970" cy="1220970"/>
            </a:xfrm>
            <a:prstGeom prst="rect">
              <a:avLst/>
            </a:prstGeom>
            <a:ln>
              <a:noFill/>
            </a:ln>
            <a:effectLst/>
            <a:scene3d>
              <a:camera prst="orthographicFront">
                <a:rot lat="0" lon="0" rev="0"/>
              </a:camera>
              <a:lightRig rig="contrasting" dir="t">
                <a:rot lat="0" lon="0" rev="7800000"/>
              </a:lightRig>
            </a:scene3d>
            <a:sp3d/>
          </p:spPr>
        </p:pic>
        <p:pic>
          <p:nvPicPr>
            <p:cNvPr id="61" name="Image 60"/>
            <p:cNvPicPr>
              <a:picLocks noChangeAspect="1"/>
            </p:cNvPicPr>
            <p:nvPr/>
          </p:nvPicPr>
          <p:blipFill rotWithShape="1">
            <a:blip r:embed="rId11" cstate="print">
              <a:extLst>
                <a:ext uri="{28A0092B-C50C-407E-A947-70E740481C1C}">
                  <a14:useLocalDpi xmlns:a14="http://schemas.microsoft.com/office/drawing/2010/main" val="0"/>
                </a:ext>
              </a:extLst>
            </a:blip>
            <a:srcRect l="5335" t="2587"/>
            <a:stretch/>
          </p:blipFill>
          <p:spPr>
            <a:xfrm>
              <a:off x="9891185" y="4575186"/>
              <a:ext cx="1031124" cy="707366"/>
            </a:xfrm>
            <a:prstGeom prst="ellipse">
              <a:avLst/>
            </a:prstGeom>
            <a:ln>
              <a:noFill/>
            </a:ln>
            <a:effectLst>
              <a:softEdge rad="112500"/>
            </a:effectLst>
          </p:spPr>
        </p:pic>
        <p:pic>
          <p:nvPicPr>
            <p:cNvPr id="62" name="Image 6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26107" y="4231717"/>
              <a:ext cx="654873" cy="654873"/>
            </a:xfrm>
            <a:prstGeom prst="ellipse">
              <a:avLst/>
            </a:prstGeom>
            <a:ln>
              <a:noFill/>
            </a:ln>
            <a:effectLst/>
          </p:spPr>
        </p:pic>
        <p:pic>
          <p:nvPicPr>
            <p:cNvPr id="63" name="Image 6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96358" y="4139547"/>
              <a:ext cx="623271" cy="623271"/>
            </a:xfrm>
            <a:prstGeom prst="ellipse">
              <a:avLst/>
            </a:prstGeom>
            <a:ln>
              <a:noFill/>
            </a:ln>
            <a:effectLst>
              <a:softEdge rad="112500"/>
            </a:effectLst>
          </p:spPr>
        </p:pic>
      </p:grpSp>
      <p:sp>
        <p:nvSpPr>
          <p:cNvPr id="65" name="Rectangle 64"/>
          <p:cNvSpPr/>
          <p:nvPr/>
        </p:nvSpPr>
        <p:spPr>
          <a:xfrm>
            <a:off x="5158012" y="2646126"/>
            <a:ext cx="2487169" cy="81815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65655"/>
                </a:solidFill>
                <a:effectLst/>
                <a:uLnTx/>
                <a:uFillTx/>
                <a:latin typeface="Century Gothic" panose="020B0502020202020204" pitchFamily="34" charset="0"/>
                <a:ea typeface="+mn-ea"/>
                <a:cs typeface="+mn-cs"/>
              </a:rPr>
              <a:t>JOJOBA</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noProof="0" dirty="0">
                <a:solidFill>
                  <a:srgbClr val="565655"/>
                </a:solidFill>
                <a:latin typeface="Century Gothic" panose="020B0502020202020204" pitchFamily="34" charset="0"/>
              </a:rPr>
              <a:t>CRITHMUM</a:t>
            </a:r>
            <a:endPar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6" name="Groupe 65"/>
          <p:cNvGrpSpPr/>
          <p:nvPr/>
        </p:nvGrpSpPr>
        <p:grpSpPr>
          <a:xfrm>
            <a:off x="5665356" y="3569734"/>
            <a:ext cx="1471770" cy="1220970"/>
            <a:chOff x="9024217" y="4020216"/>
            <a:chExt cx="1471770" cy="1220970"/>
          </a:xfrm>
        </p:grpSpPr>
        <p:pic>
          <p:nvPicPr>
            <p:cNvPr id="67" name="Image 66" descr="kyhkr.jpg"/>
            <p:cNvPicPr>
              <a:picLocks noChangeAspect="1"/>
            </p:cNvPicPr>
            <p:nvPr/>
          </p:nvPicPr>
          <p:blipFill>
            <a:blip r:embed="rId5" cstate="print">
              <a:duotone>
                <a:schemeClr val="accent3">
                  <a:shade val="45000"/>
                  <a:satMod val="135000"/>
                </a:schemeClr>
                <a:prstClr val="white"/>
              </a:duotone>
            </a:blip>
            <a:stretch>
              <a:fillRect/>
            </a:stretch>
          </p:blipFill>
          <p:spPr>
            <a:xfrm>
              <a:off x="9035791" y="4020216"/>
              <a:ext cx="1220970" cy="1220970"/>
            </a:xfrm>
            <a:prstGeom prst="rect">
              <a:avLst/>
            </a:prstGeom>
            <a:ln>
              <a:noFill/>
            </a:ln>
            <a:effectLst/>
            <a:scene3d>
              <a:camera prst="orthographicFront">
                <a:rot lat="0" lon="0" rev="0"/>
              </a:camera>
              <a:lightRig rig="contrasting" dir="t">
                <a:rot lat="0" lon="0" rev="7800000"/>
              </a:lightRig>
            </a:scene3d>
            <a:sp3d/>
          </p:spPr>
        </p:pic>
        <p:pic>
          <p:nvPicPr>
            <p:cNvPr id="68" name="Image 6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24217" y="4103573"/>
              <a:ext cx="757544" cy="954882"/>
            </a:xfrm>
            <a:prstGeom prst="ellipse">
              <a:avLst/>
            </a:prstGeom>
            <a:ln>
              <a:noFill/>
            </a:ln>
            <a:effectLst>
              <a:softEdge rad="112500"/>
            </a:effectLst>
          </p:spPr>
        </p:pic>
        <p:pic>
          <p:nvPicPr>
            <p:cNvPr id="69" name="Image 68"/>
            <p:cNvPicPr>
              <a:picLocks noChangeAspect="1"/>
            </p:cNvPicPr>
            <p:nvPr/>
          </p:nvPicPr>
          <p:blipFill rotWithShape="1">
            <a:blip r:embed="rId15" cstate="print">
              <a:extLst>
                <a:ext uri="{28A0092B-C50C-407E-A947-70E740481C1C}">
                  <a14:useLocalDpi xmlns:a14="http://schemas.microsoft.com/office/drawing/2010/main" val="0"/>
                </a:ext>
              </a:extLst>
            </a:blip>
            <a:srcRect l="6793" t="12537" b="12438"/>
            <a:stretch/>
          </p:blipFill>
          <p:spPr>
            <a:xfrm rot="20362926">
              <a:off x="9067537" y="4320086"/>
              <a:ext cx="1428450" cy="766539"/>
            </a:xfrm>
            <a:prstGeom prst="ellipse">
              <a:avLst/>
            </a:prstGeom>
            <a:ln>
              <a:noFill/>
            </a:ln>
            <a:effectLst>
              <a:softEdge rad="112500"/>
            </a:effectLst>
          </p:spPr>
        </p:pic>
      </p:grpSp>
      <p:sp>
        <p:nvSpPr>
          <p:cNvPr id="70" name="ZoneTexte 69"/>
          <p:cNvSpPr txBox="1"/>
          <p:nvPr/>
        </p:nvSpPr>
        <p:spPr>
          <a:xfrm>
            <a:off x="5158010" y="5078422"/>
            <a:ext cx="2487171" cy="584775"/>
          </a:xfrm>
          <a:prstGeom prst="rect">
            <a:avLst/>
          </a:prstGeom>
          <a:noFill/>
        </p:spPr>
        <p:txBody>
          <a:bodyPr wrap="square" rtlCol="0">
            <a:spAutoFit/>
          </a:bodyPr>
          <a:lstStyle/>
          <a:p>
            <a:pPr marL="182563" lvl="0" indent="-182563" defTabSz="403225">
              <a:buFontTx/>
              <a:buChar char="-"/>
              <a:defRPr/>
            </a:pPr>
            <a:r>
              <a:rPr lang="fr-FR" sz="1600" dirty="0">
                <a:solidFill>
                  <a:srgbClr val="565655"/>
                </a:solidFill>
                <a:latin typeface="Century Gothic" panose="020B0502020202020204" pitchFamily="34" charset="0"/>
              </a:rPr>
              <a:t>Anti </a:t>
            </a:r>
            <a:r>
              <a:rPr lang="fr-FR" sz="1600" dirty="0" err="1">
                <a:solidFill>
                  <a:srgbClr val="565655"/>
                </a:solidFill>
                <a:latin typeface="Century Gothic" panose="020B0502020202020204" pitchFamily="34" charset="0"/>
              </a:rPr>
              <a:t>environmental</a:t>
            </a:r>
            <a:r>
              <a:rPr lang="fr-FR" sz="1600" dirty="0">
                <a:solidFill>
                  <a:srgbClr val="565655"/>
                </a:solidFill>
                <a:latin typeface="Century Gothic" panose="020B0502020202020204" pitchFamily="34" charset="0"/>
              </a:rPr>
              <a:t> pollution</a:t>
            </a:r>
          </a:p>
        </p:txBody>
      </p:sp>
      <p:grpSp>
        <p:nvGrpSpPr>
          <p:cNvPr id="5" name="Groupe 4"/>
          <p:cNvGrpSpPr/>
          <p:nvPr/>
        </p:nvGrpSpPr>
        <p:grpSpPr>
          <a:xfrm>
            <a:off x="7880803" y="3548305"/>
            <a:ext cx="1535548" cy="1220970"/>
            <a:chOff x="9299850" y="4252873"/>
            <a:chExt cx="1535548" cy="1220970"/>
          </a:xfrm>
        </p:grpSpPr>
        <p:pic>
          <p:nvPicPr>
            <p:cNvPr id="72" name="Image 71" descr="kyhkr.jpg"/>
            <p:cNvPicPr>
              <a:picLocks noChangeAspect="1"/>
            </p:cNvPicPr>
            <p:nvPr/>
          </p:nvPicPr>
          <p:blipFill>
            <a:blip r:embed="rId5" cstate="print">
              <a:duotone>
                <a:schemeClr val="accent3">
                  <a:shade val="45000"/>
                  <a:satMod val="135000"/>
                </a:schemeClr>
                <a:prstClr val="white"/>
              </a:duotone>
            </a:blip>
            <a:stretch>
              <a:fillRect/>
            </a:stretch>
          </p:blipFill>
          <p:spPr>
            <a:xfrm>
              <a:off x="9402898" y="4252873"/>
              <a:ext cx="1220970" cy="1220970"/>
            </a:xfrm>
            <a:prstGeom prst="rect">
              <a:avLst/>
            </a:prstGeom>
            <a:ln>
              <a:noFill/>
            </a:ln>
            <a:effectLst/>
            <a:scene3d>
              <a:camera prst="orthographicFront">
                <a:rot lat="0" lon="0" rev="0"/>
              </a:camera>
              <a:lightRig rig="contrasting" dir="t">
                <a:rot lat="0" lon="0" rev="7800000"/>
              </a:lightRig>
            </a:scene3d>
            <a:sp3d/>
          </p:spPr>
        </p:pic>
        <p:pic>
          <p:nvPicPr>
            <p:cNvPr id="73" name="Image 72"/>
            <p:cNvPicPr>
              <a:picLocks noChangeAspect="1"/>
            </p:cNvPicPr>
            <p:nvPr/>
          </p:nvPicPr>
          <p:blipFill rotWithShape="1">
            <a:blip r:embed="rId16" cstate="print">
              <a:extLst>
                <a:ext uri="{28A0092B-C50C-407E-A947-70E740481C1C}">
                  <a14:useLocalDpi xmlns:a14="http://schemas.microsoft.com/office/drawing/2010/main" val="0"/>
                </a:ext>
              </a:extLst>
            </a:blip>
            <a:srcRect l="8391" t="11472" b="12400"/>
            <a:stretch/>
          </p:blipFill>
          <p:spPr>
            <a:xfrm>
              <a:off x="9299850" y="4484190"/>
              <a:ext cx="1535548" cy="851634"/>
            </a:xfrm>
            <a:prstGeom prst="ellipse">
              <a:avLst/>
            </a:prstGeom>
            <a:ln>
              <a:noFill/>
            </a:ln>
            <a:effectLst>
              <a:softEdge rad="112500"/>
            </a:effectLst>
          </p:spPr>
        </p:pic>
      </p:grpSp>
      <p:sp>
        <p:nvSpPr>
          <p:cNvPr id="74" name="Rectangle 73"/>
          <p:cNvSpPr/>
          <p:nvPr/>
        </p:nvSpPr>
        <p:spPr>
          <a:xfrm>
            <a:off x="7737019" y="2646126"/>
            <a:ext cx="2487169" cy="818156"/>
          </a:xfrm>
          <a:prstGeom prst="rect">
            <a:avLst/>
          </a:prstGeom>
          <a:solidFill>
            <a:srgbClr val="F3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sz="1600" dirty="0">
                <a:solidFill>
                  <a:srgbClr val="565655"/>
                </a:solidFill>
                <a:latin typeface="Century Gothic" panose="020B0502020202020204" pitchFamily="34" charset="0"/>
              </a:rPr>
              <a:t>ORGANIC ASHWAGANDHA </a:t>
            </a:r>
            <a:endParaRPr kumimoji="0" lang="fr-FR" sz="1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ZoneTexte 31">
            <a:extLst>
              <a:ext uri="{FF2B5EF4-FFF2-40B4-BE49-F238E27FC236}">
                <a16:creationId xmlns:a16="http://schemas.microsoft.com/office/drawing/2014/main" id="{6BB2DA55-70A8-4B38-8830-C0722D14B082}"/>
              </a:ext>
            </a:extLst>
          </p:cNvPr>
          <p:cNvSpPr txBox="1"/>
          <p:nvPr/>
        </p:nvSpPr>
        <p:spPr>
          <a:xfrm>
            <a:off x="7737017" y="5078422"/>
            <a:ext cx="2487171" cy="584775"/>
          </a:xfrm>
          <a:prstGeom prst="rect">
            <a:avLst/>
          </a:prstGeom>
          <a:noFill/>
        </p:spPr>
        <p:txBody>
          <a:bodyPr wrap="square" rtlCol="0">
            <a:spAutoFit/>
          </a:bodyPr>
          <a:lstStyle/>
          <a:p>
            <a:pPr marL="182563" lvl="0" indent="-182563" defTabSz="403225">
              <a:buFontTx/>
              <a:buChar char="-"/>
              <a:defRPr/>
            </a:pPr>
            <a:r>
              <a:rPr lang="fr-FR" sz="1600" dirty="0">
                <a:solidFill>
                  <a:srgbClr val="565655"/>
                </a:solidFill>
                <a:latin typeface="Century Gothic" panose="020B0502020202020204" pitchFamily="34" charset="0"/>
              </a:rPr>
              <a:t>Anti digital pollution (</a:t>
            </a:r>
            <a:r>
              <a:rPr lang="fr-FR" sz="1600" dirty="0" err="1">
                <a:solidFill>
                  <a:srgbClr val="565655"/>
                </a:solidFill>
                <a:latin typeface="Century Gothic" panose="020B0502020202020204" pitchFamily="34" charset="0"/>
              </a:rPr>
              <a:t>blue</a:t>
            </a:r>
            <a:r>
              <a:rPr lang="fr-FR" sz="1600" dirty="0">
                <a:solidFill>
                  <a:srgbClr val="565655"/>
                </a:solidFill>
                <a:latin typeface="Century Gothic" panose="020B0502020202020204" pitchFamily="34" charset="0"/>
              </a:rPr>
              <a:t> light)</a:t>
            </a:r>
          </a:p>
        </p:txBody>
      </p:sp>
      <p:pic>
        <p:nvPicPr>
          <p:cNvPr id="33" name="Image 32" descr="cid:image016.jpg@01D594B0.AD6092C0">
            <a:extLst>
              <a:ext uri="{FF2B5EF4-FFF2-40B4-BE49-F238E27FC236}">
                <a16:creationId xmlns:a16="http://schemas.microsoft.com/office/drawing/2014/main" id="{2252E7D6-4524-4B09-82F2-245D7EAC98DE}"/>
              </a:ext>
            </a:extLst>
          </p:cNvPr>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6565367" y="4358525"/>
            <a:ext cx="542813" cy="512086"/>
          </a:xfrm>
          <a:prstGeom prst="rect">
            <a:avLst/>
          </a:prstGeom>
          <a:noFill/>
          <a:ln>
            <a:noFill/>
          </a:ln>
        </p:spPr>
      </p:pic>
      <p:pic>
        <p:nvPicPr>
          <p:cNvPr id="35" name="Image 34" descr="cid:image001.jpg@01D594B0.AD6092C0">
            <a:extLst>
              <a:ext uri="{FF2B5EF4-FFF2-40B4-BE49-F238E27FC236}">
                <a16:creationId xmlns:a16="http://schemas.microsoft.com/office/drawing/2014/main" id="{51DB3E80-B7B4-4648-A4BB-5063ACCE259A}"/>
              </a:ext>
            </a:extLst>
          </p:cNvPr>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a:off x="9006311" y="4388975"/>
            <a:ext cx="431543" cy="481636"/>
          </a:xfrm>
          <a:prstGeom prst="rect">
            <a:avLst/>
          </a:prstGeom>
          <a:noFill/>
          <a:ln>
            <a:noFill/>
          </a:ln>
        </p:spPr>
      </p:pic>
    </p:spTree>
    <p:extLst>
      <p:ext uri="{BB962C8B-B14F-4D97-AF65-F5344CB8AC3E}">
        <p14:creationId xmlns:p14="http://schemas.microsoft.com/office/powerpoint/2010/main" val="189631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fade">
                                      <p:cBhvr>
                                        <p:cTn id="29" dur="1000"/>
                                        <p:tgtEl>
                                          <p:spTgt spid="56"/>
                                        </p:tgtEl>
                                      </p:cBhvr>
                                    </p:animEffect>
                                    <p:anim calcmode="lin" valueType="num">
                                      <p:cBhvr>
                                        <p:cTn id="30" dur="1000" fill="hold"/>
                                        <p:tgtEl>
                                          <p:spTgt spid="56"/>
                                        </p:tgtEl>
                                        <p:attrNameLst>
                                          <p:attrName>ppt_x</p:attrName>
                                        </p:attrNameLst>
                                      </p:cBhvr>
                                      <p:tavLst>
                                        <p:tav tm="0">
                                          <p:val>
                                            <p:strVal val="#ppt_x"/>
                                          </p:val>
                                        </p:tav>
                                        <p:tav tm="100000">
                                          <p:val>
                                            <p:strVal val="#ppt_x"/>
                                          </p:val>
                                        </p:tav>
                                      </p:tavLst>
                                    </p:anim>
                                    <p:anim calcmode="lin" valueType="num">
                                      <p:cBhvr>
                                        <p:cTn id="31" dur="1000" fill="hold"/>
                                        <p:tgtEl>
                                          <p:spTgt spid="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0"/>
                                        <p:tgtEl>
                                          <p:spTgt spid="58"/>
                                        </p:tgtEl>
                                      </p:cBhvr>
                                    </p:animEffect>
                                    <p:anim calcmode="lin" valueType="num">
                                      <p:cBhvr>
                                        <p:cTn id="35" dur="1000" fill="hold"/>
                                        <p:tgtEl>
                                          <p:spTgt spid="58"/>
                                        </p:tgtEl>
                                        <p:attrNameLst>
                                          <p:attrName>ppt_x</p:attrName>
                                        </p:attrNameLst>
                                      </p:cBhvr>
                                      <p:tavLst>
                                        <p:tav tm="0">
                                          <p:val>
                                            <p:strVal val="#ppt_x"/>
                                          </p:val>
                                        </p:tav>
                                        <p:tav tm="100000">
                                          <p:val>
                                            <p:strVal val="#ppt_x"/>
                                          </p:val>
                                        </p:tav>
                                      </p:tavLst>
                                    </p:anim>
                                    <p:anim calcmode="lin" valueType="num">
                                      <p:cBhvr>
                                        <p:cTn id="36" dur="1000" fill="hold"/>
                                        <p:tgtEl>
                                          <p:spTgt spid="5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fade">
                                      <p:cBhvr>
                                        <p:cTn id="39" dur="1000"/>
                                        <p:tgtEl>
                                          <p:spTgt spid="57"/>
                                        </p:tgtEl>
                                      </p:cBhvr>
                                    </p:animEffect>
                                    <p:anim calcmode="lin" valueType="num">
                                      <p:cBhvr>
                                        <p:cTn id="40" dur="1000" fill="hold"/>
                                        <p:tgtEl>
                                          <p:spTgt spid="57"/>
                                        </p:tgtEl>
                                        <p:attrNameLst>
                                          <p:attrName>ppt_x</p:attrName>
                                        </p:attrNameLst>
                                      </p:cBhvr>
                                      <p:tavLst>
                                        <p:tav tm="0">
                                          <p:val>
                                            <p:strVal val="#ppt_x"/>
                                          </p:val>
                                        </p:tav>
                                        <p:tav tm="100000">
                                          <p:val>
                                            <p:strVal val="#ppt_x"/>
                                          </p:val>
                                        </p:tav>
                                      </p:tavLst>
                                    </p:anim>
                                    <p:anim calcmode="lin" valueType="num">
                                      <p:cBhvr>
                                        <p:cTn id="4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fade">
                                      <p:cBhvr>
                                        <p:cTn id="46" dur="1000"/>
                                        <p:tgtEl>
                                          <p:spTgt spid="65"/>
                                        </p:tgtEl>
                                      </p:cBhvr>
                                    </p:animEffect>
                                    <p:anim calcmode="lin" valueType="num">
                                      <p:cBhvr>
                                        <p:cTn id="47" dur="1000" fill="hold"/>
                                        <p:tgtEl>
                                          <p:spTgt spid="65"/>
                                        </p:tgtEl>
                                        <p:attrNameLst>
                                          <p:attrName>ppt_x</p:attrName>
                                        </p:attrNameLst>
                                      </p:cBhvr>
                                      <p:tavLst>
                                        <p:tav tm="0">
                                          <p:val>
                                            <p:strVal val="#ppt_x"/>
                                          </p:val>
                                        </p:tav>
                                        <p:tav tm="100000">
                                          <p:val>
                                            <p:strVal val="#ppt_x"/>
                                          </p:val>
                                        </p:tav>
                                      </p:tavLst>
                                    </p:anim>
                                    <p:anim calcmode="lin" valueType="num">
                                      <p:cBhvr>
                                        <p:cTn id="48" dur="1000" fill="hold"/>
                                        <p:tgtEl>
                                          <p:spTgt spid="6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1000"/>
                                        <p:tgtEl>
                                          <p:spTgt spid="66"/>
                                        </p:tgtEl>
                                      </p:cBhvr>
                                    </p:animEffect>
                                    <p:anim calcmode="lin" valueType="num">
                                      <p:cBhvr>
                                        <p:cTn id="52" dur="1000" fill="hold"/>
                                        <p:tgtEl>
                                          <p:spTgt spid="66"/>
                                        </p:tgtEl>
                                        <p:attrNameLst>
                                          <p:attrName>ppt_x</p:attrName>
                                        </p:attrNameLst>
                                      </p:cBhvr>
                                      <p:tavLst>
                                        <p:tav tm="0">
                                          <p:val>
                                            <p:strVal val="#ppt_x"/>
                                          </p:val>
                                        </p:tav>
                                        <p:tav tm="100000">
                                          <p:val>
                                            <p:strVal val="#ppt_x"/>
                                          </p:val>
                                        </p:tav>
                                      </p:tavLst>
                                    </p:anim>
                                    <p:anim calcmode="lin" valueType="num">
                                      <p:cBhvr>
                                        <p:cTn id="53" dur="1000" fill="hold"/>
                                        <p:tgtEl>
                                          <p:spTgt spid="66"/>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1000"/>
                                        <p:tgtEl>
                                          <p:spTgt spid="33"/>
                                        </p:tgtEl>
                                      </p:cBhvr>
                                    </p:animEffect>
                                    <p:anim calcmode="lin" valueType="num">
                                      <p:cBhvr>
                                        <p:cTn id="57" dur="1000" fill="hold"/>
                                        <p:tgtEl>
                                          <p:spTgt spid="33"/>
                                        </p:tgtEl>
                                        <p:attrNameLst>
                                          <p:attrName>ppt_x</p:attrName>
                                        </p:attrNameLst>
                                      </p:cBhvr>
                                      <p:tavLst>
                                        <p:tav tm="0">
                                          <p:val>
                                            <p:strVal val="#ppt_x"/>
                                          </p:val>
                                        </p:tav>
                                        <p:tav tm="100000">
                                          <p:val>
                                            <p:strVal val="#ppt_x"/>
                                          </p:val>
                                        </p:tav>
                                      </p:tavLst>
                                    </p:anim>
                                    <p:anim calcmode="lin" valueType="num">
                                      <p:cBhvr>
                                        <p:cTn id="58" dur="1000" fill="hold"/>
                                        <p:tgtEl>
                                          <p:spTgt spid="3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1000"/>
                                        <p:tgtEl>
                                          <p:spTgt spid="70"/>
                                        </p:tgtEl>
                                      </p:cBhvr>
                                    </p:animEffect>
                                    <p:anim calcmode="lin" valueType="num">
                                      <p:cBhvr>
                                        <p:cTn id="62" dur="1000" fill="hold"/>
                                        <p:tgtEl>
                                          <p:spTgt spid="70"/>
                                        </p:tgtEl>
                                        <p:attrNameLst>
                                          <p:attrName>ppt_x</p:attrName>
                                        </p:attrNameLst>
                                      </p:cBhvr>
                                      <p:tavLst>
                                        <p:tav tm="0">
                                          <p:val>
                                            <p:strVal val="#ppt_x"/>
                                          </p:val>
                                        </p:tav>
                                        <p:tav tm="100000">
                                          <p:val>
                                            <p:strVal val="#ppt_x"/>
                                          </p:val>
                                        </p:tav>
                                      </p:tavLst>
                                    </p:anim>
                                    <p:anim calcmode="lin" valueType="num">
                                      <p:cBhvr>
                                        <p:cTn id="63"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fade">
                                      <p:cBhvr>
                                        <p:cTn id="68" dur="1000"/>
                                        <p:tgtEl>
                                          <p:spTgt spid="74"/>
                                        </p:tgtEl>
                                      </p:cBhvr>
                                    </p:animEffect>
                                    <p:anim calcmode="lin" valueType="num">
                                      <p:cBhvr>
                                        <p:cTn id="69" dur="1000" fill="hold"/>
                                        <p:tgtEl>
                                          <p:spTgt spid="74"/>
                                        </p:tgtEl>
                                        <p:attrNameLst>
                                          <p:attrName>ppt_x</p:attrName>
                                        </p:attrNameLst>
                                      </p:cBhvr>
                                      <p:tavLst>
                                        <p:tav tm="0">
                                          <p:val>
                                            <p:strVal val="#ppt_x"/>
                                          </p:val>
                                        </p:tav>
                                        <p:tav tm="100000">
                                          <p:val>
                                            <p:strVal val="#ppt_x"/>
                                          </p:val>
                                        </p:tav>
                                      </p:tavLst>
                                    </p:anim>
                                    <p:anim calcmode="lin" valueType="num">
                                      <p:cBhvr>
                                        <p:cTn id="70" dur="1000" fill="hold"/>
                                        <p:tgtEl>
                                          <p:spTgt spid="7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1000"/>
                                        <p:tgtEl>
                                          <p:spTgt spid="5"/>
                                        </p:tgtEl>
                                      </p:cBhvr>
                                    </p:animEffect>
                                    <p:anim calcmode="lin" valueType="num">
                                      <p:cBhvr>
                                        <p:cTn id="74" dur="1000" fill="hold"/>
                                        <p:tgtEl>
                                          <p:spTgt spid="5"/>
                                        </p:tgtEl>
                                        <p:attrNameLst>
                                          <p:attrName>ppt_x</p:attrName>
                                        </p:attrNameLst>
                                      </p:cBhvr>
                                      <p:tavLst>
                                        <p:tav tm="0">
                                          <p:val>
                                            <p:strVal val="#ppt_x"/>
                                          </p:val>
                                        </p:tav>
                                        <p:tav tm="100000">
                                          <p:val>
                                            <p:strVal val="#ppt_x"/>
                                          </p:val>
                                        </p:tav>
                                      </p:tavLst>
                                    </p:anim>
                                    <p:anim calcmode="lin" valueType="num">
                                      <p:cBhvr>
                                        <p:cTn id="75" dur="1000" fill="hold"/>
                                        <p:tgtEl>
                                          <p:spTgt spid="5"/>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fade">
                                      <p:cBhvr>
                                        <p:cTn id="78" dur="1000"/>
                                        <p:tgtEl>
                                          <p:spTgt spid="35"/>
                                        </p:tgtEl>
                                      </p:cBhvr>
                                    </p:animEffect>
                                    <p:anim calcmode="lin" valueType="num">
                                      <p:cBhvr>
                                        <p:cTn id="79" dur="1000" fill="hold"/>
                                        <p:tgtEl>
                                          <p:spTgt spid="35"/>
                                        </p:tgtEl>
                                        <p:attrNameLst>
                                          <p:attrName>ppt_x</p:attrName>
                                        </p:attrNameLst>
                                      </p:cBhvr>
                                      <p:tavLst>
                                        <p:tav tm="0">
                                          <p:val>
                                            <p:strVal val="#ppt_x"/>
                                          </p:val>
                                        </p:tav>
                                        <p:tav tm="100000">
                                          <p:val>
                                            <p:strVal val="#ppt_x"/>
                                          </p:val>
                                        </p:tav>
                                      </p:tavLst>
                                    </p:anim>
                                    <p:anim calcmode="lin" valueType="num">
                                      <p:cBhvr>
                                        <p:cTn id="80" dur="1000" fill="hold"/>
                                        <p:tgtEl>
                                          <p:spTgt spid="3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anim calcmode="lin" valueType="num">
                                      <p:cBhvr>
                                        <p:cTn id="84" dur="1000" fill="hold"/>
                                        <p:tgtEl>
                                          <p:spTgt spid="32"/>
                                        </p:tgtEl>
                                        <p:attrNameLst>
                                          <p:attrName>ppt_x</p:attrName>
                                        </p:attrNameLst>
                                      </p:cBhvr>
                                      <p:tavLst>
                                        <p:tav tm="0">
                                          <p:val>
                                            <p:strVal val="#ppt_x"/>
                                          </p:val>
                                        </p:tav>
                                        <p:tav tm="100000">
                                          <p:val>
                                            <p:strVal val="#ppt_x"/>
                                          </p:val>
                                        </p:tav>
                                      </p:tavLst>
                                    </p:anim>
                                    <p:anim calcmode="lin" valueType="num">
                                      <p:cBhvr>
                                        <p:cTn id="8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p:bldP spid="56" grpId="0" animBg="1"/>
      <p:bldP spid="57" grpId="0"/>
      <p:bldP spid="65" grpId="0" animBg="1"/>
      <p:bldP spid="70" grpId="0"/>
      <p:bldP spid="74" grpId="0" animBg="1"/>
      <p:bldP spid="32"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1459</TotalTime>
  <Words>2249</Words>
  <Application>Microsoft Office PowerPoint</Application>
  <PresentationFormat>Grand écran</PresentationFormat>
  <Paragraphs>389</Paragraphs>
  <Slides>19</Slides>
  <Notes>19</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19</vt:i4>
      </vt:variant>
    </vt:vector>
  </HeadingPairs>
  <TitlesOfParts>
    <vt:vector size="28" baseType="lpstr">
      <vt:lpstr>Arial</vt:lpstr>
      <vt:lpstr>Arial Narrow</vt:lpstr>
      <vt:lpstr>Calibri</vt:lpstr>
      <vt:lpstr>Calibri Light</vt:lpstr>
      <vt:lpstr>Century</vt:lpstr>
      <vt:lpstr>Century Gothic</vt:lpstr>
      <vt:lpstr>Wingdings</vt:lpstr>
      <vt:lpstr>Thème Office</vt:lpstr>
      <vt:lpstr>Conception personnalisée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MULTALER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199</cp:revision>
  <dcterms:created xsi:type="dcterms:W3CDTF">2021-03-08T08:02:37Z</dcterms:created>
  <dcterms:modified xsi:type="dcterms:W3CDTF">2021-06-01T12:42:37Z</dcterms:modified>
</cp:coreProperties>
</file>