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emf" ContentType="image/x-emf"/>
  <Default Extension="rels" ContentType="application/vnd.openxmlformats-package.relationships+xml"/>
  <Default Extension="xml" ContentType="application/xml"/>
  <Default Extension="wdp" ContentType="image/vnd.ms-photo"/>
  <Default Extension="vml" ContentType="application/vnd.openxmlformats-officedocument.vmlDrawing"/>
  <Default Extension="jpg" ContentType="image/jpeg"/>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9"/>
  </p:notesMasterIdLst>
  <p:sldIdLst>
    <p:sldId id="256" r:id="rId2"/>
    <p:sldId id="294" r:id="rId3"/>
    <p:sldId id="299" r:id="rId4"/>
    <p:sldId id="258" r:id="rId5"/>
    <p:sldId id="301" r:id="rId6"/>
    <p:sldId id="262" r:id="rId7"/>
    <p:sldId id="264" r:id="rId8"/>
    <p:sldId id="267" r:id="rId9"/>
    <p:sldId id="268" r:id="rId10"/>
    <p:sldId id="269" r:id="rId11"/>
    <p:sldId id="270" r:id="rId12"/>
    <p:sldId id="271" r:id="rId13"/>
    <p:sldId id="272" r:id="rId14"/>
    <p:sldId id="307" r:id="rId15"/>
    <p:sldId id="276" r:id="rId16"/>
    <p:sldId id="280" r:id="rId17"/>
    <p:sldId id="281" r:id="rId18"/>
    <p:sldId id="293" r:id="rId19"/>
    <p:sldId id="302" r:id="rId20"/>
    <p:sldId id="283" r:id="rId21"/>
    <p:sldId id="284" r:id="rId22"/>
    <p:sldId id="287" r:id="rId23"/>
    <p:sldId id="306" r:id="rId24"/>
    <p:sldId id="303" r:id="rId25"/>
    <p:sldId id="265" r:id="rId26"/>
    <p:sldId id="308" r:id="rId27"/>
    <p:sldId id="290" r:id="rId28"/>
  </p:sldIdLst>
  <p:sldSz cx="12192000" cy="6858000"/>
  <p:notesSz cx="6858000" cy="9144000"/>
  <p:defaultTex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EDAD7"/>
    <a:srgbClr val="B2D4DF"/>
    <a:srgbClr val="3E3E3E"/>
    <a:srgbClr val="EFF5FB"/>
    <a:srgbClr val="75B2C5"/>
    <a:srgbClr val="D8ECF2"/>
    <a:srgbClr val="C2E1EB"/>
    <a:srgbClr val="F9F9F9"/>
    <a:srgbClr val="595959"/>
    <a:srgbClr val="DEEBF7"/>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1682" autoAdjust="0"/>
    <p:restoredTop sz="80498" autoAdjust="0"/>
  </p:normalViewPr>
  <p:slideViewPr>
    <p:cSldViewPr snapToGrid="0">
      <p:cViewPr>
        <p:scale>
          <a:sx n="70" d="100"/>
          <a:sy n="70" d="100"/>
        </p:scale>
        <p:origin x="280" y="5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presProps" Target="presProps.xml"/><Relationship Id="rId8" Type="http://schemas.openxmlformats.org/officeDocument/2006/relationships/slide" Target="slides/slide7.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69.e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fr-FR"/>
          </a:p>
        </p:txBody>
      </p:sp>
      <p:sp>
        <p:nvSpPr>
          <p:cNvPr id="3" name="Espace réservé de la date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A4B1C67-611F-4DD7-9F58-4EA7B6A78DDE}" type="datetimeFigureOut">
              <a:rPr lang="fr-FR" smtClean="0"/>
              <a:t>05/05/2022</a:t>
            </a:fld>
            <a:endParaRPr lang="fr-FR"/>
          </a:p>
        </p:txBody>
      </p:sp>
      <p:sp>
        <p:nvSpPr>
          <p:cNvPr id="4" name="Espace réservé de l'image des diapositives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fr-FR"/>
          </a:p>
        </p:txBody>
      </p:sp>
      <p:sp>
        <p:nvSpPr>
          <p:cNvPr id="5" name="Espace réservé des note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fr-FR" smtClean="0"/>
              <a:t>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6" name="Espace réservé du pied de page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fr-FR"/>
          </a:p>
        </p:txBody>
      </p:sp>
      <p:sp>
        <p:nvSpPr>
          <p:cNvPr id="7" name="Espace réservé du numéro de diapositive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5F74F12-BF9F-48CE-B2BB-B298F664BBB3}" type="slidenum">
              <a:rPr lang="fr-FR" smtClean="0"/>
              <a:t>‹N°›</a:t>
            </a:fld>
            <a:endParaRPr lang="fr-FR"/>
          </a:p>
        </p:txBody>
      </p:sp>
    </p:spTree>
    <p:extLst>
      <p:ext uri="{BB962C8B-B14F-4D97-AF65-F5344CB8AC3E}">
        <p14:creationId xmlns:p14="http://schemas.microsoft.com/office/powerpoint/2010/main" val="213712758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smtClean="0"/>
              <a:t>Pour</a:t>
            </a:r>
            <a:r>
              <a:rPr lang="fr-FR" baseline="0" dirty="0" smtClean="0"/>
              <a:t> rappel ce </a:t>
            </a:r>
            <a:r>
              <a:rPr lang="fr-FR" baseline="0" dirty="0" err="1" smtClean="0"/>
              <a:t>webinar</a:t>
            </a:r>
            <a:r>
              <a:rPr lang="fr-FR" baseline="0" dirty="0" smtClean="0"/>
              <a:t> concerne des produits que vous connaissez déjà. </a:t>
            </a:r>
          </a:p>
          <a:p>
            <a:r>
              <a:rPr lang="fr-FR" baseline="0" dirty="0" smtClean="0"/>
              <a:t>Cette présentation est à votre disposition afin de la reproduire auprès de vos clients. </a:t>
            </a:r>
            <a:endParaRPr lang="fr-FR" dirty="0"/>
          </a:p>
        </p:txBody>
      </p:sp>
      <p:sp>
        <p:nvSpPr>
          <p:cNvPr id="4" name="Espace réservé du numéro de diapositive 3"/>
          <p:cNvSpPr>
            <a:spLocks noGrp="1"/>
          </p:cNvSpPr>
          <p:nvPr>
            <p:ph type="sldNum" sz="quarter" idx="10"/>
          </p:nvPr>
        </p:nvSpPr>
        <p:spPr/>
        <p:txBody>
          <a:bodyPr/>
          <a:lstStyle/>
          <a:p>
            <a:fld id="{E5F74F12-BF9F-48CE-B2BB-B298F664BBB3}" type="slidenum">
              <a:rPr lang="fr-FR" smtClean="0"/>
              <a:t>1</a:t>
            </a:fld>
            <a:endParaRPr lang="fr-FR"/>
          </a:p>
        </p:txBody>
      </p:sp>
    </p:spTree>
    <p:extLst>
      <p:ext uri="{BB962C8B-B14F-4D97-AF65-F5344CB8AC3E}">
        <p14:creationId xmlns:p14="http://schemas.microsoft.com/office/powerpoint/2010/main" val="163583745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5041900" y="566738"/>
            <a:ext cx="5043488" cy="2836862"/>
          </a:xfrm>
        </p:spPr>
      </p:sp>
      <p:sp>
        <p:nvSpPr>
          <p:cNvPr id="3" name="Espace réservé des notes 2"/>
          <p:cNvSpPr>
            <a:spLocks noGrp="1"/>
          </p:cNvSpPr>
          <p:nvPr>
            <p:ph type="body" idx="1"/>
          </p:nvPr>
        </p:nvSpPr>
        <p:spPr/>
        <p:txBody>
          <a:bodyPr/>
          <a:lstStyle/>
          <a:p>
            <a:r>
              <a:rPr lang="fr-FR" sz="1200" i="0" kern="1200" baseline="0" dirty="0" smtClean="0">
                <a:solidFill>
                  <a:schemeClr val="tx1"/>
                </a:solidFill>
                <a:effectLst/>
                <a:latin typeface="+mn-lt"/>
                <a:ea typeface="+mn-ea"/>
                <a:cs typeface="+mn-cs"/>
              </a:rPr>
              <a:t>HYDRA N1 CREME : 94% ION </a:t>
            </a:r>
          </a:p>
          <a:p>
            <a:endParaRPr lang="fr-FR" sz="1200" i="0" kern="1200" baseline="0" dirty="0" smtClean="0">
              <a:solidFill>
                <a:schemeClr val="tx1"/>
              </a:solidFill>
              <a:effectLst/>
              <a:latin typeface="+mn-lt"/>
              <a:ea typeface="+mn-ea"/>
              <a:cs typeface="+mn-cs"/>
            </a:endParaRPr>
          </a:p>
          <a:p>
            <a:r>
              <a:rPr lang="fr-FR" sz="1200" i="0" u="sng" kern="1200" dirty="0" smtClean="0">
                <a:solidFill>
                  <a:schemeClr val="tx1"/>
                </a:solidFill>
                <a:effectLst/>
                <a:latin typeface="+mn-lt"/>
                <a:ea typeface="+mn-ea"/>
                <a:cs typeface="+mn-cs"/>
              </a:rPr>
              <a:t>Bénéfices</a:t>
            </a:r>
          </a:p>
          <a:p>
            <a:pPr defTabSz="812770"/>
            <a:r>
              <a:rPr lang="fr-FR" sz="1200" dirty="0" smtClean="0">
                <a:solidFill>
                  <a:srgbClr val="3E3E3E"/>
                </a:solidFill>
                <a:latin typeface="Roboto" panose="020B0604020202020204" charset="0"/>
                <a:ea typeface="Roboto" panose="020B0604020202020204" charset="0"/>
              </a:rPr>
              <a:t>Riche en ingrédients réparateurs </a:t>
            </a:r>
          </a:p>
          <a:p>
            <a:pPr defTabSz="812770"/>
            <a:r>
              <a:rPr lang="fr-FR" sz="1200" dirty="0" smtClean="0">
                <a:solidFill>
                  <a:srgbClr val="3E3E3E"/>
                </a:solidFill>
                <a:latin typeface="Roboto" panose="020B0604020202020204" charset="0"/>
                <a:ea typeface="Roboto" panose="020B0604020202020204" charset="0"/>
              </a:rPr>
              <a:t>Renforce la fonction barrière de la peau </a:t>
            </a:r>
          </a:p>
          <a:p>
            <a:pPr defTabSz="812770"/>
            <a:r>
              <a:rPr lang="fr-FR" sz="1200" dirty="0" smtClean="0">
                <a:solidFill>
                  <a:srgbClr val="3E3E3E"/>
                </a:solidFill>
                <a:latin typeface="Roboto" panose="020B0604020202020204" charset="0"/>
                <a:ea typeface="Roboto" panose="020B0604020202020204" charset="0"/>
              </a:rPr>
              <a:t>Apporte un confort immédiat </a:t>
            </a:r>
          </a:p>
          <a:p>
            <a:pPr defTabSz="812770"/>
            <a:r>
              <a:rPr lang="fr-FR" sz="1200" dirty="0" smtClean="0">
                <a:solidFill>
                  <a:srgbClr val="3E3E3E"/>
                </a:solidFill>
                <a:latin typeface="Roboto" panose="020B0604020202020204" charset="0"/>
                <a:ea typeface="Roboto" panose="020B0604020202020204" charset="0"/>
              </a:rPr>
              <a:t>Peaux souples, douces, éclatantes et rebondie</a:t>
            </a:r>
          </a:p>
          <a:p>
            <a:pPr defTabSz="812770"/>
            <a:endParaRPr lang="fr-FR" sz="1200" dirty="0" smtClean="0">
              <a:solidFill>
                <a:srgbClr val="3E3E3E"/>
              </a:solidFill>
              <a:latin typeface="Roboto" panose="020B0604020202020204" charset="0"/>
              <a:ea typeface="Roboto" panose="020B0604020202020204" charset="0"/>
            </a:endParaRPr>
          </a:p>
          <a:p>
            <a:pPr defTabSz="812770"/>
            <a:r>
              <a:rPr lang="fr-FR" sz="1200" u="sng" dirty="0" smtClean="0">
                <a:solidFill>
                  <a:srgbClr val="3E3E3E"/>
                </a:solidFill>
                <a:latin typeface="Roboto" panose="020B0604020202020204" charset="0"/>
                <a:ea typeface="Roboto" panose="020B0604020202020204" charset="0"/>
              </a:rPr>
              <a:t>Résultats</a:t>
            </a:r>
          </a:p>
          <a:p>
            <a:pPr lvl="0"/>
            <a:r>
              <a:rPr lang="fr-FR" sz="1200" dirty="0" smtClean="0">
                <a:solidFill>
                  <a:srgbClr val="3E3E3E"/>
                </a:solidFill>
                <a:latin typeface="Roboto" panose="02000000000000000000" pitchFamily="2" charset="0"/>
                <a:ea typeface="Roboto" panose="02000000000000000000" pitchFamily="2" charset="0"/>
              </a:rPr>
              <a:t>Hydratation intense et longue durée </a:t>
            </a:r>
            <a:endParaRPr lang="fr-FR" sz="1200" cap="small" dirty="0" smtClean="0">
              <a:solidFill>
                <a:srgbClr val="3E3E3E"/>
              </a:solidFill>
              <a:latin typeface="Roboto" panose="02000000000000000000" pitchFamily="2" charset="0"/>
              <a:ea typeface="Roboto" panose="02000000000000000000" pitchFamily="2" charset="0"/>
            </a:endParaRPr>
          </a:p>
          <a:p>
            <a:pPr marL="171450" lvl="0" indent="-171450">
              <a:buFont typeface="Wingdings" panose="05000000000000000000" pitchFamily="2" charset="2"/>
              <a:buChar char="Ø"/>
            </a:pPr>
            <a:r>
              <a:rPr lang="fr-FR" sz="1050" i="1" dirty="0" smtClean="0">
                <a:solidFill>
                  <a:srgbClr val="3E3E3E"/>
                </a:solidFill>
                <a:latin typeface="Roboto" panose="02000000000000000000" pitchFamily="2" charset="0"/>
                <a:ea typeface="Roboto" panose="02000000000000000000" pitchFamily="2" charset="0"/>
              </a:rPr>
              <a:t> +138% immédiatement  +86% après 8h</a:t>
            </a:r>
          </a:p>
          <a:p>
            <a:r>
              <a:rPr lang="fr-FR" sz="1200" dirty="0" smtClean="0">
                <a:solidFill>
                  <a:srgbClr val="3E3E3E"/>
                </a:solidFill>
                <a:latin typeface="Roboto" panose="02000000000000000000" pitchFamily="2" charset="0"/>
                <a:ea typeface="Roboto" panose="02000000000000000000" pitchFamily="2" charset="0"/>
              </a:rPr>
              <a:t>Combiné avec le </a:t>
            </a:r>
            <a:r>
              <a:rPr lang="fr-FR" sz="1200" cap="small" dirty="0" smtClean="0">
                <a:solidFill>
                  <a:srgbClr val="3E3E3E"/>
                </a:solidFill>
                <a:latin typeface="Roboto" panose="02000000000000000000" pitchFamily="2" charset="0"/>
                <a:ea typeface="Roboto" panose="02000000000000000000" pitchFamily="2" charset="0"/>
              </a:rPr>
              <a:t>Sérum hydra n°1 </a:t>
            </a:r>
          </a:p>
          <a:p>
            <a:pPr marL="171450" indent="-171450">
              <a:buFont typeface="Wingdings" panose="05000000000000000000" pitchFamily="2" charset="2"/>
              <a:buChar char="Ø"/>
            </a:pPr>
            <a:r>
              <a:rPr lang="fr-FR" sz="1000" i="1" dirty="0" smtClean="0">
                <a:solidFill>
                  <a:srgbClr val="3E3E3E"/>
                </a:solidFill>
                <a:latin typeface="Roboto" panose="02000000000000000000" pitchFamily="2" charset="0"/>
                <a:ea typeface="Roboto" panose="02000000000000000000" pitchFamily="2" charset="0"/>
              </a:rPr>
              <a:t> +144% immédiatement  +102% après 8h</a:t>
            </a:r>
          </a:p>
          <a:p>
            <a:pPr marL="171450" indent="-171450">
              <a:buFont typeface="Wingdings" panose="05000000000000000000" pitchFamily="2" charset="2"/>
              <a:buChar char="Ø"/>
            </a:pPr>
            <a:endParaRPr lang="fr-FR" sz="1000" i="1" dirty="0" smtClean="0">
              <a:solidFill>
                <a:srgbClr val="3E3E3E"/>
              </a:solidFill>
              <a:latin typeface="Roboto" panose="02000000000000000000" pitchFamily="2" charset="0"/>
              <a:ea typeface="Roboto" panose="02000000000000000000" pitchFamily="2" charset="0"/>
            </a:endParaRPr>
          </a:p>
          <a:p>
            <a:r>
              <a:rPr lang="fr-FR" sz="1050" b="0" i="0" u="sng" kern="1200" dirty="0" smtClean="0">
                <a:solidFill>
                  <a:schemeClr val="tx1"/>
                </a:solidFill>
                <a:effectLst/>
                <a:latin typeface="+mn-lt"/>
                <a:ea typeface="+mn-ea"/>
                <a:cs typeface="+mn-cs"/>
              </a:rPr>
              <a:t>Les + produits</a:t>
            </a:r>
          </a:p>
          <a:p>
            <a:pPr marL="171450" indent="-171450">
              <a:buFontTx/>
              <a:buChar char="-"/>
            </a:pPr>
            <a:r>
              <a:rPr lang="fr-FR" sz="1050" b="0" i="0" u="none" strike="noStrike" kern="1200" dirty="0" smtClean="0">
                <a:solidFill>
                  <a:schemeClr val="tx1"/>
                </a:solidFill>
                <a:effectLst/>
                <a:latin typeface="+mn-lt"/>
                <a:ea typeface="+mn-ea"/>
                <a:cs typeface="+mn-cs"/>
              </a:rPr>
              <a:t>Contient 94% d’ingrédients d’origine naturelle </a:t>
            </a:r>
          </a:p>
          <a:p>
            <a:pPr marL="171450" indent="-171450">
              <a:buFontTx/>
              <a:buChar char="-"/>
            </a:pPr>
            <a:r>
              <a:rPr lang="fr-FR" sz="1050" b="0" i="0" u="none" strike="noStrike" kern="1200" dirty="0" smtClean="0">
                <a:solidFill>
                  <a:schemeClr val="tx1"/>
                </a:solidFill>
                <a:effectLst/>
                <a:latin typeface="+mn-lt"/>
                <a:ea typeface="+mn-ea"/>
                <a:cs typeface="+mn-cs"/>
              </a:rPr>
              <a:t>Hydrate intensément la peau </a:t>
            </a:r>
          </a:p>
          <a:p>
            <a:pPr marL="171450" indent="-171450">
              <a:buFontTx/>
              <a:buChar char="-"/>
            </a:pPr>
            <a:r>
              <a:rPr lang="fr-FR" sz="1050" b="0" i="0" u="none" strike="noStrike" kern="1200" dirty="0" smtClean="0">
                <a:solidFill>
                  <a:schemeClr val="tx1"/>
                </a:solidFill>
                <a:effectLst/>
                <a:latin typeface="+mn-lt"/>
                <a:ea typeface="+mn-ea"/>
                <a:cs typeface="+mn-cs"/>
              </a:rPr>
              <a:t>Préserve la jeunesse de la peau</a:t>
            </a:r>
            <a:endParaRPr lang="fr-FR" sz="1050" b="0" i="0" u="sng" kern="1200" dirty="0" smtClean="0">
              <a:solidFill>
                <a:schemeClr val="tx1"/>
              </a:solidFill>
              <a:effectLst/>
              <a:latin typeface="+mn-lt"/>
              <a:ea typeface="+mn-ea"/>
              <a:cs typeface="+mn-cs"/>
            </a:endParaRPr>
          </a:p>
        </p:txBody>
      </p:sp>
      <p:sp>
        <p:nvSpPr>
          <p:cNvPr id="4" name="Espace réservé du numéro de diapositive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E563EA7-A024-41BE-BFA5-2D2CC21575F9}" type="slidenum">
              <a:rPr kumimoji="0" lang="fr-FR"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fr-FR"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0201896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sz="1200" i="0" u="sng" kern="1200" dirty="0" smtClean="0">
                <a:solidFill>
                  <a:schemeClr val="tx1"/>
                </a:solidFill>
                <a:effectLst/>
                <a:latin typeface="+mn-lt"/>
                <a:ea typeface="+mn-ea"/>
                <a:cs typeface="+mn-cs"/>
              </a:rPr>
              <a:t>Pour qui </a:t>
            </a:r>
            <a:r>
              <a:rPr lang="fr-FR" sz="1200" i="0" u="sng" kern="1200" baseline="0" dirty="0" smtClean="0">
                <a:solidFill>
                  <a:schemeClr val="tx1"/>
                </a:solidFill>
                <a:effectLst/>
                <a:latin typeface="+mn-lt"/>
                <a:ea typeface="+mn-ea"/>
                <a:cs typeface="+mn-cs"/>
              </a:rPr>
              <a:t>?</a:t>
            </a:r>
          </a:p>
          <a:p>
            <a:endParaRPr lang="fr-FR" sz="1200" dirty="0" smtClean="0">
              <a:solidFill>
                <a:prstClr val="black"/>
              </a:solidFill>
              <a:latin typeface="Century Gothic" panose="020B0502020202020204" pitchFamily="34" charset="0"/>
            </a:endParaRPr>
          </a:p>
          <a:p>
            <a:r>
              <a:rPr lang="fr-FR" sz="1200" dirty="0" smtClean="0">
                <a:solidFill>
                  <a:prstClr val="black"/>
                </a:solidFill>
                <a:latin typeface="Century Gothic" panose="020B0502020202020204" pitchFamily="34" charset="0"/>
              </a:rPr>
              <a:t>« Lorsque je</a:t>
            </a:r>
            <a:r>
              <a:rPr lang="fr-FR" sz="1200" baseline="0" dirty="0" smtClean="0">
                <a:solidFill>
                  <a:prstClr val="black"/>
                </a:solidFill>
                <a:latin typeface="Century Gothic" panose="020B0502020202020204" pitchFamily="34" charset="0"/>
              </a:rPr>
              <a:t> sors de la douche, m</a:t>
            </a:r>
            <a:r>
              <a:rPr lang="fr-FR" sz="1200" dirty="0" smtClean="0">
                <a:solidFill>
                  <a:prstClr val="black"/>
                </a:solidFill>
                <a:latin typeface="Century Gothic" panose="020B0502020202020204" pitchFamily="34" charset="0"/>
              </a:rPr>
              <a:t>a peau est inconfortable et tiraille »</a:t>
            </a:r>
          </a:p>
          <a:p>
            <a:r>
              <a:rPr lang="fr-FR" sz="1200" dirty="0" smtClean="0">
                <a:solidFill>
                  <a:prstClr val="black"/>
                </a:solidFill>
                <a:latin typeface="Century Gothic" panose="020B0502020202020204" pitchFamily="34" charset="0"/>
              </a:rPr>
              <a:t>« Lorsque</a:t>
            </a:r>
            <a:r>
              <a:rPr lang="fr-FR" sz="1200" baseline="0" dirty="0" smtClean="0">
                <a:solidFill>
                  <a:prstClr val="black"/>
                </a:solidFill>
                <a:latin typeface="Century Gothic" panose="020B0502020202020204" pitchFamily="34" charset="0"/>
              </a:rPr>
              <a:t> je me maquille, mon fond de teint file dans les stries</a:t>
            </a:r>
            <a:r>
              <a:rPr lang="fr-FR" sz="1200" dirty="0" smtClean="0">
                <a:solidFill>
                  <a:prstClr val="black"/>
                </a:solidFill>
                <a:latin typeface="Century Gothic" panose="020B0502020202020204" pitchFamily="34" charset="0"/>
              </a:rPr>
              <a:t> »</a:t>
            </a:r>
          </a:p>
          <a:p>
            <a:endParaRPr lang="fr-FR" sz="1200" dirty="0" smtClean="0">
              <a:solidFill>
                <a:prstClr val="black"/>
              </a:solidFill>
              <a:latin typeface="Century Gothic" panose="020B0502020202020204" pitchFamily="34" charset="0"/>
            </a:endParaRPr>
          </a:p>
          <a:p>
            <a:r>
              <a:rPr lang="fr-FR" sz="1200" b="0" i="0" u="sng" strike="noStrike" kern="1200" dirty="0" smtClean="0">
                <a:solidFill>
                  <a:schemeClr val="tx1"/>
                </a:solidFill>
                <a:effectLst/>
                <a:latin typeface="+mn-lt"/>
                <a:ea typeface="+mn-ea"/>
                <a:cs typeface="+mn-cs"/>
              </a:rPr>
              <a:t>Tips</a:t>
            </a:r>
          </a:p>
          <a:p>
            <a:r>
              <a:rPr lang="fr-FR" sz="1200" b="0" i="0" u="none" strike="noStrike" kern="1200" dirty="0" smtClean="0">
                <a:solidFill>
                  <a:schemeClr val="tx1"/>
                </a:solidFill>
                <a:effectLst/>
                <a:latin typeface="+mn-lt"/>
                <a:ea typeface="+mn-ea"/>
                <a:cs typeface="+mn-cs"/>
              </a:rPr>
              <a:t> </a:t>
            </a:r>
            <a:endParaRPr lang="fr-FR" sz="1200" dirty="0" smtClean="0">
              <a:solidFill>
                <a:prstClr val="black"/>
              </a:solidFill>
              <a:latin typeface="Century Gothic" panose="020B0502020202020204" pitchFamily="34" charset="0"/>
            </a:endParaRPr>
          </a:p>
          <a:p>
            <a:pPr algn="just">
              <a:defRPr/>
            </a:pPr>
            <a:r>
              <a:rPr lang="fr-FR" dirty="0" smtClean="0">
                <a:solidFill>
                  <a:srgbClr val="3E3E3E"/>
                </a:solidFill>
                <a:latin typeface="Roboto" panose="02000000000000000000" pitchFamily="2" charset="0"/>
                <a:ea typeface="Roboto" panose="02000000000000000000" pitchFamily="2" charset="0"/>
              </a:rPr>
              <a:t>▪ Texture cocooning ultra-réconfortante</a:t>
            </a:r>
          </a:p>
          <a:p>
            <a:pPr algn="just">
              <a:defRPr/>
            </a:pPr>
            <a:r>
              <a:rPr lang="fr-FR" dirty="0" smtClean="0">
                <a:solidFill>
                  <a:srgbClr val="3E3E3E"/>
                </a:solidFill>
                <a:latin typeface="Roboto" panose="02000000000000000000" pitchFamily="2" charset="0"/>
                <a:ea typeface="Roboto" panose="02000000000000000000" pitchFamily="2" charset="0"/>
              </a:rPr>
              <a:t>▪ Idéal mélangée au fond de teint pour les peaux très déshydratées. </a:t>
            </a:r>
          </a:p>
          <a:p>
            <a:pPr algn="just">
              <a:defRPr/>
            </a:pPr>
            <a:r>
              <a:rPr lang="fr-FR" dirty="0" smtClean="0">
                <a:solidFill>
                  <a:srgbClr val="3E3E3E"/>
                </a:solidFill>
                <a:latin typeface="Roboto" panose="02000000000000000000" pitchFamily="2" charset="0"/>
                <a:ea typeface="Roboto" panose="02000000000000000000" pitchFamily="2" charset="0"/>
              </a:rPr>
              <a:t>▪ En complément, utiliser le </a:t>
            </a:r>
            <a:r>
              <a:rPr lang="fr-FR" cap="small" dirty="0" smtClean="0">
                <a:solidFill>
                  <a:srgbClr val="3E3E3E"/>
                </a:solidFill>
                <a:latin typeface="Roboto" panose="02000000000000000000" pitchFamily="2" charset="0"/>
                <a:ea typeface="Roboto" panose="02000000000000000000" pitchFamily="2" charset="0"/>
              </a:rPr>
              <a:t>masque hydra n°1 </a:t>
            </a:r>
          </a:p>
          <a:p>
            <a:pPr algn="just">
              <a:defRPr/>
            </a:pPr>
            <a:r>
              <a:rPr lang="fr-FR" dirty="0" smtClean="0">
                <a:solidFill>
                  <a:srgbClr val="3E3E3E"/>
                </a:solidFill>
                <a:latin typeface="Roboto" panose="02000000000000000000" pitchFamily="2" charset="0"/>
                <a:ea typeface="Roboto" panose="02000000000000000000" pitchFamily="2" charset="0"/>
              </a:rPr>
              <a:t>une à trois fois par semaine, en masque de nuit.  </a:t>
            </a:r>
          </a:p>
          <a:p>
            <a:pPr algn="just">
              <a:defRPr/>
            </a:pPr>
            <a:r>
              <a:rPr lang="fr-FR" dirty="0" smtClean="0">
                <a:solidFill>
                  <a:srgbClr val="3E3E3E"/>
                </a:solidFill>
                <a:latin typeface="Roboto" panose="02000000000000000000" pitchFamily="2" charset="0"/>
                <a:ea typeface="Roboto" panose="02000000000000000000" pitchFamily="2" charset="0"/>
              </a:rPr>
              <a:t>▪ Pour maximiser les résultats, combiner avec un</a:t>
            </a:r>
            <a:r>
              <a:rPr lang="fr-FR" cap="small" dirty="0" smtClean="0">
                <a:solidFill>
                  <a:srgbClr val="3E3E3E"/>
                </a:solidFill>
                <a:latin typeface="Roboto" panose="02000000000000000000" pitchFamily="2" charset="0"/>
                <a:ea typeface="Roboto" panose="02000000000000000000" pitchFamily="2" charset="0"/>
              </a:rPr>
              <a:t> Sérum </a:t>
            </a:r>
            <a:r>
              <a:rPr lang="fr-FR" dirty="0" smtClean="0">
                <a:solidFill>
                  <a:srgbClr val="3E3E3E"/>
                </a:solidFill>
                <a:latin typeface="Roboto" panose="02000000000000000000" pitchFamily="2" charset="0"/>
                <a:ea typeface="Roboto" panose="02000000000000000000" pitchFamily="2" charset="0"/>
              </a:rPr>
              <a:t>ou un </a:t>
            </a:r>
            <a:r>
              <a:rPr lang="fr-FR" cap="small" dirty="0" smtClean="0">
                <a:solidFill>
                  <a:srgbClr val="3E3E3E"/>
                </a:solidFill>
                <a:latin typeface="Roboto" panose="02000000000000000000" pitchFamily="2" charset="0"/>
                <a:ea typeface="Roboto" panose="02000000000000000000" pitchFamily="2" charset="0"/>
              </a:rPr>
              <a:t>Booster</a:t>
            </a:r>
          </a:p>
          <a:p>
            <a:endParaRPr lang="fr-FR" sz="1200" dirty="0" smtClean="0">
              <a:solidFill>
                <a:prstClr val="black"/>
              </a:solidFill>
              <a:latin typeface="Century Gothic" panose="020B0502020202020204" pitchFamily="34" charset="0"/>
            </a:endParaRPr>
          </a:p>
          <a:p>
            <a:endParaRPr lang="fr-FR" sz="1200" i="0" u="sng" kern="1200" baseline="0" dirty="0" smtClean="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200" b="0" i="0" u="sng" strike="noStrike" kern="1200" cap="none" spc="0" normalizeH="0" baseline="0" noProof="0" dirty="0" smtClean="0">
                <a:ln>
                  <a:noFill/>
                </a:ln>
                <a:solidFill>
                  <a:prstClr val="black"/>
                </a:solidFill>
                <a:effectLst/>
                <a:uLnTx/>
                <a:uFillTx/>
                <a:latin typeface="Century Gothic" panose="020B0502020202020204" pitchFamily="34" charset="0"/>
                <a:ea typeface="+mn-ea"/>
                <a:cs typeface="+mn-cs"/>
              </a:rPr>
              <a:t>Ingrédients :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200" b="0" i="0" u="sng" strike="noStrike" kern="1200" cap="none" spc="0" normalizeH="0" baseline="0" noProof="0" dirty="0" smtClean="0">
              <a:ln>
                <a:noFill/>
              </a:ln>
              <a:solidFill>
                <a:prstClr val="black"/>
              </a:solidFill>
              <a:effectLst/>
              <a:uLnTx/>
              <a:uFillTx/>
              <a:latin typeface="Century Gothic" panose="020B05020202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200" b="1" i="0" u="sng" strike="noStrike" kern="1200" cap="small" spc="0" normalizeH="0" baseline="0" noProof="0" dirty="0" smtClean="0">
                <a:ln>
                  <a:noFill/>
                </a:ln>
                <a:solidFill>
                  <a:prstClr val="black"/>
                </a:solidFill>
                <a:effectLst/>
                <a:uLnTx/>
                <a:uFillTx/>
                <a:latin typeface="Century Gothic" panose="020B0502020202020204" pitchFamily="34" charset="0"/>
                <a:ea typeface="+mn-ea"/>
                <a:cs typeface="+mn-cs"/>
              </a:rPr>
              <a:t>Complexe hydratant :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200" b="0" i="0" u="sng" strike="noStrike" kern="1200" cap="small" spc="0" normalizeH="0" baseline="0" noProof="0" dirty="0" smtClean="0">
              <a:ln>
                <a:noFill/>
              </a:ln>
              <a:solidFill>
                <a:prstClr val="black"/>
              </a:solidFill>
              <a:effectLst/>
              <a:uLnTx/>
              <a:uFillTx/>
              <a:latin typeface="Century Gothic" panose="020B0502020202020204" pitchFamily="34" charset="0"/>
              <a:ea typeface="+mn-ea"/>
              <a:cs typeface="+mn-cs"/>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fr-FR" sz="1200" b="1" i="0" u="none" strike="noStrike" kern="1200" cap="none" spc="0" normalizeH="0" baseline="0" noProof="0" dirty="0" err="1" smtClean="0">
                <a:ln>
                  <a:noFill/>
                </a:ln>
                <a:solidFill>
                  <a:prstClr val="black"/>
                </a:solidFill>
                <a:effectLst/>
                <a:uLnTx/>
                <a:uFillTx/>
                <a:latin typeface="Century Gothic" panose="020B0502020202020204" pitchFamily="34" charset="0"/>
                <a:ea typeface="+mn-ea"/>
                <a:cs typeface="+mn-cs"/>
              </a:rPr>
              <a:t>aloe</a:t>
            </a:r>
            <a:r>
              <a:rPr kumimoji="0" lang="fr-FR" sz="1200" b="1" i="0" u="none" strike="noStrike" kern="1200" cap="none" spc="0" normalizeH="0" baseline="0" noProof="0" dirty="0" smtClean="0">
                <a:ln>
                  <a:noFill/>
                </a:ln>
                <a:solidFill>
                  <a:prstClr val="black"/>
                </a:solidFill>
                <a:effectLst/>
                <a:uLnTx/>
                <a:uFillTx/>
                <a:latin typeface="Century Gothic" panose="020B0502020202020204" pitchFamily="34" charset="0"/>
                <a:ea typeface="+mn-ea"/>
                <a:cs typeface="+mn-cs"/>
              </a:rPr>
              <a:t> </a:t>
            </a:r>
            <a:r>
              <a:rPr kumimoji="0" lang="fr-FR" sz="1200" b="1" i="0" u="none" strike="noStrike" kern="1200" cap="none" spc="0" normalizeH="0" baseline="0" noProof="0" dirty="0" err="1" smtClean="0">
                <a:ln>
                  <a:noFill/>
                </a:ln>
                <a:solidFill>
                  <a:prstClr val="black"/>
                </a:solidFill>
                <a:effectLst/>
                <a:uLnTx/>
                <a:uFillTx/>
                <a:latin typeface="Century Gothic" panose="020B0502020202020204" pitchFamily="34" charset="0"/>
                <a:ea typeface="+mn-ea"/>
                <a:cs typeface="+mn-cs"/>
              </a:rPr>
              <a:t>vera</a:t>
            </a:r>
            <a:r>
              <a:rPr kumimoji="0" lang="fr-FR" sz="1200" b="1" i="0" u="none" strike="noStrike" kern="1200" cap="none" spc="0" normalizeH="0" baseline="0" noProof="0" dirty="0" smtClean="0">
                <a:ln>
                  <a:noFill/>
                </a:ln>
                <a:solidFill>
                  <a:prstClr val="black"/>
                </a:solidFill>
                <a:effectLst/>
                <a:uLnTx/>
                <a:uFillTx/>
                <a:latin typeface="Century Gothic" panose="020B0502020202020204" pitchFamily="34" charset="0"/>
                <a:ea typeface="+mn-ea"/>
                <a:cs typeface="+mn-cs"/>
              </a:rPr>
              <a:t> bio &amp; </a:t>
            </a:r>
            <a:r>
              <a:rPr kumimoji="0" lang="fr-FR" sz="1200" b="1" i="0" u="none" strike="noStrike" kern="1200" cap="none" spc="0" normalizeH="0" baseline="0" noProof="0" dirty="0" err="1" smtClean="0">
                <a:ln>
                  <a:noFill/>
                </a:ln>
                <a:solidFill>
                  <a:prstClr val="black"/>
                </a:solidFill>
                <a:effectLst/>
                <a:uLnTx/>
                <a:uFillTx/>
                <a:latin typeface="Century Gothic" panose="020B0502020202020204" pitchFamily="34" charset="0"/>
                <a:ea typeface="+mn-ea"/>
                <a:cs typeface="+mn-cs"/>
              </a:rPr>
              <a:t>phytosqualane</a:t>
            </a:r>
            <a:r>
              <a:rPr kumimoji="0" lang="fr-FR" sz="1200" b="1" i="0" u="none" strike="noStrike" kern="1200" cap="none" spc="0" normalizeH="0" baseline="0" noProof="0" dirty="0" smtClean="0">
                <a:ln>
                  <a:noFill/>
                </a:ln>
                <a:solidFill>
                  <a:prstClr val="black"/>
                </a:solidFill>
                <a:effectLst/>
                <a:uLnTx/>
                <a:uFillTx/>
                <a:latin typeface="Century Gothic" panose="020B0502020202020204" pitchFamily="34" charset="0"/>
                <a:ea typeface="+mn-ea"/>
                <a:cs typeface="+mn-cs"/>
              </a:rPr>
              <a:t> d’olive </a:t>
            </a:r>
            <a:r>
              <a:rPr kumimoji="0" lang="fr-FR" sz="1200" b="0" i="0" u="none" strike="noStrike" kern="1200" cap="none" spc="0" normalizeH="0" baseline="0" noProof="0" dirty="0" smtClean="0">
                <a:ln>
                  <a:noFill/>
                </a:ln>
                <a:solidFill>
                  <a:prstClr val="black"/>
                </a:solidFill>
                <a:effectLst/>
                <a:uLnTx/>
                <a:uFillTx/>
                <a:latin typeface="Century Gothic" panose="020B0502020202020204" pitchFamily="34" charset="0"/>
                <a:ea typeface="+mn-ea"/>
                <a:cs typeface="+mn-cs"/>
              </a:rPr>
              <a:t>: Hydratant, renforce la fonction barrière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fr-FR" sz="1200" b="1" i="0" u="none" strike="noStrike" kern="1200" cap="none" spc="0" normalizeH="0" baseline="0" noProof="0" dirty="0" err="1" smtClean="0">
                <a:ln>
                  <a:noFill/>
                </a:ln>
                <a:solidFill>
                  <a:prstClr val="black"/>
                </a:solidFill>
                <a:effectLst/>
                <a:uLnTx/>
                <a:uFillTx/>
                <a:latin typeface="Century Gothic" panose="020B0502020202020204" pitchFamily="34" charset="0"/>
                <a:ea typeface="+mn-ea"/>
                <a:cs typeface="+mn-cs"/>
              </a:rPr>
              <a:t>imperata</a:t>
            </a:r>
            <a:r>
              <a:rPr kumimoji="0" lang="fr-FR" sz="1200" b="1" i="0" u="none" strike="noStrike" kern="1200" cap="none" spc="0" normalizeH="0" baseline="0" noProof="0" dirty="0" smtClean="0">
                <a:ln>
                  <a:noFill/>
                </a:ln>
                <a:solidFill>
                  <a:prstClr val="black"/>
                </a:solidFill>
                <a:effectLst/>
                <a:uLnTx/>
                <a:uFillTx/>
                <a:latin typeface="Century Gothic" panose="020B0502020202020204" pitchFamily="34" charset="0"/>
                <a:ea typeface="+mn-ea"/>
                <a:cs typeface="+mn-cs"/>
              </a:rPr>
              <a:t> </a:t>
            </a:r>
            <a:r>
              <a:rPr kumimoji="0" lang="fr-FR" sz="1200" b="1" i="0" u="none" strike="noStrike" kern="1200" cap="none" spc="0" normalizeH="0" baseline="0" noProof="0" dirty="0" err="1" smtClean="0">
                <a:ln>
                  <a:noFill/>
                </a:ln>
                <a:solidFill>
                  <a:prstClr val="black"/>
                </a:solidFill>
                <a:effectLst/>
                <a:uLnTx/>
                <a:uFillTx/>
                <a:latin typeface="Century Gothic" panose="020B0502020202020204" pitchFamily="34" charset="0"/>
                <a:ea typeface="+mn-ea"/>
                <a:cs typeface="+mn-cs"/>
              </a:rPr>
              <a:t>cylindrica</a:t>
            </a:r>
            <a:r>
              <a:rPr kumimoji="0" lang="fr-FR" sz="1200" b="1" i="0" u="none" strike="noStrike" kern="1200" cap="none" spc="0" normalizeH="0" baseline="0" noProof="0" dirty="0" smtClean="0">
                <a:ln>
                  <a:noFill/>
                </a:ln>
                <a:solidFill>
                  <a:prstClr val="black"/>
                </a:solidFill>
                <a:effectLst/>
                <a:uLnTx/>
                <a:uFillTx/>
                <a:latin typeface="Century Gothic" panose="020B0502020202020204" pitchFamily="34" charset="0"/>
                <a:ea typeface="+mn-ea"/>
                <a:cs typeface="+mn-cs"/>
              </a:rPr>
              <a:t> </a:t>
            </a:r>
            <a:r>
              <a:rPr kumimoji="0" lang="fr-FR" sz="1200" b="0" i="0" u="none" strike="noStrike" kern="1200" cap="none" spc="0" normalizeH="0" baseline="0" noProof="0" dirty="0" smtClean="0">
                <a:ln>
                  <a:noFill/>
                </a:ln>
                <a:solidFill>
                  <a:prstClr val="black"/>
                </a:solidFill>
                <a:effectLst/>
                <a:uLnTx/>
                <a:uFillTx/>
                <a:latin typeface="Century Gothic" panose="020B0502020202020204" pitchFamily="34" charset="0"/>
                <a:ea typeface="+mn-ea"/>
                <a:cs typeface="+mn-cs"/>
              </a:rPr>
              <a:t>: action hygroscopique = hydratation intense et longue durée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fr-FR" sz="1200" b="1" i="0" u="none" strike="noStrike" kern="1200" cap="none" spc="0" normalizeH="0" baseline="0" noProof="0" dirty="0" smtClean="0">
                <a:ln>
                  <a:noFill/>
                </a:ln>
                <a:solidFill>
                  <a:prstClr val="black"/>
                </a:solidFill>
                <a:effectLst/>
                <a:uLnTx/>
                <a:uFillTx/>
                <a:latin typeface="Century Gothic" panose="020B0502020202020204" pitchFamily="34" charset="0"/>
                <a:ea typeface="+mn-ea"/>
                <a:cs typeface="+mn-cs"/>
              </a:rPr>
              <a:t>AH de BPM </a:t>
            </a:r>
            <a:r>
              <a:rPr kumimoji="0" lang="fr-FR" sz="1200" b="0" i="0" u="none" strike="noStrike" kern="1200" cap="none" spc="0" normalizeH="0" baseline="0" noProof="0" dirty="0" smtClean="0">
                <a:ln>
                  <a:noFill/>
                </a:ln>
                <a:solidFill>
                  <a:prstClr val="black"/>
                </a:solidFill>
                <a:effectLst/>
                <a:uLnTx/>
                <a:uFillTx/>
                <a:latin typeface="Century Gothic" panose="020B0502020202020204" pitchFamily="34" charset="0"/>
                <a:ea typeface="+mn-ea"/>
                <a:cs typeface="+mn-cs"/>
              </a:rPr>
              <a:t>: Bas poids moléculaire : Hydratation</a:t>
            </a:r>
            <a:r>
              <a:rPr lang="fr-FR" altLang="zh-TW" u="none" dirty="0" smtClean="0">
                <a:latin typeface="Optima" pitchFamily="34" charset="0"/>
                <a:sym typeface="Wingdings" panose="05000000000000000000" pitchFamily="2" charset="2"/>
              </a:rPr>
              <a:t> en profondeur,</a:t>
            </a:r>
            <a:r>
              <a:rPr lang="fr-FR" altLang="zh-TW" u="none" baseline="0" dirty="0" smtClean="0">
                <a:latin typeface="Optima" pitchFamily="34" charset="0"/>
                <a:sym typeface="Wingdings" panose="05000000000000000000" pitchFamily="2" charset="2"/>
              </a:rPr>
              <a:t> </a:t>
            </a:r>
            <a:r>
              <a:rPr lang="fr-FR" altLang="zh-TW" u="none" dirty="0" smtClean="0">
                <a:latin typeface="Optima" pitchFamily="34" charset="0"/>
                <a:sym typeface="Wingdings" panose="05000000000000000000" pitchFamily="2" charset="2"/>
              </a:rPr>
              <a:t>renouvellement des cellules, action </a:t>
            </a:r>
            <a:r>
              <a:rPr lang="fr-FR" altLang="zh-TW" u="none" dirty="0" err="1" smtClean="0">
                <a:latin typeface="Optima" pitchFamily="34" charset="0"/>
                <a:sym typeface="Wingdings" panose="05000000000000000000" pitchFamily="2" charset="2"/>
              </a:rPr>
              <a:t>rede</a:t>
            </a:r>
            <a:r>
              <a:rPr lang="fr-FR" altLang="zh-TW" u="none" baseline="0" dirty="0" err="1" smtClean="0">
                <a:latin typeface="Optima" pitchFamily="34" charset="0"/>
                <a:sym typeface="Wingdings" panose="05000000000000000000" pitchFamily="2" charset="2"/>
              </a:rPr>
              <a:t>nsifiante</a:t>
            </a:r>
            <a:r>
              <a:rPr lang="fr-FR" altLang="zh-TW" u="none" baseline="0" dirty="0" smtClean="0">
                <a:latin typeface="Optima" pitchFamily="34" charset="0"/>
                <a:sym typeface="Wingdings" panose="05000000000000000000" pitchFamily="2" charset="2"/>
              </a:rPr>
              <a:t> / </a:t>
            </a:r>
            <a:r>
              <a:rPr lang="fr-FR" altLang="zh-TW" u="none" baseline="0" dirty="0" err="1" smtClean="0">
                <a:latin typeface="Optima" pitchFamily="34" charset="0"/>
                <a:sym typeface="Wingdings" panose="05000000000000000000" pitchFamily="2" charset="2"/>
              </a:rPr>
              <a:t>restructurante</a:t>
            </a:r>
            <a:r>
              <a:rPr lang="fr-FR" altLang="zh-TW" u="none" baseline="0" dirty="0" smtClean="0">
                <a:latin typeface="Optima" pitchFamily="34" charset="0"/>
                <a:sym typeface="Wingdings" panose="05000000000000000000" pitchFamily="2" charset="2"/>
              </a:rPr>
              <a:t>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fr-FR" altLang="zh-TW" b="1" u="none" baseline="0" dirty="0" smtClean="0">
                <a:latin typeface="Optima" pitchFamily="34" charset="0"/>
                <a:sym typeface="Wingdings" panose="05000000000000000000" pitchFamily="2" charset="2"/>
              </a:rPr>
              <a:t>AH de HPM </a:t>
            </a:r>
            <a:r>
              <a:rPr lang="fr-FR" altLang="zh-TW" u="none" baseline="0" dirty="0" smtClean="0">
                <a:latin typeface="Optima" pitchFamily="34" charset="0"/>
                <a:sym typeface="Wingdings" panose="05000000000000000000" pitchFamily="2" charset="2"/>
              </a:rPr>
              <a:t>: </a:t>
            </a:r>
            <a:r>
              <a:rPr lang="fr-FR" altLang="zh-TW" b="0" dirty="0" smtClean="0">
                <a:latin typeface="Optima" pitchFamily="34" charset="0"/>
                <a:sym typeface="Wingdings" panose="05000000000000000000" pitchFamily="2" charset="2"/>
              </a:rPr>
              <a:t>Haut poids Moléculaire</a:t>
            </a:r>
            <a:r>
              <a:rPr lang="fr-FR" altLang="zh-TW" b="0" baseline="0" dirty="0" smtClean="0">
                <a:latin typeface="Optima" pitchFamily="34" charset="0"/>
                <a:sym typeface="Wingdings" panose="05000000000000000000" pitchFamily="2" charset="2"/>
              </a:rPr>
              <a:t> </a:t>
            </a:r>
            <a:r>
              <a:rPr lang="fr-FR" altLang="zh-TW" b="1" dirty="0" smtClean="0">
                <a:latin typeface="Optima" pitchFamily="34" charset="0"/>
                <a:sym typeface="Wingdings" panose="05000000000000000000" pitchFamily="2" charset="2"/>
              </a:rPr>
              <a:t>= action en surface </a:t>
            </a:r>
          </a:p>
          <a:p>
            <a:pPr defTabSz="1041400"/>
            <a:r>
              <a:rPr lang="fr-FR" altLang="zh-TW" dirty="0" smtClean="0">
                <a:latin typeface="Optima" pitchFamily="34" charset="0"/>
                <a:sym typeface="Wingdings" panose="05000000000000000000" pitchFamily="2" charset="2"/>
              </a:rPr>
              <a:t>forme un film hydratant et protecteur capable de maintenir un taux d’hydratation et de ralentir son évaporation sans pour autant être occlusif ou gras + effet lissant et </a:t>
            </a:r>
            <a:r>
              <a:rPr lang="fr-FR" altLang="zh-TW" dirty="0" err="1" smtClean="0">
                <a:latin typeface="Optima" pitchFamily="34" charset="0"/>
                <a:sym typeface="Wingdings" panose="05000000000000000000" pitchFamily="2" charset="2"/>
              </a:rPr>
              <a:t>repulpant</a:t>
            </a:r>
            <a:r>
              <a:rPr lang="fr-FR" altLang="zh-TW" dirty="0" smtClean="0">
                <a:latin typeface="Optima" pitchFamily="34" charset="0"/>
                <a:sym typeface="Wingdings" panose="05000000000000000000" pitchFamily="2" charset="2"/>
              </a:rPr>
              <a:t> immédiat</a:t>
            </a:r>
            <a:endParaRPr lang="fr-FR" altLang="zh-TW" u="none" baseline="0" dirty="0" smtClean="0">
              <a:latin typeface="Optima" pitchFamily="34" charset="0"/>
              <a:sym typeface="Wingdings" panose="05000000000000000000" pitchFamily="2" charset="2"/>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fr-FR" sz="1200" b="1" i="0" u="none" strike="noStrike" kern="1200" cap="none" spc="0" normalizeH="0" baseline="0" noProof="0" dirty="0" smtClean="0">
                <a:ln>
                  <a:noFill/>
                </a:ln>
                <a:solidFill>
                  <a:prstClr val="black"/>
                </a:solidFill>
                <a:effectLst/>
                <a:uLnTx/>
                <a:uFillTx/>
                <a:latin typeface="Century Gothic" panose="020B0502020202020204" pitchFamily="34" charset="0"/>
                <a:ea typeface="+mn-ea"/>
                <a:cs typeface="+mn-cs"/>
              </a:rPr>
              <a:t>Vitamines ACE </a:t>
            </a:r>
            <a:r>
              <a:rPr kumimoji="0" lang="fr-FR" sz="1200" b="0" i="0" u="none" strike="noStrike" kern="1200" cap="none" spc="0" normalizeH="0" baseline="0" noProof="0" dirty="0" smtClean="0">
                <a:ln>
                  <a:noFill/>
                </a:ln>
                <a:solidFill>
                  <a:prstClr val="black"/>
                </a:solidFill>
                <a:effectLst/>
                <a:uLnTx/>
                <a:uFillTx/>
                <a:latin typeface="Century Gothic" panose="020B0502020202020204" pitchFamily="34" charset="0"/>
                <a:ea typeface="+mn-ea"/>
                <a:cs typeface="+mn-cs"/>
              </a:rPr>
              <a:t>: Protège les cellules, actions </a:t>
            </a:r>
            <a:r>
              <a:rPr kumimoji="0" lang="fr-FR" sz="1200" b="0" i="0" u="none" strike="noStrike" kern="1200" cap="none" spc="0" normalizeH="0" baseline="0" noProof="0" dirty="0" err="1" smtClean="0">
                <a:ln>
                  <a:noFill/>
                </a:ln>
                <a:solidFill>
                  <a:prstClr val="black"/>
                </a:solidFill>
                <a:effectLst/>
                <a:uLnTx/>
                <a:uFillTx/>
                <a:latin typeface="Century Gothic" panose="020B0502020202020204" pitchFamily="34" charset="0"/>
                <a:ea typeface="+mn-ea"/>
                <a:cs typeface="+mn-cs"/>
              </a:rPr>
              <a:t>antioxydante</a:t>
            </a:r>
            <a:r>
              <a:rPr kumimoji="0" lang="fr-FR" sz="1200" b="0" i="0" u="none" strike="noStrike" kern="1200" cap="none" spc="0" normalizeH="0" baseline="0" noProof="0" dirty="0" smtClean="0">
                <a:ln>
                  <a:noFill/>
                </a:ln>
                <a:solidFill>
                  <a:prstClr val="black"/>
                </a:solidFill>
                <a:effectLst/>
                <a:uLnTx/>
                <a:uFillTx/>
                <a:latin typeface="Century Gothic" panose="020B0502020202020204" pitchFamily="34" charset="0"/>
                <a:ea typeface="+mn-ea"/>
                <a:cs typeface="+mn-cs"/>
              </a:rPr>
              <a:t>, </a:t>
            </a:r>
            <a:r>
              <a:rPr kumimoji="0" lang="fr-FR" sz="1200" b="0" i="0" u="none" strike="noStrike" kern="1200" cap="none" spc="0" normalizeH="0" baseline="0" noProof="0" dirty="0" err="1" smtClean="0">
                <a:ln>
                  <a:noFill/>
                </a:ln>
                <a:solidFill>
                  <a:prstClr val="black"/>
                </a:solidFill>
                <a:effectLst/>
                <a:uLnTx/>
                <a:uFillTx/>
                <a:latin typeface="Century Gothic" panose="020B0502020202020204" pitchFamily="34" charset="0"/>
                <a:ea typeface="+mn-ea"/>
                <a:cs typeface="+mn-cs"/>
              </a:rPr>
              <a:t>régénérante</a:t>
            </a:r>
            <a:r>
              <a:rPr kumimoji="0" lang="fr-FR" sz="1200" b="0" i="0" u="none" strike="noStrike" kern="1200" cap="none" spc="0" normalizeH="0" baseline="0" noProof="0" dirty="0" smtClean="0">
                <a:ln>
                  <a:noFill/>
                </a:ln>
                <a:solidFill>
                  <a:prstClr val="black"/>
                </a:solidFill>
                <a:effectLst/>
                <a:uLnTx/>
                <a:uFillTx/>
                <a:latin typeface="Century Gothic" panose="020B0502020202020204" pitchFamily="34" charset="0"/>
                <a:ea typeface="+mn-ea"/>
                <a:cs typeface="+mn-cs"/>
              </a:rPr>
              <a:t>. </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kumimoji="0" lang="fr-FR" sz="1200" b="0" i="0" u="none" strike="noStrike" kern="1200" cap="none" spc="0" normalizeH="0" baseline="0" noProof="0" dirty="0" smtClean="0">
              <a:ln>
                <a:noFill/>
              </a:ln>
              <a:solidFill>
                <a:prstClr val="black"/>
              </a:solidFill>
              <a:effectLst/>
              <a:uLnTx/>
              <a:uFillTx/>
              <a:latin typeface="Century Gothic" panose="020B05020202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fr-FR" altLang="fr-FR" sz="1200" b="1" dirty="0" smtClean="0">
                <a:latin typeface="Optima" pitchFamily="34" charset="0"/>
              </a:rPr>
              <a:t>+</a:t>
            </a:r>
          </a:p>
          <a:p>
            <a:pPr marL="0" marR="0" lvl="0" indent="0" algn="l" defTabSz="914400" rtl="0" eaLnBrk="1" fontAlgn="auto" latinLnBrk="0" hangingPunct="1">
              <a:lnSpc>
                <a:spcPct val="100000"/>
              </a:lnSpc>
              <a:spcBef>
                <a:spcPts val="0"/>
              </a:spcBef>
              <a:spcAft>
                <a:spcPts val="0"/>
              </a:spcAft>
              <a:buClrTx/>
              <a:buSzTx/>
              <a:buFontTx/>
              <a:buNone/>
              <a:tabLst/>
              <a:defRPr/>
            </a:pPr>
            <a:endParaRPr lang="fr-FR" altLang="fr-FR" sz="1200" b="1" dirty="0" smtClean="0">
              <a:latin typeface="Optima" pitchFamily="34" charset="0"/>
            </a:endParaRPr>
          </a:p>
          <a:p>
            <a:pPr>
              <a:spcBef>
                <a:spcPct val="0"/>
              </a:spcBef>
              <a:defRPr/>
            </a:pPr>
            <a:r>
              <a:rPr lang="fr-FR" altLang="zh-TW" sz="1200" b="1" dirty="0" smtClean="0">
                <a:solidFill>
                  <a:srgbClr val="000000"/>
                </a:solidFill>
                <a:latin typeface="Optima" pitchFamily="34" charset="0"/>
                <a:sym typeface="Wingdings" pitchFamily="2" charset="2"/>
              </a:rPr>
              <a:t>BEURRE DE KARITE</a:t>
            </a:r>
            <a:endParaRPr lang="fr-FR" sz="1200" dirty="0" smtClean="0">
              <a:solidFill>
                <a:srgbClr val="000000"/>
              </a:solidFill>
              <a:latin typeface="Optima" pitchFamily="34" charset="0"/>
            </a:endParaRPr>
          </a:p>
          <a:p>
            <a:pPr>
              <a:spcBef>
                <a:spcPct val="0"/>
              </a:spcBef>
              <a:buFont typeface="Wingdings" pitchFamily="2" charset="2"/>
              <a:buChar char="Ø"/>
              <a:defRPr/>
            </a:pPr>
            <a:r>
              <a:rPr lang="fr-FR" sz="1200" dirty="0" smtClean="0">
                <a:solidFill>
                  <a:srgbClr val="000000"/>
                </a:solidFill>
                <a:latin typeface="Optima" pitchFamily="34" charset="0"/>
              </a:rPr>
              <a:t> Beurre végétal extrait de la noix de karité (arbre de karité: Afrique centrale, savanes arborées)</a:t>
            </a:r>
          </a:p>
          <a:p>
            <a:pPr>
              <a:spcBef>
                <a:spcPct val="0"/>
              </a:spcBef>
              <a:buFont typeface="Wingdings" pitchFamily="2" charset="2"/>
              <a:buChar char="Ø"/>
              <a:defRPr/>
            </a:pPr>
            <a:r>
              <a:rPr lang="fr-FR" sz="1200" dirty="0" smtClean="0">
                <a:latin typeface="Optima" pitchFamily="34" charset="0"/>
              </a:rPr>
              <a:t> Riche en insaponifiables et en vitamines (A, D, E, F) </a:t>
            </a:r>
            <a:endParaRPr lang="fr-FR" altLang="zh-TW" sz="1200" dirty="0" smtClean="0">
              <a:solidFill>
                <a:srgbClr val="000000"/>
              </a:solidFill>
              <a:latin typeface="Optima" pitchFamily="34" charset="0"/>
              <a:sym typeface="Wingdings" pitchFamily="2" charset="2"/>
            </a:endParaRPr>
          </a:p>
          <a:p>
            <a:pPr>
              <a:spcBef>
                <a:spcPct val="0"/>
              </a:spcBef>
              <a:buFont typeface="Wingdings" pitchFamily="2" charset="2"/>
              <a:buChar char="à"/>
              <a:defRPr/>
            </a:pPr>
            <a:r>
              <a:rPr lang="fr-FR" sz="1200" dirty="0" smtClean="0">
                <a:solidFill>
                  <a:srgbClr val="000000"/>
                </a:solidFill>
                <a:latin typeface="Optima" pitchFamily="34" charset="0"/>
              </a:rPr>
              <a:t>Nourrissant, lissant, cicatrisant et anti-inflammatoire </a:t>
            </a:r>
          </a:p>
          <a:p>
            <a:pPr>
              <a:defRPr/>
            </a:pPr>
            <a:r>
              <a:rPr lang="fr-FR" sz="1200" b="1" dirty="0" smtClean="0">
                <a:latin typeface="Optima" pitchFamily="34" charset="0"/>
              </a:rPr>
              <a:t>HUILE DE PEPINS DE RAISIN :</a:t>
            </a:r>
            <a:r>
              <a:rPr lang="fr-FR" sz="1200" dirty="0" smtClean="0">
                <a:latin typeface="Optima" pitchFamily="34" charset="0"/>
              </a:rPr>
              <a:t/>
            </a:r>
            <a:br>
              <a:rPr lang="fr-FR" sz="1200" dirty="0" smtClean="0">
                <a:latin typeface="Optima" pitchFamily="34" charset="0"/>
              </a:rPr>
            </a:br>
            <a:r>
              <a:rPr lang="fr-FR" sz="1200" u="sng" dirty="0" smtClean="0">
                <a:latin typeface="Optima" pitchFamily="34" charset="0"/>
              </a:rPr>
              <a:t>Action</a:t>
            </a:r>
            <a:r>
              <a:rPr lang="fr-FR" sz="1200" dirty="0" smtClean="0">
                <a:latin typeface="Optima" pitchFamily="34" charset="0"/>
              </a:rPr>
              <a:t> : Sa richesse en acide linoléique (75%) lui confère des vertus hydratantes et </a:t>
            </a:r>
            <a:r>
              <a:rPr lang="fr-FR" sz="1200" dirty="0" err="1" smtClean="0">
                <a:latin typeface="Optima" pitchFamily="34" charset="0"/>
              </a:rPr>
              <a:t>restructurantes</a:t>
            </a:r>
            <a:r>
              <a:rPr lang="fr-FR" sz="1200" dirty="0" smtClean="0">
                <a:latin typeface="Optima" pitchFamily="34" charset="0"/>
              </a:rPr>
              <a:t>, en réduisant la perte insensible en eau, restaurant l'élasticité de la peau.</a:t>
            </a:r>
            <a:br>
              <a:rPr lang="fr-FR" sz="1200" dirty="0" smtClean="0">
                <a:latin typeface="Optima" pitchFamily="34" charset="0"/>
              </a:rPr>
            </a:br>
            <a:r>
              <a:rPr lang="fr-FR" sz="1200" dirty="0" smtClean="0">
                <a:latin typeface="Optima" pitchFamily="34" charset="0"/>
              </a:rPr>
              <a:t>Apporte à la peau les acides gras essentiels (Acide linoléique, Acide oléique, Acide stéarique, Acide palmitique)</a:t>
            </a:r>
            <a:br>
              <a:rPr lang="fr-FR" sz="1200" dirty="0" smtClean="0">
                <a:latin typeface="Optima" pitchFamily="34" charset="0"/>
              </a:rPr>
            </a:br>
            <a:r>
              <a:rPr lang="fr-FR" sz="1200" dirty="0" smtClean="0">
                <a:latin typeface="Optima" pitchFamily="34" charset="0"/>
              </a:rPr>
              <a:t>Présence de </a:t>
            </a:r>
            <a:r>
              <a:rPr lang="fr-FR" sz="1200" dirty="0" err="1" smtClean="0">
                <a:latin typeface="Optima" pitchFamily="34" charset="0"/>
              </a:rPr>
              <a:t>bioflavonoïdes</a:t>
            </a:r>
            <a:r>
              <a:rPr lang="fr-FR" sz="1200" dirty="0" smtClean="0">
                <a:latin typeface="Optima" pitchFamily="34" charset="0"/>
              </a:rPr>
              <a:t>, </a:t>
            </a:r>
            <a:r>
              <a:rPr lang="fr-FR" sz="1200" dirty="0" err="1" smtClean="0">
                <a:latin typeface="Optima" pitchFamily="34" charset="0"/>
              </a:rPr>
              <a:t>proanthocyanidines</a:t>
            </a:r>
            <a:r>
              <a:rPr lang="fr-FR" sz="1200" dirty="0" smtClean="0">
                <a:latin typeface="Optima" pitchFamily="34" charset="0"/>
              </a:rPr>
              <a:t> </a:t>
            </a:r>
            <a:r>
              <a:rPr lang="fr-FR" sz="1200" dirty="0" err="1" smtClean="0">
                <a:latin typeface="Optima" pitchFamily="34" charset="0"/>
              </a:rPr>
              <a:t>oligomérique</a:t>
            </a:r>
            <a:r>
              <a:rPr lang="fr-FR" sz="1200" dirty="0" smtClean="0">
                <a:latin typeface="Optima" pitchFamily="34" charset="0"/>
              </a:rPr>
              <a:t>, qui sont d’excellents </a:t>
            </a:r>
            <a:r>
              <a:rPr lang="fr-FR" sz="1200" dirty="0" err="1" smtClean="0">
                <a:latin typeface="Optima" pitchFamily="34" charset="0"/>
              </a:rPr>
              <a:t>anti-oxydants</a:t>
            </a:r>
            <a:r>
              <a:rPr lang="fr-FR" sz="1200" dirty="0" smtClean="0">
                <a:latin typeface="Optima" pitchFamily="34" charset="0"/>
              </a:rPr>
              <a:t>.</a:t>
            </a:r>
            <a:br>
              <a:rPr lang="fr-FR" sz="1200" dirty="0" smtClean="0">
                <a:latin typeface="Optima" pitchFamily="34" charset="0"/>
              </a:rPr>
            </a:br>
            <a:r>
              <a:rPr lang="fr-FR" sz="1200" dirty="0" smtClean="0">
                <a:latin typeface="Optima" pitchFamily="34" charset="0"/>
              </a:rPr>
              <a:t>Plusieurs recherches ont démontré l'influence des </a:t>
            </a:r>
            <a:r>
              <a:rPr lang="fr-FR" sz="1200" dirty="0" err="1" smtClean="0">
                <a:latin typeface="Optima" pitchFamily="34" charset="0"/>
              </a:rPr>
              <a:t>proanthocyanidines</a:t>
            </a:r>
            <a:r>
              <a:rPr lang="fr-FR" sz="1200" dirty="0" smtClean="0">
                <a:latin typeface="Optima" pitchFamily="34" charset="0"/>
              </a:rPr>
              <a:t> sur la stabilité du collagène et la bonne santé de l'élastine. </a:t>
            </a:r>
            <a:br>
              <a:rPr lang="fr-FR" sz="1200" dirty="0" smtClean="0">
                <a:latin typeface="Optima" pitchFamily="34" charset="0"/>
              </a:rPr>
            </a:br>
            <a:r>
              <a:rPr lang="fr-FR" sz="1200" b="1" dirty="0" smtClean="0">
                <a:latin typeface="Optima" pitchFamily="34" charset="0"/>
              </a:rPr>
              <a:t>HUILE DE NOISETTE </a:t>
            </a:r>
            <a:endParaRPr lang="fr-FR" sz="1200" dirty="0" smtClean="0">
              <a:latin typeface="Optima" pitchFamily="34" charset="0"/>
            </a:endParaRPr>
          </a:p>
          <a:p>
            <a:pPr>
              <a:spcBef>
                <a:spcPct val="0"/>
              </a:spcBef>
              <a:defRPr/>
            </a:pPr>
            <a:r>
              <a:rPr lang="fr-FR" sz="1200" u="sng" dirty="0" smtClean="0">
                <a:latin typeface="Optima" pitchFamily="34" charset="0"/>
              </a:rPr>
              <a:t>Origine:</a:t>
            </a:r>
            <a:r>
              <a:rPr lang="fr-FR" sz="1200" dirty="0" smtClean="0">
                <a:latin typeface="Optima" pitchFamily="34" charset="0"/>
              </a:rPr>
              <a:t> extraite du fruit du noisetier (</a:t>
            </a:r>
            <a:r>
              <a:rPr lang="fr-FR" sz="1200" dirty="0" err="1" smtClean="0">
                <a:latin typeface="Optima" pitchFamily="34" charset="0"/>
              </a:rPr>
              <a:t>Corylus</a:t>
            </a:r>
            <a:r>
              <a:rPr lang="fr-FR" sz="1200" dirty="0" smtClean="0">
                <a:latin typeface="Optima" pitchFamily="34" charset="0"/>
              </a:rPr>
              <a:t> </a:t>
            </a:r>
            <a:r>
              <a:rPr lang="fr-FR" sz="1200" dirty="0" err="1" smtClean="0">
                <a:latin typeface="Optima" pitchFamily="34" charset="0"/>
              </a:rPr>
              <a:t>Avellana</a:t>
            </a:r>
            <a:r>
              <a:rPr lang="fr-FR" sz="1200" dirty="0" smtClean="0">
                <a:latin typeface="Optima" pitchFamily="34" charset="0"/>
              </a:rPr>
              <a:t>) </a:t>
            </a:r>
          </a:p>
          <a:p>
            <a:pPr>
              <a:spcBef>
                <a:spcPct val="0"/>
              </a:spcBef>
              <a:defRPr/>
            </a:pPr>
            <a:r>
              <a:rPr lang="fr-FR" sz="1200" dirty="0" smtClean="0">
                <a:latin typeface="Optima" pitchFamily="34" charset="0"/>
              </a:rPr>
              <a:t>Action: Fort pouvoir hydratant: teneur élevée en phospholipides / grande résistance à l'oxydation / non comédogène </a:t>
            </a:r>
          </a:p>
          <a:p>
            <a:pPr>
              <a:spcBef>
                <a:spcPct val="0"/>
              </a:spcBef>
              <a:defRPr/>
            </a:pPr>
            <a:r>
              <a:rPr lang="fr-FR" sz="1200" dirty="0" smtClean="0">
                <a:latin typeface="Optima" pitchFamily="34" charset="0"/>
              </a:rPr>
              <a:t>Aide la pénétration d’éléments actifs, comme l'aromathérapie. </a:t>
            </a:r>
            <a:endParaRPr lang="fr-FR" altLang="zh-TW" sz="1200" dirty="0" smtClean="0">
              <a:latin typeface="Optima" pitchFamily="34" charset="0"/>
              <a:sym typeface="Wingdings" pitchFamily="2" charset="2"/>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fr-FR" altLang="fr-FR" sz="1200" b="1" dirty="0" smtClean="0">
              <a:latin typeface="Optima"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fr-FR" altLang="fr-FR" sz="1200" b="1" dirty="0" smtClean="0">
                <a:latin typeface="Optima" pitchFamily="34" charset="0"/>
              </a:rPr>
              <a:t>+ </a:t>
            </a:r>
          </a:p>
          <a:p>
            <a:pPr defTabSz="1041400">
              <a:spcBef>
                <a:spcPct val="0"/>
              </a:spcBef>
            </a:pPr>
            <a:endParaRPr lang="fr-FR" altLang="fr-FR" sz="1200" b="1" dirty="0" smtClean="0">
              <a:latin typeface="Optima" pitchFamily="34" charset="0"/>
            </a:endParaRPr>
          </a:p>
          <a:p>
            <a:pPr defTabSz="1041400">
              <a:spcBef>
                <a:spcPct val="0"/>
              </a:spcBef>
            </a:pPr>
            <a:r>
              <a:rPr lang="fr-FR" altLang="fr-FR" sz="1200" b="1" dirty="0" smtClean="0">
                <a:latin typeface="Optima" pitchFamily="34" charset="0"/>
              </a:rPr>
              <a:t>GLYCERINE VEGETALE </a:t>
            </a:r>
            <a:r>
              <a:rPr lang="fr-FR" altLang="fr-FR" sz="1200" b="0" dirty="0" smtClean="0">
                <a:latin typeface="Optima" pitchFamily="34" charset="0"/>
              </a:rPr>
              <a:t>(ingrédient ECOCERT, provient du colza</a:t>
            </a:r>
            <a:r>
              <a:rPr lang="fr-FR" altLang="fr-FR" sz="1200" b="0" baseline="0" dirty="0" smtClean="0">
                <a:latin typeface="Optima" pitchFamily="34" charset="0"/>
              </a:rPr>
              <a:t> européen) </a:t>
            </a:r>
            <a:r>
              <a:rPr lang="fr-FR" sz="1200" b="0" kern="1200" dirty="0" smtClean="0">
                <a:solidFill>
                  <a:schemeClr val="tx1"/>
                </a:solidFill>
                <a:effectLst/>
                <a:latin typeface="+mn-lt"/>
                <a:ea typeface="+mn-ea"/>
                <a:cs typeface="+mn-cs"/>
              </a:rPr>
              <a:t>Action </a:t>
            </a:r>
            <a:r>
              <a:rPr lang="fr-FR" sz="1200" kern="1200" dirty="0" smtClean="0">
                <a:solidFill>
                  <a:schemeClr val="tx1"/>
                </a:solidFill>
                <a:effectLst/>
                <a:latin typeface="+mn-lt"/>
                <a:ea typeface="+mn-ea"/>
                <a:cs typeface="+mn-cs"/>
              </a:rPr>
              <a:t>: </a:t>
            </a:r>
            <a:r>
              <a:rPr lang="fr-FR" sz="1200" kern="1200" dirty="0" err="1" smtClean="0">
                <a:solidFill>
                  <a:schemeClr val="tx1"/>
                </a:solidFill>
                <a:effectLst/>
                <a:latin typeface="+mn-lt"/>
                <a:ea typeface="+mn-ea"/>
                <a:cs typeface="+mn-cs"/>
              </a:rPr>
              <a:t>Humectante</a:t>
            </a:r>
            <a:r>
              <a:rPr lang="fr-FR" sz="1200" kern="1200" dirty="0" smtClean="0">
                <a:solidFill>
                  <a:schemeClr val="tx1"/>
                </a:solidFill>
                <a:effectLst/>
                <a:latin typeface="+mn-lt"/>
                <a:ea typeface="+mn-ea"/>
                <a:cs typeface="+mn-cs"/>
              </a:rPr>
              <a:t> et hydratante, elle réduit la vitesse d’évaporation de l’eau à la surface de la peau, assouplit,  adoucit et atténue les rugosités.</a:t>
            </a:r>
            <a:endParaRPr lang="fr-FR" altLang="fr-FR" sz="1200" b="1" dirty="0" smtClean="0">
              <a:latin typeface="Optima" pitchFamily="34" charset="0"/>
            </a:endParaRPr>
          </a:p>
          <a:p>
            <a:r>
              <a:rPr lang="fr-FR" sz="1200" kern="1200" dirty="0" smtClean="0">
                <a:solidFill>
                  <a:schemeClr val="tx1"/>
                </a:solidFill>
                <a:effectLst/>
                <a:latin typeface="+mn-lt"/>
                <a:ea typeface="+mn-ea"/>
                <a:cs typeface="+mn-cs"/>
              </a:rPr>
              <a:t> </a:t>
            </a:r>
          </a:p>
          <a:p>
            <a:r>
              <a:rPr lang="fr-FR" sz="1200" kern="1200" dirty="0" smtClean="0">
                <a:solidFill>
                  <a:schemeClr val="tx1"/>
                </a:solidFill>
                <a:effectLst/>
                <a:latin typeface="+mn-lt"/>
                <a:ea typeface="+mn-ea"/>
                <a:cs typeface="+mn-cs"/>
              </a:rPr>
              <a:t>+</a:t>
            </a:r>
            <a:r>
              <a:rPr lang="fr-FR" sz="1200" kern="1200" baseline="0" dirty="0" smtClean="0">
                <a:solidFill>
                  <a:schemeClr val="tx1"/>
                </a:solidFill>
                <a:effectLst/>
                <a:latin typeface="+mn-lt"/>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r>
              <a:rPr lang="fr-FR" altLang="fr-FR" sz="1200" b="1" dirty="0" smtClean="0">
                <a:latin typeface="Optima" pitchFamily="34" charset="0"/>
              </a:rPr>
              <a:t>EXTRAIT DE LEVURE: </a:t>
            </a:r>
            <a:r>
              <a:rPr lang="fr-FR" altLang="fr-FR" sz="1200" dirty="0" smtClean="0">
                <a:latin typeface="Optima" pitchFamily="34" charset="0"/>
              </a:rPr>
              <a:t>favorise la formation d'un ciment lipidique</a:t>
            </a:r>
            <a:endParaRPr lang="fr-FR" sz="1200" kern="1200" dirty="0" smtClean="0">
              <a:solidFill>
                <a:schemeClr val="tx1"/>
              </a:solidFill>
              <a:effectLst/>
              <a:latin typeface="+mn-lt"/>
              <a:ea typeface="+mn-ea"/>
              <a:cs typeface="+mn-cs"/>
            </a:endParaRPr>
          </a:p>
          <a:p>
            <a:pPr defTabSz="1041400"/>
            <a:r>
              <a:rPr lang="fr-FR" altLang="fr-FR" sz="1200" b="1" dirty="0" smtClean="0">
                <a:latin typeface="Optima" pitchFamily="34" charset="0"/>
              </a:rPr>
              <a:t>SILICIUM: reconstitue</a:t>
            </a:r>
            <a:r>
              <a:rPr lang="fr-FR" altLang="fr-FR" sz="1200" b="1" baseline="0" dirty="0" smtClean="0">
                <a:latin typeface="Optima" pitchFamily="34" charset="0"/>
              </a:rPr>
              <a:t> les réserves en eau de la peau. </a:t>
            </a:r>
            <a:r>
              <a:rPr lang="fr-FR" altLang="fr-FR" sz="1200" dirty="0" smtClean="0">
                <a:latin typeface="Optima" pitchFamily="34" charset="0"/>
              </a:rPr>
              <a:t>Présent dans de nombreux aliments. Il induit ou régule la multiplication des fibroblastes. </a:t>
            </a:r>
          </a:p>
          <a:p>
            <a:pPr defTabSz="1041400">
              <a:spcBef>
                <a:spcPct val="0"/>
              </a:spcBef>
            </a:pPr>
            <a:r>
              <a:rPr lang="fr-FR" altLang="fr-FR" sz="1200" dirty="0" smtClean="0">
                <a:latin typeface="Optima" pitchFamily="34" charset="0"/>
              </a:rPr>
              <a:t>Il a été observé que le silicium est</a:t>
            </a:r>
            <a:r>
              <a:rPr lang="fr-FR" altLang="fr-FR" sz="1200" b="1" dirty="0" smtClean="0">
                <a:latin typeface="Optima" pitchFamily="34" charset="0"/>
              </a:rPr>
              <a:t> indispensable pour la synthèse des fibres de collagène et d'élastine</a:t>
            </a:r>
            <a:r>
              <a:rPr lang="fr-FR" altLang="fr-FR" sz="1200" dirty="0" smtClean="0">
                <a:latin typeface="Optima" pitchFamily="34" charset="0"/>
              </a:rPr>
              <a:t>. Le déficit en silicium organique à partir de la quarantaine provoque un dessèchement important de la peau et l'apparition des rides. </a:t>
            </a:r>
            <a:br>
              <a:rPr lang="fr-FR" altLang="fr-FR" sz="1200" dirty="0" smtClean="0">
                <a:latin typeface="Optima" pitchFamily="34" charset="0"/>
              </a:rPr>
            </a:br>
            <a:r>
              <a:rPr lang="fr-FR" altLang="fr-FR" sz="1200" dirty="0" smtClean="0">
                <a:latin typeface="Optima" pitchFamily="34" charset="0"/>
              </a:rPr>
              <a:t>Les </a:t>
            </a:r>
            <a:r>
              <a:rPr lang="fr-FR" altLang="fr-FR" sz="1200" dirty="0" err="1" smtClean="0">
                <a:latin typeface="Optima" pitchFamily="34" charset="0"/>
              </a:rPr>
              <a:t>derivés</a:t>
            </a:r>
            <a:r>
              <a:rPr lang="fr-FR" altLang="fr-FR" sz="1200" dirty="0" smtClean="0">
                <a:latin typeface="Optima" pitchFamily="34" charset="0"/>
              </a:rPr>
              <a:t> organiques </a:t>
            </a:r>
            <a:r>
              <a:rPr lang="fr-FR" altLang="fr-FR" sz="1200" dirty="0" err="1" smtClean="0">
                <a:latin typeface="Optima" pitchFamily="34" charset="0"/>
              </a:rPr>
              <a:t>silicés</a:t>
            </a:r>
            <a:r>
              <a:rPr lang="fr-FR" altLang="fr-FR" sz="1200" dirty="0" smtClean="0">
                <a:latin typeface="Optima" pitchFamily="34" charset="0"/>
              </a:rPr>
              <a:t> (</a:t>
            </a:r>
            <a:r>
              <a:rPr lang="fr-FR" altLang="fr-FR" sz="1200" dirty="0" err="1" smtClean="0">
                <a:latin typeface="Optima" pitchFamily="34" charset="0"/>
              </a:rPr>
              <a:t>silanols</a:t>
            </a:r>
            <a:r>
              <a:rPr lang="fr-FR" altLang="fr-FR" sz="1200" dirty="0" smtClean="0">
                <a:latin typeface="Optima" pitchFamily="34" charset="0"/>
              </a:rPr>
              <a:t>) sont donc indiqués pour agir sur les rides, les vergetures et pour améliorer l’élasticité de la peau.</a:t>
            </a:r>
            <a:endParaRPr lang="fr-FR" altLang="fr-FR" sz="1200" b="1" dirty="0" smtClean="0">
              <a:latin typeface="Optima" pitchFamily="34" charset="0"/>
            </a:endParaRPr>
          </a:p>
          <a:p>
            <a:pPr defTabSz="1041400">
              <a:spcBef>
                <a:spcPct val="0"/>
              </a:spcBef>
            </a:pPr>
            <a:endParaRPr lang="fr-FR" altLang="fr-FR" sz="1200" dirty="0" smtClean="0">
              <a:latin typeface="Optima" pitchFamily="34" charset="0"/>
            </a:endParaRPr>
          </a:p>
          <a:p>
            <a:pPr defTabSz="1041400">
              <a:spcBef>
                <a:spcPct val="0"/>
              </a:spcBef>
            </a:pPr>
            <a:r>
              <a:rPr kumimoji="0" lang="fr-FR" sz="1200" b="0" i="0" u="none" strike="noStrike" kern="1200" cap="none" spc="0" normalizeH="0" baseline="0" noProof="0" dirty="0" smtClean="0">
                <a:ln>
                  <a:noFill/>
                </a:ln>
                <a:solidFill>
                  <a:prstClr val="black"/>
                </a:solidFill>
                <a:effectLst/>
                <a:uLnTx/>
                <a:uFillTx/>
                <a:latin typeface="Century Gothic" panose="020B0502020202020204" pitchFamily="34" charset="0"/>
                <a:ea typeface="+mn-ea"/>
                <a:cs typeface="+mn-cs"/>
              </a:rPr>
              <a:t>+ </a:t>
            </a:r>
          </a:p>
          <a:p>
            <a:pPr defTabSz="1041400">
              <a:spcBef>
                <a:spcPct val="0"/>
              </a:spcBef>
            </a:pPr>
            <a:endParaRPr kumimoji="0" lang="fr-FR" sz="1200" b="0" i="0" u="none" strike="noStrike" kern="1200" cap="none" spc="0" normalizeH="0" baseline="0" noProof="0" dirty="0" smtClean="0">
              <a:ln>
                <a:noFill/>
              </a:ln>
              <a:solidFill>
                <a:prstClr val="black"/>
              </a:solidFill>
              <a:effectLst/>
              <a:uLnTx/>
              <a:uFillTx/>
              <a:latin typeface="Century Gothic" panose="020B0502020202020204" pitchFamily="34" charset="0"/>
              <a:ea typeface="+mn-ea"/>
              <a:cs typeface="+mn-cs"/>
            </a:endParaRPr>
          </a:p>
          <a:p>
            <a:pPr>
              <a:spcBef>
                <a:spcPct val="0"/>
              </a:spcBef>
              <a:defRPr/>
            </a:pPr>
            <a:r>
              <a:rPr lang="fr-FR" b="1" dirty="0" smtClean="0">
                <a:latin typeface="Optima" pitchFamily="34" charset="0"/>
              </a:rPr>
              <a:t>VITAMINE B5 : Apaisante</a:t>
            </a:r>
            <a:r>
              <a:rPr lang="fr-FR" b="1" baseline="0" dirty="0" smtClean="0">
                <a:latin typeface="Optima" pitchFamily="34" charset="0"/>
              </a:rPr>
              <a:t> </a:t>
            </a:r>
            <a:endParaRPr lang="fr-FR" b="1" dirty="0" smtClean="0">
              <a:latin typeface="Optima" pitchFamily="34" charset="0"/>
            </a:endParaRPr>
          </a:p>
          <a:p>
            <a:pPr>
              <a:spcBef>
                <a:spcPct val="0"/>
              </a:spcBef>
              <a:defRPr/>
            </a:pPr>
            <a:r>
              <a:rPr lang="fr-FR" dirty="0" smtClean="0">
                <a:latin typeface="Optima" pitchFamily="34" charset="0"/>
              </a:rPr>
              <a:t>hygroscopique ~ cicatrisante ~ anti-inflammatoire </a:t>
            </a:r>
          </a:p>
          <a:p>
            <a:pPr>
              <a:spcBef>
                <a:spcPct val="0"/>
              </a:spcBef>
              <a:defRPr/>
            </a:pPr>
            <a:r>
              <a:rPr lang="fr-FR" dirty="0" smtClean="0">
                <a:latin typeface="Optima" pitchFamily="34" charset="0"/>
              </a:rPr>
              <a:t>atteint les couches profondes de la peau tout en laissant un film fin à la surface. </a:t>
            </a:r>
          </a:p>
          <a:p>
            <a:pPr>
              <a:spcBef>
                <a:spcPct val="0"/>
              </a:spcBef>
              <a:defRPr/>
            </a:pPr>
            <a:r>
              <a:rPr lang="fr-FR" b="1" dirty="0" smtClean="0">
                <a:latin typeface="Optima" pitchFamily="34" charset="0"/>
              </a:rPr>
              <a:t>VITAMINE F : Anti</a:t>
            </a:r>
            <a:r>
              <a:rPr lang="fr-FR" b="1" baseline="0" dirty="0" smtClean="0">
                <a:latin typeface="Optima" pitchFamily="34" charset="0"/>
              </a:rPr>
              <a:t> </a:t>
            </a:r>
            <a:r>
              <a:rPr lang="fr-FR" b="1" baseline="0" dirty="0" err="1" smtClean="0">
                <a:latin typeface="Optima" pitchFamily="34" charset="0"/>
              </a:rPr>
              <a:t>deshydratante</a:t>
            </a:r>
            <a:r>
              <a:rPr lang="fr-FR" b="1" baseline="0" dirty="0" smtClean="0">
                <a:latin typeface="Optima" pitchFamily="34" charset="0"/>
              </a:rPr>
              <a:t> </a:t>
            </a:r>
            <a:endParaRPr lang="fr-FR" dirty="0" smtClean="0">
              <a:latin typeface="Optima" pitchFamily="34" charset="0"/>
            </a:endParaRPr>
          </a:p>
          <a:p>
            <a:pPr>
              <a:spcBef>
                <a:spcPct val="0"/>
              </a:spcBef>
              <a:defRPr/>
            </a:pPr>
            <a:r>
              <a:rPr lang="fr-FR" dirty="0" smtClean="0">
                <a:latin typeface="Optima" pitchFamily="34" charset="0"/>
              </a:rPr>
              <a:t>~ composée principalement d'acide linoléique </a:t>
            </a:r>
          </a:p>
          <a:p>
            <a:pPr>
              <a:spcBef>
                <a:spcPct val="0"/>
              </a:spcBef>
              <a:defRPr/>
            </a:pPr>
            <a:r>
              <a:rPr lang="fr-FR" dirty="0" smtClean="0">
                <a:latin typeface="Optima" pitchFamily="34" charset="0"/>
              </a:rPr>
              <a:t>~ permet aux cellules de l'épiderme de retrouver toute leur tension en eau en diminuant leur imperméabilité </a:t>
            </a:r>
          </a:p>
          <a:p>
            <a:pPr>
              <a:spcBef>
                <a:spcPct val="0"/>
              </a:spcBef>
              <a:defRPr/>
            </a:pPr>
            <a:r>
              <a:rPr lang="fr-FR" dirty="0" smtClean="0">
                <a:latin typeface="Optima" pitchFamily="34" charset="0"/>
              </a:rPr>
              <a:t>~ rôle dans le processus d'</a:t>
            </a:r>
            <a:r>
              <a:rPr lang="fr-FR" dirty="0" err="1" smtClean="0">
                <a:latin typeface="Optima" pitchFamily="34" charset="0"/>
              </a:rPr>
              <a:t>hyperkératinisation</a:t>
            </a:r>
            <a:r>
              <a:rPr lang="fr-FR" dirty="0" smtClean="0">
                <a:latin typeface="Optima" pitchFamily="34" charset="0"/>
              </a:rPr>
              <a:t> : normalise la barrière lipidique épidermique </a:t>
            </a:r>
          </a:p>
          <a:p>
            <a:pPr defTabSz="1041400">
              <a:spcBef>
                <a:spcPct val="0"/>
              </a:spcBef>
            </a:pPr>
            <a:endParaRPr kumimoji="0" lang="fr-FR" sz="1200" b="0" i="0" u="none" strike="noStrike" kern="1200" cap="none" spc="0" normalizeH="0" baseline="0" noProof="0" dirty="0" smtClean="0">
              <a:ln>
                <a:noFill/>
              </a:ln>
              <a:solidFill>
                <a:prstClr val="black"/>
              </a:solidFill>
              <a:effectLst/>
              <a:uLnTx/>
              <a:uFillTx/>
              <a:latin typeface="Century Gothic" panose="020B0502020202020204" pitchFamily="34" charset="0"/>
              <a:ea typeface="+mn-ea"/>
              <a:cs typeface="+mn-cs"/>
            </a:endParaRPr>
          </a:p>
          <a:p>
            <a:pPr defTabSz="1041400">
              <a:spcBef>
                <a:spcPct val="0"/>
              </a:spcBef>
            </a:pPr>
            <a:r>
              <a:rPr kumimoji="0" lang="fr-FR" sz="1200" b="1" i="0" u="none" strike="noStrike" kern="1200" cap="none" spc="0" normalizeH="0" baseline="0" noProof="0" dirty="0" smtClean="0">
                <a:ln>
                  <a:noFill/>
                </a:ln>
                <a:solidFill>
                  <a:prstClr val="black"/>
                </a:solidFill>
                <a:effectLst/>
                <a:uLnTx/>
                <a:uFillTx/>
                <a:latin typeface="Century Gothic" panose="020B0502020202020204" pitchFamily="34" charset="0"/>
                <a:ea typeface="+mn-ea"/>
                <a:cs typeface="+mn-cs"/>
              </a:rPr>
              <a:t>HE DE ROSE CAMOMILLE ET JASMIN : </a:t>
            </a:r>
            <a:r>
              <a:rPr kumimoji="0" lang="fr-FR" sz="1200" b="0" i="0" u="none" strike="noStrike" kern="1200" cap="none" spc="0" normalizeH="0" baseline="0" noProof="0" dirty="0" smtClean="0">
                <a:ln>
                  <a:noFill/>
                </a:ln>
                <a:solidFill>
                  <a:prstClr val="black"/>
                </a:solidFill>
                <a:effectLst/>
                <a:uLnTx/>
                <a:uFillTx/>
                <a:latin typeface="Century Gothic" panose="020B0502020202020204" pitchFamily="34" charset="0"/>
                <a:ea typeface="+mn-ea"/>
                <a:cs typeface="+mn-cs"/>
              </a:rPr>
              <a:t>Equilibrant et relaxant</a:t>
            </a:r>
          </a:p>
          <a:p>
            <a:pPr defTabSz="1041400">
              <a:spcBef>
                <a:spcPct val="0"/>
              </a:spcBef>
            </a:pPr>
            <a:endParaRPr kumimoji="0" lang="fr-FR" sz="1200" b="0" i="0" u="none" strike="noStrike" kern="1200" cap="none" spc="0" normalizeH="0" baseline="0" noProof="0" dirty="0" smtClean="0">
              <a:ln>
                <a:noFill/>
              </a:ln>
              <a:solidFill>
                <a:prstClr val="black"/>
              </a:solidFill>
              <a:effectLst/>
              <a:uLnTx/>
              <a:uFillTx/>
              <a:latin typeface="Century Gothic" panose="020B0502020202020204" pitchFamily="34" charset="0"/>
              <a:ea typeface="+mn-ea"/>
              <a:cs typeface="+mn-cs"/>
            </a:endParaRPr>
          </a:p>
          <a:p>
            <a:pPr defTabSz="1041400">
              <a:spcBef>
                <a:spcPct val="0"/>
              </a:spcBef>
            </a:pPr>
            <a:endParaRPr kumimoji="0" lang="fr-FR" sz="1200" b="0" i="0" u="none" strike="noStrike" kern="1200" cap="none" spc="0" normalizeH="0" baseline="0" noProof="0" dirty="0" smtClean="0">
              <a:ln>
                <a:noFill/>
              </a:ln>
              <a:solidFill>
                <a:prstClr val="black"/>
              </a:solidFill>
              <a:effectLst/>
              <a:uLnTx/>
              <a:uFillTx/>
              <a:latin typeface="Century Gothic" panose="020B0502020202020204" pitchFamily="34" charset="0"/>
              <a:ea typeface="+mn-ea"/>
              <a:cs typeface="+mn-cs"/>
            </a:endParaRPr>
          </a:p>
          <a:p>
            <a:r>
              <a:rPr lang="fr-FR" sz="1200" i="0" u="sng" kern="1200" dirty="0" smtClean="0">
                <a:solidFill>
                  <a:schemeClr val="tx1"/>
                </a:solidFill>
                <a:effectLst/>
                <a:latin typeface="+mn-lt"/>
                <a:ea typeface="+mn-ea"/>
                <a:cs typeface="+mn-cs"/>
              </a:rPr>
              <a:t>Utilisation à domicile </a:t>
            </a:r>
          </a:p>
          <a:p>
            <a:r>
              <a:rPr lang="fr-FR" sz="1200" b="0" i="0" u="none" strike="noStrike" kern="1200" dirty="0" smtClean="0">
                <a:solidFill>
                  <a:schemeClr val="tx1"/>
                </a:solidFill>
                <a:effectLst/>
                <a:latin typeface="+mn-lt"/>
                <a:ea typeface="+mn-ea"/>
                <a:cs typeface="+mn-cs"/>
              </a:rPr>
              <a:t>Matin et soir, appliquer Hydra N°1 Crème sur le visage et le cou après le nettoyage/démaquillage et la brumisation de la Lotion Yon-Ka pour peaux sèches. </a:t>
            </a:r>
            <a:r>
              <a:rPr lang="fr-FR" sz="1200" b="0" i="0" kern="1200" dirty="0" smtClean="0">
                <a:solidFill>
                  <a:schemeClr val="tx1"/>
                </a:solidFill>
                <a:effectLst/>
                <a:latin typeface="+mn-lt"/>
                <a:ea typeface="+mn-ea"/>
                <a:cs typeface="+mn-cs"/>
              </a:rPr>
              <a:t>Faire pénétrer la crème par effleurages.</a:t>
            </a:r>
            <a:endParaRPr lang="fr-FR" sz="1200" i="0" u="sng" kern="1200" dirty="0" smtClean="0">
              <a:solidFill>
                <a:schemeClr val="tx1"/>
              </a:solidFill>
              <a:effectLst/>
              <a:latin typeface="+mn-lt"/>
              <a:ea typeface="+mn-ea"/>
              <a:cs typeface="+mn-cs"/>
            </a:endParaRPr>
          </a:p>
          <a:p>
            <a:endParaRPr lang="fr-FR" sz="1200" i="0" u="sng" kern="1200" dirty="0" smtClean="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fr-FR" sz="1200" i="0" u="sng" kern="1200" dirty="0" smtClean="0">
                <a:solidFill>
                  <a:schemeClr val="tx1"/>
                </a:solidFill>
                <a:effectLst/>
                <a:latin typeface="+mn-lt"/>
                <a:ea typeface="+mn-ea"/>
                <a:cs typeface="+mn-cs"/>
              </a:rPr>
              <a:t>Utilisation en salle de soin</a:t>
            </a:r>
          </a:p>
          <a:p>
            <a:pPr marL="171450" marR="0" indent="-171450" algn="l" defTabSz="914400" rtl="0" eaLnBrk="1" fontAlgn="auto" latinLnBrk="0" hangingPunct="1">
              <a:lnSpc>
                <a:spcPct val="100000"/>
              </a:lnSpc>
              <a:spcBef>
                <a:spcPts val="0"/>
              </a:spcBef>
              <a:spcAft>
                <a:spcPts val="0"/>
              </a:spcAft>
              <a:buClrTx/>
              <a:buSzTx/>
              <a:buFontTx/>
              <a:buChar char="-"/>
              <a:tabLst/>
              <a:defRPr/>
            </a:pPr>
            <a:r>
              <a:rPr lang="fr-FR" sz="1200" i="0" u="none" kern="1200" dirty="0" smtClean="0">
                <a:solidFill>
                  <a:schemeClr val="tx1"/>
                </a:solidFill>
                <a:effectLst/>
                <a:latin typeface="+mn-lt"/>
                <a:ea typeface="+mn-ea"/>
                <a:cs typeface="+mn-cs"/>
              </a:rPr>
              <a:t>Massage</a:t>
            </a:r>
          </a:p>
          <a:p>
            <a:pPr marL="171450" marR="0" indent="-171450" algn="l" defTabSz="914400" rtl="0" eaLnBrk="1" fontAlgn="auto" latinLnBrk="0" hangingPunct="1">
              <a:lnSpc>
                <a:spcPct val="100000"/>
              </a:lnSpc>
              <a:spcBef>
                <a:spcPts val="0"/>
              </a:spcBef>
              <a:spcAft>
                <a:spcPts val="0"/>
              </a:spcAft>
              <a:buClrTx/>
              <a:buSzTx/>
              <a:buFontTx/>
              <a:buChar char="-"/>
              <a:tabLst/>
              <a:defRPr/>
            </a:pPr>
            <a:r>
              <a:rPr lang="fr-FR" sz="1200" i="0" u="none" kern="1200" dirty="0" smtClean="0">
                <a:solidFill>
                  <a:schemeClr val="tx1"/>
                </a:solidFill>
                <a:effectLst/>
                <a:latin typeface="+mn-lt"/>
                <a:ea typeface="+mn-ea"/>
                <a:cs typeface="+mn-cs"/>
              </a:rPr>
              <a:t>Crème de fin de soin</a:t>
            </a:r>
          </a:p>
          <a:p>
            <a:pPr defTabSz="1041400">
              <a:spcBef>
                <a:spcPct val="0"/>
              </a:spcBef>
            </a:pPr>
            <a:endParaRPr kumimoji="0" lang="fr-FR" sz="1200" b="0" i="0" u="none" strike="noStrike" kern="1200" cap="none" spc="0" normalizeH="0" baseline="0" noProof="0" dirty="0" smtClean="0">
              <a:ln>
                <a:noFill/>
              </a:ln>
              <a:solidFill>
                <a:prstClr val="black"/>
              </a:solidFill>
              <a:effectLst/>
              <a:uLnTx/>
              <a:uFillTx/>
              <a:latin typeface="Century Gothic" panose="020B0502020202020204" pitchFamily="34" charset="0"/>
              <a:ea typeface="+mn-ea"/>
              <a:cs typeface="+mn-cs"/>
            </a:endParaRPr>
          </a:p>
        </p:txBody>
      </p:sp>
      <p:sp>
        <p:nvSpPr>
          <p:cNvPr id="4" name="Espace réservé du numéro de diapositive 3"/>
          <p:cNvSpPr>
            <a:spLocks noGrp="1"/>
          </p:cNvSpPr>
          <p:nvPr>
            <p:ph type="sldNum" sz="quarter" idx="10"/>
          </p:nvPr>
        </p:nvSpPr>
        <p:spPr/>
        <p:txBody>
          <a:bodyPr/>
          <a:lstStyle/>
          <a:p>
            <a:fld id="{E5F74F12-BF9F-48CE-B2BB-B298F664BBB3}" type="slidenum">
              <a:rPr lang="fr-FR" smtClean="0"/>
              <a:t>11</a:t>
            </a:fld>
            <a:endParaRPr lang="fr-FR"/>
          </a:p>
        </p:txBody>
      </p:sp>
    </p:spTree>
    <p:extLst>
      <p:ext uri="{BB962C8B-B14F-4D97-AF65-F5344CB8AC3E}">
        <p14:creationId xmlns:p14="http://schemas.microsoft.com/office/powerpoint/2010/main" val="381039021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5041900" y="566738"/>
            <a:ext cx="5043488" cy="2836862"/>
          </a:xfrm>
        </p:spPr>
      </p:sp>
      <p:sp>
        <p:nvSpPr>
          <p:cNvPr id="3" name="Espace réservé des notes 2"/>
          <p:cNvSpPr>
            <a:spLocks noGrp="1"/>
          </p:cNvSpPr>
          <p:nvPr>
            <p:ph type="body" idx="1"/>
          </p:nvPr>
        </p:nvSpPr>
        <p:spPr/>
        <p:txBody>
          <a:bodyPr/>
          <a:lstStyle/>
          <a:p>
            <a:r>
              <a:rPr lang="fr-FR" sz="1200" i="0" kern="1200" baseline="0" dirty="0" smtClean="0">
                <a:solidFill>
                  <a:schemeClr val="tx1"/>
                </a:solidFill>
                <a:effectLst/>
                <a:latin typeface="+mn-lt"/>
                <a:ea typeface="+mn-ea"/>
                <a:cs typeface="+mn-cs"/>
              </a:rPr>
              <a:t>HYDRA N1 MASQUE : 89% ION </a:t>
            </a:r>
          </a:p>
          <a:p>
            <a:endParaRPr lang="fr-FR" sz="1200" i="0" kern="1200" baseline="0" dirty="0" smtClean="0">
              <a:solidFill>
                <a:schemeClr val="tx1"/>
              </a:solidFill>
              <a:effectLst/>
              <a:latin typeface="+mn-lt"/>
              <a:ea typeface="+mn-ea"/>
              <a:cs typeface="+mn-cs"/>
            </a:endParaRPr>
          </a:p>
          <a:p>
            <a:r>
              <a:rPr lang="fr-FR" sz="1200" i="0" u="sng" kern="1200" dirty="0" smtClean="0">
                <a:solidFill>
                  <a:schemeClr val="tx1"/>
                </a:solidFill>
                <a:effectLst/>
                <a:latin typeface="+mn-lt"/>
                <a:ea typeface="+mn-ea"/>
                <a:cs typeface="+mn-cs"/>
              </a:rPr>
              <a:t>Bénéfices</a:t>
            </a:r>
          </a:p>
          <a:p>
            <a:pPr defTabSz="812770"/>
            <a:r>
              <a:rPr lang="fr-FR" sz="1200" dirty="0" smtClean="0">
                <a:solidFill>
                  <a:srgbClr val="3E3E3E"/>
                </a:solidFill>
                <a:latin typeface="Roboto" panose="020B0604020202020204" charset="0"/>
                <a:ea typeface="Roboto" panose="020B0604020202020204" charset="0"/>
              </a:rPr>
              <a:t>Lisse le relief cutané</a:t>
            </a:r>
          </a:p>
          <a:p>
            <a:pPr defTabSz="812770"/>
            <a:r>
              <a:rPr lang="fr-FR" sz="1200" dirty="0" smtClean="0">
                <a:solidFill>
                  <a:srgbClr val="3E3E3E"/>
                </a:solidFill>
                <a:latin typeface="Roboto" panose="020B0604020202020204" charset="0"/>
                <a:ea typeface="Roboto" panose="020B0604020202020204" charset="0"/>
              </a:rPr>
              <a:t>Atténue les ridules </a:t>
            </a:r>
          </a:p>
          <a:p>
            <a:pPr defTabSz="812770"/>
            <a:r>
              <a:rPr lang="fr-FR" sz="1200" dirty="0" smtClean="0">
                <a:solidFill>
                  <a:srgbClr val="3E3E3E"/>
                </a:solidFill>
                <a:latin typeface="Roboto" panose="020B0604020202020204" charset="0"/>
                <a:ea typeface="Roboto" panose="020B0604020202020204" charset="0"/>
              </a:rPr>
              <a:t>Peau plus douce et plus ferme</a:t>
            </a:r>
          </a:p>
          <a:p>
            <a:pPr defTabSz="812770"/>
            <a:r>
              <a:rPr lang="fr-FR" sz="1200" dirty="0" smtClean="0">
                <a:solidFill>
                  <a:srgbClr val="3E3E3E"/>
                </a:solidFill>
                <a:latin typeface="Roboto" panose="020B0604020202020204" charset="0"/>
                <a:ea typeface="Roboto" panose="020B0604020202020204" charset="0"/>
              </a:rPr>
              <a:t>Préserve la jeunesse de la peau</a:t>
            </a:r>
          </a:p>
          <a:p>
            <a:pPr defTabSz="812770"/>
            <a:endParaRPr lang="fr-FR" sz="1200" dirty="0" smtClean="0">
              <a:solidFill>
                <a:srgbClr val="3E3E3E"/>
              </a:solidFill>
              <a:latin typeface="Roboto" panose="020B0604020202020204" charset="0"/>
              <a:ea typeface="Roboto" panose="020B0604020202020204" charset="0"/>
            </a:endParaRPr>
          </a:p>
          <a:p>
            <a:pPr defTabSz="812770"/>
            <a:r>
              <a:rPr lang="fr-FR" sz="1200" u="sng" dirty="0" smtClean="0">
                <a:solidFill>
                  <a:srgbClr val="3E3E3E"/>
                </a:solidFill>
                <a:latin typeface="Roboto" panose="020B0604020202020204" charset="0"/>
                <a:ea typeface="Roboto" panose="020B0604020202020204" charset="0"/>
              </a:rPr>
              <a:t>Résultats</a:t>
            </a:r>
          </a:p>
          <a:p>
            <a:pPr lvl="0"/>
            <a:r>
              <a:rPr lang="fr-FR" sz="1600" dirty="0" smtClean="0">
                <a:solidFill>
                  <a:srgbClr val="3E3E3E"/>
                </a:solidFill>
                <a:latin typeface="Roboto" panose="02000000000000000000" pitchFamily="2" charset="0"/>
                <a:ea typeface="Roboto" panose="02000000000000000000" pitchFamily="2" charset="0"/>
              </a:rPr>
              <a:t>Action hydratante intensive</a:t>
            </a:r>
            <a:endParaRPr lang="fr-FR" sz="1600" cap="small" dirty="0" smtClean="0">
              <a:solidFill>
                <a:srgbClr val="3E3E3E"/>
              </a:solidFill>
              <a:latin typeface="Roboto" panose="02000000000000000000" pitchFamily="2" charset="0"/>
              <a:ea typeface="Roboto" panose="02000000000000000000" pitchFamily="2" charset="0"/>
            </a:endParaRPr>
          </a:p>
          <a:p>
            <a:pPr marL="171450" lvl="0" indent="-171450">
              <a:buFont typeface="Wingdings" panose="05000000000000000000" pitchFamily="2" charset="2"/>
              <a:buChar char="Ø"/>
            </a:pPr>
            <a:r>
              <a:rPr lang="fr-FR" sz="1200" i="1" dirty="0" smtClean="0">
                <a:solidFill>
                  <a:srgbClr val="3E3E3E"/>
                </a:solidFill>
                <a:latin typeface="Roboto" panose="02000000000000000000" pitchFamily="2" charset="0"/>
                <a:ea typeface="Roboto" panose="02000000000000000000" pitchFamily="2" charset="0"/>
              </a:rPr>
              <a:t> +124% après 2h </a:t>
            </a:r>
          </a:p>
          <a:p>
            <a:pPr marL="171450" lvl="0" indent="-171450">
              <a:buFont typeface="Wingdings" panose="05000000000000000000" pitchFamily="2" charset="2"/>
              <a:buChar char="Ø"/>
            </a:pPr>
            <a:r>
              <a:rPr lang="fr-FR" sz="1200" i="1" dirty="0" smtClean="0">
                <a:solidFill>
                  <a:srgbClr val="3E3E3E"/>
                </a:solidFill>
                <a:latin typeface="Roboto" panose="02000000000000000000" pitchFamily="2" charset="0"/>
                <a:ea typeface="Roboto" panose="02000000000000000000" pitchFamily="2" charset="0"/>
              </a:rPr>
              <a:t>+73% après 8h</a:t>
            </a:r>
          </a:p>
          <a:p>
            <a:pPr marL="171450" lvl="0" indent="-171450">
              <a:buFont typeface="Wingdings" panose="05000000000000000000" pitchFamily="2" charset="2"/>
              <a:buChar char="Ø"/>
            </a:pPr>
            <a:endParaRPr lang="fr-FR" sz="1200" i="1" dirty="0" smtClean="0">
              <a:solidFill>
                <a:srgbClr val="3E3E3E"/>
              </a:solidFill>
              <a:latin typeface="Roboto" panose="02000000000000000000" pitchFamily="2" charset="0"/>
              <a:ea typeface="Roboto" panose="02000000000000000000" pitchFamily="2" charset="0"/>
            </a:endParaRPr>
          </a:p>
          <a:p>
            <a:pPr marL="0" marR="0" lvl="0" indent="0" algn="l" defTabSz="914400" rtl="0" eaLnBrk="1" fontAlgn="auto" latinLnBrk="0" hangingPunct="1">
              <a:lnSpc>
                <a:spcPct val="100000"/>
              </a:lnSpc>
              <a:spcBef>
                <a:spcPts val="0"/>
              </a:spcBef>
              <a:spcAft>
                <a:spcPts val="0"/>
              </a:spcAft>
              <a:buClrTx/>
              <a:buSzTx/>
              <a:buFont typeface="Wingdings" panose="05000000000000000000" pitchFamily="2" charset="2"/>
              <a:buNone/>
              <a:tabLst/>
              <a:defRPr/>
            </a:pPr>
            <a:r>
              <a:rPr lang="fr-FR" sz="1200" kern="1200" dirty="0" smtClean="0">
                <a:solidFill>
                  <a:prstClr val="black"/>
                </a:solidFill>
                <a:latin typeface="+mn-lt"/>
                <a:ea typeface="+mn-ea"/>
                <a:cs typeface="+mn-cs"/>
              </a:rPr>
              <a:t>(</a:t>
            </a:r>
            <a:r>
              <a:rPr lang="fr-FR" sz="1200" dirty="0" smtClean="0">
                <a:latin typeface="Gadugi" panose="020B0502040204020203" pitchFamily="34" charset="0"/>
                <a:ea typeface="Times New Roman"/>
              </a:rPr>
              <a:t>Test d’hydratation par </a:t>
            </a:r>
            <a:r>
              <a:rPr lang="fr-FR" sz="1200" dirty="0" err="1" smtClean="0">
                <a:latin typeface="Gadugi" panose="020B0502040204020203" pitchFamily="34" charset="0"/>
                <a:ea typeface="Times New Roman"/>
              </a:rPr>
              <a:t>cornéométrie</a:t>
            </a:r>
            <a:r>
              <a:rPr lang="fr-FR" sz="1200" dirty="0" smtClean="0">
                <a:latin typeface="Gadugi" panose="020B0502040204020203" pitchFamily="34" charset="0"/>
                <a:ea typeface="Times New Roman"/>
              </a:rPr>
              <a:t>, 10 volontaires, de sexe féminin, âgés de 48 à 70 ans, à la peau à tendance sèche)</a:t>
            </a:r>
          </a:p>
          <a:p>
            <a:pPr marL="0" lvl="0" indent="0">
              <a:buFont typeface="Wingdings" panose="05000000000000000000" pitchFamily="2" charset="2"/>
              <a:buNone/>
            </a:pPr>
            <a:endParaRPr lang="fr-FR" sz="1200" i="1" dirty="0" smtClean="0">
              <a:solidFill>
                <a:srgbClr val="3E3E3E"/>
              </a:solidFill>
              <a:latin typeface="Roboto" panose="02000000000000000000" pitchFamily="2" charset="0"/>
              <a:ea typeface="Roboto" panose="02000000000000000000" pitchFamily="2" charset="0"/>
            </a:endParaRPr>
          </a:p>
          <a:p>
            <a:pPr marL="0" indent="0">
              <a:buFont typeface="Wingdings" panose="05000000000000000000" pitchFamily="2" charset="2"/>
              <a:buNone/>
            </a:pPr>
            <a:endParaRPr lang="fr-FR" sz="1000" i="1" dirty="0" smtClean="0">
              <a:solidFill>
                <a:srgbClr val="3E3E3E"/>
              </a:solidFill>
              <a:latin typeface="Roboto" panose="02000000000000000000" pitchFamily="2" charset="0"/>
              <a:ea typeface="Roboto" panose="02000000000000000000" pitchFamily="2" charset="0"/>
            </a:endParaRPr>
          </a:p>
          <a:p>
            <a:r>
              <a:rPr lang="fr-FR" sz="1050" b="0" i="0" u="sng" kern="1200" dirty="0" smtClean="0">
                <a:solidFill>
                  <a:schemeClr val="tx1"/>
                </a:solidFill>
                <a:effectLst/>
                <a:latin typeface="+mn-lt"/>
                <a:ea typeface="+mn-ea"/>
                <a:cs typeface="+mn-cs"/>
              </a:rPr>
              <a:t>Les + produits</a:t>
            </a:r>
          </a:p>
          <a:p>
            <a:pPr marL="171450" marR="0" indent="-171450" algn="l" defTabSz="914400" rtl="0" eaLnBrk="1" fontAlgn="auto" latinLnBrk="0" hangingPunct="1">
              <a:lnSpc>
                <a:spcPct val="100000"/>
              </a:lnSpc>
              <a:spcBef>
                <a:spcPts val="0"/>
              </a:spcBef>
              <a:spcAft>
                <a:spcPts val="0"/>
              </a:spcAft>
              <a:buClrTx/>
              <a:buSzTx/>
              <a:buFontTx/>
              <a:buChar char="-"/>
              <a:tabLst/>
              <a:defRPr/>
            </a:pPr>
            <a:r>
              <a:rPr lang="fr-FR" sz="1050" kern="1200" dirty="0" smtClean="0">
                <a:solidFill>
                  <a:prstClr val="black"/>
                </a:solidFill>
                <a:latin typeface="+mn-lt"/>
                <a:ea typeface="+mn-ea"/>
                <a:cs typeface="+mn-cs"/>
              </a:rPr>
              <a:t>Pour toutes les peaux déshydratées, agressées, sèches ou grasses</a:t>
            </a:r>
          </a:p>
          <a:p>
            <a:pPr marL="171450" marR="0" indent="-171450" algn="l" defTabSz="914400" rtl="0" eaLnBrk="1" fontAlgn="auto" latinLnBrk="0" hangingPunct="1">
              <a:lnSpc>
                <a:spcPct val="100000"/>
              </a:lnSpc>
              <a:spcBef>
                <a:spcPts val="0"/>
              </a:spcBef>
              <a:spcAft>
                <a:spcPts val="0"/>
              </a:spcAft>
              <a:buClrTx/>
              <a:buSzTx/>
              <a:buFontTx/>
              <a:buChar char="-"/>
              <a:tabLst/>
              <a:defRPr/>
            </a:pPr>
            <a:r>
              <a:rPr lang="fr-FR" sz="1050" kern="1200" dirty="0" smtClean="0">
                <a:solidFill>
                  <a:prstClr val="black"/>
                </a:solidFill>
                <a:latin typeface="+mn-lt"/>
                <a:ea typeface="+mn-ea"/>
                <a:cs typeface="+mn-cs"/>
              </a:rPr>
              <a:t>Enrichi en vitamines A, E, C, B5 et en Jojoba</a:t>
            </a:r>
          </a:p>
          <a:p>
            <a:pPr marL="171450" marR="0" indent="-171450" algn="l" defTabSz="914400" rtl="0" eaLnBrk="1" fontAlgn="auto" latinLnBrk="0" hangingPunct="1">
              <a:lnSpc>
                <a:spcPct val="100000"/>
              </a:lnSpc>
              <a:spcBef>
                <a:spcPts val="0"/>
              </a:spcBef>
              <a:spcAft>
                <a:spcPts val="0"/>
              </a:spcAft>
              <a:buClrTx/>
              <a:buSzTx/>
              <a:buFontTx/>
              <a:buChar char="-"/>
              <a:tabLst/>
              <a:defRPr/>
            </a:pPr>
            <a:r>
              <a:rPr lang="fr-FR" sz="1050" kern="1200" dirty="0" smtClean="0">
                <a:solidFill>
                  <a:prstClr val="black"/>
                </a:solidFill>
                <a:latin typeface="+mn-lt"/>
                <a:ea typeface="+mn-ea"/>
                <a:cs typeface="+mn-cs"/>
              </a:rPr>
              <a:t>Texture gel</a:t>
            </a:r>
          </a:p>
          <a:p>
            <a:pPr marL="171450" marR="0" indent="-171450" algn="l" defTabSz="914400" rtl="0" eaLnBrk="1" fontAlgn="auto" latinLnBrk="0" hangingPunct="1">
              <a:lnSpc>
                <a:spcPct val="100000"/>
              </a:lnSpc>
              <a:spcBef>
                <a:spcPts val="0"/>
              </a:spcBef>
              <a:spcAft>
                <a:spcPts val="0"/>
              </a:spcAft>
              <a:buClrTx/>
              <a:buSzTx/>
              <a:buFontTx/>
              <a:buChar char="-"/>
              <a:tabLst/>
              <a:defRPr/>
            </a:pPr>
            <a:r>
              <a:rPr lang="fr-FR" sz="1050" kern="1200" dirty="0" smtClean="0">
                <a:solidFill>
                  <a:prstClr val="black"/>
                </a:solidFill>
                <a:latin typeface="+mn-lt"/>
                <a:ea typeface="+mn-ea"/>
                <a:cs typeface="+mn-cs"/>
              </a:rPr>
              <a:t>S’utilise en masque de nuit</a:t>
            </a:r>
          </a:p>
        </p:txBody>
      </p:sp>
      <p:sp>
        <p:nvSpPr>
          <p:cNvPr id="4" name="Espace réservé du numéro de diapositive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E563EA7-A024-41BE-BFA5-2D2CC21575F9}" type="slidenum">
              <a:rPr kumimoji="0" lang="fr-FR"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fr-FR"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7140172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sz="1200" i="0" u="sng" kern="1200" dirty="0" smtClean="0">
                <a:solidFill>
                  <a:schemeClr val="tx1"/>
                </a:solidFill>
                <a:effectLst/>
                <a:latin typeface="+mn-lt"/>
                <a:ea typeface="+mn-ea"/>
                <a:cs typeface="+mn-cs"/>
              </a:rPr>
              <a:t>Pour qui </a:t>
            </a:r>
            <a:r>
              <a:rPr lang="fr-FR" sz="1200" i="0" u="sng" kern="1200" baseline="0" dirty="0" smtClean="0">
                <a:solidFill>
                  <a:schemeClr val="tx1"/>
                </a:solidFill>
                <a:effectLst/>
                <a:latin typeface="+mn-lt"/>
                <a:ea typeface="+mn-ea"/>
                <a:cs typeface="+mn-cs"/>
              </a:rPr>
              <a:t>?</a:t>
            </a:r>
            <a:endParaRPr lang="fr-FR" sz="1200" dirty="0" smtClean="0">
              <a:solidFill>
                <a:prstClr val="black"/>
              </a:solidFill>
              <a:latin typeface="Century Gothic" panose="020B0502020202020204" pitchFamily="34" charset="0"/>
            </a:endParaRPr>
          </a:p>
          <a:p>
            <a:pPr marL="0" marR="0" indent="0" algn="l" defTabSz="914400" rtl="0" eaLnBrk="1" fontAlgn="auto" latinLnBrk="0" hangingPunct="1">
              <a:lnSpc>
                <a:spcPct val="100000"/>
              </a:lnSpc>
              <a:spcBef>
                <a:spcPts val="0"/>
              </a:spcBef>
              <a:spcAft>
                <a:spcPts val="0"/>
              </a:spcAft>
              <a:buClrTx/>
              <a:buSzTx/>
              <a:buFontTx/>
              <a:buNone/>
              <a:tabLst/>
              <a:defRPr/>
            </a:pPr>
            <a:r>
              <a:rPr lang="fr-FR" sz="1200" i="0" kern="1200" dirty="0" smtClean="0">
                <a:solidFill>
                  <a:schemeClr val="tx1"/>
                </a:solidFill>
                <a:effectLst/>
                <a:latin typeface="+mn-lt"/>
                <a:ea typeface="+mn-ea"/>
                <a:cs typeface="+mn-cs"/>
              </a:rPr>
              <a:t>Ce masque est le meilleur masque visage pour les peaux déshydratées ou agressées, sèches ou grasses :</a:t>
            </a:r>
          </a:p>
          <a:p>
            <a:r>
              <a:rPr lang="fr-FR" sz="1200" dirty="0" smtClean="0">
                <a:solidFill>
                  <a:prstClr val="black"/>
                </a:solidFill>
                <a:latin typeface="Century Gothic" panose="020B0502020202020204" pitchFamily="34" charset="0"/>
              </a:rPr>
              <a:t>« Ma peau est inconfortable et tiraille »</a:t>
            </a:r>
          </a:p>
          <a:p>
            <a:r>
              <a:rPr lang="fr-FR" sz="1200" dirty="0" smtClean="0">
                <a:solidFill>
                  <a:prstClr val="black"/>
                </a:solidFill>
                <a:latin typeface="Century Gothic" panose="020B0502020202020204" pitchFamily="34" charset="0"/>
              </a:rPr>
              <a:t>« Je suis partie aux sports d’hiver, je suis bronzée mais j’ai l’impression de voir des rides apparaitre »</a:t>
            </a:r>
          </a:p>
          <a:p>
            <a:pPr marL="0" marR="0" indent="0" algn="l" defTabSz="914400" rtl="0" eaLnBrk="1" fontAlgn="auto" latinLnBrk="0" hangingPunct="1">
              <a:lnSpc>
                <a:spcPct val="100000"/>
              </a:lnSpc>
              <a:spcBef>
                <a:spcPts val="0"/>
              </a:spcBef>
              <a:spcAft>
                <a:spcPts val="0"/>
              </a:spcAft>
              <a:buClrTx/>
              <a:buSzTx/>
              <a:buFontTx/>
              <a:buNone/>
              <a:tabLst/>
              <a:defRPr/>
            </a:pPr>
            <a:endParaRPr lang="fr-FR" sz="1200" dirty="0" smtClean="0">
              <a:solidFill>
                <a:prstClr val="black"/>
              </a:solidFill>
              <a:latin typeface="Century Gothic" panose="020B0502020202020204" pitchFamily="34" charset="0"/>
            </a:endParaRPr>
          </a:p>
          <a:p>
            <a:r>
              <a:rPr lang="fr-FR" sz="1200" b="0" i="0" u="sng" strike="noStrike" kern="1200" dirty="0" smtClean="0">
                <a:solidFill>
                  <a:schemeClr val="tx1"/>
                </a:solidFill>
                <a:effectLst/>
                <a:latin typeface="+mn-lt"/>
                <a:ea typeface="+mn-ea"/>
                <a:cs typeface="+mn-cs"/>
              </a:rPr>
              <a:t>Tips</a:t>
            </a:r>
          </a:p>
          <a:p>
            <a:endParaRPr lang="fr-FR" sz="1200" b="0" i="0" u="none" strike="noStrike" kern="1200" dirty="0" smtClean="0">
              <a:solidFill>
                <a:schemeClr val="tx1"/>
              </a:solidFill>
              <a:effectLst/>
              <a:latin typeface="+mn-lt"/>
              <a:ea typeface="+mn-ea"/>
              <a:cs typeface="+mn-cs"/>
            </a:endParaRPr>
          </a:p>
          <a:p>
            <a:pPr marL="171450" indent="-171450">
              <a:buFont typeface="Wingdings" panose="05000000000000000000" pitchFamily="2" charset="2"/>
              <a:buChar char="Ø"/>
            </a:pPr>
            <a:r>
              <a:rPr lang="fr-FR" sz="1200" b="0" i="0" u="none" strike="noStrike" kern="1200" dirty="0" smtClean="0">
                <a:solidFill>
                  <a:schemeClr val="tx1"/>
                </a:solidFill>
                <a:effectLst/>
                <a:latin typeface="+mn-lt"/>
                <a:ea typeface="+mn-ea"/>
                <a:cs typeface="+mn-cs"/>
              </a:rPr>
              <a:t>Masque</a:t>
            </a:r>
            <a:r>
              <a:rPr lang="fr-FR" sz="1200" b="0" i="0" u="none" strike="noStrike" kern="1200" baseline="0" dirty="0" smtClean="0">
                <a:solidFill>
                  <a:schemeClr val="tx1"/>
                </a:solidFill>
                <a:effectLst/>
                <a:latin typeface="+mn-lt"/>
                <a:ea typeface="+mn-ea"/>
                <a:cs typeface="+mn-cs"/>
              </a:rPr>
              <a:t> sous vapeur </a:t>
            </a:r>
          </a:p>
          <a:p>
            <a:pPr marL="0" indent="0">
              <a:buFont typeface="Wingdings" panose="05000000000000000000" pitchFamily="2" charset="2"/>
              <a:buNone/>
            </a:pPr>
            <a:endParaRPr lang="fr-FR" sz="1200" b="0" i="0" u="none" strike="noStrike" kern="1200" dirty="0" smtClean="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fr-FR" sz="1200" kern="1200" dirty="0" smtClean="0">
                <a:solidFill>
                  <a:schemeClr val="tx1"/>
                </a:solidFill>
                <a:effectLst/>
                <a:latin typeface="+mn-lt"/>
                <a:ea typeface="+mn-ea"/>
                <a:cs typeface="+mn-cs"/>
              </a:rPr>
              <a:t>▪ Ajouter hydra N°1 sérum avant d’appliquer son masque </a:t>
            </a:r>
          </a:p>
          <a:p>
            <a:endParaRPr lang="fr-FR" sz="1200" b="0" i="0" u="none" strike="noStrike" kern="1200" dirty="0" smtClean="0">
              <a:solidFill>
                <a:schemeClr val="tx1"/>
              </a:solidFill>
              <a:effectLst/>
              <a:latin typeface="+mn-lt"/>
              <a:ea typeface="+mn-ea"/>
              <a:cs typeface="+mn-cs"/>
            </a:endParaRPr>
          </a:p>
          <a:p>
            <a:r>
              <a:rPr lang="fr-FR" sz="1200" dirty="0" smtClean="0">
                <a:solidFill>
                  <a:srgbClr val="3E3E3E"/>
                </a:solidFill>
                <a:latin typeface="Roboto" panose="02000000000000000000" pitchFamily="2" charset="0"/>
                <a:ea typeface="Roboto" panose="02000000000000000000" pitchFamily="2" charset="0"/>
              </a:rPr>
              <a:t>▪ </a:t>
            </a:r>
            <a:r>
              <a:rPr lang="fr-FR" sz="1200" b="0" i="0" u="none" strike="noStrike" kern="1200" dirty="0" smtClean="0">
                <a:solidFill>
                  <a:schemeClr val="tx1"/>
                </a:solidFill>
                <a:effectLst/>
                <a:latin typeface="+mn-lt"/>
                <a:ea typeface="+mn-ea"/>
                <a:cs typeface="+mn-cs"/>
              </a:rPr>
              <a:t>1 à 3 fois par semaine, après le nettoyage/démaquillage et la brumisation de Lotion Yon-Ka adaptée, appliquer le masque généreusement sur le visage, le cou et le décolleté. </a:t>
            </a:r>
            <a:r>
              <a:rPr lang="fr-FR" sz="1200" b="0" i="0" kern="1200" dirty="0" smtClean="0">
                <a:solidFill>
                  <a:schemeClr val="tx1"/>
                </a:solidFill>
                <a:effectLst/>
                <a:latin typeface="+mn-lt"/>
                <a:ea typeface="+mn-ea"/>
                <a:cs typeface="+mn-cs"/>
              </a:rPr>
              <a:t>Laissez agir de 20 minutes à 1 heure selon les besoins, puis absorbez l'excédent avec un mouchoir en papier. Ne pas rincer.</a:t>
            </a:r>
          </a:p>
          <a:p>
            <a:pPr algn="just">
              <a:defRPr/>
            </a:pPr>
            <a:endParaRPr lang="fr-FR" sz="1200" dirty="0" smtClean="0">
              <a:solidFill>
                <a:srgbClr val="3E3E3E"/>
              </a:solidFill>
              <a:latin typeface="Roboto" panose="02000000000000000000" pitchFamily="2" charset="0"/>
              <a:ea typeface="Roboto" panose="02000000000000000000" pitchFamily="2" charset="0"/>
            </a:endParaRPr>
          </a:p>
          <a:p>
            <a:pPr algn="just">
              <a:defRPr/>
            </a:pPr>
            <a:r>
              <a:rPr lang="fr-FR" sz="1200" dirty="0" smtClean="0">
                <a:solidFill>
                  <a:srgbClr val="3E3E3E"/>
                </a:solidFill>
                <a:latin typeface="Roboto" panose="02000000000000000000" pitchFamily="2" charset="0"/>
                <a:ea typeface="Roboto" panose="02000000000000000000" pitchFamily="2" charset="0"/>
              </a:rPr>
              <a:t>▪ Pour les peaux très déshydratées : Utiliser en masque de nuit pendant 1 semaine en remplacement de notre crème habituelle. </a:t>
            </a:r>
          </a:p>
          <a:p>
            <a:pPr algn="just">
              <a:defRPr/>
            </a:pPr>
            <a:endParaRPr lang="fr-FR" sz="1200" dirty="0" smtClean="0">
              <a:solidFill>
                <a:srgbClr val="3E3E3E"/>
              </a:solidFill>
              <a:latin typeface="Roboto" panose="02000000000000000000" pitchFamily="2" charset="0"/>
              <a:ea typeface="Roboto" panose="02000000000000000000" pitchFamily="2" charset="0"/>
            </a:endParaRPr>
          </a:p>
          <a:p>
            <a:pPr algn="just">
              <a:defRPr/>
            </a:pPr>
            <a:r>
              <a:rPr lang="fr-FR" sz="1200" dirty="0" smtClean="0">
                <a:solidFill>
                  <a:srgbClr val="3E3E3E"/>
                </a:solidFill>
                <a:latin typeface="Roboto" panose="02000000000000000000" pitchFamily="2" charset="0"/>
                <a:ea typeface="Roboto" panose="02000000000000000000" pitchFamily="2" charset="0"/>
              </a:rPr>
              <a:t>▪ En soin SOS pour les peaux en détresse, agressées par le soleil : Utiliser en masque de nuit pendant 3 semaines.</a:t>
            </a:r>
          </a:p>
          <a:p>
            <a:endParaRPr lang="fr-FR" sz="1200" i="0" u="sng" kern="1200" baseline="0" dirty="0" smtClean="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200" b="0" i="0" u="sng" strike="noStrike" kern="1200" cap="none" spc="0" normalizeH="0" baseline="0" noProof="0" dirty="0" smtClean="0">
                <a:ln>
                  <a:noFill/>
                </a:ln>
                <a:solidFill>
                  <a:prstClr val="black"/>
                </a:solidFill>
                <a:effectLst/>
                <a:uLnTx/>
                <a:uFillTx/>
                <a:latin typeface="Century Gothic" panose="020B0502020202020204" pitchFamily="34" charset="0"/>
                <a:ea typeface="+mn-ea"/>
                <a:cs typeface="+mn-cs"/>
              </a:rPr>
              <a:t>Ingrédients :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200" b="0" i="0" u="sng" strike="noStrike" kern="1200" cap="none" spc="0" normalizeH="0" baseline="0" noProof="0" dirty="0" smtClean="0">
              <a:ln>
                <a:noFill/>
              </a:ln>
              <a:solidFill>
                <a:prstClr val="black"/>
              </a:solidFill>
              <a:effectLst/>
              <a:uLnTx/>
              <a:uFillTx/>
              <a:latin typeface="Century Gothic" panose="020B0502020202020204" pitchFamily="34" charset="0"/>
              <a:ea typeface="+mn-ea"/>
              <a:cs typeface="+mn-cs"/>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fr-FR" sz="1200" b="1" i="0" u="none" strike="noStrike" kern="1200" cap="none" spc="0" normalizeH="0" baseline="0" noProof="0" dirty="0" err="1" smtClean="0">
                <a:ln>
                  <a:noFill/>
                </a:ln>
                <a:solidFill>
                  <a:prstClr val="black"/>
                </a:solidFill>
                <a:effectLst/>
                <a:uLnTx/>
                <a:uFillTx/>
                <a:latin typeface="Century Gothic" panose="020B0502020202020204" pitchFamily="34" charset="0"/>
                <a:ea typeface="+mn-ea"/>
                <a:cs typeface="+mn-cs"/>
              </a:rPr>
              <a:t>imperata</a:t>
            </a:r>
            <a:r>
              <a:rPr kumimoji="0" lang="fr-FR" sz="1200" b="1" i="0" u="none" strike="noStrike" kern="1200" cap="none" spc="0" normalizeH="0" baseline="0" noProof="0" dirty="0" smtClean="0">
                <a:ln>
                  <a:noFill/>
                </a:ln>
                <a:solidFill>
                  <a:prstClr val="black"/>
                </a:solidFill>
                <a:effectLst/>
                <a:uLnTx/>
                <a:uFillTx/>
                <a:latin typeface="Century Gothic" panose="020B0502020202020204" pitchFamily="34" charset="0"/>
                <a:ea typeface="+mn-ea"/>
                <a:cs typeface="+mn-cs"/>
              </a:rPr>
              <a:t> </a:t>
            </a:r>
            <a:r>
              <a:rPr kumimoji="0" lang="fr-FR" sz="1200" b="1" i="0" u="none" strike="noStrike" kern="1200" cap="none" spc="0" normalizeH="0" baseline="0" noProof="0" dirty="0" err="1" smtClean="0">
                <a:ln>
                  <a:noFill/>
                </a:ln>
                <a:solidFill>
                  <a:prstClr val="black"/>
                </a:solidFill>
                <a:effectLst/>
                <a:uLnTx/>
                <a:uFillTx/>
                <a:latin typeface="Century Gothic" panose="020B0502020202020204" pitchFamily="34" charset="0"/>
                <a:ea typeface="+mn-ea"/>
                <a:cs typeface="+mn-cs"/>
              </a:rPr>
              <a:t>cylindrica</a:t>
            </a:r>
            <a:r>
              <a:rPr kumimoji="0" lang="fr-FR" sz="1200" b="1" i="0" u="none" strike="noStrike" kern="1200" cap="none" spc="0" normalizeH="0" baseline="0" noProof="0" dirty="0" smtClean="0">
                <a:ln>
                  <a:noFill/>
                </a:ln>
                <a:solidFill>
                  <a:prstClr val="black"/>
                </a:solidFill>
                <a:effectLst/>
                <a:uLnTx/>
                <a:uFillTx/>
                <a:latin typeface="Century Gothic" panose="020B0502020202020204" pitchFamily="34" charset="0"/>
                <a:ea typeface="+mn-ea"/>
                <a:cs typeface="+mn-cs"/>
              </a:rPr>
              <a:t>, </a:t>
            </a:r>
            <a:r>
              <a:rPr kumimoji="0" lang="fr-FR" sz="1200" b="1" i="0" u="none" strike="noStrike" kern="1200" cap="none" spc="0" normalizeH="0" baseline="0" noProof="0" dirty="0" err="1" smtClean="0">
                <a:ln>
                  <a:noFill/>
                </a:ln>
                <a:solidFill>
                  <a:prstClr val="black"/>
                </a:solidFill>
                <a:effectLst/>
                <a:uLnTx/>
                <a:uFillTx/>
                <a:latin typeface="Century Gothic" panose="020B0502020202020204" pitchFamily="34" charset="0"/>
                <a:ea typeface="+mn-ea"/>
                <a:cs typeface="+mn-cs"/>
              </a:rPr>
              <a:t>aloe</a:t>
            </a:r>
            <a:r>
              <a:rPr kumimoji="0" lang="fr-FR" sz="1200" b="1" i="0" u="none" strike="noStrike" kern="1200" cap="none" spc="0" normalizeH="0" baseline="0" noProof="0" dirty="0" smtClean="0">
                <a:ln>
                  <a:noFill/>
                </a:ln>
                <a:solidFill>
                  <a:prstClr val="black"/>
                </a:solidFill>
                <a:effectLst/>
                <a:uLnTx/>
                <a:uFillTx/>
                <a:latin typeface="Century Gothic" panose="020B0502020202020204" pitchFamily="34" charset="0"/>
                <a:ea typeface="+mn-ea"/>
                <a:cs typeface="+mn-cs"/>
              </a:rPr>
              <a:t> </a:t>
            </a:r>
            <a:r>
              <a:rPr kumimoji="0" lang="fr-FR" sz="1200" b="1" i="0" u="none" strike="noStrike" kern="1200" cap="none" spc="0" normalizeH="0" baseline="0" noProof="0" dirty="0" err="1" smtClean="0">
                <a:ln>
                  <a:noFill/>
                </a:ln>
                <a:solidFill>
                  <a:prstClr val="black"/>
                </a:solidFill>
                <a:effectLst/>
                <a:uLnTx/>
                <a:uFillTx/>
                <a:latin typeface="Century Gothic" panose="020B0502020202020204" pitchFamily="34" charset="0"/>
                <a:ea typeface="+mn-ea"/>
                <a:cs typeface="+mn-cs"/>
              </a:rPr>
              <a:t>vera</a:t>
            </a:r>
            <a:r>
              <a:rPr kumimoji="0" lang="fr-FR" sz="1200" b="1" i="0" u="none" strike="noStrike" kern="1200" cap="none" spc="0" normalizeH="0" baseline="0" noProof="0" dirty="0" smtClean="0">
                <a:ln>
                  <a:noFill/>
                </a:ln>
                <a:solidFill>
                  <a:prstClr val="black"/>
                </a:solidFill>
                <a:effectLst/>
                <a:uLnTx/>
                <a:uFillTx/>
                <a:latin typeface="Century Gothic" panose="020B0502020202020204" pitchFamily="34" charset="0"/>
                <a:ea typeface="+mn-ea"/>
                <a:cs typeface="+mn-cs"/>
              </a:rPr>
              <a:t> bio, </a:t>
            </a:r>
            <a:r>
              <a:rPr kumimoji="0" lang="fr-FR" sz="1200" b="1" i="0" u="none" strike="noStrike" kern="1200" cap="none" spc="0" normalizeH="0" baseline="0" noProof="0" dirty="0" err="1" smtClean="0">
                <a:ln>
                  <a:noFill/>
                </a:ln>
                <a:solidFill>
                  <a:prstClr val="black"/>
                </a:solidFill>
                <a:effectLst/>
                <a:uLnTx/>
                <a:uFillTx/>
                <a:latin typeface="Century Gothic" panose="020B0502020202020204" pitchFamily="34" charset="0"/>
                <a:ea typeface="+mn-ea"/>
                <a:cs typeface="+mn-cs"/>
              </a:rPr>
              <a:t>phytosqualane</a:t>
            </a:r>
            <a:r>
              <a:rPr kumimoji="0" lang="fr-FR" sz="1200" b="1" i="0" u="none" strike="noStrike" kern="1200" cap="none" spc="0" normalizeH="0" baseline="0" noProof="0" dirty="0" smtClean="0">
                <a:ln>
                  <a:noFill/>
                </a:ln>
                <a:solidFill>
                  <a:prstClr val="black"/>
                </a:solidFill>
                <a:effectLst/>
                <a:uLnTx/>
                <a:uFillTx/>
                <a:latin typeface="Century Gothic" panose="020B0502020202020204" pitchFamily="34" charset="0"/>
                <a:ea typeface="+mn-ea"/>
                <a:cs typeface="+mn-cs"/>
              </a:rPr>
              <a:t> d’olive, glycérine végétale, PCA </a:t>
            </a:r>
            <a:r>
              <a:rPr kumimoji="0" lang="fr-FR" sz="1200" b="0" i="0" u="none" strike="noStrike" kern="1200" cap="none" spc="0" normalizeH="0" baseline="0" noProof="0" dirty="0" smtClean="0">
                <a:ln>
                  <a:noFill/>
                </a:ln>
                <a:solidFill>
                  <a:prstClr val="black"/>
                </a:solidFill>
                <a:effectLst/>
                <a:uLnTx/>
                <a:uFillTx/>
                <a:latin typeface="Century Gothic" panose="020B0502020202020204" pitchFamily="34" charset="0"/>
                <a:ea typeface="+mn-ea"/>
                <a:cs typeface="+mn-cs"/>
              </a:rPr>
              <a:t>: Hydratant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fr-FR" sz="1200" b="1" i="0" u="none" strike="noStrike" kern="1200" cap="none" spc="0" normalizeH="0" baseline="0" noProof="0" dirty="0" smtClean="0">
                <a:ln>
                  <a:noFill/>
                </a:ln>
                <a:solidFill>
                  <a:prstClr val="black"/>
                </a:solidFill>
                <a:effectLst/>
                <a:uLnTx/>
                <a:uFillTx/>
                <a:latin typeface="Century Gothic" panose="020B0502020202020204" pitchFamily="34" charset="0"/>
                <a:ea typeface="+mn-ea"/>
                <a:cs typeface="+mn-cs"/>
              </a:rPr>
              <a:t>Vitamines A et silicium : Régénérant </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kumimoji="0" lang="fr-FR" sz="1200" b="0" i="0" u="none" strike="noStrike" kern="1200" cap="none" spc="0" normalizeH="0" baseline="0" noProof="0" dirty="0" smtClean="0">
              <a:ln>
                <a:noFill/>
              </a:ln>
              <a:solidFill>
                <a:prstClr val="black"/>
              </a:solidFill>
              <a:effectLst/>
              <a:uLnTx/>
              <a:uFillTx/>
              <a:latin typeface="Century Gothic" panose="020B0502020202020204" pitchFamily="34" charset="0"/>
              <a:ea typeface="+mn-ea"/>
              <a:cs typeface="+mn-cs"/>
            </a:endParaRPr>
          </a:p>
          <a:p>
            <a:pPr defTabSz="1041400"/>
            <a:r>
              <a:rPr lang="fr-FR" altLang="fr-FR" sz="1200" b="1" dirty="0" smtClean="0">
                <a:latin typeface="Optima" pitchFamily="34" charset="0"/>
              </a:rPr>
              <a:t>SILICIUM: reconstitue</a:t>
            </a:r>
            <a:r>
              <a:rPr lang="fr-FR" altLang="fr-FR" sz="1200" b="1" baseline="0" dirty="0" smtClean="0">
                <a:latin typeface="Optima" pitchFamily="34" charset="0"/>
              </a:rPr>
              <a:t> les réserves en eau de la peau. </a:t>
            </a:r>
            <a:r>
              <a:rPr lang="fr-FR" altLang="fr-FR" sz="1200" dirty="0" smtClean="0">
                <a:latin typeface="Optima" pitchFamily="34" charset="0"/>
              </a:rPr>
              <a:t>Présent dans de nombreux aliments. Il induit ou régule la multiplication des fibroblastes. </a:t>
            </a:r>
          </a:p>
          <a:p>
            <a:pPr defTabSz="1041400">
              <a:spcBef>
                <a:spcPct val="0"/>
              </a:spcBef>
            </a:pPr>
            <a:r>
              <a:rPr lang="fr-FR" altLang="fr-FR" sz="1200" dirty="0" smtClean="0">
                <a:latin typeface="Optima" pitchFamily="34" charset="0"/>
              </a:rPr>
              <a:t>Il a été observé que le silicium est</a:t>
            </a:r>
            <a:r>
              <a:rPr lang="fr-FR" altLang="fr-FR" sz="1200" b="1" dirty="0" smtClean="0">
                <a:latin typeface="Optima" pitchFamily="34" charset="0"/>
              </a:rPr>
              <a:t> indispensable pour la synthèse des fibres de collagène et d'élastine</a:t>
            </a:r>
            <a:r>
              <a:rPr lang="fr-FR" altLang="fr-FR" sz="1200" dirty="0" smtClean="0">
                <a:latin typeface="Optima" pitchFamily="34" charset="0"/>
              </a:rPr>
              <a:t>. Le déficit en silicium organique à partir de la quarantaine provoque un dessèchement important de la peau et l'apparition des rides. </a:t>
            </a:r>
            <a:br>
              <a:rPr lang="fr-FR" altLang="fr-FR" sz="1200" dirty="0" smtClean="0">
                <a:latin typeface="Optima" pitchFamily="34" charset="0"/>
              </a:rPr>
            </a:br>
            <a:r>
              <a:rPr lang="fr-FR" altLang="fr-FR" sz="1200" dirty="0" smtClean="0">
                <a:latin typeface="Optima" pitchFamily="34" charset="0"/>
              </a:rPr>
              <a:t>Les </a:t>
            </a:r>
            <a:r>
              <a:rPr lang="fr-FR" altLang="fr-FR" sz="1200" dirty="0" err="1" smtClean="0">
                <a:latin typeface="Optima" pitchFamily="34" charset="0"/>
              </a:rPr>
              <a:t>derivés</a:t>
            </a:r>
            <a:r>
              <a:rPr lang="fr-FR" altLang="fr-FR" sz="1200" dirty="0" smtClean="0">
                <a:latin typeface="Optima" pitchFamily="34" charset="0"/>
              </a:rPr>
              <a:t> organiques </a:t>
            </a:r>
            <a:r>
              <a:rPr lang="fr-FR" altLang="fr-FR" sz="1200" dirty="0" err="1" smtClean="0">
                <a:latin typeface="Optima" pitchFamily="34" charset="0"/>
              </a:rPr>
              <a:t>silicés</a:t>
            </a:r>
            <a:r>
              <a:rPr lang="fr-FR" altLang="fr-FR" sz="1200" dirty="0" smtClean="0">
                <a:latin typeface="Optima" pitchFamily="34" charset="0"/>
              </a:rPr>
              <a:t> (</a:t>
            </a:r>
            <a:r>
              <a:rPr lang="fr-FR" altLang="fr-FR" sz="1200" dirty="0" err="1" smtClean="0">
                <a:latin typeface="Optima" pitchFamily="34" charset="0"/>
              </a:rPr>
              <a:t>silanols</a:t>
            </a:r>
            <a:r>
              <a:rPr lang="fr-FR" altLang="fr-FR" sz="1200" dirty="0" smtClean="0">
                <a:latin typeface="Optima" pitchFamily="34" charset="0"/>
              </a:rPr>
              <a:t>) sont donc indiqués pour agir sur les rides, les vergetures et pour améliorer l’élasticité de la peau.</a:t>
            </a:r>
            <a:endParaRPr lang="fr-FR" altLang="fr-FR" sz="1200" b="1" dirty="0" smtClean="0">
              <a:latin typeface="Optima"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fr-FR" altLang="fr-FR" sz="1200" b="1" dirty="0" smtClean="0">
              <a:latin typeface="Optima" pitchFamily="34" charset="0"/>
            </a:endParaRPr>
          </a:p>
          <a:p>
            <a:pPr>
              <a:defRPr/>
            </a:pPr>
            <a:r>
              <a:rPr lang="fr-FR" b="1" cap="all" dirty="0" err="1" smtClean="0">
                <a:latin typeface="Optima" pitchFamily="34" charset="0"/>
              </a:rPr>
              <a:t>Bacopa</a:t>
            </a:r>
            <a:r>
              <a:rPr lang="fr-FR" b="1" cap="all" dirty="0" smtClean="0">
                <a:latin typeface="Optima" pitchFamily="34" charset="0"/>
              </a:rPr>
              <a:t> </a:t>
            </a:r>
            <a:r>
              <a:rPr lang="fr-FR" b="1" cap="all" dirty="0" err="1" smtClean="0">
                <a:latin typeface="Optima" pitchFamily="34" charset="0"/>
              </a:rPr>
              <a:t>monniera</a:t>
            </a:r>
            <a:r>
              <a:rPr lang="fr-FR" b="1" cap="all" dirty="0" smtClean="0">
                <a:latin typeface="Optima" pitchFamily="34" charset="0"/>
              </a:rPr>
              <a:t>, Vitamines</a:t>
            </a:r>
            <a:r>
              <a:rPr lang="fr-FR" b="1" cap="all" baseline="0" dirty="0" smtClean="0">
                <a:latin typeface="Optima" pitchFamily="34" charset="0"/>
              </a:rPr>
              <a:t> e ET c : Anti OXYDANT, ANTI RADICALLAIRE </a:t>
            </a:r>
            <a:endParaRPr lang="fr-FR" dirty="0" smtClean="0">
              <a:latin typeface="Optima" pitchFamily="34" charset="0"/>
            </a:endParaRPr>
          </a:p>
          <a:p>
            <a:pPr>
              <a:spcBef>
                <a:spcPts val="0"/>
              </a:spcBef>
              <a:defRPr/>
            </a:pPr>
            <a:r>
              <a:rPr lang="fr-FR" u="sng" dirty="0" smtClean="0">
                <a:latin typeface="Optima" pitchFamily="34" charset="0"/>
              </a:rPr>
              <a:t>Origine</a:t>
            </a:r>
            <a:r>
              <a:rPr lang="fr-FR" dirty="0" smtClean="0">
                <a:latin typeface="Optima" pitchFamily="34" charset="0"/>
              </a:rPr>
              <a:t> : Continent </a:t>
            </a:r>
            <a:r>
              <a:rPr lang="fr-FR" dirty="0" err="1" smtClean="0">
                <a:latin typeface="Optima" pitchFamily="34" charset="0"/>
              </a:rPr>
              <a:t>indo-pakistanais.Extrait</a:t>
            </a:r>
            <a:r>
              <a:rPr lang="fr-FR" dirty="0" smtClean="0">
                <a:latin typeface="Optima" pitchFamily="34" charset="0"/>
              </a:rPr>
              <a:t> des feuilles </a:t>
            </a:r>
          </a:p>
          <a:p>
            <a:pPr>
              <a:spcBef>
                <a:spcPts val="0"/>
              </a:spcBef>
              <a:defRPr/>
            </a:pPr>
            <a:r>
              <a:rPr lang="fr-FR" u="sng" dirty="0" smtClean="0">
                <a:latin typeface="Optima" pitchFamily="34" charset="0"/>
              </a:rPr>
              <a:t>Action</a:t>
            </a:r>
            <a:r>
              <a:rPr lang="fr-FR" dirty="0" smtClean="0">
                <a:latin typeface="Optima" pitchFamily="34" charset="0"/>
              </a:rPr>
              <a:t> : anti-inflammatoire (prévention du déclenchement de l’irritation en agissant sur les oxydations induites par les produits générateurs de radicaux libres et les UV). anti-radicalaire et anti-oxydante</a:t>
            </a:r>
          </a:p>
          <a:p>
            <a:pPr>
              <a:spcBef>
                <a:spcPts val="0"/>
              </a:spcBef>
              <a:defRPr/>
            </a:pPr>
            <a:r>
              <a:rPr lang="fr-FR" dirty="0" smtClean="0">
                <a:latin typeface="Optima" pitchFamily="34" charset="0"/>
              </a:rPr>
              <a:t>Information complémentaire : Plante reconnue pour ses propriétés calmantes dans la médecine ayurvédique</a:t>
            </a:r>
          </a:p>
          <a:p>
            <a:pPr>
              <a:spcBef>
                <a:spcPts val="0"/>
              </a:spcBef>
              <a:defRPr/>
            </a:pPr>
            <a:r>
              <a:rPr lang="fr-FR" dirty="0" smtClean="0">
                <a:latin typeface="Optima" pitchFamily="34" charset="0"/>
              </a:rPr>
              <a:t>Principaux composants :  alcaloïdes, </a:t>
            </a:r>
            <a:r>
              <a:rPr lang="fr-FR" dirty="0" err="1" smtClean="0">
                <a:latin typeface="Optima" pitchFamily="34" charset="0"/>
              </a:rPr>
              <a:t>glycosaponines</a:t>
            </a:r>
            <a:r>
              <a:rPr lang="fr-FR" dirty="0" smtClean="0">
                <a:latin typeface="Optima" pitchFamily="34" charset="0"/>
              </a:rPr>
              <a:t>, </a:t>
            </a:r>
            <a:r>
              <a:rPr lang="fr-FR" dirty="0" err="1" smtClean="0">
                <a:latin typeface="Optima" pitchFamily="34" charset="0"/>
              </a:rPr>
              <a:t>triterpénoïdes</a:t>
            </a:r>
            <a:r>
              <a:rPr lang="fr-FR" dirty="0" smtClean="0">
                <a:latin typeface="Optima" pitchFamily="34" charset="0"/>
              </a:rPr>
              <a:t> dont </a:t>
            </a:r>
            <a:r>
              <a:rPr lang="fr-FR" dirty="0" err="1" smtClean="0">
                <a:latin typeface="Optima" pitchFamily="34" charset="0"/>
              </a:rPr>
              <a:t>bacosine</a:t>
            </a:r>
            <a:r>
              <a:rPr lang="fr-FR" dirty="0" smtClean="0">
                <a:latin typeface="Optima" pitchFamily="34" charset="0"/>
              </a:rPr>
              <a:t>.</a:t>
            </a:r>
          </a:p>
          <a:p>
            <a:pPr>
              <a:spcBef>
                <a:spcPts val="0"/>
              </a:spcBef>
              <a:defRPr/>
            </a:pPr>
            <a:endParaRPr lang="fr-FR" altLang="fr-FR" sz="1200" b="1" dirty="0" smtClean="0">
              <a:latin typeface="Optima" pitchFamily="34" charset="0"/>
            </a:endParaRPr>
          </a:p>
          <a:p>
            <a:pPr>
              <a:spcBef>
                <a:spcPts val="0"/>
              </a:spcBef>
              <a:defRPr/>
            </a:pPr>
            <a:r>
              <a:rPr lang="fr-FR" altLang="fr-FR" sz="1200" b="1" dirty="0" smtClean="0">
                <a:latin typeface="Optima" pitchFamily="34" charset="0"/>
              </a:rPr>
              <a:t>JOJOBA : ANTI DESHYDRATANT,</a:t>
            </a:r>
            <a:r>
              <a:rPr lang="fr-FR" altLang="fr-FR" sz="1200" b="1" baseline="0" dirty="0" smtClean="0">
                <a:latin typeface="Optima" pitchFamily="34" charset="0"/>
              </a:rPr>
              <a:t> REPARATEUR </a:t>
            </a:r>
            <a:endParaRPr lang="fr-FR" altLang="fr-FR" sz="1200" b="1" dirty="0" smtClean="0">
              <a:latin typeface="Optima"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fr-FR" altLang="fr-FR" sz="1200" b="1" dirty="0" smtClean="0">
              <a:latin typeface="Optima" pitchFamily="34" charset="0"/>
            </a:endParaRPr>
          </a:p>
          <a:p>
            <a:r>
              <a:rPr lang="fr-FR" sz="1200" kern="1200" dirty="0" smtClean="0">
                <a:solidFill>
                  <a:schemeClr val="tx1"/>
                </a:solidFill>
                <a:effectLst/>
                <a:latin typeface="+mn-lt"/>
                <a:ea typeface="+mn-ea"/>
                <a:cs typeface="+mn-cs"/>
              </a:rPr>
              <a:t> </a:t>
            </a:r>
            <a:r>
              <a:rPr lang="fr-FR" b="1" dirty="0" smtClean="0">
                <a:latin typeface="Optima" pitchFamily="34" charset="0"/>
              </a:rPr>
              <a:t>VITAMINE B5 : Apaisante</a:t>
            </a:r>
            <a:r>
              <a:rPr lang="fr-FR" b="1" baseline="0" dirty="0" smtClean="0">
                <a:latin typeface="Optima" pitchFamily="34" charset="0"/>
              </a:rPr>
              <a:t> </a:t>
            </a:r>
            <a:endParaRPr lang="fr-FR" b="1" dirty="0" smtClean="0">
              <a:latin typeface="Optima" pitchFamily="34" charset="0"/>
            </a:endParaRPr>
          </a:p>
          <a:p>
            <a:pPr>
              <a:spcBef>
                <a:spcPct val="0"/>
              </a:spcBef>
              <a:defRPr/>
            </a:pPr>
            <a:r>
              <a:rPr lang="fr-FR" dirty="0" smtClean="0">
                <a:latin typeface="Optima" pitchFamily="34" charset="0"/>
              </a:rPr>
              <a:t>hygroscopique ~ cicatrisante ~ anti-inflammatoire </a:t>
            </a:r>
          </a:p>
          <a:p>
            <a:pPr>
              <a:spcBef>
                <a:spcPct val="0"/>
              </a:spcBef>
              <a:defRPr/>
            </a:pPr>
            <a:r>
              <a:rPr lang="fr-FR" dirty="0" smtClean="0">
                <a:latin typeface="Optima" pitchFamily="34" charset="0"/>
              </a:rPr>
              <a:t>atteint les couches profondes de la peau tout en laissant un film fin à la surface. </a:t>
            </a:r>
          </a:p>
          <a:p>
            <a:pPr>
              <a:spcBef>
                <a:spcPct val="0"/>
              </a:spcBef>
              <a:defRPr/>
            </a:pPr>
            <a:endParaRPr lang="fr-FR" dirty="0" smtClean="0">
              <a:latin typeface="Optima" pitchFamily="34" charset="0"/>
            </a:endParaRPr>
          </a:p>
          <a:p>
            <a:pPr>
              <a:defRPr/>
            </a:pPr>
            <a:r>
              <a:rPr lang="fr-FR" b="1" dirty="0" smtClean="0">
                <a:latin typeface="Optima" pitchFamily="34" charset="0"/>
              </a:rPr>
              <a:t>BISABOLOL</a:t>
            </a:r>
          </a:p>
          <a:p>
            <a:pPr>
              <a:spcBef>
                <a:spcPts val="0"/>
              </a:spcBef>
              <a:defRPr/>
            </a:pPr>
            <a:r>
              <a:rPr lang="fr-FR" dirty="0" smtClean="0">
                <a:latin typeface="Optima" pitchFamily="34" charset="0"/>
              </a:rPr>
              <a:t>Origine :Brésil, extrait d’un arbre, le </a:t>
            </a:r>
            <a:r>
              <a:rPr lang="fr-FR" dirty="0" err="1" smtClean="0">
                <a:latin typeface="Optima" pitchFamily="34" charset="0"/>
              </a:rPr>
              <a:t>Vanillosmopsis</a:t>
            </a:r>
            <a:r>
              <a:rPr lang="fr-FR" dirty="0" smtClean="0">
                <a:latin typeface="Optima" pitchFamily="34" charset="0"/>
              </a:rPr>
              <a:t> </a:t>
            </a:r>
            <a:r>
              <a:rPr lang="fr-FR" dirty="0" err="1" smtClean="0">
                <a:latin typeface="Optima" pitchFamily="34" charset="0"/>
              </a:rPr>
              <a:t>erythropappa</a:t>
            </a:r>
            <a:r>
              <a:rPr lang="fr-FR" dirty="0" smtClean="0">
                <a:latin typeface="Optima" pitchFamily="34" charset="0"/>
              </a:rPr>
              <a:t> - même actif que celui de la camomille</a:t>
            </a:r>
          </a:p>
          <a:p>
            <a:pPr>
              <a:spcBef>
                <a:spcPts val="0"/>
              </a:spcBef>
              <a:defRPr/>
            </a:pPr>
            <a:r>
              <a:rPr lang="fr-FR" dirty="0" smtClean="0">
                <a:latin typeface="Optima" pitchFamily="34" charset="0"/>
              </a:rPr>
              <a:t>Extrait de l’huile de bois</a:t>
            </a:r>
          </a:p>
          <a:p>
            <a:pPr>
              <a:spcBef>
                <a:spcPts val="0"/>
              </a:spcBef>
              <a:defRPr/>
            </a:pPr>
            <a:r>
              <a:rPr lang="fr-FR" dirty="0" smtClean="0">
                <a:latin typeface="Optima" pitchFamily="34" charset="0"/>
              </a:rPr>
              <a:t>Action :anti-inflammatoire, antibactérien et antimycosique, action inhibitrice vis-à-vis de l’érythème induit par les UV </a:t>
            </a:r>
          </a:p>
          <a:p>
            <a:pPr>
              <a:spcBef>
                <a:spcPct val="0"/>
              </a:spcBef>
              <a:defRPr/>
            </a:pPr>
            <a:endParaRPr lang="fr-FR" dirty="0" smtClean="0">
              <a:latin typeface="Optima" pitchFamily="34" charset="0"/>
            </a:endParaRPr>
          </a:p>
          <a:p>
            <a:pPr defTabSz="1041400">
              <a:spcBef>
                <a:spcPct val="0"/>
              </a:spcBef>
            </a:pPr>
            <a:endParaRPr kumimoji="0" lang="fr-FR" sz="1200" b="0" i="0" u="none" strike="noStrike" kern="1200" cap="none" spc="0" normalizeH="0" baseline="0" noProof="0" dirty="0" smtClean="0">
              <a:ln>
                <a:noFill/>
              </a:ln>
              <a:solidFill>
                <a:prstClr val="black"/>
              </a:solidFill>
              <a:effectLst/>
              <a:uLnTx/>
              <a:uFillTx/>
              <a:latin typeface="Century Gothic" panose="020B0502020202020204" pitchFamily="34" charset="0"/>
              <a:ea typeface="+mn-ea"/>
              <a:cs typeface="+mn-cs"/>
            </a:endParaRPr>
          </a:p>
          <a:p>
            <a:pPr defTabSz="1041400">
              <a:spcBef>
                <a:spcPct val="0"/>
              </a:spcBef>
            </a:pPr>
            <a:r>
              <a:rPr kumimoji="0" lang="fr-FR" sz="1200" b="1" i="0" u="none" strike="noStrike" kern="1200" cap="none" spc="0" normalizeH="0" baseline="0" noProof="0" dirty="0" smtClean="0">
                <a:ln>
                  <a:noFill/>
                </a:ln>
                <a:solidFill>
                  <a:prstClr val="black"/>
                </a:solidFill>
                <a:effectLst/>
                <a:uLnTx/>
                <a:uFillTx/>
                <a:latin typeface="Century Gothic" panose="020B0502020202020204" pitchFamily="34" charset="0"/>
                <a:ea typeface="+mn-ea"/>
                <a:cs typeface="+mn-cs"/>
              </a:rPr>
              <a:t>HE DE ROSE CAMOMILLE ET SHIU : </a:t>
            </a:r>
            <a:r>
              <a:rPr kumimoji="0" lang="fr-FR" sz="1200" b="0" i="0" u="none" strike="noStrike" kern="1200" cap="none" spc="0" normalizeH="0" baseline="0" noProof="0" dirty="0" smtClean="0">
                <a:ln>
                  <a:noFill/>
                </a:ln>
                <a:solidFill>
                  <a:prstClr val="black"/>
                </a:solidFill>
                <a:effectLst/>
                <a:uLnTx/>
                <a:uFillTx/>
                <a:latin typeface="Century Gothic" panose="020B0502020202020204" pitchFamily="34" charset="0"/>
                <a:ea typeface="+mn-ea"/>
                <a:cs typeface="+mn-cs"/>
              </a:rPr>
              <a:t>Equilibrant et relaxant</a:t>
            </a:r>
          </a:p>
          <a:p>
            <a:pPr>
              <a:spcBef>
                <a:spcPts val="0"/>
              </a:spcBef>
              <a:defRPr/>
            </a:pPr>
            <a:r>
              <a:rPr lang="fr-FR" b="1" cap="all" dirty="0" err="1" smtClean="0">
                <a:latin typeface="Optima" pitchFamily="34" charset="0"/>
              </a:rPr>
              <a:t>Cinnamomum</a:t>
            </a:r>
            <a:r>
              <a:rPr lang="fr-FR" b="1" cap="all" dirty="0" smtClean="0">
                <a:latin typeface="Optima" pitchFamily="34" charset="0"/>
              </a:rPr>
              <a:t> </a:t>
            </a:r>
            <a:r>
              <a:rPr lang="fr-FR" b="1" cap="all" dirty="0" err="1" smtClean="0">
                <a:latin typeface="Optima" pitchFamily="34" charset="0"/>
              </a:rPr>
              <a:t>camphora</a:t>
            </a:r>
            <a:r>
              <a:rPr lang="fr-FR" b="1" cap="all" dirty="0" smtClean="0">
                <a:latin typeface="Optima" pitchFamily="34" charset="0"/>
              </a:rPr>
              <a:t> à </a:t>
            </a:r>
            <a:r>
              <a:rPr lang="fr-FR" b="1" cap="all" dirty="0" err="1" smtClean="0">
                <a:latin typeface="Optima" pitchFamily="34" charset="0"/>
              </a:rPr>
              <a:t>linalool</a:t>
            </a:r>
            <a:r>
              <a:rPr lang="fr-FR" dirty="0" smtClean="0">
                <a:latin typeface="Optima" pitchFamily="34" charset="0"/>
              </a:rPr>
              <a:t> (H.E. de </a:t>
            </a:r>
            <a:r>
              <a:rPr lang="fr-FR" dirty="0" err="1" smtClean="0">
                <a:latin typeface="Optima" pitchFamily="34" charset="0"/>
              </a:rPr>
              <a:t>shiu</a:t>
            </a:r>
            <a:r>
              <a:rPr lang="fr-FR" dirty="0" smtClean="0">
                <a:latin typeface="Optima" pitchFamily="34" charset="0"/>
              </a:rPr>
              <a:t>/</a:t>
            </a:r>
            <a:r>
              <a:rPr lang="fr-FR" dirty="0" err="1" smtClean="0">
                <a:latin typeface="Optima" pitchFamily="34" charset="0"/>
              </a:rPr>
              <a:t>Shiu</a:t>
            </a:r>
            <a:r>
              <a:rPr lang="fr-FR" dirty="0" smtClean="0">
                <a:latin typeface="Optima" pitchFamily="34" charset="0"/>
              </a:rPr>
              <a:t> </a:t>
            </a:r>
            <a:r>
              <a:rPr lang="fr-FR" dirty="0" err="1" smtClean="0">
                <a:latin typeface="Optima" pitchFamily="34" charset="0"/>
              </a:rPr>
              <a:t>leaf</a:t>
            </a:r>
            <a:r>
              <a:rPr lang="fr-FR" dirty="0" smtClean="0">
                <a:latin typeface="Optima" pitchFamily="34" charset="0"/>
              </a:rPr>
              <a:t> </a:t>
            </a:r>
            <a:r>
              <a:rPr lang="fr-FR" dirty="0" err="1" smtClean="0">
                <a:latin typeface="Optima" pitchFamily="34" charset="0"/>
              </a:rPr>
              <a:t>oil</a:t>
            </a:r>
            <a:r>
              <a:rPr lang="fr-FR" dirty="0" smtClean="0">
                <a:latin typeface="Optima" pitchFamily="34" charset="0"/>
              </a:rPr>
              <a:t>)</a:t>
            </a:r>
          </a:p>
          <a:p>
            <a:pPr>
              <a:spcBef>
                <a:spcPts val="0"/>
              </a:spcBef>
              <a:defRPr/>
            </a:pPr>
            <a:r>
              <a:rPr lang="fr-FR" dirty="0" smtClean="0">
                <a:latin typeface="Optima" pitchFamily="34" charset="0"/>
              </a:rPr>
              <a:t>Origine : Chine </a:t>
            </a:r>
          </a:p>
          <a:p>
            <a:pPr>
              <a:spcBef>
                <a:spcPts val="0"/>
              </a:spcBef>
              <a:defRPr/>
            </a:pPr>
            <a:r>
              <a:rPr lang="fr-FR" sz="1200" b="0" i="0" kern="1200" dirty="0" smtClean="0">
                <a:solidFill>
                  <a:schemeClr val="tx1"/>
                </a:solidFill>
                <a:effectLst/>
                <a:latin typeface="+mn-lt"/>
                <a:ea typeface="+mn-ea"/>
                <a:cs typeface="+mn-cs"/>
              </a:rPr>
              <a:t>aussi appelé laurier du Japon</a:t>
            </a:r>
            <a:endParaRPr lang="fr-FR" dirty="0" smtClean="0">
              <a:latin typeface="Optima" pitchFamily="34" charset="0"/>
            </a:endParaRPr>
          </a:p>
          <a:p>
            <a:pPr>
              <a:spcBef>
                <a:spcPts val="0"/>
              </a:spcBef>
              <a:defRPr/>
            </a:pPr>
            <a:r>
              <a:rPr lang="fr-FR" dirty="0" smtClean="0">
                <a:latin typeface="Optima" pitchFamily="34" charset="0"/>
              </a:rPr>
              <a:t>Méthode d’extraction :Distillation des feuilles du </a:t>
            </a:r>
            <a:r>
              <a:rPr lang="fr-FR" dirty="0" err="1" smtClean="0">
                <a:latin typeface="Optima" pitchFamily="34" charset="0"/>
              </a:rPr>
              <a:t>shiu</a:t>
            </a:r>
            <a:r>
              <a:rPr lang="fr-FR" dirty="0" smtClean="0">
                <a:latin typeface="Optima" pitchFamily="34" charset="0"/>
              </a:rPr>
              <a:t> </a:t>
            </a:r>
            <a:r>
              <a:rPr lang="fr-FR" dirty="0" err="1" smtClean="0">
                <a:latin typeface="Optima" pitchFamily="34" charset="0"/>
              </a:rPr>
              <a:t>sho</a:t>
            </a:r>
            <a:r>
              <a:rPr lang="fr-FR" dirty="0" smtClean="0">
                <a:latin typeface="Optima" pitchFamily="34" charset="0"/>
              </a:rPr>
              <a:t> </a:t>
            </a:r>
            <a:r>
              <a:rPr lang="fr-FR" dirty="0" err="1" smtClean="0">
                <a:latin typeface="Optima" pitchFamily="34" charset="0"/>
              </a:rPr>
              <a:t>tree</a:t>
            </a:r>
            <a:r>
              <a:rPr lang="fr-FR" i="1" dirty="0" smtClean="0">
                <a:latin typeface="Optima" pitchFamily="34" charset="0"/>
              </a:rPr>
              <a:t> </a:t>
            </a:r>
            <a:endParaRPr lang="fr-FR" dirty="0" smtClean="0">
              <a:latin typeface="Optima" pitchFamily="34" charset="0"/>
            </a:endParaRPr>
          </a:p>
          <a:p>
            <a:pPr>
              <a:spcBef>
                <a:spcPts val="0"/>
              </a:spcBef>
              <a:defRPr/>
            </a:pPr>
            <a:r>
              <a:rPr lang="fr-FR" dirty="0" smtClean="0">
                <a:latin typeface="Optima" pitchFamily="34" charset="0"/>
              </a:rPr>
              <a:t>Action : Utilisée pour son parfum, adoucissante, relaxante</a:t>
            </a:r>
          </a:p>
          <a:p>
            <a:pPr>
              <a:spcBef>
                <a:spcPts val="0"/>
              </a:spcBef>
              <a:defRPr/>
            </a:pPr>
            <a:r>
              <a:rPr lang="fr-FR" dirty="0" smtClean="0">
                <a:latin typeface="Optima" pitchFamily="34" charset="0"/>
              </a:rPr>
              <a:t>Senteur proche de l’huile essentielle de lavande</a:t>
            </a:r>
          </a:p>
          <a:p>
            <a:pPr>
              <a:spcBef>
                <a:spcPts val="0"/>
              </a:spcBef>
              <a:defRPr/>
            </a:pPr>
            <a:endParaRPr kumimoji="0" lang="fr-FR" sz="1200" b="0" i="0" u="none" strike="noStrike" kern="1200" cap="none" spc="0" normalizeH="0" baseline="0" noProof="0" dirty="0" smtClean="0">
              <a:ln>
                <a:noFill/>
              </a:ln>
              <a:solidFill>
                <a:prstClr val="black"/>
              </a:solidFill>
              <a:effectLst/>
              <a:uLnTx/>
              <a:uFillTx/>
              <a:latin typeface="Optima" pitchFamily="34" charset="0"/>
              <a:ea typeface="+mn-ea"/>
              <a:cs typeface="+mn-cs"/>
            </a:endParaRPr>
          </a:p>
          <a:p>
            <a:pPr marL="342900" indent="-342900" defTabSz="1041400">
              <a:spcBef>
                <a:spcPct val="0"/>
              </a:spcBef>
              <a:defRPr/>
            </a:pPr>
            <a:r>
              <a:rPr lang="en-GB" sz="1200" b="1" dirty="0" smtClean="0">
                <a:latin typeface="Optima" pitchFamily="34" charset="0"/>
              </a:rPr>
              <a:t>ROSA DAMASCENE (</a:t>
            </a:r>
            <a:r>
              <a:rPr lang="en-GB" sz="1200" dirty="0" smtClean="0">
                <a:latin typeface="Optima" pitchFamily="34" charset="0"/>
              </a:rPr>
              <a:t>H.E. de rose/Rose flower Oil)</a:t>
            </a:r>
            <a:endParaRPr lang="fr-FR" sz="1200" dirty="0" smtClean="0">
              <a:latin typeface="Optima" pitchFamily="34" charset="0"/>
            </a:endParaRPr>
          </a:p>
          <a:p>
            <a:pPr marL="342900" indent="-342900" defTabSz="1041400">
              <a:spcBef>
                <a:spcPct val="0"/>
              </a:spcBef>
              <a:defRPr/>
            </a:pPr>
            <a:r>
              <a:rPr lang="en-GB" sz="1200" dirty="0" err="1" smtClean="0">
                <a:latin typeface="Optima" pitchFamily="34" charset="0"/>
              </a:rPr>
              <a:t>Origine</a:t>
            </a:r>
            <a:r>
              <a:rPr lang="en-GB" sz="1200" dirty="0" smtClean="0">
                <a:latin typeface="Optima" pitchFamily="34" charset="0"/>
              </a:rPr>
              <a:t>: </a:t>
            </a:r>
            <a:r>
              <a:rPr lang="fr-FR" sz="1200" dirty="0" smtClean="0">
                <a:latin typeface="Optima" pitchFamily="34" charset="0"/>
              </a:rPr>
              <a:t>Turquie</a:t>
            </a:r>
          </a:p>
          <a:p>
            <a:pPr marL="342900" indent="-342900" defTabSz="1041400">
              <a:spcBef>
                <a:spcPct val="0"/>
              </a:spcBef>
              <a:defRPr/>
            </a:pPr>
            <a:r>
              <a:rPr lang="fr-FR" sz="1200" dirty="0" smtClean="0">
                <a:latin typeface="Optima" pitchFamily="34" charset="0"/>
              </a:rPr>
              <a:t>Méthode d’extraction : Distillation des fleurs</a:t>
            </a:r>
            <a:r>
              <a:rPr lang="fr-FR" sz="1200" i="1" dirty="0" smtClean="0">
                <a:latin typeface="Optima" pitchFamily="34" charset="0"/>
              </a:rPr>
              <a:t> </a:t>
            </a:r>
            <a:endParaRPr lang="fr-FR" sz="1200" dirty="0" smtClean="0">
              <a:latin typeface="Optima" pitchFamily="34" charset="0"/>
            </a:endParaRPr>
          </a:p>
          <a:p>
            <a:pPr marL="342900" indent="-342900" defTabSz="1041400">
              <a:spcBef>
                <a:spcPct val="0"/>
              </a:spcBef>
              <a:defRPr/>
            </a:pPr>
            <a:r>
              <a:rPr lang="fr-FR" sz="1200" b="1" dirty="0" smtClean="0">
                <a:latin typeface="Optima" pitchFamily="34" charset="0"/>
              </a:rPr>
              <a:t>Action : Utilisée pour son parfum, adoucissante, relaxante, </a:t>
            </a:r>
            <a:r>
              <a:rPr lang="fr-FR" sz="1200" b="1" dirty="0" err="1" smtClean="0">
                <a:latin typeface="Optima" pitchFamily="34" charset="0"/>
              </a:rPr>
              <a:t>anti-rides</a:t>
            </a:r>
            <a:endParaRPr lang="fr-FR" sz="1200" b="1" dirty="0" smtClean="0">
              <a:latin typeface="Optima" pitchFamily="34" charset="0"/>
            </a:endParaRPr>
          </a:p>
          <a:p>
            <a:pPr marL="342900" indent="-342900" defTabSz="1041400">
              <a:spcBef>
                <a:spcPct val="0"/>
              </a:spcBef>
              <a:defRPr/>
            </a:pPr>
            <a:endParaRPr lang="fr-FR" sz="1200" b="1" dirty="0" smtClean="0">
              <a:latin typeface="Optima" pitchFamily="34" charset="0"/>
            </a:endParaRPr>
          </a:p>
          <a:p>
            <a:pPr marL="342900" indent="-342900" defTabSz="1041400">
              <a:spcBef>
                <a:spcPct val="0"/>
              </a:spcBef>
              <a:defRPr/>
            </a:pPr>
            <a:r>
              <a:rPr lang="nl-NL" sz="1200" b="1" dirty="0" smtClean="0">
                <a:latin typeface="Optima" pitchFamily="34" charset="0"/>
              </a:rPr>
              <a:t>JASMINUM SAMBAC (</a:t>
            </a:r>
            <a:r>
              <a:rPr lang="nl-NL" sz="1200" dirty="0" smtClean="0">
                <a:latin typeface="Optima" pitchFamily="34" charset="0"/>
              </a:rPr>
              <a:t>H.E de </a:t>
            </a:r>
            <a:r>
              <a:rPr lang="nl-NL" sz="1200" dirty="0" err="1" smtClean="0">
                <a:latin typeface="Optima" pitchFamily="34" charset="0"/>
              </a:rPr>
              <a:t>jasmin</a:t>
            </a:r>
            <a:r>
              <a:rPr lang="nl-NL" sz="1200" dirty="0" smtClean="0">
                <a:latin typeface="Optima" pitchFamily="34" charset="0"/>
              </a:rPr>
              <a:t>/Jasmin Oil)</a:t>
            </a:r>
            <a:endParaRPr lang="fr-FR" sz="1200" dirty="0" smtClean="0">
              <a:latin typeface="Optima" pitchFamily="34" charset="0"/>
            </a:endParaRPr>
          </a:p>
          <a:p>
            <a:pPr marL="342900" indent="-342900" defTabSz="1041400">
              <a:spcBef>
                <a:spcPct val="0"/>
              </a:spcBef>
              <a:defRPr/>
            </a:pPr>
            <a:r>
              <a:rPr lang="fr-FR" sz="1200" dirty="0" smtClean="0">
                <a:latin typeface="Optima" pitchFamily="34" charset="0"/>
              </a:rPr>
              <a:t>Origine : Inde</a:t>
            </a:r>
          </a:p>
          <a:p>
            <a:pPr marL="342900" indent="-342900" defTabSz="1041400">
              <a:spcBef>
                <a:spcPct val="0"/>
              </a:spcBef>
              <a:defRPr/>
            </a:pPr>
            <a:r>
              <a:rPr lang="fr-FR" sz="1200" dirty="0" smtClean="0">
                <a:latin typeface="Optima" pitchFamily="34" charset="0"/>
              </a:rPr>
              <a:t>Méthode d’extraction : Extraction à l’éthanol de la concrète</a:t>
            </a:r>
          </a:p>
          <a:p>
            <a:pPr marL="342900" indent="-342900" defTabSz="1041400">
              <a:spcBef>
                <a:spcPct val="0"/>
              </a:spcBef>
              <a:defRPr/>
            </a:pPr>
            <a:r>
              <a:rPr lang="fr-FR" sz="1200" b="1" dirty="0" smtClean="0">
                <a:latin typeface="Optima" pitchFamily="34" charset="0"/>
              </a:rPr>
              <a:t>Action : Utilisée pour son parfum, adoucissante</a:t>
            </a:r>
          </a:p>
          <a:p>
            <a:pPr marL="342900" indent="-342900" defTabSz="1041400">
              <a:spcBef>
                <a:spcPct val="0"/>
              </a:spcBef>
              <a:defRPr/>
            </a:pPr>
            <a:endParaRPr lang="fr-FR" sz="1200" b="1" dirty="0" smtClean="0">
              <a:latin typeface="Optima" pitchFamily="34" charset="0"/>
            </a:endParaRPr>
          </a:p>
          <a:p>
            <a:pPr marL="342900" indent="-342900" defTabSz="1041400">
              <a:spcBef>
                <a:spcPct val="0"/>
              </a:spcBef>
              <a:defRPr/>
            </a:pPr>
            <a:r>
              <a:rPr lang="fr-FR" sz="1200" b="1" dirty="0" smtClean="0">
                <a:latin typeface="Optima" pitchFamily="34" charset="0"/>
              </a:rPr>
              <a:t>ANTHEMIS NOBILIS </a:t>
            </a:r>
            <a:r>
              <a:rPr lang="fr-FR" sz="1200" dirty="0" smtClean="0">
                <a:latin typeface="Optima" pitchFamily="34" charset="0"/>
              </a:rPr>
              <a:t>( HE de camomille)</a:t>
            </a:r>
          </a:p>
          <a:p>
            <a:pPr marL="342900" indent="-342900" defTabSz="1041400">
              <a:spcBef>
                <a:spcPct val="0"/>
              </a:spcBef>
              <a:defRPr/>
            </a:pPr>
            <a:r>
              <a:rPr lang="fr-FR" sz="1200" dirty="0" smtClean="0">
                <a:latin typeface="Optima" pitchFamily="34" charset="0"/>
              </a:rPr>
              <a:t>Origine: Europe Centrale. Cultivée en Europe (Belgique, Angleterre, Italie, France). Les Egyptiens la vénéraient.</a:t>
            </a:r>
          </a:p>
          <a:p>
            <a:pPr marL="342900" indent="-342900" defTabSz="1041400">
              <a:spcBef>
                <a:spcPct val="0"/>
              </a:spcBef>
              <a:defRPr/>
            </a:pPr>
            <a:r>
              <a:rPr lang="fr-FR" sz="1200" dirty="0" smtClean="0">
                <a:latin typeface="Optima" pitchFamily="34" charset="0"/>
              </a:rPr>
              <a:t>Méthode d’extraction : Distillation des fleurs</a:t>
            </a:r>
            <a:r>
              <a:rPr lang="fr-FR" sz="1200" i="1" dirty="0" smtClean="0">
                <a:latin typeface="Optima" pitchFamily="34" charset="0"/>
              </a:rPr>
              <a:t> </a:t>
            </a:r>
            <a:r>
              <a:rPr lang="fr-FR" sz="1200" dirty="0" smtClean="0">
                <a:latin typeface="Optima" pitchFamily="34" charset="0"/>
              </a:rPr>
              <a:t>à la vapeur d’eau</a:t>
            </a:r>
          </a:p>
          <a:p>
            <a:pPr marL="342900" indent="-342900" defTabSz="1041400">
              <a:spcBef>
                <a:spcPct val="0"/>
              </a:spcBef>
              <a:defRPr/>
            </a:pPr>
            <a:r>
              <a:rPr lang="fr-FR" sz="1200" b="1" dirty="0" smtClean="0">
                <a:latin typeface="Optima" pitchFamily="34" charset="0"/>
              </a:rPr>
              <a:t>Action: Anti-inflammatoire, cicatrisante, antiseptique et antispasmodique</a:t>
            </a:r>
          </a:p>
          <a:p>
            <a:pPr marL="342900" indent="-342900" defTabSz="1041400">
              <a:spcBef>
                <a:spcPct val="0"/>
              </a:spcBef>
              <a:defRPr/>
            </a:pPr>
            <a:r>
              <a:rPr lang="fr-FR" sz="1200" i="1" dirty="0" smtClean="0">
                <a:latin typeface="Optima" pitchFamily="34" charset="0"/>
              </a:rPr>
              <a:t>Cette plante aussi appelé camomille romaine ou camomille anglaise, est l’une des plantes les plus utilisées pour l’infusion de camomille.</a:t>
            </a:r>
          </a:p>
          <a:p>
            <a:pPr>
              <a:spcBef>
                <a:spcPts val="0"/>
              </a:spcBef>
              <a:defRPr/>
            </a:pPr>
            <a:endParaRPr kumimoji="0" lang="fr-FR" sz="1200" b="0" i="0" u="none" strike="noStrike" kern="1200" cap="none" spc="0" normalizeH="0" baseline="0" noProof="0" dirty="0" smtClean="0">
              <a:ln>
                <a:noFill/>
              </a:ln>
              <a:solidFill>
                <a:prstClr val="black"/>
              </a:solidFill>
              <a:effectLst/>
              <a:uLnTx/>
              <a:uFillTx/>
              <a:latin typeface="Century Gothic" panose="020B0502020202020204" pitchFamily="34" charset="0"/>
              <a:ea typeface="+mn-ea"/>
              <a:cs typeface="+mn-cs"/>
            </a:endParaRPr>
          </a:p>
        </p:txBody>
      </p:sp>
      <p:sp>
        <p:nvSpPr>
          <p:cNvPr id="4" name="Espace réservé du numéro de diapositive 3"/>
          <p:cNvSpPr>
            <a:spLocks noGrp="1"/>
          </p:cNvSpPr>
          <p:nvPr>
            <p:ph type="sldNum" sz="quarter" idx="10"/>
          </p:nvPr>
        </p:nvSpPr>
        <p:spPr/>
        <p:txBody>
          <a:bodyPr/>
          <a:lstStyle/>
          <a:p>
            <a:fld id="{E5F74F12-BF9F-48CE-B2BB-B298F664BBB3}" type="slidenum">
              <a:rPr lang="fr-FR" smtClean="0"/>
              <a:t>13</a:t>
            </a:fld>
            <a:endParaRPr lang="fr-FR"/>
          </a:p>
        </p:txBody>
      </p:sp>
    </p:spTree>
    <p:extLst>
      <p:ext uri="{BB962C8B-B14F-4D97-AF65-F5344CB8AC3E}">
        <p14:creationId xmlns:p14="http://schemas.microsoft.com/office/powerpoint/2010/main" val="185420546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smtClean="0"/>
              <a:t>Pour</a:t>
            </a:r>
            <a:r>
              <a:rPr lang="fr-FR" baseline="0" dirty="0" smtClean="0"/>
              <a:t> résumer notre gamme hydratante YON-KA nous avons : </a:t>
            </a:r>
          </a:p>
          <a:p>
            <a:endParaRPr lang="fr-FR" baseline="0" dirty="0" smtClean="0"/>
          </a:p>
          <a:p>
            <a:pPr marL="171450" indent="-171450">
              <a:buFontTx/>
              <a:buChar char="-"/>
            </a:pPr>
            <a:r>
              <a:rPr lang="fr-FR" baseline="0" dirty="0" smtClean="0"/>
              <a:t>Le sérum Hydra n°1 : pour hydrater en profondeur grâce à l’Acide hyaluronique de Bas Poids moléculaire + Sérine et PCA</a:t>
            </a:r>
          </a:p>
          <a:p>
            <a:pPr marL="171450" indent="-171450">
              <a:buFontTx/>
              <a:buChar char="-"/>
            </a:pPr>
            <a:r>
              <a:rPr lang="fr-FR" baseline="0" dirty="0" smtClean="0"/>
              <a:t>Le fluide Hydra n°1 : pour hydrater et </a:t>
            </a:r>
            <a:r>
              <a:rPr lang="fr-FR" baseline="0" dirty="0" err="1" smtClean="0"/>
              <a:t>matifier</a:t>
            </a:r>
            <a:r>
              <a:rPr lang="fr-FR" baseline="0" dirty="0" smtClean="0"/>
              <a:t> les peaux mixtes déshydratées grâce à l’AH + </a:t>
            </a:r>
            <a:r>
              <a:rPr lang="fr-FR" baseline="0" dirty="0" err="1" smtClean="0"/>
              <a:t>Sillice</a:t>
            </a:r>
            <a:r>
              <a:rPr lang="fr-FR" baseline="0" dirty="0" smtClean="0"/>
              <a:t> </a:t>
            </a:r>
          </a:p>
          <a:p>
            <a:pPr marL="171450" indent="-171450">
              <a:buFontTx/>
              <a:buChar char="-"/>
            </a:pPr>
            <a:r>
              <a:rPr lang="fr-FR" baseline="0" dirty="0" smtClean="0"/>
              <a:t>La crème Hydra n°1 : pour hydrater et réconforter les peaux très déshydratées, inconfortables grâce à l’AH + Beure de karité et vitamine B5 </a:t>
            </a:r>
          </a:p>
          <a:p>
            <a:pPr marL="171450" indent="-171450">
              <a:buFontTx/>
              <a:buChar char="-"/>
            </a:pPr>
            <a:r>
              <a:rPr lang="fr-FR" baseline="0" dirty="0" smtClean="0"/>
              <a:t>Le masque Hydra n°1 : pour hydrater et réparer toutes les peaux assoiffées grâce à l’</a:t>
            </a:r>
            <a:r>
              <a:rPr lang="fr-FR" baseline="0" dirty="0" err="1" smtClean="0"/>
              <a:t>imperata</a:t>
            </a:r>
            <a:r>
              <a:rPr lang="fr-FR" baseline="0" dirty="0" smtClean="0"/>
              <a:t> </a:t>
            </a:r>
            <a:r>
              <a:rPr lang="fr-FR" baseline="0" dirty="0" err="1" smtClean="0"/>
              <a:t>cylindrica</a:t>
            </a:r>
            <a:r>
              <a:rPr lang="fr-FR" baseline="0" dirty="0" smtClean="0"/>
              <a:t> + jojoba </a:t>
            </a:r>
            <a:endParaRPr lang="fr-FR" dirty="0"/>
          </a:p>
        </p:txBody>
      </p:sp>
      <p:sp>
        <p:nvSpPr>
          <p:cNvPr id="4" name="Espace réservé du numéro de diapositive 3"/>
          <p:cNvSpPr>
            <a:spLocks noGrp="1"/>
          </p:cNvSpPr>
          <p:nvPr>
            <p:ph type="sldNum" sz="quarter" idx="10"/>
          </p:nvPr>
        </p:nvSpPr>
        <p:spPr/>
        <p:txBody>
          <a:bodyPr/>
          <a:lstStyle/>
          <a:p>
            <a:fld id="{BDC39CD1-3524-46B3-A33D-3A96A6148A9B}" type="slidenum">
              <a:rPr lang="fr-FR" smtClean="0"/>
              <a:t>14</a:t>
            </a:fld>
            <a:endParaRPr lang="fr-FR"/>
          </a:p>
        </p:txBody>
      </p:sp>
    </p:spTree>
    <p:extLst>
      <p:ext uri="{BB962C8B-B14F-4D97-AF65-F5344CB8AC3E}">
        <p14:creationId xmlns:p14="http://schemas.microsoft.com/office/powerpoint/2010/main" val="400497500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defTabSz="1098550"/>
            <a:endParaRPr lang="fr-FR" altLang="fr-FR" dirty="0" smtClean="0">
              <a:latin typeface="Optima" pitchFamily="34" charset="0"/>
            </a:endParaRPr>
          </a:p>
          <a:p>
            <a:endParaRPr lang="fr-FR" dirty="0"/>
          </a:p>
        </p:txBody>
      </p:sp>
      <p:sp>
        <p:nvSpPr>
          <p:cNvPr id="4" name="Espace réservé du numéro de diapositive 3"/>
          <p:cNvSpPr>
            <a:spLocks noGrp="1"/>
          </p:cNvSpPr>
          <p:nvPr>
            <p:ph type="sldNum" sz="quarter" idx="10"/>
          </p:nvPr>
        </p:nvSpPr>
        <p:spPr/>
        <p:txBody>
          <a:bodyPr/>
          <a:lstStyle/>
          <a:p>
            <a:fld id="{E5F74F12-BF9F-48CE-B2BB-B298F664BBB3}" type="slidenum">
              <a:rPr lang="fr-FR" smtClean="0"/>
              <a:t>15</a:t>
            </a:fld>
            <a:endParaRPr lang="fr-FR"/>
          </a:p>
        </p:txBody>
      </p:sp>
    </p:spTree>
    <p:extLst>
      <p:ext uri="{BB962C8B-B14F-4D97-AF65-F5344CB8AC3E}">
        <p14:creationId xmlns:p14="http://schemas.microsoft.com/office/powerpoint/2010/main" val="93087062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C99FC70-3EED-40CB-827D-75EECFCB49EA}" type="slidenum">
              <a:rPr kumimoji="0" lang="fr-FR"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fr-FR"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8350571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a:buFontTx/>
              <a:buNone/>
            </a:pPr>
            <a:r>
              <a:rPr lang="fr-FR" altLang="fr-FR" dirty="0" smtClean="0">
                <a:latin typeface="Optima" pitchFamily="34" charset="0"/>
              </a:rPr>
              <a:t>Un soin d’une heure qui allie : </a:t>
            </a:r>
          </a:p>
          <a:p>
            <a:pPr>
              <a:buFontTx/>
              <a:buChar char="-"/>
            </a:pPr>
            <a:r>
              <a:rPr lang="fr-FR" altLang="fr-FR" dirty="0" smtClean="0">
                <a:latin typeface="Optima" pitchFamily="34" charset="0"/>
              </a:rPr>
              <a:t> l’expertise Yon-Ka avec des étapes signatures incontournables</a:t>
            </a:r>
            <a:r>
              <a:rPr lang="fr-FR" altLang="fr-FR" baseline="0" dirty="0" smtClean="0">
                <a:latin typeface="Optima" pitchFamily="34" charset="0"/>
              </a:rPr>
              <a:t> </a:t>
            </a:r>
          </a:p>
          <a:p>
            <a:pPr>
              <a:buFontTx/>
              <a:buChar char="-"/>
            </a:pPr>
            <a:r>
              <a:rPr lang="fr-FR" altLang="fr-FR" baseline="0" dirty="0" smtClean="0">
                <a:latin typeface="Optima" pitchFamily="34" charset="0"/>
              </a:rPr>
              <a:t>l’efficacité avec</a:t>
            </a:r>
            <a:r>
              <a:rPr lang="fr-FR" altLang="fr-FR" dirty="0" smtClean="0">
                <a:latin typeface="Optima" pitchFamily="34" charset="0"/>
              </a:rPr>
              <a:t> une hydratation exclusive et l’application de 2 masques désaltérants dont l’un massé sous une fine brume tiède</a:t>
            </a:r>
          </a:p>
          <a:p>
            <a:pPr>
              <a:buFontTx/>
              <a:buChar char="-"/>
            </a:pPr>
            <a:r>
              <a:rPr lang="fr-FR" altLang="fr-FR" dirty="0" smtClean="0">
                <a:latin typeface="Optima" pitchFamily="34" charset="0"/>
              </a:rPr>
              <a:t>E</a:t>
            </a:r>
            <a:r>
              <a:rPr lang="fr-FR" altLang="fr-FR" baseline="0" dirty="0" smtClean="0">
                <a:latin typeface="Optima" pitchFamily="34" charset="0"/>
              </a:rPr>
              <a:t>t la relaxation et le bien-être d’un s</a:t>
            </a:r>
            <a:r>
              <a:rPr lang="fr-FR" altLang="fr-FR" dirty="0" smtClean="0">
                <a:latin typeface="Optima" pitchFamily="34" charset="0"/>
              </a:rPr>
              <a:t>oin très complet</a:t>
            </a:r>
            <a:r>
              <a:rPr lang="fr-FR" altLang="fr-FR" baseline="0" dirty="0" smtClean="0">
                <a:latin typeface="Optima" pitchFamily="34" charset="0"/>
              </a:rPr>
              <a:t> avec un double massage</a:t>
            </a:r>
          </a:p>
          <a:p>
            <a:endParaRPr lang="fr-FR" altLang="fr-FR" dirty="0" smtClean="0">
              <a:latin typeface="Optima" pitchFamily="34" charset="0"/>
            </a:endParaRPr>
          </a:p>
          <a:p>
            <a:r>
              <a:rPr lang="fr-FR" altLang="fr-FR" dirty="0" smtClean="0">
                <a:latin typeface="Optima" pitchFamily="34" charset="0"/>
              </a:rPr>
              <a:t>Un</a:t>
            </a:r>
            <a:r>
              <a:rPr lang="fr-FR" altLang="fr-FR" baseline="0" dirty="0" smtClean="0">
                <a:latin typeface="Optima" pitchFamily="34" charset="0"/>
              </a:rPr>
              <a:t> des atouts majeur de ce soin, c’est sa version HYDRASUN : idéal avant ou après une exposition au soleil pour s’assurer un bronzage unifié et éclatant, une hydratation intense pour préparer ou réparer sa peau. </a:t>
            </a:r>
          </a:p>
          <a:p>
            <a:endParaRPr lang="fr-FR" altLang="fr-FR" dirty="0" smtClean="0">
              <a:latin typeface="Optima" pitchFamily="34" charset="0"/>
            </a:endParaRPr>
          </a:p>
          <a:p>
            <a:r>
              <a:rPr lang="fr-FR" altLang="fr-FR" b="1" dirty="0" smtClean="0">
                <a:latin typeface="Optima" pitchFamily="34" charset="0"/>
              </a:rPr>
              <a:t>Résultats :</a:t>
            </a:r>
            <a:r>
              <a:rPr lang="fr-FR" altLang="fr-FR" dirty="0" smtClean="0">
                <a:latin typeface="Optima" pitchFamily="34" charset="0"/>
              </a:rPr>
              <a:t> une peau ressourcée, apaisée et rééquilibrée, qui redevient douce et lumineuse.</a:t>
            </a:r>
          </a:p>
          <a:p>
            <a:endParaRPr lang="fr-FR" dirty="0"/>
          </a:p>
        </p:txBody>
      </p:sp>
      <p:sp>
        <p:nvSpPr>
          <p:cNvPr id="4" name="Espace réservé du numéro de diapositive 3"/>
          <p:cNvSpPr>
            <a:spLocks noGrp="1"/>
          </p:cNvSpPr>
          <p:nvPr>
            <p:ph type="sldNum" sz="quarter" idx="10"/>
          </p:nvPr>
        </p:nvSpPr>
        <p:spPr/>
        <p:txBody>
          <a:bodyPr/>
          <a:lstStyle/>
          <a:p>
            <a:fld id="{CE563EA7-A024-41BE-BFA5-2D2CC21575F9}" type="slidenum">
              <a:rPr lang="fr-FR" smtClean="0"/>
              <a:pPr/>
              <a:t>17</a:t>
            </a:fld>
            <a:endParaRPr lang="fr-FR"/>
          </a:p>
        </p:txBody>
      </p:sp>
    </p:spTree>
    <p:extLst>
      <p:ext uri="{BB962C8B-B14F-4D97-AF65-F5344CB8AC3E}">
        <p14:creationId xmlns:p14="http://schemas.microsoft.com/office/powerpoint/2010/main" val="181176774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b="1" dirty="0" smtClean="0"/>
              <a:t>Hydratant</a:t>
            </a:r>
            <a:r>
              <a:rPr lang="fr-FR" b="1" baseline="0" dirty="0" smtClean="0"/>
              <a:t> 60 : </a:t>
            </a:r>
          </a:p>
          <a:p>
            <a:endParaRPr lang="fr-FR" b="1" baseline="0" dirty="0" smtClean="0"/>
          </a:p>
          <a:p>
            <a:pPr marL="171450" indent="-171450">
              <a:buFont typeface="Wingdings" panose="05000000000000000000" pitchFamily="2" charset="2"/>
              <a:buChar char="Ø"/>
            </a:pPr>
            <a:r>
              <a:rPr lang="fr-FR" b="1" baseline="0" dirty="0" smtClean="0"/>
              <a:t>Massage sous vapeur et mélangé au masque modelant pour maximiser l’hydratation. </a:t>
            </a:r>
          </a:p>
          <a:p>
            <a:pPr marL="0" indent="0">
              <a:buFont typeface="Wingdings" panose="05000000000000000000" pitchFamily="2" charset="2"/>
              <a:buNone/>
            </a:pPr>
            <a:endParaRPr lang="fr-FR" b="1" baseline="0" dirty="0" smtClean="0"/>
          </a:p>
          <a:p>
            <a:r>
              <a:rPr lang="fr-FR" dirty="0" smtClean="0"/>
              <a:t>Caroube: Hydratant - adoucissant </a:t>
            </a:r>
          </a:p>
          <a:p>
            <a:r>
              <a:rPr lang="fr-FR" dirty="0" smtClean="0"/>
              <a:t>Mauve :</a:t>
            </a:r>
            <a:r>
              <a:rPr lang="fr-FR" baseline="0" dirty="0" smtClean="0"/>
              <a:t> </a:t>
            </a:r>
            <a:r>
              <a:rPr lang="fr-FR" dirty="0" smtClean="0"/>
              <a:t>Apaisant</a:t>
            </a:r>
          </a:p>
          <a:p>
            <a:r>
              <a:rPr lang="fr-FR" dirty="0" smtClean="0"/>
              <a:t>Quintessence Yon-Ka,</a:t>
            </a:r>
            <a:r>
              <a:rPr lang="fr-FR" baseline="0" dirty="0" smtClean="0"/>
              <a:t> </a:t>
            </a:r>
            <a:r>
              <a:rPr lang="fr-FR" dirty="0" smtClean="0"/>
              <a:t>H.E. de sarriette, serpolet : Rafraîchissant</a:t>
            </a:r>
          </a:p>
          <a:p>
            <a:endParaRPr lang="fr-FR" dirty="0" smtClean="0"/>
          </a:p>
          <a:p>
            <a:r>
              <a:rPr lang="fr-FR" dirty="0" smtClean="0"/>
              <a:t>Hydrate et adoucit </a:t>
            </a:r>
          </a:p>
          <a:p>
            <a:r>
              <a:rPr lang="fr-FR" dirty="0" smtClean="0"/>
              <a:t>Masque gel </a:t>
            </a:r>
          </a:p>
          <a:p>
            <a:r>
              <a:rPr lang="fr-FR" dirty="0" smtClean="0"/>
              <a:t>Senteur fraîche et naturelle </a:t>
            </a:r>
          </a:p>
          <a:p>
            <a:r>
              <a:rPr lang="fr-FR" dirty="0" smtClean="0"/>
              <a:t>Non gras </a:t>
            </a:r>
          </a:p>
          <a:p>
            <a:r>
              <a:rPr lang="fr-FR" dirty="0" smtClean="0"/>
              <a:t>S’applique sur le contour des yeux</a:t>
            </a:r>
          </a:p>
          <a:p>
            <a:r>
              <a:rPr lang="fr-FR" dirty="0" smtClean="0"/>
              <a:t>Lisse les traits, atténue rides et ridules</a:t>
            </a:r>
          </a:p>
          <a:p>
            <a:endParaRPr lang="fr-FR" dirty="0" smtClean="0"/>
          </a:p>
          <a:p>
            <a:r>
              <a:rPr lang="fr-FR" dirty="0" smtClean="0"/>
              <a:t>Double Masque Hydratant : préparer le Masque Modelant et ajouter une cuiller à café d’Hydratant 60</a:t>
            </a:r>
          </a:p>
          <a:p>
            <a:r>
              <a:rPr lang="fr-FR" dirty="0" smtClean="0"/>
              <a:t>• Peut s’appliquer sur les lèvres et les paupières </a:t>
            </a:r>
          </a:p>
          <a:p>
            <a:endParaRPr lang="fr-FR" dirty="0" smtClean="0"/>
          </a:p>
          <a:p>
            <a:r>
              <a:rPr lang="fr-FR" dirty="0" err="1" smtClean="0"/>
              <a:t>Ionophorèse</a:t>
            </a:r>
            <a:r>
              <a:rPr lang="fr-FR" dirty="0" smtClean="0"/>
              <a:t> : Au pôle + </a:t>
            </a:r>
          </a:p>
          <a:p>
            <a:endParaRPr lang="fr-FR" dirty="0" smtClean="0"/>
          </a:p>
          <a:p>
            <a:r>
              <a:rPr lang="fr-FR" b="1" dirty="0" smtClean="0"/>
              <a:t>MASQUE</a:t>
            </a:r>
            <a:r>
              <a:rPr lang="fr-FR" b="1" baseline="0" dirty="0" smtClean="0"/>
              <a:t> HYDRA N°1 </a:t>
            </a:r>
          </a:p>
          <a:p>
            <a:r>
              <a:rPr lang="fr-FR" b="1" baseline="0" dirty="0" smtClean="0"/>
              <a:t>Identique au </a:t>
            </a:r>
            <a:r>
              <a:rPr lang="fr-FR" b="1" baseline="0" dirty="0" err="1" smtClean="0"/>
              <a:t>retail</a:t>
            </a:r>
            <a:r>
              <a:rPr lang="fr-FR" b="1" baseline="0" dirty="0" smtClean="0"/>
              <a:t>. </a:t>
            </a:r>
          </a:p>
          <a:p>
            <a:pPr marL="0" marR="0" lvl="0" indent="0" algn="l" defTabSz="914400" rtl="0" eaLnBrk="1" fontAlgn="auto" latinLnBrk="0" hangingPunct="1">
              <a:lnSpc>
                <a:spcPct val="100000"/>
              </a:lnSpc>
              <a:spcBef>
                <a:spcPts val="0"/>
              </a:spcBef>
              <a:spcAft>
                <a:spcPts val="0"/>
              </a:spcAft>
              <a:buClrTx/>
              <a:buSzTx/>
              <a:buFontTx/>
              <a:buNone/>
              <a:tabLst/>
              <a:defRPr/>
            </a:pPr>
            <a:r>
              <a:rPr lang="fr-FR" b="1" baseline="0" dirty="0" smtClean="0"/>
              <a:t>Massage sous vapeur et mélangé au masque modelant pour maximiser l’hydratation / Double dose d’hydratation. </a:t>
            </a:r>
          </a:p>
          <a:p>
            <a:pPr marL="0" marR="0" lvl="0" indent="0" algn="l" defTabSz="914400" rtl="0" eaLnBrk="1" fontAlgn="auto" latinLnBrk="0" hangingPunct="1">
              <a:lnSpc>
                <a:spcPct val="100000"/>
              </a:lnSpc>
              <a:spcBef>
                <a:spcPts val="0"/>
              </a:spcBef>
              <a:spcAft>
                <a:spcPts val="0"/>
              </a:spcAft>
              <a:buClrTx/>
              <a:buSzTx/>
              <a:buFontTx/>
              <a:buNone/>
              <a:tabLst/>
              <a:defRPr/>
            </a:pPr>
            <a:endParaRPr lang="fr-FR" b="1" baseline="0" dirty="0" smtClean="0"/>
          </a:p>
          <a:p>
            <a:pPr marL="0" marR="0" lvl="0" indent="0" algn="l" defTabSz="914400" rtl="0" eaLnBrk="1" fontAlgn="auto" latinLnBrk="0" hangingPunct="1">
              <a:lnSpc>
                <a:spcPct val="100000"/>
              </a:lnSpc>
              <a:spcBef>
                <a:spcPts val="0"/>
              </a:spcBef>
              <a:spcAft>
                <a:spcPts val="0"/>
              </a:spcAft>
              <a:buClrTx/>
              <a:buSzTx/>
              <a:buFontTx/>
              <a:buNone/>
              <a:tabLst/>
              <a:defRPr/>
            </a:pPr>
            <a:endParaRPr lang="fr-FR" b="1" baseline="0" dirty="0" smtClean="0"/>
          </a:p>
          <a:p>
            <a:r>
              <a:rPr lang="fr-FR" b="1" dirty="0" smtClean="0"/>
              <a:t>MASQUE MODELANT : Masque </a:t>
            </a:r>
            <a:r>
              <a:rPr lang="fr-FR" b="1" dirty="0" err="1" smtClean="0"/>
              <a:t>pelliculable</a:t>
            </a:r>
            <a:r>
              <a:rPr lang="fr-FR" b="1" dirty="0" smtClean="0"/>
              <a:t> </a:t>
            </a:r>
          </a:p>
          <a:p>
            <a:endParaRPr lang="fr-FR" b="1"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lang="fr-FR" b="1" dirty="0" smtClean="0"/>
              <a:t>Masque seul dans les soins visage </a:t>
            </a:r>
            <a:r>
              <a:rPr lang="fr-FR" dirty="0" smtClean="0"/>
              <a:t>• Mettre 2 sachets de masque dans une coupelle et verser environ 60 ml d’eau fraiche</a:t>
            </a:r>
          </a:p>
          <a:p>
            <a:pPr marL="0" marR="0" lvl="0" indent="0" algn="l" defTabSz="914400" rtl="0" eaLnBrk="1" fontAlgn="auto" latinLnBrk="0" hangingPunct="1">
              <a:lnSpc>
                <a:spcPct val="100000"/>
              </a:lnSpc>
              <a:spcBef>
                <a:spcPts val="0"/>
              </a:spcBef>
              <a:spcAft>
                <a:spcPts val="0"/>
              </a:spcAft>
              <a:buClrTx/>
              <a:buSzTx/>
              <a:buFontTx/>
              <a:buNone/>
              <a:tabLst/>
              <a:defRPr/>
            </a:pPr>
            <a:r>
              <a:rPr lang="fr-FR" b="1" dirty="0" smtClean="0"/>
              <a:t>Double Masque Hydratant </a:t>
            </a:r>
            <a:r>
              <a:rPr lang="fr-FR" dirty="0" smtClean="0"/>
              <a:t>: préparer le Masque Modelant - Puis, ajouter une </a:t>
            </a:r>
            <a:r>
              <a:rPr lang="fr-FR" dirty="0" err="1" smtClean="0"/>
              <a:t>cuillere</a:t>
            </a:r>
            <a:r>
              <a:rPr lang="fr-FR" dirty="0" smtClean="0"/>
              <a:t> à café  d’Hydra N°1 Masque</a:t>
            </a:r>
            <a:r>
              <a:rPr lang="fr-FR" baseline="0" dirty="0" smtClean="0"/>
              <a:t> : </a:t>
            </a:r>
            <a:r>
              <a:rPr lang="fr-FR" dirty="0" smtClean="0"/>
              <a:t>dans les soins Hydralessence et Hydrasun</a:t>
            </a:r>
          </a:p>
          <a:p>
            <a:pPr marL="0" marR="0" lvl="0" indent="0" algn="l" defTabSz="914400" rtl="0" eaLnBrk="1" fontAlgn="auto" latinLnBrk="0" hangingPunct="1">
              <a:lnSpc>
                <a:spcPct val="100000"/>
              </a:lnSpc>
              <a:spcBef>
                <a:spcPts val="0"/>
              </a:spcBef>
              <a:spcAft>
                <a:spcPts val="0"/>
              </a:spcAft>
              <a:buClrTx/>
              <a:buSzTx/>
              <a:buFontTx/>
              <a:buNone/>
              <a:tabLst/>
              <a:defRPr/>
            </a:pPr>
            <a:r>
              <a:rPr lang="fr-FR" b="1" dirty="0" smtClean="0"/>
              <a:t>Masque Modelant + Pamplemousse </a:t>
            </a:r>
            <a:r>
              <a:rPr lang="fr-FR" dirty="0" smtClean="0"/>
              <a:t>: même préparation, application et retrait comme ci-dessus. • dans le soin Eclat Cocoon</a:t>
            </a:r>
          </a:p>
          <a:p>
            <a:pPr marL="0" marR="0" lvl="0" indent="0" algn="l" defTabSz="914400" rtl="0" eaLnBrk="1" fontAlgn="auto" latinLnBrk="0" hangingPunct="1">
              <a:lnSpc>
                <a:spcPct val="100000"/>
              </a:lnSpc>
              <a:spcBef>
                <a:spcPts val="0"/>
              </a:spcBef>
              <a:spcAft>
                <a:spcPts val="0"/>
              </a:spcAft>
              <a:buClrTx/>
              <a:buSzTx/>
              <a:buFontTx/>
              <a:buNone/>
              <a:tabLst/>
              <a:defRPr/>
            </a:pPr>
            <a:r>
              <a:rPr lang="fr-FR" b="1" dirty="0" smtClean="0"/>
              <a:t>Masque seul dans le soin Perfection Regard et Lèvres </a:t>
            </a:r>
            <a:r>
              <a:rPr lang="fr-FR" dirty="0" smtClean="0"/>
              <a:t>• Mettre 1 sachet dans une coupelle et verser environ 30 ml d’eau fraiche</a:t>
            </a:r>
          </a:p>
          <a:p>
            <a:pPr marL="0" marR="0" lvl="0" indent="0" algn="l" defTabSz="914400" rtl="0" eaLnBrk="1" fontAlgn="auto" latinLnBrk="0" hangingPunct="1">
              <a:lnSpc>
                <a:spcPct val="100000"/>
              </a:lnSpc>
              <a:spcBef>
                <a:spcPts val="0"/>
              </a:spcBef>
              <a:spcAft>
                <a:spcPts val="0"/>
              </a:spcAft>
              <a:buClrTx/>
              <a:buSzTx/>
              <a:buFontTx/>
              <a:buNone/>
              <a:tabLst/>
              <a:defRPr/>
            </a:pPr>
            <a:endParaRPr lang="fr-FR"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lang="fr-FR" dirty="0" smtClean="0"/>
              <a:t>La température de l’eau est</a:t>
            </a:r>
            <a:r>
              <a:rPr lang="fr-FR" baseline="0" dirty="0" smtClean="0"/>
              <a:t> importante : eau fraiche ou température ambiante. Si l’eau est trop froide ou trop chaude, le masque coagule/sèche plus vite et il devient difficile de l’appliquer. </a:t>
            </a:r>
            <a:endParaRPr lang="fr-FR" dirty="0" smtClean="0"/>
          </a:p>
          <a:p>
            <a:endParaRPr lang="fr-FR" b="1" dirty="0" smtClean="0"/>
          </a:p>
          <a:p>
            <a:r>
              <a:rPr lang="fr-FR" dirty="0" err="1" smtClean="0"/>
              <a:t>aloe</a:t>
            </a:r>
            <a:r>
              <a:rPr lang="fr-FR" dirty="0" smtClean="0"/>
              <a:t> </a:t>
            </a:r>
            <a:r>
              <a:rPr lang="fr-FR" dirty="0" err="1" smtClean="0"/>
              <a:t>vera</a:t>
            </a:r>
            <a:r>
              <a:rPr lang="fr-FR" dirty="0" smtClean="0"/>
              <a:t>, algues (diatomées) : Hydratant </a:t>
            </a:r>
          </a:p>
          <a:p>
            <a:r>
              <a:rPr lang="fr-FR" dirty="0" smtClean="0"/>
              <a:t>cassis, ananas : éclat du teint Adoucissant </a:t>
            </a:r>
          </a:p>
          <a:p>
            <a:r>
              <a:rPr lang="fr-FR" dirty="0" smtClean="0"/>
              <a:t>Ficaire : Anti-inflammatoire</a:t>
            </a:r>
          </a:p>
          <a:p>
            <a:pPr marL="0" marR="0" lvl="0" indent="0" algn="l" defTabSz="914400" rtl="0" eaLnBrk="1" fontAlgn="auto" latinLnBrk="0" hangingPunct="1">
              <a:lnSpc>
                <a:spcPct val="100000"/>
              </a:lnSpc>
              <a:spcBef>
                <a:spcPts val="0"/>
              </a:spcBef>
              <a:spcAft>
                <a:spcPts val="0"/>
              </a:spcAft>
              <a:buClrTx/>
              <a:buSzTx/>
              <a:buFontTx/>
              <a:buNone/>
              <a:tabLst/>
              <a:defRPr/>
            </a:pPr>
            <a:r>
              <a:rPr lang="fr-FR" dirty="0" smtClean="0"/>
              <a:t>thé vert : </a:t>
            </a:r>
            <a:r>
              <a:rPr lang="fr-FR" dirty="0" err="1" smtClean="0"/>
              <a:t>Anti-oxydant</a:t>
            </a:r>
            <a:endParaRPr lang="fr-FR" dirty="0" smtClean="0"/>
          </a:p>
          <a:p>
            <a:pPr marL="0" marR="0" lvl="0" indent="0" algn="l" defTabSz="914400" rtl="0" eaLnBrk="1" fontAlgn="auto" latinLnBrk="0" hangingPunct="1">
              <a:lnSpc>
                <a:spcPct val="100000"/>
              </a:lnSpc>
              <a:spcBef>
                <a:spcPts val="0"/>
              </a:spcBef>
              <a:spcAft>
                <a:spcPts val="0"/>
              </a:spcAft>
              <a:buClrTx/>
              <a:buSzTx/>
              <a:buFontTx/>
              <a:buNone/>
              <a:tabLst/>
              <a:defRPr/>
            </a:pPr>
            <a:endParaRPr lang="fr-FR"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lang="fr-FR" dirty="0" smtClean="0"/>
              <a:t>• Usage professionnel exclusivement • Masque </a:t>
            </a:r>
            <a:r>
              <a:rPr lang="fr-FR" dirty="0" err="1" smtClean="0"/>
              <a:t>pelliculable</a:t>
            </a:r>
            <a:r>
              <a:rPr lang="fr-FR" dirty="0" smtClean="0"/>
              <a:t> • Sensation de fraîcheur • Masque gourmand aux senteurs fruitées (cassis, ananas) • Hydrate, adoucit et tonifie • Éclat du teint</a:t>
            </a:r>
          </a:p>
        </p:txBody>
      </p:sp>
      <p:sp>
        <p:nvSpPr>
          <p:cNvPr id="4" name="Espace réservé du numéro de diapositive 3"/>
          <p:cNvSpPr>
            <a:spLocks noGrp="1"/>
          </p:cNvSpPr>
          <p:nvPr>
            <p:ph type="sldNum" sz="quarter" idx="10"/>
          </p:nvPr>
        </p:nvSpPr>
        <p:spPr/>
        <p:txBody>
          <a:bodyPr/>
          <a:lstStyle/>
          <a:p>
            <a:fld id="{BDC39CD1-3524-46B3-A33D-3A96A6148A9B}" type="slidenum">
              <a:rPr lang="fr-FR" smtClean="0"/>
              <a:t>18</a:t>
            </a:fld>
            <a:endParaRPr lang="fr-FR"/>
          </a:p>
        </p:txBody>
      </p:sp>
    </p:spTree>
    <p:extLst>
      <p:ext uri="{BB962C8B-B14F-4D97-AF65-F5344CB8AC3E}">
        <p14:creationId xmlns:p14="http://schemas.microsoft.com/office/powerpoint/2010/main" val="37192780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fld id="{E5F74F12-BF9F-48CE-B2BB-B298F664BBB3}" type="slidenum">
              <a:rPr lang="fr-FR" smtClean="0"/>
              <a:t>19</a:t>
            </a:fld>
            <a:endParaRPr lang="fr-FR"/>
          </a:p>
        </p:txBody>
      </p:sp>
    </p:spTree>
    <p:extLst>
      <p:ext uri="{BB962C8B-B14F-4D97-AF65-F5344CB8AC3E}">
        <p14:creationId xmlns:p14="http://schemas.microsoft.com/office/powerpoint/2010/main" val="278761355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altLang="fr-FR" sz="1200" b="0" i="0" u="none" strike="noStrike" kern="1200" cap="none" spc="0" normalizeH="0" baseline="0" noProof="0" dirty="0" smtClean="0">
                <a:ln>
                  <a:noFill/>
                </a:ln>
                <a:solidFill>
                  <a:prstClr val="black"/>
                </a:solidFill>
                <a:effectLst/>
                <a:uLnTx/>
                <a:uFillTx/>
                <a:latin typeface="+mn-lt"/>
                <a:ea typeface="+mn-ea"/>
                <a:cs typeface="+mn-cs"/>
                <a:sym typeface="Candara" pitchFamily="34" charset="0"/>
              </a:rPr>
              <a:t>L’hydratation est un besoin universel et fondamental car elle joue un rôle important dans la qualité de celle-ci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altLang="fr-FR" sz="1200" b="0" i="0" u="none" strike="noStrike" kern="1200" cap="none" spc="0" normalizeH="0" baseline="0" noProof="0" dirty="0" smtClean="0">
              <a:ln>
                <a:noFill/>
              </a:ln>
              <a:solidFill>
                <a:prstClr val="black"/>
              </a:solidFill>
              <a:effectLst/>
              <a:uLnTx/>
              <a:uFillTx/>
              <a:latin typeface="+mn-lt"/>
              <a:ea typeface="+mn-ea"/>
              <a:cs typeface="+mn-cs"/>
              <a:sym typeface="Candara" pitchFamily="34" charset="0"/>
            </a:endParaRPr>
          </a:p>
          <a:p>
            <a:r>
              <a:rPr lang="fr-FR" altLang="fr-FR" dirty="0" smtClean="0">
                <a:latin typeface="Optima" pitchFamily="34" charset="0"/>
              </a:rPr>
              <a:t>A tout âge, </a:t>
            </a:r>
          </a:p>
          <a:p>
            <a:r>
              <a:rPr lang="fr-FR" altLang="fr-FR" dirty="0" smtClean="0">
                <a:latin typeface="Optima" pitchFamily="34" charset="0"/>
              </a:rPr>
              <a:t>Tous</a:t>
            </a:r>
            <a:r>
              <a:rPr lang="fr-FR" altLang="fr-FR" baseline="0" dirty="0" smtClean="0">
                <a:latin typeface="Optima" pitchFamily="34" charset="0"/>
              </a:rPr>
              <a:t> types de peaux :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altLang="fr-FR" sz="1200" b="0" i="0" u="none" strike="noStrike" kern="1200" cap="none" spc="0" normalizeH="0" baseline="0" noProof="0" dirty="0" smtClean="0">
                <a:ln>
                  <a:noFill/>
                </a:ln>
                <a:solidFill>
                  <a:prstClr val="black"/>
                </a:solidFill>
                <a:effectLst/>
                <a:uLnTx/>
                <a:uFillTx/>
                <a:latin typeface="+mn-lt"/>
                <a:ea typeface="+mn-ea"/>
                <a:cs typeface="+mn-cs"/>
                <a:sym typeface="Candara" pitchFamily="34" charset="0"/>
              </a:rPr>
              <a:t>Aucune peau n’est à l’abri de la déshydratation :</a:t>
            </a:r>
          </a:p>
          <a:p>
            <a:pPr marL="170113" marR="0" lvl="0" indent="-170113" algn="l" defTabSz="914400" rtl="0" eaLnBrk="1" fontAlgn="auto" latinLnBrk="0" hangingPunct="1">
              <a:lnSpc>
                <a:spcPct val="100000"/>
              </a:lnSpc>
              <a:spcBef>
                <a:spcPts val="0"/>
              </a:spcBef>
              <a:spcAft>
                <a:spcPts val="0"/>
              </a:spcAft>
              <a:buClrTx/>
              <a:buSzTx/>
              <a:buFontTx/>
              <a:buChar char="-"/>
              <a:tabLst/>
              <a:defRPr/>
            </a:pPr>
            <a:r>
              <a:rPr kumimoji="0" lang="fr-FR" altLang="fr-FR" sz="1200" b="0" i="0" u="none" strike="noStrike" kern="1200" cap="none" spc="0" normalizeH="0" baseline="0" noProof="0" dirty="0" smtClean="0">
                <a:ln>
                  <a:noFill/>
                </a:ln>
                <a:solidFill>
                  <a:prstClr val="black"/>
                </a:solidFill>
                <a:effectLst/>
                <a:uLnTx/>
                <a:uFillTx/>
                <a:latin typeface="+mn-lt"/>
                <a:ea typeface="+mn-ea"/>
                <a:cs typeface="+mn-cs"/>
                <a:sym typeface="Candara" pitchFamily="34" charset="0"/>
              </a:rPr>
              <a:t>Les peaux « mal traitées » : utilisation de produits inadaptés, trop agressifs, les actes de </a:t>
            </a:r>
            <a:r>
              <a:rPr kumimoji="0" lang="fr-FR" altLang="fr-FR" sz="1200" b="0" i="0" u="none" strike="noStrike" kern="1200" cap="none" spc="0" normalizeH="0" baseline="0" noProof="0" dirty="0" err="1" smtClean="0">
                <a:ln>
                  <a:noFill/>
                </a:ln>
                <a:solidFill>
                  <a:prstClr val="black"/>
                </a:solidFill>
                <a:effectLst/>
                <a:uLnTx/>
                <a:uFillTx/>
                <a:latin typeface="+mn-lt"/>
                <a:ea typeface="+mn-ea"/>
                <a:cs typeface="+mn-cs"/>
                <a:sym typeface="Candara" pitchFamily="34" charset="0"/>
              </a:rPr>
              <a:t>dermo</a:t>
            </a:r>
            <a:r>
              <a:rPr kumimoji="0" lang="fr-FR" altLang="fr-FR" sz="1200" b="0" i="0" u="none" strike="noStrike" kern="1200" cap="none" spc="0" normalizeH="0" baseline="0" noProof="0" dirty="0" smtClean="0">
                <a:ln>
                  <a:noFill/>
                </a:ln>
                <a:solidFill>
                  <a:prstClr val="black"/>
                </a:solidFill>
                <a:effectLst/>
                <a:uLnTx/>
                <a:uFillTx/>
                <a:latin typeface="+mn-lt"/>
                <a:ea typeface="+mn-ea"/>
                <a:cs typeface="+mn-cs"/>
                <a:sym typeface="Candara" pitchFamily="34" charset="0"/>
              </a:rPr>
              <a:t>-esthétiques</a:t>
            </a:r>
          </a:p>
          <a:p>
            <a:pPr marL="170113" marR="0" lvl="0" indent="-170113" algn="l" defTabSz="914400" rtl="0" eaLnBrk="1" fontAlgn="auto" latinLnBrk="0" hangingPunct="1">
              <a:lnSpc>
                <a:spcPct val="100000"/>
              </a:lnSpc>
              <a:spcBef>
                <a:spcPts val="0"/>
              </a:spcBef>
              <a:spcAft>
                <a:spcPts val="0"/>
              </a:spcAft>
              <a:buClrTx/>
              <a:buSzTx/>
              <a:buFontTx/>
              <a:buChar char="-"/>
              <a:tabLst/>
              <a:defRPr/>
            </a:pPr>
            <a:r>
              <a:rPr kumimoji="0" lang="fr-FR" altLang="fr-FR" sz="1200" b="0" i="0" u="none" strike="noStrike" kern="1200" cap="none" spc="0" normalizeH="0" baseline="0" noProof="0" dirty="0" smtClean="0">
                <a:ln>
                  <a:noFill/>
                </a:ln>
                <a:solidFill>
                  <a:prstClr val="black"/>
                </a:solidFill>
                <a:effectLst/>
                <a:uLnTx/>
                <a:uFillTx/>
                <a:latin typeface="+mn-lt"/>
                <a:ea typeface="+mn-ea"/>
                <a:cs typeface="+mn-cs"/>
                <a:sym typeface="Candara" pitchFamily="34" charset="0"/>
              </a:rPr>
              <a:t>Les peaux sèches : la peau sèche est forcément déshydratée</a:t>
            </a:r>
          </a:p>
          <a:p>
            <a:pPr marL="170113" marR="0" lvl="0" indent="-170113" algn="l" defTabSz="914400" rtl="0" eaLnBrk="1" fontAlgn="auto" latinLnBrk="0" hangingPunct="1">
              <a:lnSpc>
                <a:spcPct val="100000"/>
              </a:lnSpc>
              <a:spcBef>
                <a:spcPts val="0"/>
              </a:spcBef>
              <a:spcAft>
                <a:spcPts val="0"/>
              </a:spcAft>
              <a:buClrTx/>
              <a:buSzTx/>
              <a:buFontTx/>
              <a:buChar char="-"/>
              <a:tabLst/>
              <a:defRPr/>
            </a:pPr>
            <a:r>
              <a:rPr kumimoji="0" lang="fr-FR" altLang="fr-FR" sz="1200" b="0" i="0" u="none" strike="noStrike" kern="1200" cap="none" spc="0" normalizeH="0" baseline="0" noProof="0" dirty="0" smtClean="0">
                <a:ln>
                  <a:noFill/>
                </a:ln>
                <a:solidFill>
                  <a:prstClr val="black"/>
                </a:solidFill>
                <a:effectLst/>
                <a:uLnTx/>
                <a:uFillTx/>
                <a:latin typeface="+mn-lt"/>
                <a:ea typeface="+mn-ea"/>
                <a:cs typeface="+mn-cs"/>
                <a:sym typeface="Candara" pitchFamily="34" charset="0"/>
              </a:rPr>
              <a:t>Les peaux âgées : car avec l’âge l’épiderme s’affine et la fonction barrière est moins efficace. </a:t>
            </a:r>
          </a:p>
          <a:p>
            <a:pPr marL="170113" marR="0" lvl="0" indent="-170113" algn="l" defTabSz="914400" rtl="0" eaLnBrk="1" fontAlgn="auto" latinLnBrk="0" hangingPunct="1">
              <a:lnSpc>
                <a:spcPct val="100000"/>
              </a:lnSpc>
              <a:spcBef>
                <a:spcPts val="0"/>
              </a:spcBef>
              <a:spcAft>
                <a:spcPts val="0"/>
              </a:spcAft>
              <a:buClrTx/>
              <a:buSzTx/>
              <a:buFontTx/>
              <a:buChar char="-"/>
              <a:tabLst/>
              <a:defRPr/>
            </a:pPr>
            <a:r>
              <a:rPr kumimoji="0" lang="fr-FR" altLang="fr-FR" sz="1200" b="0" i="0" u="none" strike="noStrike" kern="1200" cap="none" spc="0" normalizeH="0" baseline="0" noProof="0" dirty="0" smtClean="0">
                <a:ln>
                  <a:noFill/>
                </a:ln>
                <a:solidFill>
                  <a:prstClr val="black"/>
                </a:solidFill>
                <a:effectLst/>
                <a:uLnTx/>
                <a:uFillTx/>
                <a:latin typeface="+mn-lt"/>
                <a:ea typeface="+mn-ea"/>
                <a:cs typeface="+mn-cs"/>
                <a:sym typeface="Candara" pitchFamily="34" charset="0"/>
              </a:rPr>
              <a:t>Et tous les types de peaux à cause des agressions quotidiennes tel que le vent, le soleil, la réverbération, la chaleur, la pollution, le chauffage, les écarts de températures, un environnement sec, tous ces facteur viennent diminuer la réserve naturelle en eau de la peau.</a:t>
            </a:r>
          </a:p>
          <a:p>
            <a:endParaRPr lang="fr-FR" altLang="fr-FR" baseline="0" dirty="0" smtClean="0">
              <a:latin typeface="Optima" pitchFamily="34" charset="0"/>
            </a:endParaRPr>
          </a:p>
          <a:p>
            <a:endParaRPr lang="fr-FR" altLang="fr-FR" baseline="0" dirty="0" smtClean="0">
              <a:latin typeface="Optima"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fr-FR" altLang="fr-FR" dirty="0" smtClean="0">
                <a:latin typeface="Optima" pitchFamily="34" charset="0"/>
              </a:rPr>
              <a:t>L’hydratation est primordiale à la peau pour préserver son</a:t>
            </a:r>
            <a:r>
              <a:rPr lang="fr-FR" altLang="fr-FR" baseline="0" dirty="0" smtClean="0">
                <a:latin typeface="Optima" pitchFamily="34" charset="0"/>
              </a:rPr>
              <a:t> aspect, sa </a:t>
            </a:r>
            <a:r>
              <a:rPr lang="fr-FR" altLang="fr-FR" dirty="0" smtClean="0">
                <a:latin typeface="Optima" pitchFamily="34" charset="0"/>
              </a:rPr>
              <a:t>souplesse, sa douceur, sa tonicité et son éclat.</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altLang="fr-FR" sz="1200" b="0" i="0" u="none" strike="noStrike" kern="1200" cap="none" spc="0" normalizeH="0" baseline="0" noProof="0" dirty="0" smtClean="0">
              <a:ln>
                <a:noFill/>
              </a:ln>
              <a:solidFill>
                <a:prstClr val="black"/>
              </a:solidFill>
              <a:effectLst/>
              <a:uLnTx/>
              <a:uFillTx/>
              <a:latin typeface="+mn-lt"/>
              <a:ea typeface="+mn-ea"/>
              <a:cs typeface="+mn-cs"/>
              <a:sym typeface="Candara"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altLang="fr-FR" sz="1200" b="0" i="0" u="none" strike="noStrike" kern="1200" cap="none" spc="0" normalizeH="0" baseline="0" noProof="0" dirty="0" smtClean="0">
                <a:ln>
                  <a:noFill/>
                </a:ln>
                <a:solidFill>
                  <a:prstClr val="black"/>
                </a:solidFill>
                <a:effectLst/>
                <a:uLnTx/>
                <a:uFillTx/>
                <a:latin typeface="+mn-lt"/>
                <a:ea typeface="+mn-ea"/>
                <a:cs typeface="+mn-cs"/>
                <a:sym typeface="Candara" pitchFamily="34" charset="0"/>
              </a:rPr>
              <a:t>C’est pourquoi l’hydratation de la peau participe à la prévention des signes du vieillissement.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altLang="fr-FR" sz="1200" b="0" i="0" u="none" strike="noStrike" kern="1200" cap="none" spc="0" normalizeH="0" baseline="0" noProof="0" dirty="0" smtClean="0">
              <a:ln>
                <a:noFill/>
              </a:ln>
              <a:solidFill>
                <a:prstClr val="black"/>
              </a:solidFill>
              <a:effectLst/>
              <a:uLnTx/>
              <a:uFillTx/>
              <a:latin typeface="+mn-lt"/>
              <a:ea typeface="+mn-ea"/>
              <a:cs typeface="+mn-cs"/>
              <a:sym typeface="Candara"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altLang="fr-FR" sz="1200" b="0" i="0" u="none" strike="noStrike" kern="1200" cap="none" spc="0" normalizeH="0" baseline="0" noProof="0" dirty="0" smtClean="0">
                <a:ln>
                  <a:noFill/>
                </a:ln>
                <a:solidFill>
                  <a:prstClr val="black"/>
                </a:solidFill>
                <a:effectLst/>
                <a:uLnTx/>
                <a:uFillTx/>
                <a:latin typeface="+mn-lt"/>
                <a:ea typeface="+mn-ea"/>
                <a:cs typeface="+mn-cs"/>
                <a:sym typeface="Candara" pitchFamily="34" charset="0"/>
              </a:rPr>
              <a:t>Bien hydratée la peau traverse mieux les </a:t>
            </a:r>
            <a:r>
              <a:rPr kumimoji="0" lang="fr-FR" altLang="fr-FR" sz="1200" b="0" i="0" u="none" strike="noStrike" kern="1200" cap="none" spc="0" normalizeH="0" baseline="0" noProof="0" dirty="0" smtClean="0">
                <a:ln>
                  <a:noFill/>
                </a:ln>
                <a:solidFill>
                  <a:prstClr val="black"/>
                </a:solidFill>
                <a:effectLst/>
                <a:uLnTx/>
                <a:uFillTx/>
                <a:latin typeface="+mn-lt"/>
                <a:ea typeface="+mn-ea"/>
                <a:cs typeface="+mn-cs"/>
                <a:sym typeface="Candara" pitchFamily="34" charset="0"/>
              </a:rPr>
              <a:t>années.</a:t>
            </a:r>
            <a:endParaRPr lang="fr-FR" dirty="0"/>
          </a:p>
        </p:txBody>
      </p:sp>
      <p:sp>
        <p:nvSpPr>
          <p:cNvPr id="4" name="Espace réservé du numéro de diapositive 3"/>
          <p:cNvSpPr>
            <a:spLocks noGrp="1"/>
          </p:cNvSpPr>
          <p:nvPr>
            <p:ph type="sldNum" sz="quarter" idx="10"/>
          </p:nvPr>
        </p:nvSpPr>
        <p:spPr/>
        <p:txBody>
          <a:bodyPr/>
          <a:lstStyle/>
          <a:p>
            <a:fld id="{E5F74F12-BF9F-48CE-B2BB-B298F664BBB3}" type="slidenum">
              <a:rPr lang="fr-FR" smtClean="0"/>
              <a:t>2</a:t>
            </a:fld>
            <a:endParaRPr lang="fr-FR"/>
          </a:p>
        </p:txBody>
      </p:sp>
    </p:spTree>
    <p:extLst>
      <p:ext uri="{BB962C8B-B14F-4D97-AF65-F5344CB8AC3E}">
        <p14:creationId xmlns:p14="http://schemas.microsoft.com/office/powerpoint/2010/main" val="39646821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altLang="fr-FR" dirty="0" smtClean="0">
                <a:latin typeface="Optima" pitchFamily="34" charset="0"/>
              </a:rPr>
              <a:t>Grâce à ce complexe hydratant et anti-âge, les produits HYDRA N°1 agissent à tous les niveaux de la peau pour procurer une hydratation intense :</a:t>
            </a:r>
          </a:p>
          <a:p>
            <a:endParaRPr lang="fr-FR" altLang="fr-FR" dirty="0" smtClean="0">
              <a:latin typeface="Optima" pitchFamily="34" charset="0"/>
            </a:endParaRPr>
          </a:p>
          <a:p>
            <a:r>
              <a:rPr lang="fr-FR" altLang="fr-FR" u="sng" dirty="0" smtClean="0">
                <a:latin typeface="Optima" pitchFamily="34" charset="0"/>
              </a:rPr>
              <a:t>COUCHE-CORNEE</a:t>
            </a:r>
            <a:endParaRPr lang="fr-FR" altLang="fr-FR" dirty="0" smtClean="0">
              <a:latin typeface="Optima" pitchFamily="34" charset="0"/>
            </a:endParaRPr>
          </a:p>
          <a:p>
            <a:r>
              <a:rPr lang="fr-FR" altLang="fr-FR" dirty="0" smtClean="0">
                <a:latin typeface="Optima" pitchFamily="34" charset="0"/>
              </a:rPr>
              <a:t>- Renforcer la fonction barrière de la peau  : </a:t>
            </a:r>
            <a:r>
              <a:rPr lang="fr-FR" altLang="fr-FR" b="1" i="1" dirty="0" err="1" smtClean="0">
                <a:latin typeface="Optima" pitchFamily="34" charset="0"/>
              </a:rPr>
              <a:t>Phytosqualane</a:t>
            </a:r>
            <a:r>
              <a:rPr lang="fr-FR" altLang="fr-FR" b="1" i="1" dirty="0" smtClean="0">
                <a:latin typeface="Optima" pitchFamily="34" charset="0"/>
              </a:rPr>
              <a:t> d’olive / </a:t>
            </a:r>
            <a:r>
              <a:rPr lang="fr-FR" altLang="fr-FR" b="1" i="1" dirty="0" err="1" smtClean="0">
                <a:latin typeface="Optima" pitchFamily="34" charset="0"/>
              </a:rPr>
              <a:t>Aloe</a:t>
            </a:r>
            <a:r>
              <a:rPr lang="fr-FR" altLang="fr-FR" b="1" i="1" dirty="0" smtClean="0">
                <a:latin typeface="Optima" pitchFamily="34" charset="0"/>
              </a:rPr>
              <a:t> </a:t>
            </a:r>
            <a:r>
              <a:rPr lang="fr-FR" altLang="fr-FR" b="1" i="1" dirty="0" err="1" smtClean="0">
                <a:latin typeface="Optima" pitchFamily="34" charset="0"/>
              </a:rPr>
              <a:t>vera</a:t>
            </a:r>
            <a:endParaRPr lang="fr-FR" altLang="fr-FR" b="1" dirty="0" smtClean="0">
              <a:latin typeface="Optima" pitchFamily="34" charset="0"/>
            </a:endParaRPr>
          </a:p>
          <a:p>
            <a:pPr fontAlgn="ctr"/>
            <a:r>
              <a:rPr lang="fr-FR" altLang="fr-FR" u="sng" dirty="0" smtClean="0">
                <a:latin typeface="Optima" pitchFamily="34" charset="0"/>
              </a:rPr>
              <a:t>EPIDERME</a:t>
            </a:r>
          </a:p>
          <a:p>
            <a:pPr fontAlgn="ctr"/>
            <a:r>
              <a:rPr lang="fr-FR" altLang="fr-FR" dirty="0" smtClean="0">
                <a:latin typeface="Optima" pitchFamily="34" charset="0"/>
              </a:rPr>
              <a:t>- Réguler les transferts d’eau : </a:t>
            </a:r>
            <a:r>
              <a:rPr lang="fr-FR" altLang="fr-FR" b="1" i="1" dirty="0" err="1" smtClean="0">
                <a:latin typeface="Optima" pitchFamily="34" charset="0"/>
              </a:rPr>
              <a:t>Imperata</a:t>
            </a:r>
            <a:r>
              <a:rPr lang="fr-FR" altLang="fr-FR" b="1" i="1" dirty="0" smtClean="0">
                <a:latin typeface="Optima" pitchFamily="34" charset="0"/>
              </a:rPr>
              <a:t> </a:t>
            </a:r>
            <a:r>
              <a:rPr lang="fr-FR" altLang="fr-FR" b="1" i="1" dirty="0" err="1" smtClean="0">
                <a:latin typeface="Optima" pitchFamily="34" charset="0"/>
              </a:rPr>
              <a:t>cylindrica</a:t>
            </a:r>
            <a:endParaRPr lang="fr-FR" altLang="fr-FR" b="1" dirty="0" smtClean="0">
              <a:latin typeface="Optima" pitchFamily="34" charset="0"/>
            </a:endParaRPr>
          </a:p>
          <a:p>
            <a:pPr fontAlgn="ctr"/>
            <a:r>
              <a:rPr lang="fr-FR" altLang="fr-FR" dirty="0" smtClean="0">
                <a:latin typeface="Optima" pitchFamily="34" charset="0"/>
              </a:rPr>
              <a:t>- Maintenir l’eau dans la peau  : </a:t>
            </a:r>
            <a:r>
              <a:rPr lang="fr-FR" altLang="fr-FR" b="1" i="1" dirty="0" smtClean="0">
                <a:latin typeface="Optima" pitchFamily="34" charset="0"/>
              </a:rPr>
              <a:t>Acide Hyaluronique </a:t>
            </a:r>
            <a:r>
              <a:rPr lang="fr-FR" altLang="fr-FR" i="1" dirty="0" smtClean="0">
                <a:latin typeface="Optima" pitchFamily="34" charset="0"/>
              </a:rPr>
              <a:t>haut poids moléculaire </a:t>
            </a:r>
            <a:r>
              <a:rPr lang="fr-FR" altLang="fr-FR" b="1" i="1" dirty="0" smtClean="0">
                <a:latin typeface="Optima" pitchFamily="34" charset="0"/>
              </a:rPr>
              <a:t>et/ou PCA</a:t>
            </a:r>
          </a:p>
          <a:p>
            <a:pPr fontAlgn="ctr"/>
            <a:r>
              <a:rPr lang="fr-FR" altLang="fr-FR" u="sng" dirty="0" smtClean="0">
                <a:latin typeface="Optima" pitchFamily="34" charset="0"/>
              </a:rPr>
              <a:t>DERME</a:t>
            </a:r>
          </a:p>
          <a:p>
            <a:pPr fontAlgn="ctr"/>
            <a:r>
              <a:rPr lang="fr-FR" altLang="fr-FR" dirty="0" smtClean="0">
                <a:latin typeface="Optima" pitchFamily="34" charset="0"/>
              </a:rPr>
              <a:t>- Reconstituer les réserves d'eau : </a:t>
            </a:r>
            <a:r>
              <a:rPr lang="fr-FR" altLang="fr-FR" b="1" i="1" dirty="0" smtClean="0">
                <a:latin typeface="Optima" pitchFamily="34" charset="0"/>
              </a:rPr>
              <a:t> Acide Hyaluronique </a:t>
            </a:r>
            <a:r>
              <a:rPr lang="fr-FR" altLang="fr-FR" i="1" dirty="0" smtClean="0">
                <a:latin typeface="Optima" pitchFamily="34" charset="0"/>
              </a:rPr>
              <a:t>bas poids moléculaire </a:t>
            </a:r>
            <a:r>
              <a:rPr lang="fr-FR" altLang="fr-FR" b="1" i="1" dirty="0" smtClean="0">
                <a:latin typeface="Optima" pitchFamily="34" charset="0"/>
              </a:rPr>
              <a:t>et/ou silicium</a:t>
            </a:r>
          </a:p>
          <a:p>
            <a:pPr fontAlgn="ctr"/>
            <a:r>
              <a:rPr lang="fr-FR" altLang="fr-FR" dirty="0" smtClean="0">
                <a:latin typeface="Optima" pitchFamily="34" charset="0"/>
              </a:rPr>
              <a:t>- Protéger les molécules qui fixent l'eau : </a:t>
            </a:r>
            <a:r>
              <a:rPr lang="fr-FR" altLang="fr-FR" b="1" i="1" dirty="0" smtClean="0">
                <a:latin typeface="Optima" pitchFamily="34" charset="0"/>
              </a:rPr>
              <a:t>Vitamines A, C, E</a:t>
            </a:r>
          </a:p>
          <a:p>
            <a:endParaRPr lang="fr-FR" dirty="0"/>
          </a:p>
        </p:txBody>
      </p:sp>
      <p:sp>
        <p:nvSpPr>
          <p:cNvPr id="4" name="Espace réservé du numéro de diapositive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DC39CD1-3524-46B3-A33D-3A96A6148A9B}" type="slidenum">
              <a:rPr kumimoji="0" lang="fr-FR"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fr-FR"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1363301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altLang="fr-FR" b="1" dirty="0" smtClean="0">
                <a:latin typeface="Optima" pitchFamily="34" charset="0"/>
                <a:sym typeface="Wingdings" panose="05000000000000000000" pitchFamily="2" charset="2"/>
              </a:rPr>
              <a:t>SILICE</a:t>
            </a:r>
            <a:r>
              <a:rPr lang="fr-FR" altLang="fr-FR" dirty="0" smtClean="0">
                <a:latin typeface="Optima" pitchFamily="34" charset="0"/>
                <a:sym typeface="Wingdings" panose="05000000000000000000" pitchFamily="2" charset="2"/>
              </a:rPr>
              <a:t>: (ECOCERT)</a:t>
            </a:r>
            <a:r>
              <a:rPr lang="fr-FR" altLang="fr-FR" baseline="0" dirty="0" smtClean="0">
                <a:latin typeface="Optima" pitchFamily="34" charset="0"/>
                <a:sym typeface="Wingdings" panose="05000000000000000000" pitchFamily="2" charset="2"/>
              </a:rPr>
              <a:t> C</a:t>
            </a:r>
            <a:r>
              <a:rPr lang="fr-FR" altLang="fr-FR" dirty="0" smtClean="0">
                <a:latin typeface="Optima" pitchFamily="34" charset="0"/>
              </a:rPr>
              <a:t>onstituée de billes sphériques poreuses -</a:t>
            </a:r>
            <a:r>
              <a:rPr lang="fr-FR" altLang="fr-FR" baseline="0" dirty="0" smtClean="0">
                <a:latin typeface="Optima" pitchFamily="34" charset="0"/>
              </a:rPr>
              <a:t> A</a:t>
            </a:r>
            <a:r>
              <a:rPr lang="fr-FR" altLang="fr-FR" dirty="0" smtClean="0">
                <a:latin typeface="Optima" pitchFamily="34" charset="0"/>
              </a:rPr>
              <a:t>bsorbe l’excès de sébum &amp;</a:t>
            </a:r>
            <a:r>
              <a:rPr lang="fr-FR" altLang="fr-FR" baseline="0" dirty="0" smtClean="0">
                <a:latin typeface="Optima" pitchFamily="34" charset="0"/>
              </a:rPr>
              <a:t> </a:t>
            </a:r>
            <a:r>
              <a:rPr lang="fr-FR" altLang="fr-FR" dirty="0" smtClean="0">
                <a:latin typeface="Optima" pitchFamily="34" charset="0"/>
              </a:rPr>
              <a:t>apporte un toucher doux et glissant </a:t>
            </a:r>
            <a:endParaRPr lang="fr-FR" altLang="fr-FR" sz="1200" b="1" dirty="0" smtClean="0">
              <a:latin typeface="Optima" pitchFamily="34" charset="0"/>
            </a:endParaRPr>
          </a:p>
          <a:p>
            <a:endParaRPr lang="fr-FR" dirty="0" smtClean="0"/>
          </a:p>
          <a:p>
            <a:endParaRPr lang="fr-FR" dirty="0" smtClean="0"/>
          </a:p>
          <a:p>
            <a:r>
              <a:rPr lang="fr-FR" dirty="0" smtClean="0"/>
              <a:t>A ne pas</a:t>
            </a:r>
            <a:r>
              <a:rPr lang="fr-FR" baseline="0" dirty="0" smtClean="0"/>
              <a:t> confondre avec le silicium : </a:t>
            </a:r>
          </a:p>
          <a:p>
            <a:pPr defTabSz="1041400"/>
            <a:r>
              <a:rPr lang="fr-FR" altLang="fr-FR" sz="1200" b="1" dirty="0" smtClean="0">
                <a:latin typeface="Optima" pitchFamily="34" charset="0"/>
              </a:rPr>
              <a:t>SILICIUM: reconstitue</a:t>
            </a:r>
            <a:r>
              <a:rPr lang="fr-FR" altLang="fr-FR" sz="1200" b="1" baseline="0" dirty="0" smtClean="0">
                <a:latin typeface="Optima" pitchFamily="34" charset="0"/>
              </a:rPr>
              <a:t> les réserves en eau de la peau. </a:t>
            </a:r>
            <a:r>
              <a:rPr lang="fr-FR" altLang="fr-FR" sz="1200" dirty="0" smtClean="0">
                <a:latin typeface="Optima" pitchFamily="34" charset="0"/>
              </a:rPr>
              <a:t>Présent dans de nombreux aliments. Il induit ou régule la multiplication des fibroblastes. </a:t>
            </a:r>
          </a:p>
          <a:p>
            <a:pPr defTabSz="1041400">
              <a:spcBef>
                <a:spcPct val="0"/>
              </a:spcBef>
            </a:pPr>
            <a:r>
              <a:rPr lang="fr-FR" altLang="fr-FR" sz="1200" dirty="0" smtClean="0">
                <a:latin typeface="Optima" pitchFamily="34" charset="0"/>
              </a:rPr>
              <a:t>Il a été observé que le silicium est</a:t>
            </a:r>
            <a:r>
              <a:rPr lang="fr-FR" altLang="fr-FR" sz="1200" b="1" dirty="0" smtClean="0">
                <a:latin typeface="Optima" pitchFamily="34" charset="0"/>
              </a:rPr>
              <a:t> indispensable pour la synthèse des fibres de collagène et d'élastine</a:t>
            </a:r>
            <a:r>
              <a:rPr lang="fr-FR" altLang="fr-FR" sz="1200" dirty="0" smtClean="0">
                <a:latin typeface="Optima" pitchFamily="34" charset="0"/>
              </a:rPr>
              <a:t>. Le déficit en silicium organique à partir de la quarantaine provoque un dessèchement important de la peau et l'apparition des rides. </a:t>
            </a:r>
            <a:br>
              <a:rPr lang="fr-FR" altLang="fr-FR" sz="1200" dirty="0" smtClean="0">
                <a:latin typeface="Optima" pitchFamily="34" charset="0"/>
              </a:rPr>
            </a:br>
            <a:r>
              <a:rPr lang="fr-FR" altLang="fr-FR" sz="1200" dirty="0" smtClean="0">
                <a:latin typeface="Optima" pitchFamily="34" charset="0"/>
              </a:rPr>
              <a:t>Les </a:t>
            </a:r>
            <a:r>
              <a:rPr lang="fr-FR" altLang="fr-FR" sz="1200" dirty="0" err="1" smtClean="0">
                <a:latin typeface="Optima" pitchFamily="34" charset="0"/>
              </a:rPr>
              <a:t>derivés</a:t>
            </a:r>
            <a:r>
              <a:rPr lang="fr-FR" altLang="fr-FR" sz="1200" dirty="0" smtClean="0">
                <a:latin typeface="Optima" pitchFamily="34" charset="0"/>
              </a:rPr>
              <a:t> organiques </a:t>
            </a:r>
            <a:r>
              <a:rPr lang="fr-FR" altLang="fr-FR" sz="1200" dirty="0" err="1" smtClean="0">
                <a:latin typeface="Optima" pitchFamily="34" charset="0"/>
              </a:rPr>
              <a:t>silicés</a:t>
            </a:r>
            <a:r>
              <a:rPr lang="fr-FR" altLang="fr-FR" sz="1200" dirty="0" smtClean="0">
                <a:latin typeface="Optima" pitchFamily="34" charset="0"/>
              </a:rPr>
              <a:t> (</a:t>
            </a:r>
            <a:r>
              <a:rPr lang="fr-FR" altLang="fr-FR" sz="1200" dirty="0" err="1" smtClean="0">
                <a:latin typeface="Optima" pitchFamily="34" charset="0"/>
              </a:rPr>
              <a:t>silanols</a:t>
            </a:r>
            <a:r>
              <a:rPr lang="fr-FR" altLang="fr-FR" sz="1200" dirty="0" smtClean="0">
                <a:latin typeface="Optima" pitchFamily="34" charset="0"/>
              </a:rPr>
              <a:t>) sont donc indiqués pour agir sur les rides, les vergetures et pour améliorer l’élasticité de la peau.</a:t>
            </a:r>
            <a:endParaRPr lang="fr-FR" altLang="fr-FR" sz="1200" b="1" dirty="0" smtClean="0">
              <a:latin typeface="Optima" pitchFamily="34" charset="0"/>
            </a:endParaRPr>
          </a:p>
          <a:p>
            <a:endParaRPr lang="fr-FR" dirty="0"/>
          </a:p>
        </p:txBody>
      </p:sp>
      <p:sp>
        <p:nvSpPr>
          <p:cNvPr id="4" name="Espace réservé du numéro de diapositive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DC39CD1-3524-46B3-A33D-3A96A6148A9B}" type="slidenum">
              <a:rPr kumimoji="0" lang="fr-FR"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fr-FR"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2972803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err="1" smtClean="0"/>
              <a:t>Imperata</a:t>
            </a:r>
            <a:r>
              <a:rPr lang="fr-FR" baseline="0" dirty="0" smtClean="0"/>
              <a:t> </a:t>
            </a:r>
            <a:r>
              <a:rPr lang="fr-FR" baseline="0" dirty="0" err="1" smtClean="0"/>
              <a:t>cylindrica</a:t>
            </a:r>
            <a:r>
              <a:rPr lang="fr-FR" baseline="0" dirty="0" smtClean="0"/>
              <a:t> + Jojoba </a:t>
            </a:r>
          </a:p>
          <a:p>
            <a:endParaRPr lang="fr-FR" baseline="0" dirty="0" smtClean="0"/>
          </a:p>
          <a:p>
            <a:r>
              <a:rPr lang="fr-FR" baseline="0" dirty="0" smtClean="0"/>
              <a:t>(AH + NMF : sérum)</a:t>
            </a:r>
          </a:p>
          <a:p>
            <a:r>
              <a:rPr lang="fr-FR" baseline="0" dirty="0" smtClean="0"/>
              <a:t>(AH + </a:t>
            </a:r>
            <a:r>
              <a:rPr lang="fr-FR" baseline="0" dirty="0" err="1" smtClean="0"/>
              <a:t>Aloe</a:t>
            </a:r>
            <a:r>
              <a:rPr lang="fr-FR" baseline="0" dirty="0" smtClean="0"/>
              <a:t> </a:t>
            </a:r>
            <a:r>
              <a:rPr lang="fr-FR" baseline="0" dirty="0" err="1" smtClean="0"/>
              <a:t>vera</a:t>
            </a:r>
            <a:r>
              <a:rPr lang="fr-FR" baseline="0" dirty="0" smtClean="0"/>
              <a:t> : fluide) </a:t>
            </a:r>
          </a:p>
          <a:p>
            <a:endParaRPr lang="fr-FR" baseline="0" dirty="0" smtClean="0"/>
          </a:p>
          <a:p>
            <a:endParaRPr lang="fr-FR" baseline="0" dirty="0" smtClean="0"/>
          </a:p>
          <a:p>
            <a:pPr defTabSz="963613"/>
            <a:r>
              <a:rPr lang="fr-FR" altLang="fr-FR" baseline="0" dirty="0" smtClean="0">
                <a:latin typeface="Optima" pitchFamily="34" charset="0"/>
                <a:ea typeface="MS PGothic" panose="020B0600070205080204" pitchFamily="34" charset="-128"/>
                <a:sym typeface="Wingdings" panose="05000000000000000000" pitchFamily="2" charset="2"/>
              </a:rPr>
              <a:t>Hydra n°1 Masque ne contient pas d’AH mais du sodium PCA à la place </a:t>
            </a:r>
          </a:p>
          <a:p>
            <a:pPr defTabSz="963613"/>
            <a:endParaRPr lang="fr-FR" baseline="0" dirty="0" smtClean="0">
              <a:latin typeface="Optima" pitchFamily="34" charset="0"/>
              <a:ea typeface="MS PGothic" panose="020B0600070205080204" pitchFamily="34" charset="-128"/>
              <a:sym typeface="Wingdings" panose="05000000000000000000" pitchFamily="2" charset="2"/>
            </a:endParaRPr>
          </a:p>
          <a:p>
            <a:pPr defTabSz="1041400">
              <a:buFontTx/>
              <a:buNone/>
            </a:pPr>
            <a:endParaRPr lang="fr-FR" altLang="fr-FR" dirty="0" smtClean="0">
              <a:solidFill>
                <a:srgbClr val="000000"/>
              </a:solidFill>
              <a:latin typeface="Optima" pitchFamily="34" charset="0"/>
            </a:endParaRPr>
          </a:p>
          <a:p>
            <a:pPr marL="171450" indent="-171450">
              <a:buFont typeface="Arial" panose="020B0604020202020204" pitchFamily="34" charset="0"/>
              <a:buChar char="•"/>
            </a:pPr>
            <a:r>
              <a:rPr lang="fr-FR" altLang="fr-FR" b="1" dirty="0" smtClean="0">
                <a:latin typeface="Optima" pitchFamily="34" charset="0"/>
              </a:rPr>
              <a:t>PCA : </a:t>
            </a:r>
            <a:r>
              <a:rPr lang="fr-FR" altLang="fr-FR" dirty="0" smtClean="0">
                <a:latin typeface="Optima" pitchFamily="34" charset="0"/>
              </a:rPr>
              <a:t>PYRROLIDONE CARBOXYLIC ACID</a:t>
            </a:r>
          </a:p>
          <a:p>
            <a:r>
              <a:rPr lang="fr-FR" altLang="fr-FR" dirty="0" smtClean="0">
                <a:latin typeface="Optima" pitchFamily="34" charset="0"/>
              </a:rPr>
              <a:t>Origine: Betterave </a:t>
            </a:r>
          </a:p>
          <a:p>
            <a:r>
              <a:rPr lang="fr-FR" altLang="fr-FR" dirty="0" smtClean="0">
                <a:latin typeface="Optima" pitchFamily="34" charset="0"/>
              </a:rPr>
              <a:t>Entre dans la composition du NMF, hygroscopique </a:t>
            </a:r>
          </a:p>
          <a:p>
            <a:endParaRPr lang="fr-FR" altLang="fr-FR" dirty="0" smtClean="0">
              <a:solidFill>
                <a:srgbClr val="000000"/>
              </a:solidFill>
              <a:latin typeface="Optima"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fr-FR" altLang="fr-FR" dirty="0" smtClean="0">
                <a:solidFill>
                  <a:srgbClr val="000000"/>
                </a:solidFill>
                <a:latin typeface="Optima" pitchFamily="34" charset="0"/>
              </a:rPr>
              <a:t>+ </a:t>
            </a:r>
            <a:r>
              <a:rPr lang="fr-FR" dirty="0" err="1" smtClean="0"/>
              <a:t>Imperata</a:t>
            </a:r>
            <a:r>
              <a:rPr lang="fr-FR" baseline="0" dirty="0" smtClean="0"/>
              <a:t> </a:t>
            </a:r>
            <a:r>
              <a:rPr lang="fr-FR" baseline="0" dirty="0" err="1" smtClean="0"/>
              <a:t>cylindrica</a:t>
            </a:r>
            <a:r>
              <a:rPr lang="fr-FR" baseline="0" dirty="0" smtClean="0"/>
              <a:t> + Jojoba + </a:t>
            </a:r>
            <a:r>
              <a:rPr lang="fr-FR" sz="1200" dirty="0" err="1" smtClean="0">
                <a:solidFill>
                  <a:srgbClr val="3E3E3E"/>
                </a:solidFill>
                <a:latin typeface="Roboto" panose="02000000000000000000" pitchFamily="2" charset="0"/>
                <a:ea typeface="Roboto" panose="02000000000000000000" pitchFamily="2" charset="0"/>
              </a:rPr>
              <a:t>Aloe</a:t>
            </a:r>
            <a:r>
              <a:rPr lang="fr-FR" sz="1200" dirty="0" smtClean="0">
                <a:solidFill>
                  <a:srgbClr val="3E3E3E"/>
                </a:solidFill>
                <a:latin typeface="Roboto" panose="02000000000000000000" pitchFamily="2" charset="0"/>
                <a:ea typeface="Roboto" panose="02000000000000000000" pitchFamily="2" charset="0"/>
              </a:rPr>
              <a:t> </a:t>
            </a:r>
            <a:r>
              <a:rPr lang="fr-FR" sz="1200" dirty="0" err="1" smtClean="0">
                <a:solidFill>
                  <a:srgbClr val="3E3E3E"/>
                </a:solidFill>
                <a:latin typeface="Roboto" panose="02000000000000000000" pitchFamily="2" charset="0"/>
                <a:ea typeface="Roboto" panose="02000000000000000000" pitchFamily="2" charset="0"/>
              </a:rPr>
              <a:t>vera</a:t>
            </a:r>
            <a:r>
              <a:rPr lang="fr-FR" sz="1200" dirty="0" smtClean="0">
                <a:solidFill>
                  <a:srgbClr val="3E3E3E"/>
                </a:solidFill>
                <a:latin typeface="Roboto" panose="02000000000000000000" pitchFamily="2" charset="0"/>
                <a:ea typeface="Roboto" panose="02000000000000000000" pitchFamily="2" charset="0"/>
              </a:rPr>
              <a:t> bio, </a:t>
            </a:r>
            <a:r>
              <a:rPr lang="fr-FR" sz="1200" dirty="0" err="1" smtClean="0">
                <a:solidFill>
                  <a:srgbClr val="3E3E3E"/>
                </a:solidFill>
                <a:latin typeface="Roboto" panose="02000000000000000000" pitchFamily="2" charset="0"/>
                <a:ea typeface="Roboto" panose="02000000000000000000" pitchFamily="2" charset="0"/>
              </a:rPr>
              <a:t>phytosqualane</a:t>
            </a:r>
            <a:r>
              <a:rPr lang="fr-FR" sz="1200" dirty="0" smtClean="0">
                <a:solidFill>
                  <a:srgbClr val="3E3E3E"/>
                </a:solidFill>
                <a:latin typeface="Roboto" panose="02000000000000000000" pitchFamily="2" charset="0"/>
                <a:ea typeface="Roboto" panose="02000000000000000000" pitchFamily="2" charset="0"/>
              </a:rPr>
              <a:t> d’olive,</a:t>
            </a:r>
            <a:r>
              <a:rPr lang="fr-FR" sz="1200" baseline="0" dirty="0" smtClean="0">
                <a:solidFill>
                  <a:srgbClr val="3E3E3E"/>
                </a:solidFill>
                <a:latin typeface="Roboto" panose="02000000000000000000" pitchFamily="2" charset="0"/>
                <a:ea typeface="Roboto" panose="02000000000000000000" pitchFamily="2" charset="0"/>
              </a:rPr>
              <a:t> </a:t>
            </a:r>
            <a:r>
              <a:rPr lang="fr-FR" sz="1200" dirty="0" smtClean="0">
                <a:solidFill>
                  <a:srgbClr val="3E3E3E"/>
                </a:solidFill>
                <a:latin typeface="Roboto" panose="02000000000000000000" pitchFamily="2" charset="0"/>
                <a:ea typeface="Roboto" panose="02000000000000000000" pitchFamily="2" charset="0"/>
              </a:rPr>
              <a:t>glycérine…. </a:t>
            </a:r>
            <a:endParaRPr lang="fr-FR" baseline="0" dirty="0" smtClean="0"/>
          </a:p>
          <a:p>
            <a:endParaRPr lang="fr-FR" dirty="0"/>
          </a:p>
        </p:txBody>
      </p:sp>
      <p:sp>
        <p:nvSpPr>
          <p:cNvPr id="4" name="Espace réservé du numéro de diapositive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DC39CD1-3524-46B3-A33D-3A96A6148A9B}" type="slidenum">
              <a:rPr kumimoji="0" lang="fr-FR"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fr-FR"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0413245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smtClean="0"/>
              <a:t>Hydralessence</a:t>
            </a:r>
            <a:r>
              <a:rPr lang="fr-FR" baseline="0" dirty="0" smtClean="0"/>
              <a:t> : soin </a:t>
            </a:r>
            <a:r>
              <a:rPr lang="fr-FR" baseline="0" dirty="0" err="1" smtClean="0"/>
              <a:t>ressourcant</a:t>
            </a:r>
            <a:r>
              <a:rPr lang="fr-FR" baseline="0" dirty="0" smtClean="0"/>
              <a:t>, désaltérant, toute l’année, toutes peaux </a:t>
            </a:r>
          </a:p>
          <a:p>
            <a:endParaRPr lang="fr-FR" baseline="0" dirty="0" smtClean="0"/>
          </a:p>
          <a:p>
            <a:r>
              <a:rPr lang="fr-FR" baseline="0" dirty="0" smtClean="0"/>
              <a:t>Hydrasun : soin </a:t>
            </a:r>
            <a:r>
              <a:rPr lang="fr-FR" baseline="0" dirty="0" err="1" smtClean="0"/>
              <a:t>sublimateur</a:t>
            </a:r>
            <a:r>
              <a:rPr lang="fr-FR" baseline="0" dirty="0" smtClean="0"/>
              <a:t> de hâle, hydratation intense pour préparer ou réparer la peau, avant ou après une exposition au soleil. Bronzage unifié et éclatant. </a:t>
            </a:r>
            <a:endParaRPr lang="fr-FR" dirty="0"/>
          </a:p>
        </p:txBody>
      </p:sp>
      <p:sp>
        <p:nvSpPr>
          <p:cNvPr id="4" name="Espace réservé du numéro de diapositive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DC39CD1-3524-46B3-A33D-3A96A6148A9B}" type="slidenum">
              <a:rPr kumimoji="0" lang="fr-FR"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fr-FR"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9826632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fld id="{E5F74F12-BF9F-48CE-B2BB-B298F664BBB3}" type="slidenum">
              <a:rPr lang="fr-FR" smtClean="0"/>
              <a:t>24</a:t>
            </a:fld>
            <a:endParaRPr lang="fr-FR"/>
          </a:p>
        </p:txBody>
      </p:sp>
    </p:spTree>
    <p:extLst>
      <p:ext uri="{BB962C8B-B14F-4D97-AF65-F5344CB8AC3E}">
        <p14:creationId xmlns:p14="http://schemas.microsoft.com/office/powerpoint/2010/main" val="4057751669"/>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sz="1800" b="1" cap="small" dirty="0" smtClean="0">
                <a:latin typeface="Roboto" panose="020B0604020202020204"/>
                <a:ea typeface="Roboto Light" panose="020B0604020202020204" charset="0"/>
              </a:rPr>
              <a:t>COFFRET  INSTITUTIONNEL MIXTE </a:t>
            </a:r>
          </a:p>
          <a:p>
            <a:r>
              <a:rPr lang="fr-FR" sz="1200" dirty="0" smtClean="0">
                <a:latin typeface="Roboto" panose="020B0604020202020204"/>
                <a:ea typeface="Roboto Light" panose="020B0604020202020204" charset="0"/>
              </a:rPr>
              <a:t>Effet papier matière  Livré à plat (à monter soi-même)</a:t>
            </a:r>
            <a:br>
              <a:rPr lang="fr-FR" sz="1200" dirty="0" smtClean="0">
                <a:latin typeface="Roboto" panose="020B0604020202020204"/>
                <a:ea typeface="Roboto Light" panose="020B0604020202020204" charset="0"/>
              </a:rPr>
            </a:br>
            <a:r>
              <a:rPr lang="fr-FR" sz="1200" dirty="0" smtClean="0">
                <a:latin typeface="Roboto" panose="020B0604020202020204"/>
                <a:ea typeface="Roboto Light" panose="020B0604020202020204" charset="0"/>
              </a:rPr>
              <a:t>Dim.:	21,5 x 21,5 x 7cm </a:t>
            </a:r>
            <a:br>
              <a:rPr lang="fr-FR" sz="1200" dirty="0" smtClean="0">
                <a:latin typeface="Roboto" panose="020B0604020202020204"/>
                <a:ea typeface="Roboto Light" panose="020B0604020202020204" charset="0"/>
              </a:rPr>
            </a:br>
            <a:r>
              <a:rPr lang="fr-FR" sz="1200" dirty="0" smtClean="0">
                <a:latin typeface="Roboto" panose="020B0604020202020204"/>
                <a:ea typeface="Roboto Light" panose="020B0604020202020204" charset="0"/>
              </a:rPr>
              <a:t>Réf. 	7F0940X</a:t>
            </a:r>
          </a:p>
          <a:p>
            <a:r>
              <a:rPr lang="fr-FR" sz="1200" dirty="0" smtClean="0">
                <a:latin typeface="Roboto" panose="020B0604020202020204"/>
                <a:ea typeface="Roboto Light" panose="020B0604020202020204" charset="0"/>
              </a:rPr>
              <a:t>Disponibilité :  	Fin mars 2022</a:t>
            </a:r>
          </a:p>
          <a:p>
            <a:endParaRPr lang="fr-FR" sz="1200" i="0" u="sng" kern="1200" dirty="0" smtClean="0">
              <a:solidFill>
                <a:schemeClr val="tx1"/>
              </a:solidFill>
              <a:effectLst/>
              <a:latin typeface="+mn-lt"/>
              <a:ea typeface="+mn-ea"/>
              <a:cs typeface="+mn-cs"/>
            </a:endParaRPr>
          </a:p>
        </p:txBody>
      </p:sp>
      <p:sp>
        <p:nvSpPr>
          <p:cNvPr id="4" name="Espace réservé du numéro de diapositive 3"/>
          <p:cNvSpPr>
            <a:spLocks noGrp="1"/>
          </p:cNvSpPr>
          <p:nvPr>
            <p:ph type="sldNum" sz="quarter" idx="10"/>
          </p:nvPr>
        </p:nvSpPr>
        <p:spPr/>
        <p:txBody>
          <a:bodyPr/>
          <a:lstStyle/>
          <a:p>
            <a:fld id="{E5F74F12-BF9F-48CE-B2BB-B298F664BBB3}" type="slidenum">
              <a:rPr lang="fr-FR" smtClean="0"/>
              <a:t>25</a:t>
            </a:fld>
            <a:endParaRPr lang="fr-FR"/>
          </a:p>
        </p:txBody>
      </p:sp>
    </p:spTree>
    <p:extLst>
      <p:ext uri="{BB962C8B-B14F-4D97-AF65-F5344CB8AC3E}">
        <p14:creationId xmlns:p14="http://schemas.microsoft.com/office/powerpoint/2010/main" val="3166746983"/>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fld id="{E5F74F12-BF9F-48CE-B2BB-B298F664BBB3}" type="slidenum">
              <a:rPr lang="fr-FR" smtClean="0"/>
              <a:t>26</a:t>
            </a:fld>
            <a:endParaRPr lang="fr-FR"/>
          </a:p>
        </p:txBody>
      </p:sp>
    </p:spTree>
    <p:extLst>
      <p:ext uri="{BB962C8B-B14F-4D97-AF65-F5344CB8AC3E}">
        <p14:creationId xmlns:p14="http://schemas.microsoft.com/office/powerpoint/2010/main" val="3938328127"/>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smtClean="0"/>
              <a:t>Prochain rdv le 16 Juin </a:t>
            </a:r>
            <a:endParaRPr lang="fr-FR" dirty="0"/>
          </a:p>
        </p:txBody>
      </p:sp>
      <p:sp>
        <p:nvSpPr>
          <p:cNvPr id="4" name="Espace réservé du numéro de diapositive 3"/>
          <p:cNvSpPr>
            <a:spLocks noGrp="1"/>
          </p:cNvSpPr>
          <p:nvPr>
            <p:ph type="sldNum" sz="quarter" idx="10"/>
          </p:nvPr>
        </p:nvSpPr>
        <p:spPr/>
        <p:txBody>
          <a:bodyPr/>
          <a:lstStyle/>
          <a:p>
            <a:fld id="{E5F74F12-BF9F-48CE-B2BB-B298F664BBB3}" type="slidenum">
              <a:rPr lang="fr-FR" smtClean="0"/>
              <a:t>27</a:t>
            </a:fld>
            <a:endParaRPr lang="fr-FR"/>
          </a:p>
        </p:txBody>
      </p:sp>
    </p:spTree>
    <p:extLst>
      <p:ext uri="{BB962C8B-B14F-4D97-AF65-F5344CB8AC3E}">
        <p14:creationId xmlns:p14="http://schemas.microsoft.com/office/powerpoint/2010/main" val="305637176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342900" indent="-342900" defTabSz="1041400">
              <a:spcBef>
                <a:spcPct val="0"/>
              </a:spcBef>
              <a:buFont typeface="Wingdings" pitchFamily="2" charset="2"/>
              <a:buNone/>
              <a:defRPr/>
            </a:pPr>
            <a:r>
              <a:rPr lang="fr-FR" b="1" dirty="0" smtClean="0">
                <a:latin typeface="Optima" pitchFamily="34" charset="0"/>
              </a:rPr>
              <a:t>LA REPONSE YON-KA POUR UNE PEAU</a:t>
            </a:r>
            <a:r>
              <a:rPr lang="fr-FR" b="1" baseline="0" dirty="0" smtClean="0">
                <a:latin typeface="Optima" pitchFamily="34" charset="0"/>
              </a:rPr>
              <a:t> BIEN HYDRATEE : C’EST </a:t>
            </a:r>
            <a:r>
              <a:rPr lang="fr-FR" b="1" dirty="0" smtClean="0">
                <a:latin typeface="Optima" pitchFamily="34" charset="0"/>
              </a:rPr>
              <a:t>UN</a:t>
            </a:r>
            <a:r>
              <a:rPr lang="fr-FR" b="1" baseline="0" dirty="0" smtClean="0">
                <a:latin typeface="Optima" pitchFamily="34" charset="0"/>
              </a:rPr>
              <a:t> COMPLEXE HYDRATANT </a:t>
            </a:r>
            <a:r>
              <a:rPr lang="fr-FR" b="1" dirty="0" smtClean="0">
                <a:latin typeface="Optima" pitchFamily="34" charset="0"/>
              </a:rPr>
              <a:t>ISSU DE NOTRE</a:t>
            </a:r>
            <a:r>
              <a:rPr lang="fr-FR" b="1" baseline="0" dirty="0" smtClean="0">
                <a:latin typeface="Optima" pitchFamily="34" charset="0"/>
              </a:rPr>
              <a:t> PROPRE</a:t>
            </a:r>
            <a:r>
              <a:rPr lang="fr-FR" b="1" dirty="0" smtClean="0">
                <a:latin typeface="Optima" pitchFamily="34" charset="0"/>
              </a:rPr>
              <a:t> RECHERCHE. </a:t>
            </a:r>
          </a:p>
          <a:p>
            <a:pPr marL="0" indent="0" defTabSz="1041400">
              <a:spcBef>
                <a:spcPct val="0"/>
              </a:spcBef>
              <a:buFont typeface="Wingdings" pitchFamily="2" charset="2"/>
              <a:buNone/>
              <a:defRPr/>
            </a:pPr>
            <a:endParaRPr lang="fr-FR" b="1" dirty="0" smtClean="0">
              <a:latin typeface="Optima" pitchFamily="34" charset="0"/>
            </a:endParaRPr>
          </a:p>
          <a:p>
            <a:pPr marL="0" indent="0" defTabSz="1041400">
              <a:spcBef>
                <a:spcPct val="0"/>
              </a:spcBef>
              <a:buFont typeface="Wingdings" pitchFamily="2" charset="2"/>
              <a:buNone/>
              <a:defRPr/>
            </a:pPr>
            <a:r>
              <a:rPr lang="fr-FR" b="1" dirty="0" smtClean="0">
                <a:latin typeface="Optima" pitchFamily="34" charset="0"/>
              </a:rPr>
              <a:t>Ainsi</a:t>
            </a:r>
            <a:r>
              <a:rPr lang="fr-FR" b="1" baseline="0" dirty="0" smtClean="0">
                <a:latin typeface="Optima" pitchFamily="34" charset="0"/>
              </a:rPr>
              <a:t> dans la gamme hydra n°1, nous retrouvons l’a</a:t>
            </a:r>
            <a:r>
              <a:rPr lang="fr-FR" b="1" dirty="0" smtClean="0">
                <a:latin typeface="Optima" pitchFamily="34" charset="0"/>
              </a:rPr>
              <a:t>ssociation des composants suivant : </a:t>
            </a:r>
          </a:p>
          <a:p>
            <a:pPr marL="0" indent="0" defTabSz="1041400">
              <a:spcBef>
                <a:spcPct val="0"/>
              </a:spcBef>
              <a:buFont typeface="Wingdings" pitchFamily="2" charset="2"/>
              <a:buNone/>
              <a:defRPr/>
            </a:pPr>
            <a:endParaRPr lang="fr-FR" b="1" dirty="0" smtClean="0">
              <a:latin typeface="Optima" pitchFamily="34" charset="0"/>
            </a:endParaRPr>
          </a:p>
          <a:p>
            <a:pPr marL="342900" marR="0" lvl="0" indent="-342900" algn="l" defTabSz="1041400" rtl="0" eaLnBrk="1" fontAlgn="auto" latinLnBrk="0" hangingPunct="1">
              <a:lnSpc>
                <a:spcPct val="100000"/>
              </a:lnSpc>
              <a:spcBef>
                <a:spcPct val="0"/>
              </a:spcBef>
              <a:spcAft>
                <a:spcPts val="0"/>
              </a:spcAft>
              <a:buClrTx/>
              <a:buSzTx/>
              <a:buFontTx/>
              <a:buChar char="-"/>
              <a:tabLst/>
              <a:defRPr/>
            </a:pPr>
            <a:r>
              <a:rPr lang="fr-FR" dirty="0" smtClean="0">
                <a:latin typeface="Optima" pitchFamily="34" charset="0"/>
              </a:rPr>
              <a:t>L’</a:t>
            </a:r>
            <a:r>
              <a:rPr lang="fr-FR" dirty="0" err="1" smtClean="0">
                <a:latin typeface="Optima" pitchFamily="34" charset="0"/>
              </a:rPr>
              <a:t>Aloe</a:t>
            </a:r>
            <a:r>
              <a:rPr lang="fr-FR" dirty="0" smtClean="0">
                <a:latin typeface="Optima" pitchFamily="34" charset="0"/>
              </a:rPr>
              <a:t> Vera</a:t>
            </a:r>
          </a:p>
          <a:p>
            <a:pPr marL="342900" marR="0" lvl="0" indent="-342900" algn="l" defTabSz="1041400" rtl="0" eaLnBrk="1" fontAlgn="auto" latinLnBrk="0" hangingPunct="1">
              <a:lnSpc>
                <a:spcPct val="100000"/>
              </a:lnSpc>
              <a:spcBef>
                <a:spcPct val="0"/>
              </a:spcBef>
              <a:spcAft>
                <a:spcPts val="0"/>
              </a:spcAft>
              <a:buClrTx/>
              <a:buSzTx/>
              <a:buFontTx/>
              <a:buChar char="-"/>
              <a:tabLst/>
              <a:defRPr/>
            </a:pPr>
            <a:r>
              <a:rPr lang="fr-FR" dirty="0" smtClean="0">
                <a:latin typeface="Optima" pitchFamily="34" charset="0"/>
              </a:rPr>
              <a:t>L’</a:t>
            </a:r>
            <a:r>
              <a:rPr lang="fr-FR" dirty="0" err="1" smtClean="0">
                <a:latin typeface="Optima" pitchFamily="34" charset="0"/>
              </a:rPr>
              <a:t>Imperata</a:t>
            </a:r>
            <a:r>
              <a:rPr lang="fr-FR" dirty="0" smtClean="0">
                <a:latin typeface="Optima" pitchFamily="34" charset="0"/>
              </a:rPr>
              <a:t> </a:t>
            </a:r>
            <a:r>
              <a:rPr lang="fr-FR" dirty="0" err="1" smtClean="0">
                <a:latin typeface="Optima" pitchFamily="34" charset="0"/>
              </a:rPr>
              <a:t>cylindrica</a:t>
            </a:r>
            <a:endParaRPr lang="fr-FR" dirty="0" smtClean="0">
              <a:latin typeface="Optima" pitchFamily="34" charset="0"/>
            </a:endParaRPr>
          </a:p>
          <a:p>
            <a:pPr marL="342900" marR="0" lvl="0" indent="-342900" algn="l" defTabSz="1041400" rtl="0" eaLnBrk="1" fontAlgn="auto" latinLnBrk="0" hangingPunct="1">
              <a:lnSpc>
                <a:spcPct val="100000"/>
              </a:lnSpc>
              <a:spcBef>
                <a:spcPct val="0"/>
              </a:spcBef>
              <a:spcAft>
                <a:spcPts val="0"/>
              </a:spcAft>
              <a:buClrTx/>
              <a:buSzTx/>
              <a:buFontTx/>
              <a:buChar char="-"/>
              <a:tabLst/>
              <a:defRPr/>
            </a:pPr>
            <a:r>
              <a:rPr lang="fr-FR" dirty="0" smtClean="0">
                <a:latin typeface="Optima" pitchFamily="34" charset="0"/>
              </a:rPr>
              <a:t>Le </a:t>
            </a:r>
            <a:r>
              <a:rPr lang="fr-FR" dirty="0" err="1" smtClean="0">
                <a:latin typeface="Optima" pitchFamily="34" charset="0"/>
              </a:rPr>
              <a:t>Phytosqualane</a:t>
            </a:r>
            <a:r>
              <a:rPr lang="fr-FR" dirty="0" smtClean="0">
                <a:latin typeface="Optima" pitchFamily="34" charset="0"/>
              </a:rPr>
              <a:t> d’olive</a:t>
            </a:r>
          </a:p>
          <a:p>
            <a:pPr marL="342900" marR="0" lvl="0" indent="-342900" algn="l" defTabSz="1041400" rtl="0" eaLnBrk="1" fontAlgn="auto" latinLnBrk="0" hangingPunct="1">
              <a:lnSpc>
                <a:spcPct val="100000"/>
              </a:lnSpc>
              <a:spcBef>
                <a:spcPct val="0"/>
              </a:spcBef>
              <a:spcAft>
                <a:spcPts val="0"/>
              </a:spcAft>
              <a:buClrTx/>
              <a:buSzTx/>
              <a:buFontTx/>
              <a:buChar char="-"/>
              <a:tabLst/>
              <a:defRPr/>
            </a:pPr>
            <a:r>
              <a:rPr lang="fr-FR" dirty="0" smtClean="0">
                <a:latin typeface="Optima" pitchFamily="34" charset="0"/>
              </a:rPr>
              <a:t>L’Acide Hyaluronique* (de 2 poids moléculaires différents) *Sauf HYDRA N°1 SERUM qui ne contient que l’AH de bas poids moléculaire et hydra n°1 Masque qui</a:t>
            </a:r>
            <a:r>
              <a:rPr lang="fr-FR" baseline="0" dirty="0" smtClean="0">
                <a:latin typeface="Optima" pitchFamily="34" charset="0"/>
              </a:rPr>
              <a:t> ne contient pa</a:t>
            </a:r>
            <a:r>
              <a:rPr lang="fr-FR" dirty="0" smtClean="0">
                <a:latin typeface="Optima" pitchFamily="34" charset="0"/>
              </a:rPr>
              <a:t>s d’AH. </a:t>
            </a:r>
          </a:p>
          <a:p>
            <a:pPr marL="342900" indent="-342900" defTabSz="1041400">
              <a:spcBef>
                <a:spcPct val="0"/>
              </a:spcBef>
              <a:buFontTx/>
              <a:buChar char="-"/>
              <a:defRPr/>
            </a:pPr>
            <a:r>
              <a:rPr lang="fr-FR" dirty="0" smtClean="0">
                <a:latin typeface="Optima" pitchFamily="34" charset="0"/>
              </a:rPr>
              <a:t>Et</a:t>
            </a:r>
            <a:r>
              <a:rPr lang="fr-FR" baseline="0" dirty="0" smtClean="0">
                <a:latin typeface="Optima" pitchFamily="34" charset="0"/>
              </a:rPr>
              <a:t> des v</a:t>
            </a:r>
            <a:r>
              <a:rPr lang="fr-FR" dirty="0" smtClean="0">
                <a:latin typeface="Optima" pitchFamily="34" charset="0"/>
              </a:rPr>
              <a:t>itamines A, C et E.</a:t>
            </a:r>
          </a:p>
          <a:p>
            <a:pPr marL="342900" indent="-342900" defTabSz="1041400">
              <a:spcBef>
                <a:spcPct val="0"/>
              </a:spcBef>
              <a:buFont typeface="Wingdings" pitchFamily="2" charset="2"/>
              <a:buNone/>
              <a:defRPr/>
            </a:pPr>
            <a:endParaRPr lang="fr-FR" b="1" dirty="0" smtClean="0">
              <a:latin typeface="Optima" pitchFamily="34" charset="0"/>
            </a:endParaRPr>
          </a:p>
        </p:txBody>
      </p:sp>
      <p:sp>
        <p:nvSpPr>
          <p:cNvPr id="4" name="Espace réservé du numéro de diapositive 3"/>
          <p:cNvSpPr>
            <a:spLocks noGrp="1"/>
          </p:cNvSpPr>
          <p:nvPr>
            <p:ph type="sldNum" sz="quarter" idx="10"/>
          </p:nvPr>
        </p:nvSpPr>
        <p:spPr/>
        <p:txBody>
          <a:bodyPr/>
          <a:lstStyle/>
          <a:p>
            <a:fld id="{E5F74F12-BF9F-48CE-B2BB-B298F664BBB3}" type="slidenum">
              <a:rPr lang="fr-FR" smtClean="0"/>
              <a:t>3</a:t>
            </a:fld>
            <a:endParaRPr lang="fr-FR"/>
          </a:p>
        </p:txBody>
      </p:sp>
    </p:spTree>
    <p:extLst>
      <p:ext uri="{BB962C8B-B14F-4D97-AF65-F5344CB8AC3E}">
        <p14:creationId xmlns:p14="http://schemas.microsoft.com/office/powerpoint/2010/main" val="348804510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defTabSz="1041400"/>
            <a:r>
              <a:rPr lang="fr-FR" altLang="fr-FR" b="1" dirty="0" smtClean="0">
                <a:solidFill>
                  <a:srgbClr val="653C68"/>
                </a:solidFill>
                <a:latin typeface="Optima" pitchFamily="34" charset="0"/>
                <a:cs typeface="Arial" panose="020B0604020202020204" pitchFamily="34" charset="0"/>
              </a:rPr>
              <a:t>Et</a:t>
            </a:r>
            <a:r>
              <a:rPr lang="fr-FR" altLang="fr-FR" b="1" baseline="0" dirty="0" smtClean="0">
                <a:solidFill>
                  <a:srgbClr val="653C68"/>
                </a:solidFill>
                <a:latin typeface="Optima" pitchFamily="34" charset="0"/>
                <a:cs typeface="Arial" panose="020B0604020202020204" pitchFamily="34" charset="0"/>
              </a:rPr>
              <a:t> p</a:t>
            </a:r>
            <a:r>
              <a:rPr lang="fr-FR" altLang="fr-FR" b="1" dirty="0" smtClean="0">
                <a:solidFill>
                  <a:srgbClr val="653C68"/>
                </a:solidFill>
                <a:latin typeface="Optima" pitchFamily="34" charset="0"/>
                <a:cs typeface="Arial" panose="020B0604020202020204" pitchFamily="34" charset="0"/>
              </a:rPr>
              <a:t>our assurer une bonne hydratation, il faut agir à tous les niveaux de la peau: C’est exactement</a:t>
            </a:r>
            <a:r>
              <a:rPr lang="fr-FR" altLang="fr-FR" b="1" baseline="0" dirty="0" smtClean="0">
                <a:solidFill>
                  <a:srgbClr val="653C68"/>
                </a:solidFill>
                <a:latin typeface="Optima" pitchFamily="34" charset="0"/>
                <a:cs typeface="Arial" panose="020B0604020202020204" pitchFamily="34" charset="0"/>
              </a:rPr>
              <a:t> ce que va nous permettre cette association d’actifs ! </a:t>
            </a:r>
            <a:endParaRPr lang="fr-FR" altLang="fr-FR" b="1" dirty="0" smtClean="0">
              <a:solidFill>
                <a:srgbClr val="653C68"/>
              </a:solidFill>
              <a:latin typeface="Optima" pitchFamily="34" charset="0"/>
              <a:cs typeface="Arial" panose="020B0604020202020204" pitchFamily="34" charset="0"/>
            </a:endParaRPr>
          </a:p>
          <a:p>
            <a:pPr defTabSz="1041400"/>
            <a:endParaRPr lang="fr-FR" altLang="fr-FR" b="1" dirty="0" smtClean="0">
              <a:solidFill>
                <a:srgbClr val="653C68"/>
              </a:solidFill>
              <a:latin typeface="Optima" pitchFamily="34" charset="0"/>
              <a:cs typeface="Arial" panose="020B0604020202020204" pitchFamily="34" charset="0"/>
            </a:endParaRPr>
          </a:p>
          <a:p>
            <a:pPr marL="228600" indent="-228600" defTabSz="1041400">
              <a:buFont typeface="+mj-lt"/>
              <a:buAutoNum type="arabicPeriod"/>
            </a:pPr>
            <a:r>
              <a:rPr lang="fr-FR" altLang="fr-FR" b="1" u="sng" dirty="0" smtClean="0">
                <a:solidFill>
                  <a:srgbClr val="653C68"/>
                </a:solidFill>
                <a:latin typeface="Optima" pitchFamily="34" charset="0"/>
                <a:cs typeface="Arial" panose="020B0604020202020204" pitchFamily="34" charset="0"/>
              </a:rPr>
              <a:t>Au niveau</a:t>
            </a:r>
            <a:r>
              <a:rPr lang="fr-FR" altLang="fr-FR" b="1" u="sng" baseline="0" dirty="0" smtClean="0">
                <a:solidFill>
                  <a:srgbClr val="653C68"/>
                </a:solidFill>
                <a:latin typeface="Optima" pitchFamily="34" charset="0"/>
                <a:cs typeface="Arial" panose="020B0604020202020204" pitchFamily="34" charset="0"/>
              </a:rPr>
              <a:t> de la c</a:t>
            </a:r>
            <a:r>
              <a:rPr lang="fr-FR" altLang="fr-FR" b="1" u="sng" dirty="0" smtClean="0">
                <a:solidFill>
                  <a:srgbClr val="653C68"/>
                </a:solidFill>
                <a:latin typeface="Optima" pitchFamily="34" charset="0"/>
                <a:cs typeface="Arial" panose="020B0604020202020204" pitchFamily="34" charset="0"/>
              </a:rPr>
              <a:t>ouche cornée</a:t>
            </a:r>
          </a:p>
          <a:p>
            <a:pPr marL="0" indent="0" defTabSz="1041400">
              <a:buFont typeface="+mj-lt"/>
              <a:buNone/>
            </a:pPr>
            <a:endParaRPr lang="fr-FR" altLang="fr-FR" b="1" u="sng" dirty="0" smtClean="0">
              <a:solidFill>
                <a:srgbClr val="653C68"/>
              </a:solidFill>
              <a:latin typeface="Optima" pitchFamily="34" charset="0"/>
              <a:cs typeface="Arial" panose="020B0604020202020204" pitchFamily="34" charset="0"/>
            </a:endParaRPr>
          </a:p>
          <a:p>
            <a:pPr marL="0" indent="0" defTabSz="1041400">
              <a:buFontTx/>
              <a:buNone/>
            </a:pPr>
            <a:r>
              <a:rPr lang="fr-FR" altLang="fr-FR" b="0" dirty="0" smtClean="0">
                <a:solidFill>
                  <a:srgbClr val="653C68"/>
                </a:solidFill>
                <a:latin typeface="Optima" pitchFamily="34" charset="0"/>
                <a:cs typeface="Arial" panose="020B0604020202020204" pitchFamily="34" charset="0"/>
              </a:rPr>
              <a:t>Pour </a:t>
            </a:r>
            <a:r>
              <a:rPr lang="fr-FR" altLang="fr-FR" dirty="0" smtClean="0">
                <a:solidFill>
                  <a:srgbClr val="000000"/>
                </a:solidFill>
                <a:latin typeface="Optima" pitchFamily="34" charset="0"/>
              </a:rPr>
              <a:t>Renforcer la fonction barrière de la peau (film hydrolipidique*) pour limiter l’évaporation (PIE*) et ainsi freiner la déshydratation</a:t>
            </a:r>
          </a:p>
          <a:p>
            <a:pPr defTabSz="1041400"/>
            <a:r>
              <a:rPr lang="fr-FR" altLang="fr-FR" b="1" dirty="0" smtClean="0">
                <a:solidFill>
                  <a:srgbClr val="653C68"/>
                </a:solidFill>
                <a:latin typeface="Optima" pitchFamily="34" charset="0"/>
                <a:cs typeface="Arial" panose="020B0604020202020204" pitchFamily="34" charset="0"/>
              </a:rPr>
              <a:t>= </a:t>
            </a:r>
            <a:r>
              <a:rPr lang="fr-FR" altLang="fr-FR" dirty="0" smtClean="0">
                <a:solidFill>
                  <a:srgbClr val="000000"/>
                </a:solidFill>
                <a:latin typeface="Optima" pitchFamily="34" charset="0"/>
              </a:rPr>
              <a:t>ALOE VERA</a:t>
            </a:r>
            <a:r>
              <a:rPr lang="fr-FR" altLang="fr-FR" baseline="0" dirty="0" smtClean="0">
                <a:solidFill>
                  <a:srgbClr val="000000"/>
                </a:solidFill>
                <a:latin typeface="Optima" pitchFamily="34" charset="0"/>
              </a:rPr>
              <a:t> ET PHYTOSQUALANE D’OLIVE </a:t>
            </a:r>
          </a:p>
          <a:p>
            <a:pPr defTabSz="1041400"/>
            <a:endParaRPr lang="fr-FR" altLang="fr-FR" dirty="0" smtClean="0">
              <a:solidFill>
                <a:srgbClr val="000000"/>
              </a:solidFill>
              <a:latin typeface="Optima" pitchFamily="34" charset="0"/>
            </a:endParaRPr>
          </a:p>
          <a:p>
            <a:pPr marL="171450" marR="0" lvl="0" indent="-171450" algn="l" defTabSz="1041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fr-FR" altLang="fr-FR" b="1" dirty="0" smtClean="0">
                <a:solidFill>
                  <a:srgbClr val="000000"/>
                </a:solidFill>
                <a:latin typeface="Optima" pitchFamily="34" charset="0"/>
              </a:rPr>
              <a:t>ALOE</a:t>
            </a:r>
            <a:r>
              <a:rPr lang="fr-FR" altLang="fr-FR" b="1" baseline="0" dirty="0" smtClean="0">
                <a:solidFill>
                  <a:srgbClr val="000000"/>
                </a:solidFill>
                <a:latin typeface="Optima" pitchFamily="34" charset="0"/>
              </a:rPr>
              <a:t> VERA </a:t>
            </a:r>
            <a:r>
              <a:rPr lang="fr-FR" altLang="fr-FR" b="1" baseline="0" dirty="0" smtClean="0">
                <a:solidFill>
                  <a:schemeClr val="tx1"/>
                </a:solidFill>
                <a:latin typeface="Optima" pitchFamily="34" charset="0"/>
                <a:sym typeface="Wingdings" panose="05000000000000000000" pitchFamily="2" charset="2"/>
              </a:rPr>
              <a:t>: ACTION</a:t>
            </a:r>
            <a:r>
              <a:rPr lang="fr-FR" altLang="zh-TW" b="1" dirty="0" smtClean="0">
                <a:latin typeface="Optima" pitchFamily="34" charset="0"/>
                <a:sym typeface="Wingdings" panose="05000000000000000000" pitchFamily="2" charset="2"/>
              </a:rPr>
              <a:t> FILMOGENE – HYDRATANTE</a:t>
            </a:r>
            <a:endParaRPr lang="fr-FR" altLang="fr-FR" dirty="0" smtClean="0">
              <a:latin typeface="Optima" pitchFamily="34" charset="0"/>
            </a:endParaRPr>
          </a:p>
          <a:p>
            <a:pPr marL="171450" indent="-171450" defTabSz="1041400">
              <a:buFont typeface="Arial" panose="020B0604020202020204" pitchFamily="34" charset="0"/>
              <a:buChar char="•"/>
            </a:pPr>
            <a:endParaRPr lang="fr-FR" altLang="fr-FR" b="1" baseline="0" dirty="0" smtClean="0">
              <a:solidFill>
                <a:srgbClr val="000000"/>
              </a:solidFill>
              <a:latin typeface="Optima" pitchFamily="34" charset="0"/>
            </a:endParaRPr>
          </a:p>
          <a:p>
            <a:pPr defTabSz="1041400"/>
            <a:r>
              <a:rPr lang="fr-FR" altLang="zh-TW" dirty="0" smtClean="0">
                <a:latin typeface="Optima" pitchFamily="34" charset="0"/>
                <a:sym typeface="Wingdings" panose="05000000000000000000" pitchFamily="2" charset="2"/>
              </a:rPr>
              <a:t>Actif</a:t>
            </a:r>
            <a:r>
              <a:rPr lang="fr-FR" altLang="zh-TW" baseline="0" dirty="0" smtClean="0">
                <a:latin typeface="Optima" pitchFamily="34" charset="0"/>
                <a:sym typeface="Wingdings" panose="05000000000000000000" pitchFamily="2" charset="2"/>
              </a:rPr>
              <a:t> hydratant ancestral. </a:t>
            </a:r>
          </a:p>
          <a:p>
            <a:pPr defTabSz="1041400"/>
            <a:r>
              <a:rPr lang="fr-FR" altLang="zh-TW" dirty="0" smtClean="0">
                <a:latin typeface="Optima" pitchFamily="34" charset="0"/>
                <a:sym typeface="Wingdings" panose="05000000000000000000" pitchFamily="2" charset="2"/>
              </a:rPr>
              <a:t>Petit miracle botanique, baptisée « plante de l’immortalité » par les Egyptiens. </a:t>
            </a:r>
          </a:p>
          <a:p>
            <a:pPr defTabSz="1041400"/>
            <a:r>
              <a:rPr lang="fr-FR" altLang="zh-TW" dirty="0" smtClean="0">
                <a:latin typeface="Optima" pitchFamily="34" charset="0"/>
                <a:sym typeface="Wingdings" panose="05000000000000000000" pitchFamily="2" charset="2"/>
              </a:rPr>
              <a:t>Elle est également surnommée </a:t>
            </a:r>
            <a:r>
              <a:rPr lang="fr-FR" altLang="fr-FR" dirty="0" smtClean="0">
                <a:latin typeface="Optima" pitchFamily="34" charset="0"/>
              </a:rPr>
              <a:t>“plante divine”, “élixir de jouvence”, “guérisseur silencieux” ou encore “remède d’harmonie”. </a:t>
            </a:r>
          </a:p>
          <a:p>
            <a:pPr defTabSz="1041400"/>
            <a:endParaRPr lang="fr-FR" altLang="zh-TW" dirty="0" smtClean="0">
              <a:latin typeface="Optima" pitchFamily="34" charset="0"/>
              <a:sym typeface="Wingdings" panose="05000000000000000000" pitchFamily="2" charset="2"/>
            </a:endParaRPr>
          </a:p>
          <a:p>
            <a:pPr defTabSz="1041400"/>
            <a:r>
              <a:rPr lang="fr-FR" altLang="zh-TW" dirty="0" smtClean="0">
                <a:latin typeface="Optima" pitchFamily="34" charset="0"/>
                <a:sym typeface="Wingdings" panose="05000000000000000000" pitchFamily="2" charset="2"/>
              </a:rPr>
              <a:t>Composée de plus de 70 nutriments dont des minéraux, acides aminés et des vitamines, elle est dotée de propriétés essentielles et exceptionnelles. </a:t>
            </a:r>
          </a:p>
          <a:p>
            <a:pPr defTabSz="1041400"/>
            <a:r>
              <a:rPr lang="fr-FR" altLang="zh-TW" dirty="0" smtClean="0">
                <a:latin typeface="Optima" pitchFamily="34" charset="0"/>
                <a:sym typeface="Wingdings" panose="05000000000000000000" pitchFamily="2" charset="2"/>
              </a:rPr>
              <a:t>De par sa structure génétique, </a:t>
            </a:r>
            <a:r>
              <a:rPr lang="fr-FR" altLang="zh-TW" b="1" dirty="0" smtClean="0">
                <a:latin typeface="Optima" pitchFamily="34" charset="0"/>
                <a:sym typeface="Wingdings" panose="05000000000000000000" pitchFamily="2" charset="2"/>
              </a:rPr>
              <a:t>elle dispose de caractéristiques très intéressantes pour la peau : hydratation cutanée, cicatrisation, régénération cellulaire, anti-inflammatoire. </a:t>
            </a:r>
          </a:p>
          <a:p>
            <a:pPr defTabSz="1041400"/>
            <a:endParaRPr lang="fr-FR" altLang="zh-TW" dirty="0" smtClean="0">
              <a:latin typeface="Optima" pitchFamily="34" charset="0"/>
              <a:sym typeface="Wingdings" panose="05000000000000000000" pitchFamily="2" charset="2"/>
            </a:endParaRPr>
          </a:p>
          <a:p>
            <a:pPr marL="171450" indent="-171450" defTabSz="1041400">
              <a:buFont typeface="Arial" panose="020B0604020202020204" pitchFamily="34" charset="0"/>
              <a:buChar char="•"/>
            </a:pPr>
            <a:r>
              <a:rPr lang="fr-FR" altLang="fr-FR" b="1" dirty="0" smtClean="0">
                <a:latin typeface="Optima" pitchFamily="34" charset="0"/>
              </a:rPr>
              <a:t>PHYTO SQUALANE D’OLIVE :</a:t>
            </a:r>
            <a:r>
              <a:rPr lang="fr-FR" altLang="fr-FR" b="1" baseline="0" dirty="0" smtClean="0">
                <a:latin typeface="Optima" pitchFamily="34" charset="0"/>
              </a:rPr>
              <a:t> RENFORCE LE FHL</a:t>
            </a:r>
            <a:endParaRPr lang="fr-FR" altLang="fr-FR" b="1" dirty="0" smtClean="0">
              <a:latin typeface="Optima" pitchFamily="34" charset="0"/>
            </a:endParaRPr>
          </a:p>
          <a:p>
            <a:pPr defTabSz="1041400"/>
            <a:r>
              <a:rPr lang="fr-FR" altLang="fr-FR" dirty="0" smtClean="0">
                <a:latin typeface="Optima" pitchFamily="34" charset="0"/>
              </a:rPr>
              <a:t>Le </a:t>
            </a:r>
            <a:r>
              <a:rPr lang="fr-FR" altLang="fr-FR" dirty="0" err="1" smtClean="0">
                <a:latin typeface="Optima" pitchFamily="34" charset="0"/>
              </a:rPr>
              <a:t>squalane</a:t>
            </a:r>
            <a:r>
              <a:rPr lang="fr-FR" altLang="fr-FR" dirty="0" smtClean="0">
                <a:latin typeface="Optima" pitchFamily="34" charset="0"/>
              </a:rPr>
              <a:t> est l'un des principaux composants du sébum humain et du film hydrolipidique.</a:t>
            </a:r>
          </a:p>
          <a:p>
            <a:pPr defTabSz="1041400"/>
            <a:r>
              <a:rPr lang="fr-FR" altLang="fr-FR" dirty="0" smtClean="0">
                <a:latin typeface="Optima" pitchFamily="34" charset="0"/>
              </a:rPr>
              <a:t>Ici extrait de l’olive.</a:t>
            </a:r>
            <a:r>
              <a:rPr lang="fr-FR" altLang="fr-FR" baseline="0" dirty="0" smtClean="0">
                <a:latin typeface="Optima" pitchFamily="34" charset="0"/>
              </a:rPr>
              <a:t> </a:t>
            </a:r>
          </a:p>
          <a:p>
            <a:pPr defTabSz="1041400"/>
            <a:r>
              <a:rPr lang="fr-FR" altLang="fr-FR" baseline="0" dirty="0" smtClean="0">
                <a:latin typeface="Optima" pitchFamily="34" charset="0"/>
              </a:rPr>
              <a:t>Permet un é</a:t>
            </a:r>
            <a:r>
              <a:rPr lang="fr-FR" altLang="fr-FR" dirty="0" smtClean="0">
                <a:latin typeface="Optima" pitchFamily="34" charset="0"/>
              </a:rPr>
              <a:t>talement facilité </a:t>
            </a:r>
            <a:r>
              <a:rPr lang="fr-FR" altLang="fr-FR" baseline="0" dirty="0" smtClean="0">
                <a:latin typeface="Optima" pitchFamily="34" charset="0"/>
              </a:rPr>
              <a:t>et une b</a:t>
            </a:r>
            <a:r>
              <a:rPr lang="fr-FR" altLang="fr-FR" dirty="0" smtClean="0">
                <a:latin typeface="Optima" pitchFamily="34" charset="0"/>
              </a:rPr>
              <a:t>onne pénétration dans la peau.</a:t>
            </a:r>
            <a:endParaRPr lang="fr-FR" altLang="fr-FR" dirty="0" smtClean="0">
              <a:solidFill>
                <a:srgbClr val="653C68"/>
              </a:solidFill>
              <a:latin typeface="Optima" pitchFamily="34" charset="0"/>
              <a:cs typeface="Arial" panose="020B0604020202020204" pitchFamily="34" charset="0"/>
            </a:endParaRPr>
          </a:p>
          <a:p>
            <a:pPr defTabSz="1041400"/>
            <a:endParaRPr lang="fr-FR" altLang="fr-FR" dirty="0" smtClean="0">
              <a:solidFill>
                <a:srgbClr val="000000"/>
              </a:solidFill>
              <a:latin typeface="Optima" pitchFamily="34" charset="0"/>
            </a:endParaRPr>
          </a:p>
          <a:p>
            <a:pPr defTabSz="1041400"/>
            <a:endParaRPr lang="fr-FR" altLang="fr-FR" dirty="0" smtClean="0">
              <a:solidFill>
                <a:srgbClr val="000000"/>
              </a:solidFill>
              <a:latin typeface="Optima" pitchFamily="34" charset="0"/>
            </a:endParaRPr>
          </a:p>
          <a:p>
            <a:pPr marL="228600" indent="-228600" defTabSz="1041400">
              <a:buFont typeface="+mj-lt"/>
              <a:buAutoNum type="arabicPeriod" startAt="2"/>
            </a:pPr>
            <a:r>
              <a:rPr lang="fr-FR" altLang="fr-FR" b="1" u="sng" baseline="0" dirty="0" smtClean="0">
                <a:solidFill>
                  <a:srgbClr val="653C68"/>
                </a:solidFill>
                <a:latin typeface="Optima" pitchFamily="34" charset="0"/>
                <a:cs typeface="Arial" panose="020B0604020202020204" pitchFamily="34" charset="0"/>
              </a:rPr>
              <a:t>Au niveau de l’é</a:t>
            </a:r>
            <a:r>
              <a:rPr lang="fr-FR" altLang="fr-FR" b="1" u="sng" dirty="0" smtClean="0">
                <a:solidFill>
                  <a:srgbClr val="653C68"/>
                </a:solidFill>
                <a:latin typeface="Optima" pitchFamily="34" charset="0"/>
                <a:cs typeface="Arial" panose="020B0604020202020204" pitchFamily="34" charset="0"/>
              </a:rPr>
              <a:t>piderme</a:t>
            </a:r>
          </a:p>
          <a:p>
            <a:pPr marL="0" indent="0" defTabSz="1041400">
              <a:buFont typeface="+mj-lt"/>
              <a:buNone/>
            </a:pPr>
            <a:endParaRPr lang="fr-FR" altLang="fr-FR" b="1" u="sng" dirty="0" smtClean="0">
              <a:solidFill>
                <a:srgbClr val="653C68"/>
              </a:solidFill>
              <a:latin typeface="Optima" pitchFamily="34" charset="0"/>
              <a:cs typeface="Arial" panose="020B0604020202020204" pitchFamily="34" charset="0"/>
            </a:endParaRPr>
          </a:p>
          <a:p>
            <a:pPr marL="171450" indent="-171450" defTabSz="1041400">
              <a:buFontTx/>
              <a:buChar char="-"/>
            </a:pPr>
            <a:r>
              <a:rPr lang="fr-FR" altLang="fr-FR" b="0" dirty="0" smtClean="0">
                <a:solidFill>
                  <a:srgbClr val="653C68"/>
                </a:solidFill>
                <a:latin typeface="Optima" pitchFamily="34" charset="0"/>
                <a:cs typeface="Arial" panose="020B0604020202020204" pitchFamily="34" charset="0"/>
              </a:rPr>
              <a:t>Pour </a:t>
            </a:r>
            <a:r>
              <a:rPr lang="fr-FR" altLang="fr-FR" dirty="0" smtClean="0">
                <a:solidFill>
                  <a:srgbClr val="000000"/>
                </a:solidFill>
                <a:latin typeface="Optima" pitchFamily="34" charset="0"/>
              </a:rPr>
              <a:t>Réguler les transferts d’eau pour éviter la fuite d’eau cellulaire  = Actifs </a:t>
            </a:r>
            <a:r>
              <a:rPr lang="fr-FR" altLang="fr-FR" dirty="0" err="1" smtClean="0">
                <a:solidFill>
                  <a:srgbClr val="000000"/>
                </a:solidFill>
                <a:latin typeface="Optima" pitchFamily="34" charset="0"/>
              </a:rPr>
              <a:t>osmorégulateurs</a:t>
            </a:r>
            <a:endParaRPr lang="fr-FR" altLang="fr-FR" dirty="0" smtClean="0">
              <a:solidFill>
                <a:srgbClr val="000000"/>
              </a:solidFill>
              <a:latin typeface="Optima" pitchFamily="34" charset="0"/>
            </a:endParaRPr>
          </a:p>
          <a:p>
            <a:pPr marL="0" indent="0" defTabSz="1041400">
              <a:buFontTx/>
              <a:buNone/>
            </a:pPr>
            <a:endParaRPr lang="fr-FR" altLang="fr-FR" dirty="0" smtClean="0">
              <a:solidFill>
                <a:srgbClr val="000000"/>
              </a:solidFill>
              <a:latin typeface="Optima" pitchFamily="34" charset="0"/>
            </a:endParaRPr>
          </a:p>
          <a:p>
            <a:pPr marL="171450" marR="0" lvl="0" indent="-171450" algn="l" defTabSz="1041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fr-FR" altLang="fr-FR" b="1" dirty="0" smtClean="0">
                <a:solidFill>
                  <a:srgbClr val="000000"/>
                </a:solidFill>
                <a:latin typeface="Optima" pitchFamily="34" charset="0"/>
              </a:rPr>
              <a:t>IMPERATA CYLINDRICA</a:t>
            </a:r>
            <a:r>
              <a:rPr lang="fr-FR" altLang="fr-FR" b="1" baseline="0" dirty="0" smtClean="0">
                <a:solidFill>
                  <a:srgbClr val="000000"/>
                </a:solidFill>
                <a:latin typeface="Optima" pitchFamily="34" charset="0"/>
              </a:rPr>
              <a:t> : </a:t>
            </a:r>
            <a:r>
              <a:rPr lang="fr-FR" altLang="fr-FR" sz="1200" b="1" dirty="0" smtClean="0">
                <a:latin typeface="Optima" pitchFamily="34" charset="0"/>
                <a:sym typeface="Wingdings" panose="05000000000000000000" pitchFamily="2" charset="2"/>
              </a:rPr>
              <a:t>HYDRATATION</a:t>
            </a:r>
            <a:r>
              <a:rPr lang="fr-FR" altLang="fr-FR" sz="1200" b="1" baseline="0" dirty="0" smtClean="0">
                <a:latin typeface="Optima" pitchFamily="34" charset="0"/>
                <a:sym typeface="Wingdings" panose="05000000000000000000" pitchFamily="2" charset="2"/>
              </a:rPr>
              <a:t> </a:t>
            </a:r>
            <a:r>
              <a:rPr lang="fr-FR" altLang="fr-FR" sz="1200" b="1" dirty="0" smtClean="0">
                <a:latin typeface="Optima" pitchFamily="34" charset="0"/>
                <a:sym typeface="Wingdings" panose="05000000000000000000" pitchFamily="2" charset="2"/>
              </a:rPr>
              <a:t>INTENSE ET DE LONGUE DUREE</a:t>
            </a:r>
          </a:p>
          <a:p>
            <a:pPr defTabSz="1041400"/>
            <a:r>
              <a:rPr lang="fr-FR" altLang="zh-TW" dirty="0" smtClean="0">
                <a:latin typeface="Optima" pitchFamily="34" charset="0"/>
                <a:sym typeface="Wingdings" panose="05000000000000000000" pitchFamily="2" charset="2"/>
              </a:rPr>
              <a:t>Actif hydratant</a:t>
            </a:r>
            <a:r>
              <a:rPr lang="fr-FR" altLang="zh-TW" baseline="0" dirty="0" smtClean="0">
                <a:latin typeface="Optima" pitchFamily="34" charset="0"/>
                <a:sym typeface="Wingdings" panose="05000000000000000000" pitchFamily="2" charset="2"/>
              </a:rPr>
              <a:t> ancestral. </a:t>
            </a:r>
          </a:p>
          <a:p>
            <a:pPr marL="0" marR="0" lvl="0" indent="0" algn="l" defTabSz="1041400" rtl="0" eaLnBrk="0" fontAlgn="base" latinLnBrk="0" hangingPunct="0">
              <a:lnSpc>
                <a:spcPct val="100000"/>
              </a:lnSpc>
              <a:spcBef>
                <a:spcPct val="30000"/>
              </a:spcBef>
              <a:spcAft>
                <a:spcPct val="0"/>
              </a:spcAft>
              <a:buClrTx/>
              <a:buSzTx/>
              <a:buFontTx/>
              <a:buNone/>
              <a:tabLst/>
              <a:defRPr/>
            </a:pPr>
            <a:r>
              <a:rPr lang="fr-FR" altLang="zh-TW" dirty="0" smtClean="0">
                <a:latin typeface="Optima" pitchFamily="34" charset="0"/>
                <a:sym typeface="Wingdings" panose="05000000000000000000" pitchFamily="2" charset="2"/>
              </a:rPr>
              <a:t>Plante subtropicale originaire d’Asie ou d’Australie . </a:t>
            </a:r>
          </a:p>
          <a:p>
            <a:pPr marL="0" marR="0" lvl="0" indent="0" algn="l" defTabSz="1041400" rtl="0" eaLnBrk="0" fontAlgn="base" latinLnBrk="0" hangingPunct="0">
              <a:lnSpc>
                <a:spcPct val="100000"/>
              </a:lnSpc>
              <a:spcBef>
                <a:spcPct val="30000"/>
              </a:spcBef>
              <a:spcAft>
                <a:spcPct val="0"/>
              </a:spcAft>
              <a:buClrTx/>
              <a:buSzTx/>
              <a:buFontTx/>
              <a:buNone/>
              <a:tabLst/>
              <a:defRPr/>
            </a:pPr>
            <a:r>
              <a:rPr lang="fr-FR" altLang="fr-FR" dirty="0" smtClean="0">
                <a:latin typeface="Optima" pitchFamily="34" charset="0"/>
              </a:rPr>
              <a:t>C'est une graminée encore appelée </a:t>
            </a:r>
            <a:r>
              <a:rPr lang="fr-FR" altLang="fr-FR" dirty="0" err="1" smtClean="0">
                <a:latin typeface="Optima" pitchFamily="34" charset="0"/>
              </a:rPr>
              <a:t>Saccharum</a:t>
            </a:r>
            <a:r>
              <a:rPr lang="fr-FR" altLang="fr-FR" dirty="0" smtClean="0">
                <a:latin typeface="Optima" pitchFamily="34" charset="0"/>
              </a:rPr>
              <a:t> </a:t>
            </a:r>
            <a:r>
              <a:rPr lang="fr-FR" altLang="fr-FR" dirty="0" err="1" smtClean="0">
                <a:latin typeface="Optima" pitchFamily="34" charset="0"/>
              </a:rPr>
              <a:t>cylindricum</a:t>
            </a:r>
            <a:r>
              <a:rPr lang="fr-FR" altLang="fr-FR" dirty="0" smtClean="0">
                <a:latin typeface="Optima" pitchFamily="34" charset="0"/>
              </a:rPr>
              <a:t> qui appartient à la famille des </a:t>
            </a:r>
            <a:r>
              <a:rPr lang="fr-FR" altLang="fr-FR" dirty="0" err="1" smtClean="0">
                <a:latin typeface="Optima" pitchFamily="34" charset="0"/>
              </a:rPr>
              <a:t>saccharum</a:t>
            </a:r>
            <a:r>
              <a:rPr lang="fr-FR" altLang="fr-FR" dirty="0" smtClean="0">
                <a:latin typeface="Optima" pitchFamily="34" charset="0"/>
              </a:rPr>
              <a:t> communs (</a:t>
            </a:r>
            <a:r>
              <a:rPr lang="fr-FR" altLang="fr-FR" dirty="0" err="1" smtClean="0">
                <a:latin typeface="Optima" pitchFamily="34" charset="0"/>
              </a:rPr>
              <a:t>sugar</a:t>
            </a:r>
            <a:r>
              <a:rPr lang="fr-FR" altLang="fr-FR" dirty="0" smtClean="0">
                <a:latin typeface="Optima" pitchFamily="34" charset="0"/>
              </a:rPr>
              <a:t> cane). </a:t>
            </a:r>
          </a:p>
          <a:p>
            <a:pPr defTabSz="1041400"/>
            <a:r>
              <a:rPr lang="fr-FR" altLang="fr-FR" dirty="0" smtClean="0">
                <a:latin typeface="Optima" pitchFamily="34" charset="0"/>
              </a:rPr>
              <a:t>Elle peuple les zones sableuses et salines en bordure de mer ou les zones inondables et désertiques du désert Australien où elle arrive à survivre. Ses racines contiennent des amidons, du sucre, et sont riches en potassium .</a:t>
            </a:r>
            <a:endParaRPr lang="fr-FR" altLang="fr-FR" b="1" dirty="0" smtClean="0">
              <a:latin typeface="Optima" pitchFamily="34" charset="0"/>
            </a:endParaRPr>
          </a:p>
          <a:p>
            <a:pPr defTabSz="1041400"/>
            <a:r>
              <a:rPr lang="fr-FR" altLang="fr-FR" b="1" dirty="0" smtClean="0">
                <a:latin typeface="Optima" pitchFamily="34" charset="0"/>
              </a:rPr>
              <a:t>Cette plante a la capacité de piéger l’eau dans les cellules et de maintenir ce capital. *</a:t>
            </a:r>
          </a:p>
          <a:p>
            <a:pPr marL="0" indent="0" defTabSz="1041400">
              <a:buFont typeface="Arial" panose="020B0604020202020204" pitchFamily="34" charset="0"/>
              <a:buNone/>
            </a:pPr>
            <a:endParaRPr lang="fr-FR" altLang="fr-FR" b="1" dirty="0" smtClean="0">
              <a:latin typeface="Optima" pitchFamily="34" charset="0"/>
            </a:endParaRPr>
          </a:p>
          <a:p>
            <a:pPr marL="0" indent="0" defTabSz="1041400">
              <a:buFontTx/>
              <a:buNone/>
            </a:pPr>
            <a:endParaRPr lang="fr-FR" altLang="fr-FR" dirty="0" smtClean="0">
              <a:solidFill>
                <a:srgbClr val="000000"/>
              </a:solidFill>
              <a:latin typeface="Optima" pitchFamily="34" charset="0"/>
            </a:endParaRPr>
          </a:p>
          <a:p>
            <a:pPr defTabSz="1041400">
              <a:buFontTx/>
              <a:buChar char="-"/>
            </a:pPr>
            <a:r>
              <a:rPr lang="fr-FR" altLang="fr-FR" dirty="0" smtClean="0">
                <a:solidFill>
                  <a:srgbClr val="000000"/>
                </a:solidFill>
                <a:latin typeface="Optima" pitchFamily="34" charset="0"/>
              </a:rPr>
              <a:t> Pour</a:t>
            </a:r>
            <a:r>
              <a:rPr lang="fr-FR" altLang="fr-FR" baseline="0" dirty="0" smtClean="0">
                <a:solidFill>
                  <a:srgbClr val="000000"/>
                </a:solidFill>
                <a:latin typeface="Optima" pitchFamily="34" charset="0"/>
              </a:rPr>
              <a:t> </a:t>
            </a:r>
            <a:r>
              <a:rPr lang="fr-FR" altLang="fr-FR" dirty="0" smtClean="0">
                <a:solidFill>
                  <a:srgbClr val="000000"/>
                </a:solidFill>
                <a:latin typeface="Optima" pitchFamily="34" charset="0"/>
              </a:rPr>
              <a:t>Maintenir l’eau dans la peau  = Substances qui captent l’eau (=actifs hygroscopiques*)</a:t>
            </a:r>
          </a:p>
          <a:p>
            <a:pPr defTabSz="1041400">
              <a:buFontTx/>
              <a:buNone/>
            </a:pPr>
            <a:r>
              <a:rPr lang="fr-FR" altLang="fr-FR" b="1" dirty="0" smtClean="0">
                <a:solidFill>
                  <a:srgbClr val="000000"/>
                </a:solidFill>
                <a:latin typeface="Optima" pitchFamily="34" charset="0"/>
              </a:rPr>
              <a:t>ACIDE</a:t>
            </a:r>
            <a:r>
              <a:rPr lang="fr-FR" altLang="fr-FR" b="1" baseline="0" dirty="0" smtClean="0">
                <a:solidFill>
                  <a:srgbClr val="000000"/>
                </a:solidFill>
                <a:latin typeface="Optima" pitchFamily="34" charset="0"/>
              </a:rPr>
              <a:t> HYALURONIQUE DE HAUT POIDS MOLECULAIRE et/ou PCA </a:t>
            </a:r>
          </a:p>
          <a:p>
            <a:pPr defTabSz="1041400">
              <a:buFontTx/>
              <a:buNone/>
            </a:pPr>
            <a:endParaRPr lang="fr-FR" altLang="fr-FR" b="1" baseline="0" dirty="0" smtClean="0">
              <a:solidFill>
                <a:srgbClr val="000000"/>
              </a:solidFill>
              <a:latin typeface="Optima" pitchFamily="34" charset="0"/>
            </a:endParaRPr>
          </a:p>
          <a:p>
            <a:pPr marL="171450" indent="-171450" defTabSz="1041400">
              <a:lnSpc>
                <a:spcPct val="150000"/>
              </a:lnSpc>
              <a:buFont typeface="Arial" panose="020B0604020202020204" pitchFamily="34" charset="0"/>
              <a:buChar char="•"/>
            </a:pPr>
            <a:r>
              <a:rPr lang="fr-FR" altLang="zh-TW" b="1" dirty="0" smtClean="0">
                <a:latin typeface="Optima" pitchFamily="34" charset="0"/>
                <a:sym typeface="Wingdings" panose="05000000000000000000" pitchFamily="2" charset="2"/>
              </a:rPr>
              <a:t>ACIDE HYALURONIQUE </a:t>
            </a:r>
          </a:p>
          <a:p>
            <a:pPr marL="0" indent="0" defTabSz="1041400">
              <a:lnSpc>
                <a:spcPct val="150000"/>
              </a:lnSpc>
              <a:buFont typeface="Arial" panose="020B0604020202020204" pitchFamily="34" charset="0"/>
              <a:buNone/>
            </a:pPr>
            <a:r>
              <a:rPr lang="fr-FR" altLang="zh-TW" dirty="0" smtClean="0">
                <a:latin typeface="Optima" pitchFamily="34" charset="0"/>
                <a:sym typeface="Wingdings" panose="05000000000000000000" pitchFamily="2" charset="2"/>
              </a:rPr>
              <a:t>Actif</a:t>
            </a:r>
            <a:r>
              <a:rPr lang="fr-FR" altLang="zh-TW" baseline="0" dirty="0" smtClean="0">
                <a:latin typeface="Optima" pitchFamily="34" charset="0"/>
                <a:sym typeface="Wingdings" panose="05000000000000000000" pitchFamily="2" charset="2"/>
              </a:rPr>
              <a:t> issue de par </a:t>
            </a:r>
            <a:r>
              <a:rPr lang="fr-FR" altLang="fr-FR" dirty="0" smtClean="0">
                <a:latin typeface="Optima" pitchFamily="34" charset="0"/>
              </a:rPr>
              <a:t>biosynthèse est réalisée à partir de substrats végétaux</a:t>
            </a:r>
            <a:endParaRPr lang="fr-FR" altLang="zh-TW" dirty="0" smtClean="0">
              <a:latin typeface="Optima" pitchFamily="34" charset="0"/>
              <a:sym typeface="Wingdings" panose="05000000000000000000" pitchFamily="2" charset="2"/>
            </a:endParaRPr>
          </a:p>
          <a:p>
            <a:pPr defTabSz="1041400">
              <a:lnSpc>
                <a:spcPct val="150000"/>
              </a:lnSpc>
              <a:buFont typeface="Wingdings" panose="05000000000000000000" pitchFamily="2" charset="2"/>
              <a:buNone/>
            </a:pPr>
            <a:r>
              <a:rPr lang="fr-FR" altLang="zh-TW" dirty="0" smtClean="0">
                <a:latin typeface="Optima" pitchFamily="34" charset="0"/>
                <a:sym typeface="Wingdings" panose="05000000000000000000" pitchFamily="2" charset="2"/>
              </a:rPr>
              <a:t>Constituant naturel de la  peau : GAG (</a:t>
            </a:r>
            <a:r>
              <a:rPr lang="fr-FR" altLang="zh-TW" dirty="0" err="1" smtClean="0">
                <a:latin typeface="Optima" pitchFamily="34" charset="0"/>
                <a:sym typeface="Wingdings" panose="05000000000000000000" pitchFamily="2" charset="2"/>
              </a:rPr>
              <a:t>glycoaminoglycane</a:t>
            </a:r>
            <a:r>
              <a:rPr lang="fr-FR" altLang="zh-TW" dirty="0" smtClean="0">
                <a:latin typeface="Optima" pitchFamily="34" charset="0"/>
                <a:sym typeface="Wingdings" panose="05000000000000000000" pitchFamily="2" charset="2"/>
              </a:rPr>
              <a:t>) le plus abondant de la peau</a:t>
            </a:r>
          </a:p>
          <a:p>
            <a:pPr defTabSz="1041400">
              <a:lnSpc>
                <a:spcPct val="150000"/>
              </a:lnSpc>
              <a:buFont typeface="Wingdings" panose="05000000000000000000" pitchFamily="2" charset="2"/>
              <a:buNone/>
            </a:pPr>
            <a:r>
              <a:rPr lang="fr-FR" altLang="zh-TW" dirty="0" smtClean="0">
                <a:latin typeface="Optima" pitchFamily="34" charset="0"/>
                <a:sym typeface="Wingdings" panose="05000000000000000000" pitchFamily="2" charset="2"/>
              </a:rPr>
              <a:t>Molécule superstar de l’hydratation : elle peut retenir plus de 1000 fois son poids en eau. </a:t>
            </a:r>
          </a:p>
          <a:p>
            <a:pPr defTabSz="1041400">
              <a:lnSpc>
                <a:spcPct val="150000"/>
              </a:lnSpc>
              <a:buFont typeface="Wingdings" panose="05000000000000000000" pitchFamily="2" charset="2"/>
              <a:buNone/>
            </a:pPr>
            <a:r>
              <a:rPr lang="fr-FR" altLang="zh-TW" dirty="0" smtClean="0">
                <a:latin typeface="Optima" pitchFamily="34" charset="0"/>
                <a:sym typeface="Wingdings" panose="05000000000000000000" pitchFamily="2" charset="2"/>
              </a:rPr>
              <a:t>Reconnu pour stimuler le renouvellement cellulaire de la peau qui gagne en densité (=action anti-âge)</a:t>
            </a:r>
          </a:p>
          <a:p>
            <a:pPr defTabSz="1041400">
              <a:lnSpc>
                <a:spcPct val="150000"/>
              </a:lnSpc>
            </a:pPr>
            <a:r>
              <a:rPr lang="fr-FR" altLang="zh-TW" dirty="0" smtClean="0">
                <a:latin typeface="Optima" pitchFamily="34" charset="0"/>
                <a:sym typeface="Wingdings" panose="05000000000000000000" pitchFamily="2" charset="2"/>
              </a:rPr>
              <a:t> Grâce à lui : </a:t>
            </a:r>
            <a:r>
              <a:rPr lang="fr-FR" altLang="zh-TW" b="1" dirty="0" smtClean="0">
                <a:latin typeface="Optima" pitchFamily="34" charset="0"/>
                <a:sym typeface="Wingdings" panose="05000000000000000000" pitchFamily="2" charset="2"/>
              </a:rPr>
              <a:t>la peau est naturellement rebondie, pulpeuse et sans rides</a:t>
            </a:r>
          </a:p>
          <a:p>
            <a:pPr defTabSz="1041400">
              <a:buFontTx/>
              <a:buNone/>
            </a:pPr>
            <a:endParaRPr lang="fr-FR" altLang="fr-FR" b="1" dirty="0" smtClean="0">
              <a:solidFill>
                <a:srgbClr val="000000"/>
              </a:solidFill>
              <a:latin typeface="Optima" pitchFamily="34" charset="0"/>
            </a:endParaRPr>
          </a:p>
          <a:p>
            <a:pPr defTabSz="1041400"/>
            <a:r>
              <a:rPr lang="fr-FR" altLang="zh-TW" b="1" dirty="0" smtClean="0">
                <a:latin typeface="Optima" pitchFamily="34" charset="0"/>
                <a:sym typeface="Wingdings" panose="05000000000000000000" pitchFamily="2" charset="2"/>
              </a:rPr>
              <a:t>Haut poids Moléculaire</a:t>
            </a:r>
            <a:r>
              <a:rPr lang="fr-FR" altLang="zh-TW" b="1" baseline="0" dirty="0" smtClean="0">
                <a:latin typeface="Optima" pitchFamily="34" charset="0"/>
                <a:sym typeface="Wingdings" panose="05000000000000000000" pitchFamily="2" charset="2"/>
              </a:rPr>
              <a:t> </a:t>
            </a:r>
            <a:r>
              <a:rPr lang="fr-FR" altLang="zh-TW" b="1" dirty="0" smtClean="0">
                <a:latin typeface="Optima" pitchFamily="34" charset="0"/>
                <a:sym typeface="Wingdings" panose="05000000000000000000" pitchFamily="2" charset="2"/>
              </a:rPr>
              <a:t>= action en surface </a:t>
            </a:r>
          </a:p>
          <a:p>
            <a:pPr defTabSz="1041400"/>
            <a:r>
              <a:rPr lang="fr-FR" altLang="zh-TW" dirty="0" smtClean="0">
                <a:latin typeface="Optima" pitchFamily="34" charset="0"/>
                <a:sym typeface="Wingdings" panose="05000000000000000000" pitchFamily="2" charset="2"/>
              </a:rPr>
              <a:t>forme un film hydratant et protecteur capable de maintenir un taux d’hydratation et de ralentir son évaporation sans pour autant être occlusif ou gras + effet lissant et </a:t>
            </a:r>
            <a:r>
              <a:rPr lang="fr-FR" altLang="zh-TW" dirty="0" err="1" smtClean="0">
                <a:latin typeface="Optima" pitchFamily="34" charset="0"/>
                <a:sym typeface="Wingdings" panose="05000000000000000000" pitchFamily="2" charset="2"/>
              </a:rPr>
              <a:t>repulpant</a:t>
            </a:r>
            <a:r>
              <a:rPr lang="fr-FR" altLang="zh-TW" dirty="0" smtClean="0">
                <a:latin typeface="Optima" pitchFamily="34" charset="0"/>
                <a:sym typeface="Wingdings" panose="05000000000000000000" pitchFamily="2" charset="2"/>
              </a:rPr>
              <a:t> immédiat</a:t>
            </a:r>
          </a:p>
          <a:p>
            <a:pPr defTabSz="1041400"/>
            <a:endParaRPr lang="fr-FR" altLang="zh-TW" dirty="0" smtClean="0">
              <a:latin typeface="Optima" pitchFamily="34" charset="0"/>
              <a:sym typeface="Wingdings" panose="05000000000000000000" pitchFamily="2" charset="2"/>
            </a:endParaRPr>
          </a:p>
          <a:p>
            <a:pPr defTabSz="1041400"/>
            <a:r>
              <a:rPr lang="fr-FR" altLang="fr-FR" sz="1200" b="1" u="sng" dirty="0" smtClean="0">
                <a:latin typeface="Optima" pitchFamily="34" charset="0"/>
              </a:rPr>
              <a:t>POIDS MOLECULAIRE </a:t>
            </a:r>
            <a:r>
              <a:rPr lang="fr-FR" altLang="fr-FR" sz="1200" i="1" u="sng" dirty="0" smtClean="0">
                <a:latin typeface="Optima" pitchFamily="34" charset="0"/>
              </a:rPr>
              <a:t>(extrait de Plurielles.fr – Le poids moléculaire dans nos crèmes, </a:t>
            </a:r>
            <a:r>
              <a:rPr lang="fr-FR" altLang="fr-FR" sz="1200" i="1" u="sng" dirty="0" err="1" smtClean="0">
                <a:latin typeface="Optima" pitchFamily="34" charset="0"/>
              </a:rPr>
              <a:t>kézako</a:t>
            </a:r>
            <a:r>
              <a:rPr lang="fr-FR" altLang="fr-FR" sz="1200" i="1" u="sng" dirty="0" smtClean="0">
                <a:latin typeface="Optima" pitchFamily="34" charset="0"/>
              </a:rPr>
              <a:t> ? )</a:t>
            </a:r>
          </a:p>
          <a:p>
            <a:pPr defTabSz="1041400"/>
            <a:r>
              <a:rPr lang="fr-FR" altLang="fr-FR" sz="1200" b="1" i="1" dirty="0" smtClean="0">
                <a:latin typeface="Optima" pitchFamily="34" charset="0"/>
              </a:rPr>
              <a:t>Un peu de science....</a:t>
            </a:r>
            <a:r>
              <a:rPr lang="fr-FR" altLang="fr-FR" sz="1200" i="1" dirty="0" smtClean="0">
                <a:latin typeface="Optima" pitchFamily="34" charset="0"/>
              </a:rPr>
              <a:t/>
            </a:r>
            <a:br>
              <a:rPr lang="fr-FR" altLang="fr-FR" sz="1200" i="1" dirty="0" smtClean="0">
                <a:latin typeface="Optima" pitchFamily="34" charset="0"/>
              </a:rPr>
            </a:br>
            <a:r>
              <a:rPr lang="fr-FR" altLang="fr-FR" sz="1200" i="1" dirty="0" smtClean="0">
                <a:latin typeface="Optima" pitchFamily="34" charset="0"/>
              </a:rPr>
              <a:t>Dans les formules des produits cosmétiques, il y a de nombreux actifs mis au point en laboratoires et dont la taille peut varier, et notamment des «polymères ». Un </a:t>
            </a:r>
            <a:r>
              <a:rPr lang="fr-FR" altLang="fr-FR" sz="1200" i="1" dirty="0" err="1" smtClean="0">
                <a:latin typeface="Optima" pitchFamily="34" charset="0"/>
              </a:rPr>
              <a:t>polymere</a:t>
            </a:r>
            <a:r>
              <a:rPr lang="fr-FR" altLang="fr-FR" sz="1200" i="1" dirty="0" smtClean="0">
                <a:latin typeface="Optima" pitchFamily="34" charset="0"/>
              </a:rPr>
              <a:t> est un ingrédient constitue de sous-unités identiques, comme une chaîne de plusieurs maillons. Le poids moléculaire indique la longueur de la chaîne qui est la somme totale du poids de chaque maillon. </a:t>
            </a:r>
          </a:p>
          <a:p>
            <a:pPr defTabSz="1041400"/>
            <a:r>
              <a:rPr lang="fr-FR" altLang="fr-FR" sz="1200" i="1" dirty="0" smtClean="0">
                <a:latin typeface="Optima" pitchFamily="34" charset="0"/>
              </a:rPr>
              <a:t>Donc plus il y a de maillons, plus la chaîne est longue et plus son poids est élevé, ce qui indique sa taille : les molécules lourdes sont donc de grosses molécules. </a:t>
            </a:r>
          </a:p>
          <a:p>
            <a:pPr defTabSz="1041400"/>
            <a:r>
              <a:rPr lang="fr-FR" altLang="fr-FR" sz="1200" b="1" i="1" dirty="0" smtClean="0">
                <a:latin typeface="Optima" pitchFamily="34" charset="0"/>
              </a:rPr>
              <a:t>Quelle différence dans ma crème hydratante ?</a:t>
            </a:r>
            <a:r>
              <a:rPr lang="fr-FR" altLang="fr-FR" sz="1200" i="1" dirty="0" smtClean="0">
                <a:latin typeface="Optima" pitchFamily="34" charset="0"/>
              </a:rPr>
              <a:t/>
            </a:r>
            <a:br>
              <a:rPr lang="fr-FR" altLang="fr-FR" sz="1200" i="1" dirty="0" smtClean="0">
                <a:latin typeface="Optima" pitchFamily="34" charset="0"/>
              </a:rPr>
            </a:br>
            <a:r>
              <a:rPr lang="fr-FR" altLang="fr-FR" sz="1200" i="1" dirty="0" smtClean="0">
                <a:latin typeface="Optima" pitchFamily="34" charset="0"/>
              </a:rPr>
              <a:t>Les molécules contenues dans les soins se posent sur la peau en attendant d'être absorbées par l'épiderme. Mais elles ne pénètrent pas de la même manière selon leur taille ! Les plus grosses restent en surface de l'épiderme, celles de taille moyenne passent la barrière cutanée et les plus petites agissent en profondeur. </a:t>
            </a:r>
            <a:br>
              <a:rPr lang="fr-FR" altLang="fr-FR" sz="1200" i="1" dirty="0" smtClean="0">
                <a:latin typeface="Optima" pitchFamily="34" charset="0"/>
              </a:rPr>
            </a:br>
            <a:r>
              <a:rPr lang="fr-FR" altLang="fr-FR" sz="1200" b="1" i="1" dirty="0" smtClean="0">
                <a:latin typeface="Optima" pitchFamily="34" charset="0"/>
              </a:rPr>
              <a:t>Avantages et effets</a:t>
            </a:r>
            <a:r>
              <a:rPr lang="fr-FR" altLang="fr-FR" sz="1200" i="1" dirty="0" smtClean="0">
                <a:latin typeface="Optima" pitchFamily="34" charset="0"/>
              </a:rPr>
              <a:t/>
            </a:r>
            <a:br>
              <a:rPr lang="fr-FR" altLang="fr-FR" sz="1200" i="1" dirty="0" smtClean="0">
                <a:latin typeface="Optima" pitchFamily="34" charset="0"/>
              </a:rPr>
            </a:br>
            <a:r>
              <a:rPr lang="fr-FR" altLang="fr-FR" sz="1200" i="1" dirty="0" smtClean="0">
                <a:latin typeface="Optima" pitchFamily="34" charset="0"/>
              </a:rPr>
              <a:t>Rassembler dans une crème un actif présent sous différents poids moléculaires permet d'exploiter toutes ses aptitudes, à différents niveaux dans la peau, et de cumuler ses effets. Tel est l'intérêt d'un soin présentant une molécule dans ses deux tailles : agir à plusieurs niveaux, en surface et en profondeur. </a:t>
            </a:r>
          </a:p>
          <a:p>
            <a:pPr defTabSz="1041400"/>
            <a:r>
              <a:rPr lang="fr-FR" altLang="fr-FR" sz="1200" b="1" i="1" dirty="0" smtClean="0">
                <a:latin typeface="Optima" pitchFamily="34" charset="0"/>
              </a:rPr>
              <a:t>Exemple de l'acide hyaluronique</a:t>
            </a:r>
            <a:r>
              <a:rPr lang="fr-FR" altLang="fr-FR" sz="1200" i="1" dirty="0" smtClean="0">
                <a:latin typeface="Optima" pitchFamily="34" charset="0"/>
              </a:rPr>
              <a:t/>
            </a:r>
            <a:br>
              <a:rPr lang="fr-FR" altLang="fr-FR" sz="1200" i="1" dirty="0" smtClean="0">
                <a:latin typeface="Optima" pitchFamily="34" charset="0"/>
              </a:rPr>
            </a:br>
            <a:r>
              <a:rPr lang="fr-FR" altLang="fr-FR" sz="1200" i="1" dirty="0" smtClean="0">
                <a:latin typeface="Optima" pitchFamily="34" charset="0"/>
              </a:rPr>
              <a:t>Ses molécules se gonflent d'eau comme des éponges. Et son utilisation à bas et haut poids moléculaire permet alors d'agir en surface avec un effet lissant et </a:t>
            </a:r>
            <a:r>
              <a:rPr lang="fr-FR" altLang="fr-FR" sz="1200" i="1" dirty="0" err="1" smtClean="0">
                <a:latin typeface="Optima" pitchFamily="34" charset="0"/>
              </a:rPr>
              <a:t>repulpant</a:t>
            </a:r>
            <a:r>
              <a:rPr lang="fr-FR" altLang="fr-FR" sz="1200" i="1" dirty="0" smtClean="0">
                <a:latin typeface="Optima" pitchFamily="34" charset="0"/>
              </a:rPr>
              <a:t> immédiat, atténuant ainsi les micro reliefs et les ridules, ainsi qu'en profondeur avec un acide hyaluronique</a:t>
            </a:r>
            <a:r>
              <a:rPr lang="fr-FR" altLang="fr-FR" sz="1200" dirty="0" smtClean="0">
                <a:latin typeface="Optima" pitchFamily="34" charset="0"/>
              </a:rPr>
              <a:t> </a:t>
            </a:r>
            <a:r>
              <a:rPr lang="fr-FR" altLang="fr-FR" sz="1200" i="1" dirty="0" smtClean="0">
                <a:latin typeface="Optima" pitchFamily="34" charset="0"/>
              </a:rPr>
              <a:t>de bas poids moléculaire qui, en pénétrant bien plus loin dans la peau, lui redonne son taux d'hydratation maximal et la regonfle de l'intérieur.</a:t>
            </a:r>
            <a:endParaRPr lang="fr-FR" altLang="zh-TW" dirty="0" smtClean="0">
              <a:latin typeface="Optima" pitchFamily="34" charset="0"/>
              <a:sym typeface="Wingdings" panose="05000000000000000000" pitchFamily="2" charset="2"/>
            </a:endParaRPr>
          </a:p>
          <a:p>
            <a:pPr defTabSz="1041400">
              <a:buFontTx/>
              <a:buNone/>
            </a:pPr>
            <a:endParaRPr lang="fr-FR" altLang="fr-FR" dirty="0" smtClean="0">
              <a:solidFill>
                <a:srgbClr val="000000"/>
              </a:solidFill>
              <a:latin typeface="Optima" pitchFamily="34" charset="0"/>
            </a:endParaRPr>
          </a:p>
          <a:p>
            <a:pPr marL="171450" indent="-171450">
              <a:buFont typeface="Arial" panose="020B0604020202020204" pitchFamily="34" charset="0"/>
              <a:buChar char="•"/>
            </a:pPr>
            <a:r>
              <a:rPr lang="fr-FR" altLang="fr-FR" b="1" dirty="0" smtClean="0">
                <a:latin typeface="Optima" pitchFamily="34" charset="0"/>
              </a:rPr>
              <a:t>PCA : </a:t>
            </a:r>
            <a:r>
              <a:rPr lang="fr-FR" altLang="fr-FR" dirty="0" smtClean="0">
                <a:latin typeface="Optima" pitchFamily="34" charset="0"/>
              </a:rPr>
              <a:t>PYRROLIDONE CARBOXYLIC ACID</a:t>
            </a:r>
          </a:p>
          <a:p>
            <a:r>
              <a:rPr lang="fr-FR" altLang="fr-FR" dirty="0" smtClean="0">
                <a:latin typeface="Optima" pitchFamily="34" charset="0"/>
              </a:rPr>
              <a:t>Origine: Betterave </a:t>
            </a:r>
          </a:p>
          <a:p>
            <a:r>
              <a:rPr lang="fr-FR" altLang="fr-FR" dirty="0" smtClean="0">
                <a:latin typeface="Optima" pitchFamily="34" charset="0"/>
              </a:rPr>
              <a:t>Entre dans la composition du NMF, hygroscopique </a:t>
            </a:r>
            <a:endParaRPr lang="fr-FR" altLang="fr-FR" dirty="0" smtClean="0">
              <a:solidFill>
                <a:srgbClr val="000000"/>
              </a:solidFill>
              <a:latin typeface="Optima" pitchFamily="34" charset="0"/>
            </a:endParaRPr>
          </a:p>
          <a:p>
            <a:pPr defTabSz="1041400">
              <a:buFontTx/>
              <a:buNone/>
            </a:pPr>
            <a:endParaRPr lang="fr-FR" altLang="fr-FR" dirty="0" smtClean="0">
              <a:solidFill>
                <a:srgbClr val="000000"/>
              </a:solidFill>
              <a:latin typeface="Optima" pitchFamily="34" charset="0"/>
            </a:endParaRPr>
          </a:p>
          <a:p>
            <a:pPr defTabSz="1041400">
              <a:buFontTx/>
              <a:buNone/>
            </a:pPr>
            <a:endParaRPr lang="fr-FR" altLang="fr-FR" dirty="0" smtClean="0">
              <a:solidFill>
                <a:srgbClr val="000000"/>
              </a:solidFill>
              <a:latin typeface="Optima" pitchFamily="34" charset="0"/>
            </a:endParaRPr>
          </a:p>
          <a:p>
            <a:pPr marL="228600" indent="-228600" defTabSz="1041400">
              <a:buAutoNum type="arabicPeriod" startAt="3"/>
            </a:pPr>
            <a:r>
              <a:rPr lang="fr-FR" altLang="fr-FR" b="1" u="sng" dirty="0" smtClean="0">
                <a:solidFill>
                  <a:srgbClr val="653C68"/>
                </a:solidFill>
                <a:latin typeface="Optima" pitchFamily="34" charset="0"/>
                <a:cs typeface="Arial" panose="020B0604020202020204" pitchFamily="34" charset="0"/>
              </a:rPr>
              <a:t>Au niveau du Derme </a:t>
            </a:r>
          </a:p>
          <a:p>
            <a:pPr marL="0" indent="0" defTabSz="1041400">
              <a:buNone/>
            </a:pPr>
            <a:endParaRPr lang="fr-FR" altLang="fr-FR" b="1" u="sng" dirty="0" smtClean="0">
              <a:solidFill>
                <a:srgbClr val="653C68"/>
              </a:solidFill>
              <a:latin typeface="Optima" pitchFamily="34" charset="0"/>
              <a:cs typeface="Arial" panose="020B0604020202020204" pitchFamily="34" charset="0"/>
            </a:endParaRPr>
          </a:p>
          <a:p>
            <a:pPr marL="171450" indent="-171450" defTabSz="1041400">
              <a:buFontTx/>
              <a:buChar char="-"/>
            </a:pPr>
            <a:r>
              <a:rPr lang="fr-FR" altLang="fr-FR" dirty="0" smtClean="0">
                <a:solidFill>
                  <a:srgbClr val="000000"/>
                </a:solidFill>
                <a:latin typeface="Optima" pitchFamily="34" charset="0"/>
              </a:rPr>
              <a:t>Reconstituer les réserves d'eau (régénérer les </a:t>
            </a:r>
            <a:r>
              <a:rPr lang="fr-FR" altLang="fr-FR" dirty="0" err="1" smtClean="0">
                <a:solidFill>
                  <a:srgbClr val="000000"/>
                </a:solidFill>
                <a:latin typeface="Optima" pitchFamily="34" charset="0"/>
              </a:rPr>
              <a:t>GAGs</a:t>
            </a:r>
            <a:r>
              <a:rPr lang="fr-FR" altLang="fr-FR" dirty="0" smtClean="0">
                <a:solidFill>
                  <a:srgbClr val="000000"/>
                </a:solidFill>
                <a:latin typeface="Optima" pitchFamily="34" charset="0"/>
              </a:rPr>
              <a:t>*) = </a:t>
            </a:r>
            <a:r>
              <a:rPr lang="fr-FR" altLang="fr-FR" dirty="0" err="1" smtClean="0">
                <a:solidFill>
                  <a:srgbClr val="000000"/>
                </a:solidFill>
                <a:latin typeface="Optima" pitchFamily="34" charset="0"/>
              </a:rPr>
              <a:t>Restructurants</a:t>
            </a:r>
            <a:r>
              <a:rPr lang="fr-FR" altLang="fr-FR" dirty="0" smtClean="0">
                <a:solidFill>
                  <a:srgbClr val="000000"/>
                </a:solidFill>
                <a:latin typeface="Optima" pitchFamily="34" charset="0"/>
              </a:rPr>
              <a:t> dermiques</a:t>
            </a:r>
          </a:p>
          <a:p>
            <a:pPr marL="0" indent="0" defTabSz="1041400">
              <a:buFontTx/>
              <a:buNone/>
            </a:pPr>
            <a:endParaRPr lang="fr-FR" altLang="fr-FR" dirty="0" smtClean="0">
              <a:solidFill>
                <a:srgbClr val="000000"/>
              </a:solidFill>
              <a:latin typeface="Optima" pitchFamily="34" charset="0"/>
            </a:endParaRPr>
          </a:p>
          <a:p>
            <a:pPr marL="171450" indent="-171450" defTabSz="1041400">
              <a:buFont typeface="Arial" panose="020B0604020202020204" pitchFamily="34" charset="0"/>
              <a:buChar char="•"/>
            </a:pPr>
            <a:r>
              <a:rPr lang="fr-FR" altLang="fr-FR" b="1" dirty="0" smtClean="0">
                <a:solidFill>
                  <a:srgbClr val="000000"/>
                </a:solidFill>
                <a:latin typeface="Optima" pitchFamily="34" charset="0"/>
              </a:rPr>
              <a:t>ACIDE HYALURONIQU</a:t>
            </a:r>
            <a:r>
              <a:rPr lang="fr-FR" altLang="fr-FR" b="1" baseline="0" dirty="0" smtClean="0">
                <a:solidFill>
                  <a:srgbClr val="000000"/>
                </a:solidFill>
                <a:latin typeface="Optima" pitchFamily="34" charset="0"/>
              </a:rPr>
              <a:t>E DE BAS POIDS MOLECULAIRE </a:t>
            </a:r>
          </a:p>
          <a:p>
            <a:pPr defTabSz="1041400"/>
            <a:r>
              <a:rPr lang="fr-FR" altLang="zh-TW" dirty="0" smtClean="0">
                <a:latin typeface="Optima" pitchFamily="34" charset="0"/>
                <a:sym typeface="Wingdings" panose="05000000000000000000" pitchFamily="2" charset="2"/>
              </a:rPr>
              <a:t>Pour agir en profondeur : renouvellement des cellules de la peau, hydratation + regonfle la peau. </a:t>
            </a:r>
          </a:p>
          <a:p>
            <a:pPr defTabSz="1041400"/>
            <a:endParaRPr lang="fr-FR" altLang="zh-TW" b="1" dirty="0" smtClean="0">
              <a:latin typeface="Optima" pitchFamily="34" charset="0"/>
              <a:sym typeface="Wingdings" panose="05000000000000000000" pitchFamily="2" charset="2"/>
            </a:endParaRPr>
          </a:p>
          <a:p>
            <a:pPr marL="171450" indent="-171450" defTabSz="1041400">
              <a:buFont typeface="Arial" panose="020B0604020202020204" pitchFamily="34" charset="0"/>
              <a:buChar char="•"/>
            </a:pPr>
            <a:r>
              <a:rPr lang="fr-FR" altLang="fr-FR" sz="1200" b="1" dirty="0" smtClean="0">
                <a:latin typeface="Optima" pitchFamily="34" charset="0"/>
              </a:rPr>
              <a:t>SILICIUM :</a:t>
            </a:r>
            <a:r>
              <a:rPr lang="fr-FR" altLang="fr-FR" sz="1200" b="1" baseline="0" dirty="0" smtClean="0">
                <a:latin typeface="Optima" pitchFamily="34" charset="0"/>
              </a:rPr>
              <a:t> </a:t>
            </a:r>
            <a:r>
              <a:rPr lang="fr-FR" altLang="fr-FR" sz="1200" dirty="0" smtClean="0">
                <a:latin typeface="Optima" pitchFamily="34" charset="0"/>
              </a:rPr>
              <a:t>indispensable pour </a:t>
            </a:r>
            <a:r>
              <a:rPr lang="fr-FR" altLang="fr-FR" sz="1200" b="1" dirty="0" smtClean="0">
                <a:latin typeface="Optima" pitchFamily="34" charset="0"/>
              </a:rPr>
              <a:t>la synthèse des fibres de collagène et d'élastine</a:t>
            </a:r>
          </a:p>
          <a:p>
            <a:pPr marL="0" indent="0" defTabSz="1041400">
              <a:buFont typeface="Arial" panose="020B0604020202020204" pitchFamily="34" charset="0"/>
              <a:buNone/>
            </a:pPr>
            <a:r>
              <a:rPr lang="fr-FR" altLang="fr-FR" sz="1200" dirty="0" smtClean="0">
                <a:latin typeface="Optima" pitchFamily="34" charset="0"/>
              </a:rPr>
              <a:t>Présent dans de nombreux aliments. Il induit ou régule la multiplication des fibroblastes. </a:t>
            </a:r>
          </a:p>
          <a:p>
            <a:pPr defTabSz="1041400">
              <a:spcBef>
                <a:spcPct val="0"/>
              </a:spcBef>
            </a:pPr>
            <a:r>
              <a:rPr lang="fr-FR" altLang="fr-FR" sz="1200" dirty="0" smtClean="0">
                <a:latin typeface="Optima" pitchFamily="34" charset="0"/>
              </a:rPr>
              <a:t>Le déficit en silicium organique à partir de la quarantaine provoque un dessèchement important de la peau et l'apparition des rides. </a:t>
            </a:r>
            <a:br>
              <a:rPr lang="fr-FR" altLang="fr-FR" sz="1200" dirty="0" smtClean="0">
                <a:latin typeface="Optima" pitchFamily="34" charset="0"/>
              </a:rPr>
            </a:br>
            <a:r>
              <a:rPr lang="fr-FR" altLang="fr-FR" sz="1200" dirty="0" smtClean="0">
                <a:latin typeface="Optima" pitchFamily="34" charset="0"/>
              </a:rPr>
              <a:t>Les </a:t>
            </a:r>
            <a:r>
              <a:rPr lang="fr-FR" altLang="fr-FR" sz="1200" dirty="0" err="1" smtClean="0">
                <a:latin typeface="Optima" pitchFamily="34" charset="0"/>
              </a:rPr>
              <a:t>derivés</a:t>
            </a:r>
            <a:r>
              <a:rPr lang="fr-FR" altLang="fr-FR" sz="1200" dirty="0" smtClean="0">
                <a:latin typeface="Optima" pitchFamily="34" charset="0"/>
              </a:rPr>
              <a:t> organiques </a:t>
            </a:r>
            <a:r>
              <a:rPr lang="fr-FR" altLang="fr-FR" sz="1200" dirty="0" err="1" smtClean="0">
                <a:latin typeface="Optima" pitchFamily="34" charset="0"/>
              </a:rPr>
              <a:t>silicés</a:t>
            </a:r>
            <a:r>
              <a:rPr lang="fr-FR" altLang="fr-FR" sz="1200" dirty="0" smtClean="0">
                <a:latin typeface="Optima" pitchFamily="34" charset="0"/>
              </a:rPr>
              <a:t> (</a:t>
            </a:r>
            <a:r>
              <a:rPr lang="fr-FR" altLang="fr-FR" sz="1200" dirty="0" err="1" smtClean="0">
                <a:latin typeface="Optima" pitchFamily="34" charset="0"/>
              </a:rPr>
              <a:t>silanols</a:t>
            </a:r>
            <a:r>
              <a:rPr lang="fr-FR" altLang="fr-FR" sz="1200" dirty="0" smtClean="0">
                <a:latin typeface="Optima" pitchFamily="34" charset="0"/>
              </a:rPr>
              <a:t>) sont donc indiqués pour agir sur les rides, les vergetures et pour améliorer l’élasticité de la peau.</a:t>
            </a:r>
            <a:endParaRPr lang="fr-FR" altLang="fr-FR" sz="1200" b="1" dirty="0" smtClean="0">
              <a:latin typeface="Optima" pitchFamily="34" charset="0"/>
            </a:endParaRPr>
          </a:p>
          <a:p>
            <a:pPr defTabSz="1041400"/>
            <a:endParaRPr lang="fr-FR" altLang="zh-TW" b="1" dirty="0" smtClean="0">
              <a:latin typeface="Optima" pitchFamily="34" charset="0"/>
              <a:sym typeface="Wingdings" panose="05000000000000000000" pitchFamily="2" charset="2"/>
            </a:endParaRPr>
          </a:p>
          <a:p>
            <a:pPr marL="0" indent="0" defTabSz="1041400">
              <a:buFontTx/>
              <a:buNone/>
            </a:pPr>
            <a:endParaRPr lang="fr-FR" altLang="fr-FR" dirty="0" smtClean="0">
              <a:solidFill>
                <a:srgbClr val="000000"/>
              </a:solidFill>
              <a:latin typeface="Optima" pitchFamily="34" charset="0"/>
            </a:endParaRPr>
          </a:p>
          <a:p>
            <a:pPr defTabSz="1041400">
              <a:buFontTx/>
              <a:buChar char="-"/>
            </a:pPr>
            <a:r>
              <a:rPr lang="fr-FR" altLang="fr-FR" dirty="0" smtClean="0">
                <a:solidFill>
                  <a:srgbClr val="000000"/>
                </a:solidFill>
                <a:latin typeface="Optima" pitchFamily="34" charset="0"/>
              </a:rPr>
              <a:t> Maintenir intactes les molécules qui fixent l'eau  dans la peau (=protéger les </a:t>
            </a:r>
            <a:r>
              <a:rPr lang="fr-FR" altLang="fr-FR" dirty="0" err="1" smtClean="0">
                <a:solidFill>
                  <a:srgbClr val="000000"/>
                </a:solidFill>
                <a:latin typeface="Optima" pitchFamily="34" charset="0"/>
              </a:rPr>
              <a:t>GAGs</a:t>
            </a:r>
            <a:r>
              <a:rPr lang="fr-FR" altLang="fr-FR" dirty="0" smtClean="0">
                <a:solidFill>
                  <a:srgbClr val="000000"/>
                </a:solidFill>
                <a:latin typeface="Optima" pitchFamily="34" charset="0"/>
              </a:rPr>
              <a:t>) = </a:t>
            </a:r>
            <a:r>
              <a:rPr lang="fr-FR" altLang="fr-FR" dirty="0" err="1" smtClean="0">
                <a:solidFill>
                  <a:srgbClr val="000000"/>
                </a:solidFill>
                <a:latin typeface="Optima" pitchFamily="34" charset="0"/>
              </a:rPr>
              <a:t>Anti-oxydants</a:t>
            </a:r>
            <a:endParaRPr lang="fr-FR" altLang="fr-FR" dirty="0" smtClean="0">
              <a:solidFill>
                <a:srgbClr val="000000"/>
              </a:solidFill>
              <a:latin typeface="Optima" pitchFamily="34" charset="0"/>
            </a:endParaRPr>
          </a:p>
          <a:p>
            <a:pPr marL="171450" indent="-171450" defTabSz="1041400">
              <a:buFont typeface="Arial" panose="020B0604020202020204" pitchFamily="34" charset="0"/>
              <a:buChar char="•"/>
            </a:pPr>
            <a:r>
              <a:rPr lang="fr-FR" altLang="fr-FR" b="1" dirty="0" smtClean="0">
                <a:solidFill>
                  <a:srgbClr val="000000"/>
                </a:solidFill>
                <a:latin typeface="Optima" pitchFamily="34" charset="0"/>
              </a:rPr>
              <a:t>VITAMINES</a:t>
            </a:r>
            <a:r>
              <a:rPr lang="fr-FR" altLang="fr-FR" b="1" baseline="0" dirty="0" smtClean="0">
                <a:solidFill>
                  <a:srgbClr val="000000"/>
                </a:solidFill>
                <a:latin typeface="Optima" pitchFamily="34" charset="0"/>
              </a:rPr>
              <a:t> A (</a:t>
            </a:r>
            <a:r>
              <a:rPr lang="fr-FR" altLang="fr-FR" b="1" baseline="0" dirty="0" err="1" smtClean="0">
                <a:solidFill>
                  <a:srgbClr val="000000"/>
                </a:solidFill>
                <a:latin typeface="Optima" pitchFamily="34" charset="0"/>
              </a:rPr>
              <a:t>régénérante</a:t>
            </a:r>
            <a:r>
              <a:rPr lang="fr-FR" altLang="fr-FR" b="1" baseline="0" dirty="0" smtClean="0">
                <a:solidFill>
                  <a:srgbClr val="000000"/>
                </a:solidFill>
                <a:latin typeface="Optima" pitchFamily="34" charset="0"/>
              </a:rPr>
              <a:t>) C, E (</a:t>
            </a:r>
            <a:r>
              <a:rPr lang="fr-FR" altLang="fr-FR" b="1" baseline="0" dirty="0" err="1" smtClean="0">
                <a:solidFill>
                  <a:srgbClr val="000000"/>
                </a:solidFill>
                <a:latin typeface="Optima" pitchFamily="34" charset="0"/>
              </a:rPr>
              <a:t>antioxydantes</a:t>
            </a:r>
            <a:r>
              <a:rPr lang="fr-FR" altLang="fr-FR" b="1" baseline="0" dirty="0" smtClean="0">
                <a:solidFill>
                  <a:srgbClr val="000000"/>
                </a:solidFill>
                <a:latin typeface="Optima" pitchFamily="34" charset="0"/>
              </a:rPr>
              <a:t>)</a:t>
            </a:r>
            <a:endParaRPr lang="fr-FR" altLang="fr-FR" b="1" dirty="0" smtClean="0">
              <a:solidFill>
                <a:srgbClr val="000000"/>
              </a:solidFill>
              <a:latin typeface="Optima" pitchFamily="34" charset="0"/>
            </a:endParaRPr>
          </a:p>
          <a:p>
            <a:pPr defTabSz="1041400"/>
            <a:r>
              <a:rPr lang="fr-FR" altLang="fr-FR" b="1" dirty="0" smtClean="0">
                <a:solidFill>
                  <a:srgbClr val="653C68"/>
                </a:solidFill>
                <a:latin typeface="Optima" pitchFamily="34" charset="0"/>
                <a:cs typeface="Arial" panose="020B0604020202020204" pitchFamily="34" charset="0"/>
              </a:rPr>
              <a:t>_________________________________</a:t>
            </a:r>
          </a:p>
          <a:p>
            <a:pPr defTabSz="1041400"/>
            <a:endParaRPr lang="fr-FR" altLang="fr-FR" b="1" dirty="0" smtClean="0">
              <a:latin typeface="Optima" pitchFamily="34" charset="0"/>
              <a:cs typeface="Arial" panose="020B0604020202020204" pitchFamily="34" charset="0"/>
            </a:endParaRPr>
          </a:p>
          <a:p>
            <a:pPr algn="just" defTabSz="1041400"/>
            <a:r>
              <a:rPr lang="fr-FR" altLang="fr-FR" b="1" dirty="0" smtClean="0">
                <a:latin typeface="Optima" pitchFamily="34" charset="0"/>
                <a:cs typeface="Arial" panose="020B0604020202020204" pitchFamily="34" charset="0"/>
              </a:rPr>
              <a:t>Film hydrolipidique = </a:t>
            </a:r>
            <a:r>
              <a:rPr lang="fr-FR" altLang="fr-FR" dirty="0" smtClean="0">
                <a:latin typeface="Optima" pitchFamily="34" charset="0"/>
              </a:rPr>
              <a:t>C’est une émulsion naturelle, formée d’eau et de lipides, qui recouvre la surface de la peau. Indispensable pour assurer la souplesse de la peau, la fonction principale du film hydrolipidique est de retenir l’eau à la surface de la peau et d’empêcher sa déshydratation.</a:t>
            </a:r>
          </a:p>
          <a:p>
            <a:pPr algn="just" defTabSz="1041400"/>
            <a:r>
              <a:rPr lang="fr-FR" altLang="fr-FR" b="1" dirty="0" smtClean="0">
                <a:latin typeface="Optima" pitchFamily="34" charset="0"/>
                <a:cs typeface="Arial" panose="020B0604020202020204" pitchFamily="34" charset="0"/>
              </a:rPr>
              <a:t>PIE </a:t>
            </a:r>
            <a:r>
              <a:rPr lang="fr-FR" altLang="fr-FR" dirty="0" smtClean="0">
                <a:latin typeface="Optima" pitchFamily="34" charset="0"/>
                <a:cs typeface="Arial" panose="020B0604020202020204" pitchFamily="34" charset="0"/>
              </a:rPr>
              <a:t>= Perte Insensible en Eau = évaporation de l’eau</a:t>
            </a:r>
          </a:p>
          <a:p>
            <a:pPr algn="just" defTabSz="1041400"/>
            <a:r>
              <a:rPr lang="fr-FR" altLang="fr-FR" b="1" dirty="0" smtClean="0">
                <a:latin typeface="Optima" pitchFamily="34" charset="0"/>
                <a:cs typeface="Arial" panose="020B0604020202020204" pitchFamily="34" charset="0"/>
              </a:rPr>
              <a:t>Hygroscopique </a:t>
            </a:r>
            <a:r>
              <a:rPr lang="fr-FR" altLang="fr-FR" dirty="0" smtClean="0">
                <a:latin typeface="Optima" pitchFamily="34" charset="0"/>
                <a:cs typeface="Arial" panose="020B0604020202020204" pitchFamily="34" charset="0"/>
              </a:rPr>
              <a:t>= qui captent l’eau</a:t>
            </a:r>
          </a:p>
          <a:p>
            <a:pPr algn="just" defTabSz="1041400" eaLnBrk="1" hangingPunct="1"/>
            <a:r>
              <a:rPr lang="fr-FR" altLang="fr-FR" b="1" dirty="0" err="1" smtClean="0">
                <a:latin typeface="Optima" pitchFamily="34" charset="0"/>
              </a:rPr>
              <a:t>GAGs</a:t>
            </a:r>
            <a:r>
              <a:rPr lang="fr-FR" altLang="fr-FR" dirty="0" smtClean="0">
                <a:latin typeface="Optima" pitchFamily="34" charset="0"/>
              </a:rPr>
              <a:t> = </a:t>
            </a:r>
            <a:r>
              <a:rPr lang="fr-FR" altLang="fr-FR" dirty="0" err="1" smtClean="0">
                <a:latin typeface="Optima" pitchFamily="34" charset="0"/>
              </a:rPr>
              <a:t>glycoaminoglycanes</a:t>
            </a:r>
            <a:r>
              <a:rPr lang="fr-FR" altLang="fr-FR" dirty="0" smtClean="0">
                <a:latin typeface="Optima" pitchFamily="34" charset="0"/>
              </a:rPr>
              <a:t>, molécules qui captent et mettent en réserve l’eau</a:t>
            </a:r>
          </a:p>
          <a:p>
            <a:pPr algn="just" defTabSz="1041400"/>
            <a:r>
              <a:rPr lang="fr-FR" altLang="fr-FR" b="1" dirty="0" smtClean="0">
                <a:latin typeface="Optima" pitchFamily="34" charset="0"/>
              </a:rPr>
              <a:t>NMF</a:t>
            </a:r>
            <a:r>
              <a:rPr lang="fr-FR" altLang="fr-FR" dirty="0" smtClean="0">
                <a:latin typeface="Optima" pitchFamily="34" charset="0"/>
              </a:rPr>
              <a:t> = Natural </a:t>
            </a:r>
            <a:r>
              <a:rPr lang="fr-FR" altLang="fr-FR" dirty="0" err="1" smtClean="0">
                <a:latin typeface="Optima" pitchFamily="34" charset="0"/>
              </a:rPr>
              <a:t>Moisturizing</a:t>
            </a:r>
            <a:r>
              <a:rPr lang="fr-FR" altLang="fr-FR" dirty="0" smtClean="0">
                <a:latin typeface="Optima" pitchFamily="34" charset="0"/>
              </a:rPr>
              <a:t> Factor</a:t>
            </a:r>
          </a:p>
          <a:p>
            <a:pPr algn="just" defTabSz="1041400"/>
            <a:r>
              <a:rPr lang="fr-FR" altLang="fr-FR" dirty="0" smtClean="0">
                <a:latin typeface="Optima" pitchFamily="34" charset="0"/>
              </a:rPr>
              <a:t>La </a:t>
            </a:r>
            <a:r>
              <a:rPr lang="fr-FR" altLang="fr-FR" b="1" dirty="0" smtClean="0">
                <a:latin typeface="Optima" pitchFamily="34" charset="0"/>
              </a:rPr>
              <a:t>couche cornée </a:t>
            </a:r>
            <a:r>
              <a:rPr lang="fr-FR" altLang="fr-FR" dirty="0" smtClean="0">
                <a:latin typeface="Optima" pitchFamily="34" charset="0"/>
              </a:rPr>
              <a:t>est la couche la plus superficielle de l’épiderme, constituée essentiellement de cellules appelées </a:t>
            </a:r>
            <a:r>
              <a:rPr lang="fr-FR" altLang="fr-FR" dirty="0" err="1" smtClean="0">
                <a:latin typeface="Optima" pitchFamily="34" charset="0"/>
              </a:rPr>
              <a:t>cornéocytes</a:t>
            </a:r>
            <a:r>
              <a:rPr lang="fr-FR" altLang="fr-FR" dirty="0" smtClean="0">
                <a:latin typeface="Optima" pitchFamily="34" charset="0"/>
              </a:rPr>
              <a:t>, liées entre elles par les lipides épidermiques. Dans les couches les plus profondes, les </a:t>
            </a:r>
            <a:r>
              <a:rPr lang="fr-FR" altLang="fr-FR" dirty="0" err="1" smtClean="0">
                <a:latin typeface="Optima" pitchFamily="34" charset="0"/>
              </a:rPr>
              <a:t>cornéocytes</a:t>
            </a:r>
            <a:r>
              <a:rPr lang="fr-FR" altLang="fr-FR" dirty="0" smtClean="0">
                <a:latin typeface="Optima" pitchFamily="34" charset="0"/>
              </a:rPr>
              <a:t> renferment une matrice protéique, la </a:t>
            </a:r>
            <a:r>
              <a:rPr lang="fr-FR" altLang="fr-FR" dirty="0" err="1" smtClean="0">
                <a:latin typeface="Optima" pitchFamily="34" charset="0"/>
              </a:rPr>
              <a:t>filagrine</a:t>
            </a:r>
            <a:r>
              <a:rPr lang="fr-FR" altLang="fr-FR" dirty="0" smtClean="0">
                <a:latin typeface="Optima" pitchFamily="34" charset="0"/>
              </a:rPr>
              <a:t>, captant et liant intimement l’eau. En cas de faible humidité ambiante, cette protéine peut se dégrader et libérer l’eau (ainsi que des substances de faible poids moléculaire, hygroscopiques et hydrosolubles) dont une partie va former ce qui est appelé le </a:t>
            </a:r>
            <a:r>
              <a:rPr lang="fr-FR" altLang="fr-FR" b="1" dirty="0" smtClean="0">
                <a:latin typeface="Optima" pitchFamily="34" charset="0"/>
              </a:rPr>
              <a:t>NMF- </a:t>
            </a:r>
            <a:r>
              <a:rPr lang="fr-FR" altLang="fr-FR" b="1" dirty="0" err="1" smtClean="0">
                <a:latin typeface="Optima" pitchFamily="34" charset="0"/>
              </a:rPr>
              <a:t>natural</a:t>
            </a:r>
            <a:r>
              <a:rPr lang="fr-FR" altLang="fr-FR" b="1" dirty="0" smtClean="0">
                <a:latin typeface="Optima" pitchFamily="34" charset="0"/>
              </a:rPr>
              <a:t> </a:t>
            </a:r>
            <a:r>
              <a:rPr lang="fr-FR" altLang="fr-FR" b="1" dirty="0" err="1" smtClean="0">
                <a:latin typeface="Optima" pitchFamily="34" charset="0"/>
              </a:rPr>
              <a:t>Moisturizing</a:t>
            </a:r>
            <a:r>
              <a:rPr lang="fr-FR" altLang="fr-FR" b="1" dirty="0" smtClean="0">
                <a:latin typeface="Optima" pitchFamily="34" charset="0"/>
              </a:rPr>
              <a:t> Factor </a:t>
            </a:r>
            <a:r>
              <a:rPr lang="fr-FR" altLang="fr-FR" dirty="0" smtClean="0">
                <a:latin typeface="Optima" pitchFamily="34" charset="0"/>
              </a:rPr>
              <a:t>. </a:t>
            </a:r>
          </a:p>
          <a:p>
            <a:pPr algn="just" defTabSz="1041400" eaLnBrk="1" hangingPunct="1"/>
            <a:endParaRPr lang="fr-FR" altLang="fr-FR" dirty="0" smtClean="0">
              <a:latin typeface="Optima" pitchFamily="34" charset="0"/>
            </a:endParaRPr>
          </a:p>
          <a:p>
            <a:endParaRPr lang="fr-FR" dirty="0"/>
          </a:p>
        </p:txBody>
      </p:sp>
      <p:sp>
        <p:nvSpPr>
          <p:cNvPr id="4" name="Espace réservé du numéro de diapositive 3"/>
          <p:cNvSpPr>
            <a:spLocks noGrp="1"/>
          </p:cNvSpPr>
          <p:nvPr>
            <p:ph type="sldNum" sz="quarter" idx="10"/>
          </p:nvPr>
        </p:nvSpPr>
        <p:spPr/>
        <p:txBody>
          <a:bodyPr/>
          <a:lstStyle/>
          <a:p>
            <a:fld id="{E5F74F12-BF9F-48CE-B2BB-B298F664BBB3}" type="slidenum">
              <a:rPr lang="fr-FR" smtClean="0"/>
              <a:t>4</a:t>
            </a:fld>
            <a:endParaRPr lang="fr-FR"/>
          </a:p>
        </p:txBody>
      </p:sp>
    </p:spTree>
    <p:extLst>
      <p:ext uri="{BB962C8B-B14F-4D97-AF65-F5344CB8AC3E}">
        <p14:creationId xmlns:p14="http://schemas.microsoft.com/office/powerpoint/2010/main" val="358727009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defTabSz="1098550"/>
            <a:r>
              <a:rPr lang="fr-FR" altLang="fr-FR" dirty="0" smtClean="0">
                <a:latin typeface="Optima" pitchFamily="34" charset="0"/>
              </a:rPr>
              <a:t>HYDRA N°1</a:t>
            </a:r>
            <a:r>
              <a:rPr lang="fr-FR" altLang="fr-FR" baseline="0" dirty="0" smtClean="0">
                <a:latin typeface="Optima" pitchFamily="34" charset="0"/>
              </a:rPr>
              <a:t> propose une gamme de produits pour une </a:t>
            </a:r>
            <a:r>
              <a:rPr lang="fr-FR" altLang="fr-FR" dirty="0" smtClean="0">
                <a:latin typeface="Optima" pitchFamily="34" charset="0"/>
              </a:rPr>
              <a:t>hydratation</a:t>
            </a:r>
            <a:r>
              <a:rPr lang="fr-FR" altLang="fr-FR" b="1" dirty="0" smtClean="0">
                <a:latin typeface="Optima" pitchFamily="34" charset="0"/>
              </a:rPr>
              <a:t> intense</a:t>
            </a:r>
            <a:r>
              <a:rPr lang="fr-FR" altLang="fr-FR" dirty="0" smtClean="0">
                <a:latin typeface="Optima" pitchFamily="34" charset="0"/>
              </a:rPr>
              <a:t>,</a:t>
            </a:r>
            <a:r>
              <a:rPr lang="fr-FR" altLang="fr-FR" baseline="0" dirty="0" smtClean="0">
                <a:latin typeface="Optima" pitchFamily="34" charset="0"/>
              </a:rPr>
              <a:t> </a:t>
            </a:r>
            <a:r>
              <a:rPr lang="fr-FR" altLang="fr-FR" dirty="0" smtClean="0">
                <a:latin typeface="Optima" pitchFamily="34" charset="0"/>
              </a:rPr>
              <a:t>précisément élaboré pour rétablir et maintenir un </a:t>
            </a:r>
            <a:r>
              <a:rPr lang="fr-FR" altLang="fr-FR" b="1" dirty="0" smtClean="0">
                <a:latin typeface="Optima" pitchFamily="34" charset="0"/>
              </a:rPr>
              <a:t>taux d’hydratation immédiat, puissant et durable à tous les niveaux de la peau </a:t>
            </a:r>
            <a:r>
              <a:rPr lang="fr-FR" altLang="fr-FR" dirty="0" smtClean="0">
                <a:latin typeface="Optima" pitchFamily="34" charset="0"/>
              </a:rPr>
              <a:t>et lutter ainsi contre les signes de l’âge.</a:t>
            </a:r>
          </a:p>
          <a:p>
            <a:pPr defTabSz="1098550"/>
            <a:endParaRPr lang="fr-FR" altLang="fr-FR" dirty="0" smtClean="0">
              <a:latin typeface="Optima" pitchFamily="34" charset="0"/>
            </a:endParaRPr>
          </a:p>
          <a:p>
            <a:pPr marL="0" marR="0" lvl="0" indent="0" algn="l" defTabSz="1098550" rtl="0" eaLnBrk="1" fontAlgn="auto" latinLnBrk="0" hangingPunct="1">
              <a:lnSpc>
                <a:spcPct val="100000"/>
              </a:lnSpc>
              <a:spcBef>
                <a:spcPts val="0"/>
              </a:spcBef>
              <a:spcAft>
                <a:spcPts val="0"/>
              </a:spcAft>
              <a:buClrTx/>
              <a:buSzTx/>
              <a:buFontTx/>
              <a:buNone/>
              <a:tabLst/>
              <a:defRPr/>
            </a:pPr>
            <a:r>
              <a:rPr lang="fr-FR" altLang="fr-FR" b="1" dirty="0" smtClean="0">
                <a:solidFill>
                  <a:srgbClr val="653C68"/>
                </a:solidFill>
                <a:latin typeface="Optima" pitchFamily="34" charset="0"/>
              </a:rPr>
              <a:t>Découvrons</a:t>
            </a:r>
            <a:r>
              <a:rPr lang="fr-FR" altLang="fr-FR" b="1" baseline="0" dirty="0" smtClean="0">
                <a:solidFill>
                  <a:srgbClr val="653C68"/>
                </a:solidFill>
                <a:latin typeface="Optima" pitchFamily="34" charset="0"/>
              </a:rPr>
              <a:t> sans plus attendre notre </a:t>
            </a:r>
            <a:r>
              <a:rPr lang="fr-FR" altLang="fr-FR" b="1" dirty="0" smtClean="0">
                <a:solidFill>
                  <a:srgbClr val="653C68"/>
                </a:solidFill>
                <a:latin typeface="Optima" pitchFamily="34" charset="0"/>
              </a:rPr>
              <a:t>programme personnalisé </a:t>
            </a:r>
            <a:r>
              <a:rPr lang="fr-FR" altLang="fr-FR" dirty="0" smtClean="0">
                <a:solidFill>
                  <a:srgbClr val="653C68"/>
                </a:solidFill>
                <a:latin typeface="Optima" pitchFamily="34" charset="0"/>
              </a:rPr>
              <a:t>en </a:t>
            </a:r>
            <a:r>
              <a:rPr lang="fr-FR" baseline="0" dirty="0" smtClean="0"/>
              <a:t>fonction des besoins de chaque types de peaux, </a:t>
            </a:r>
            <a:endParaRPr lang="fr-FR" altLang="fr-FR" dirty="0" smtClean="0">
              <a:solidFill>
                <a:srgbClr val="653C68"/>
              </a:solidFill>
              <a:latin typeface="Optima" pitchFamily="34" charset="0"/>
            </a:endParaRPr>
          </a:p>
          <a:p>
            <a:endParaRPr lang="fr-FR" dirty="0"/>
          </a:p>
        </p:txBody>
      </p:sp>
      <p:sp>
        <p:nvSpPr>
          <p:cNvPr id="4" name="Espace réservé du numéro de diapositive 3"/>
          <p:cNvSpPr>
            <a:spLocks noGrp="1"/>
          </p:cNvSpPr>
          <p:nvPr>
            <p:ph type="sldNum" sz="quarter" idx="10"/>
          </p:nvPr>
        </p:nvSpPr>
        <p:spPr/>
        <p:txBody>
          <a:bodyPr/>
          <a:lstStyle/>
          <a:p>
            <a:fld id="{E5F74F12-BF9F-48CE-B2BB-B298F664BBB3}" type="slidenum">
              <a:rPr lang="fr-FR" smtClean="0"/>
              <a:t>5</a:t>
            </a:fld>
            <a:endParaRPr lang="fr-FR"/>
          </a:p>
        </p:txBody>
      </p:sp>
    </p:spTree>
    <p:extLst>
      <p:ext uri="{BB962C8B-B14F-4D97-AF65-F5344CB8AC3E}">
        <p14:creationId xmlns:p14="http://schemas.microsoft.com/office/powerpoint/2010/main" val="239215402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5041900" y="566738"/>
            <a:ext cx="5043488" cy="2836862"/>
          </a:xfrm>
        </p:spPr>
      </p:sp>
      <p:sp>
        <p:nvSpPr>
          <p:cNvPr id="3" name="Espace réservé des notes 2"/>
          <p:cNvSpPr>
            <a:spLocks noGrp="1"/>
          </p:cNvSpPr>
          <p:nvPr>
            <p:ph type="body" idx="1"/>
          </p:nvPr>
        </p:nvSpPr>
        <p:spPr/>
        <p:txBody>
          <a:bodyPr/>
          <a:lstStyle/>
          <a:p>
            <a:r>
              <a:rPr lang="fr-FR" sz="1200" i="0" kern="1200" dirty="0" smtClean="0">
                <a:solidFill>
                  <a:schemeClr val="tx1"/>
                </a:solidFill>
                <a:effectLst/>
                <a:latin typeface="+mn-lt"/>
                <a:ea typeface="+mn-ea"/>
                <a:cs typeface="+mn-cs"/>
              </a:rPr>
              <a:t>HYDRA</a:t>
            </a:r>
            <a:r>
              <a:rPr lang="fr-FR" sz="1200" i="0" kern="1200" baseline="0" dirty="0" smtClean="0">
                <a:solidFill>
                  <a:schemeClr val="tx1"/>
                </a:solidFill>
                <a:effectLst/>
                <a:latin typeface="+mn-lt"/>
                <a:ea typeface="+mn-ea"/>
                <a:cs typeface="+mn-cs"/>
              </a:rPr>
              <a:t> N°1 SERUM </a:t>
            </a:r>
            <a:r>
              <a:rPr lang="fr-FR" sz="1200" i="0" kern="1200" dirty="0" smtClean="0">
                <a:solidFill>
                  <a:schemeClr val="tx1"/>
                </a:solidFill>
                <a:effectLst/>
                <a:latin typeface="+mn-lt"/>
                <a:ea typeface="+mn-ea"/>
                <a:cs typeface="+mn-cs"/>
              </a:rPr>
              <a:t>: L’</a:t>
            </a:r>
            <a:r>
              <a:rPr lang="fr-FR" sz="1200" b="0" i="0" kern="1200" dirty="0" smtClean="0">
                <a:solidFill>
                  <a:schemeClr val="tx1"/>
                </a:solidFill>
                <a:effectLst/>
                <a:latin typeface="+mn-lt"/>
                <a:ea typeface="+mn-ea"/>
                <a:cs typeface="+mn-cs"/>
              </a:rPr>
              <a:t>Allié des peaux assoiffées</a:t>
            </a:r>
            <a:endParaRPr lang="fr-FR" sz="1200" i="0" kern="1200" baseline="0" dirty="0" smtClean="0">
              <a:solidFill>
                <a:schemeClr val="tx1"/>
              </a:solidFill>
              <a:effectLst/>
              <a:latin typeface="+mn-lt"/>
              <a:ea typeface="+mn-ea"/>
              <a:cs typeface="+mn-cs"/>
            </a:endParaRPr>
          </a:p>
          <a:p>
            <a:endParaRPr lang="fr-FR" sz="1200" i="0" kern="1200" baseline="0" dirty="0" smtClean="0">
              <a:solidFill>
                <a:schemeClr val="tx1"/>
              </a:solidFill>
              <a:effectLst/>
              <a:latin typeface="+mn-lt"/>
              <a:ea typeface="+mn-ea"/>
              <a:cs typeface="+mn-cs"/>
            </a:endParaRPr>
          </a:p>
          <a:p>
            <a:r>
              <a:rPr lang="fr-FR" sz="1200" i="0" u="sng" kern="1200" dirty="0" smtClean="0">
                <a:solidFill>
                  <a:schemeClr val="tx1"/>
                </a:solidFill>
                <a:effectLst/>
                <a:latin typeface="+mn-lt"/>
                <a:ea typeface="+mn-ea"/>
                <a:cs typeface="+mn-cs"/>
              </a:rPr>
              <a:t>Descriptif</a:t>
            </a:r>
          </a:p>
          <a:p>
            <a:pPr marL="0" marR="0" indent="0" algn="l" defTabSz="914400" rtl="0" eaLnBrk="1" fontAlgn="auto" latinLnBrk="0" hangingPunct="1">
              <a:lnSpc>
                <a:spcPct val="100000"/>
              </a:lnSpc>
              <a:spcBef>
                <a:spcPts val="0"/>
              </a:spcBef>
              <a:spcAft>
                <a:spcPts val="0"/>
              </a:spcAft>
              <a:buClrTx/>
              <a:buSzTx/>
              <a:buFontTx/>
              <a:buNone/>
              <a:tabLst/>
              <a:defRPr/>
            </a:pPr>
            <a:r>
              <a:rPr lang="fr-FR" sz="1200" b="0" i="0" kern="1200" dirty="0" smtClean="0">
                <a:solidFill>
                  <a:schemeClr val="tx1"/>
                </a:solidFill>
                <a:effectLst/>
                <a:latin typeface="+mn-lt"/>
                <a:ea typeface="+mn-ea"/>
                <a:cs typeface="+mn-cs"/>
              </a:rPr>
              <a:t>Ce sérum hydratant à l'acide hyaluronique est le soin SOS des peaux très déshydratées à qui il apporte une hydratation profonde et de longue durée. Enrichi d'actifs </a:t>
            </a:r>
            <a:r>
              <a:rPr lang="fr-FR" sz="1200" b="0" i="0" kern="1200" dirty="0" err="1" smtClean="0">
                <a:solidFill>
                  <a:schemeClr val="tx1"/>
                </a:solidFill>
                <a:effectLst/>
                <a:latin typeface="+mn-lt"/>
                <a:ea typeface="+mn-ea"/>
                <a:cs typeface="+mn-cs"/>
              </a:rPr>
              <a:t>restructurants</a:t>
            </a:r>
            <a:r>
              <a:rPr lang="fr-FR" sz="1200" b="0" i="0" kern="1200" dirty="0" smtClean="0">
                <a:solidFill>
                  <a:schemeClr val="tx1"/>
                </a:solidFill>
                <a:effectLst/>
                <a:latin typeface="+mn-lt"/>
                <a:ea typeface="+mn-ea"/>
                <a:cs typeface="+mn-cs"/>
              </a:rPr>
              <a:t> et </a:t>
            </a:r>
            <a:r>
              <a:rPr lang="fr-FR" sz="1200" b="0" i="0" kern="1200" dirty="0" err="1" smtClean="0">
                <a:solidFill>
                  <a:schemeClr val="tx1"/>
                </a:solidFill>
                <a:effectLst/>
                <a:latin typeface="+mn-lt"/>
                <a:ea typeface="+mn-ea"/>
                <a:cs typeface="+mn-cs"/>
              </a:rPr>
              <a:t>anti-oxydants</a:t>
            </a:r>
            <a:r>
              <a:rPr lang="fr-FR" sz="1200" b="0" i="0" kern="1200" dirty="0" smtClean="0">
                <a:solidFill>
                  <a:schemeClr val="tx1"/>
                </a:solidFill>
                <a:effectLst/>
                <a:latin typeface="+mn-lt"/>
                <a:ea typeface="+mn-ea"/>
                <a:cs typeface="+mn-cs"/>
              </a:rPr>
              <a:t> tels les vitamines A, C et E, Hydra N° 1 Sérum, nourrit et régénère la peau intensément et la laisse toute douce, souple et </a:t>
            </a:r>
            <a:r>
              <a:rPr lang="fr-FR" sz="1200" b="0" i="0" kern="1200" dirty="0" err="1" smtClean="0">
                <a:solidFill>
                  <a:schemeClr val="tx1"/>
                </a:solidFill>
                <a:effectLst/>
                <a:latin typeface="+mn-lt"/>
                <a:ea typeface="+mn-ea"/>
                <a:cs typeface="+mn-cs"/>
              </a:rPr>
              <a:t>repulpée</a:t>
            </a:r>
            <a:r>
              <a:rPr lang="fr-FR" sz="1200" b="0" i="0" kern="1200" dirty="0" smtClean="0">
                <a:solidFill>
                  <a:schemeClr val="tx1"/>
                </a:solidFill>
                <a:effectLst/>
                <a:latin typeface="+mn-lt"/>
                <a:ea typeface="+mn-ea"/>
                <a:cs typeface="+mn-cs"/>
              </a:rPr>
              <a:t>. </a:t>
            </a:r>
          </a:p>
          <a:p>
            <a:pPr marL="0" marR="0" indent="0" algn="l" defTabSz="914400" rtl="0" eaLnBrk="1" fontAlgn="auto" latinLnBrk="0" hangingPunct="1">
              <a:lnSpc>
                <a:spcPct val="100000"/>
              </a:lnSpc>
              <a:spcBef>
                <a:spcPts val="0"/>
              </a:spcBef>
              <a:spcAft>
                <a:spcPts val="0"/>
              </a:spcAft>
              <a:buClrTx/>
              <a:buSzTx/>
              <a:buFontTx/>
              <a:buNone/>
              <a:tabLst/>
              <a:defRPr/>
            </a:pPr>
            <a:endParaRPr lang="fr-FR" sz="1200" b="0" i="0" kern="1200" dirty="0" smtClean="0">
              <a:solidFill>
                <a:schemeClr val="tx1"/>
              </a:solidFill>
              <a:effectLst/>
              <a:latin typeface="+mn-lt"/>
              <a:ea typeface="+mn-ea"/>
              <a:cs typeface="+mn-cs"/>
            </a:endParaRPr>
          </a:p>
          <a:p>
            <a:endParaRPr lang="fr-FR" sz="1200" i="0" u="sng" kern="1200" dirty="0" smtClean="0">
              <a:solidFill>
                <a:schemeClr val="tx1"/>
              </a:solidFill>
              <a:effectLst/>
              <a:latin typeface="+mn-lt"/>
              <a:ea typeface="+mn-ea"/>
              <a:cs typeface="+mn-cs"/>
            </a:endParaRPr>
          </a:p>
          <a:p>
            <a:r>
              <a:rPr lang="fr-FR" sz="1200" i="0" u="sng" kern="1200" dirty="0" smtClean="0">
                <a:solidFill>
                  <a:schemeClr val="tx1"/>
                </a:solidFill>
                <a:effectLst/>
                <a:latin typeface="+mn-lt"/>
                <a:ea typeface="+mn-ea"/>
                <a:cs typeface="+mn-cs"/>
              </a:rPr>
              <a:t>Résultats</a:t>
            </a:r>
            <a:r>
              <a:rPr lang="fr-FR" sz="1200" i="0" u="sng" kern="1200" baseline="0" dirty="0" smtClean="0">
                <a:solidFill>
                  <a:schemeClr val="tx1"/>
                </a:solidFill>
                <a:effectLst/>
                <a:latin typeface="+mn-lt"/>
                <a:ea typeface="+mn-ea"/>
                <a:cs typeface="+mn-cs"/>
              </a:rPr>
              <a:t> : </a:t>
            </a:r>
          </a:p>
          <a:p>
            <a:pPr lvl="0"/>
            <a:r>
              <a:rPr lang="fr-FR" sz="1600" dirty="0" smtClean="0">
                <a:solidFill>
                  <a:srgbClr val="3E3E3E"/>
                </a:solidFill>
                <a:latin typeface="Roboto" panose="02000000000000000000" pitchFamily="2" charset="0"/>
                <a:ea typeface="Roboto" panose="02000000000000000000" pitchFamily="2" charset="0"/>
              </a:rPr>
              <a:t>Utilisé avec </a:t>
            </a:r>
            <a:r>
              <a:rPr lang="fr-FR" sz="1600" cap="small" dirty="0" smtClean="0">
                <a:solidFill>
                  <a:srgbClr val="3E3E3E"/>
                </a:solidFill>
                <a:latin typeface="Roboto" panose="02000000000000000000" pitchFamily="2" charset="0"/>
                <a:ea typeface="Roboto" panose="02000000000000000000" pitchFamily="2" charset="0"/>
              </a:rPr>
              <a:t>hydra n°1 crème </a:t>
            </a:r>
          </a:p>
          <a:p>
            <a:pPr lvl="0"/>
            <a:r>
              <a:rPr lang="fr-FR" sz="1200" i="1" dirty="0" smtClean="0">
                <a:solidFill>
                  <a:srgbClr val="3E3E3E"/>
                </a:solidFill>
                <a:latin typeface="Roboto" panose="02000000000000000000" pitchFamily="2" charset="0"/>
                <a:ea typeface="Roboto" panose="02000000000000000000" pitchFamily="2" charset="0"/>
              </a:rPr>
              <a:t>+144% d’hydratation immédiatement et +102% après 8h </a:t>
            </a:r>
            <a:r>
              <a:rPr lang="fr-FR" sz="1200" dirty="0" smtClean="0">
                <a:solidFill>
                  <a:srgbClr val="3E3E3E"/>
                </a:solidFill>
                <a:latin typeface="Roboto" panose="02000000000000000000" pitchFamily="2" charset="0"/>
                <a:ea typeface="Roboto" panose="02000000000000000000" pitchFamily="2" charset="0"/>
              </a:rPr>
              <a:t> </a:t>
            </a:r>
          </a:p>
          <a:p>
            <a:r>
              <a:rPr lang="fr-FR" sz="1600" dirty="0" smtClean="0">
                <a:solidFill>
                  <a:srgbClr val="3E3E3E"/>
                </a:solidFill>
                <a:latin typeface="Roboto" panose="02000000000000000000" pitchFamily="2" charset="0"/>
                <a:ea typeface="Roboto" panose="02000000000000000000" pitchFamily="2" charset="0"/>
              </a:rPr>
              <a:t>Utilisé Avec </a:t>
            </a:r>
            <a:r>
              <a:rPr lang="fr-FR" sz="1600" cap="small" dirty="0" smtClean="0">
                <a:solidFill>
                  <a:srgbClr val="3E3E3E"/>
                </a:solidFill>
                <a:latin typeface="Roboto" panose="02000000000000000000" pitchFamily="2" charset="0"/>
                <a:ea typeface="Roboto" panose="02000000000000000000" pitchFamily="2" charset="0"/>
              </a:rPr>
              <a:t>hydra n°1 fluide </a:t>
            </a:r>
          </a:p>
          <a:p>
            <a:r>
              <a:rPr lang="fr-FR" sz="1200" i="1" dirty="0" smtClean="0">
                <a:solidFill>
                  <a:srgbClr val="3E3E3E"/>
                </a:solidFill>
                <a:latin typeface="Roboto" panose="02000000000000000000" pitchFamily="2" charset="0"/>
                <a:ea typeface="Roboto" panose="02000000000000000000" pitchFamily="2" charset="0"/>
              </a:rPr>
              <a:t>+122% d’hydratation immédiatement et +76% après 8h  </a:t>
            </a:r>
          </a:p>
          <a:p>
            <a:endParaRPr lang="fr-FR" sz="1200" i="0" u="sng" kern="1200" dirty="0" smtClean="0">
              <a:solidFill>
                <a:schemeClr val="tx1"/>
              </a:solidFill>
              <a:effectLst/>
              <a:latin typeface="+mn-lt"/>
              <a:ea typeface="+mn-ea"/>
              <a:cs typeface="+mn-cs"/>
            </a:endParaRPr>
          </a:p>
          <a:p>
            <a:r>
              <a:rPr lang="fr-FR" sz="1200" b="0" i="0" u="sng" kern="1200" dirty="0" smtClean="0">
                <a:solidFill>
                  <a:schemeClr val="tx1"/>
                </a:solidFill>
                <a:effectLst/>
                <a:latin typeface="+mn-lt"/>
                <a:ea typeface="+mn-ea"/>
                <a:cs typeface="+mn-cs"/>
              </a:rPr>
              <a:t>Les + produits</a:t>
            </a:r>
          </a:p>
          <a:p>
            <a:pPr marL="171450" indent="-171450">
              <a:buFontTx/>
              <a:buChar char="-"/>
            </a:pPr>
            <a:r>
              <a:rPr lang="fr-FR" sz="1200" b="0" i="0" u="none" strike="noStrike" kern="1200" dirty="0" smtClean="0">
                <a:solidFill>
                  <a:schemeClr val="tx1"/>
                </a:solidFill>
                <a:effectLst/>
                <a:latin typeface="+mn-lt"/>
                <a:ea typeface="+mn-ea"/>
                <a:cs typeface="+mn-cs"/>
              </a:rPr>
              <a:t>Contient 93% d’ingrédients d’origine naturelle </a:t>
            </a: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fr-FR" sz="1200" b="0" i="0" kern="1200" dirty="0" smtClean="0">
                <a:solidFill>
                  <a:schemeClr val="tx1"/>
                </a:solidFill>
                <a:effectLst/>
                <a:latin typeface="+mn-lt"/>
                <a:ea typeface="+mn-ea"/>
                <a:cs typeface="+mn-cs"/>
              </a:rPr>
              <a:t>Sa texture gel-crème pénètre rapidement </a:t>
            </a: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fr-FR" sz="1200" b="0" i="0" kern="1200" dirty="0" smtClean="0">
                <a:solidFill>
                  <a:schemeClr val="tx1"/>
                </a:solidFill>
                <a:effectLst/>
                <a:latin typeface="+mn-lt"/>
                <a:ea typeface="+mn-ea"/>
                <a:cs typeface="+mn-cs"/>
              </a:rPr>
              <a:t>Laisse sur la peau son arôme de rose, de jasmin</a:t>
            </a:r>
            <a:r>
              <a:rPr lang="fr-FR" sz="1200" b="0" i="0" kern="1200" baseline="0" dirty="0" smtClean="0">
                <a:solidFill>
                  <a:schemeClr val="tx1"/>
                </a:solidFill>
                <a:effectLst/>
                <a:latin typeface="+mn-lt"/>
                <a:ea typeface="+mn-ea"/>
                <a:cs typeface="+mn-cs"/>
              </a:rPr>
              <a:t> et de camomille</a:t>
            </a:r>
            <a:r>
              <a:rPr lang="fr-FR" sz="1200" b="0" i="0" kern="1200" dirty="0" smtClean="0">
                <a:solidFill>
                  <a:schemeClr val="tx1"/>
                </a:solidFill>
                <a:effectLst/>
                <a:latin typeface="+mn-lt"/>
                <a:ea typeface="+mn-ea"/>
                <a:cs typeface="+mn-cs"/>
              </a:rPr>
              <a:t> léger et fleuri et 100% naturel.</a:t>
            </a: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fr-FR" sz="1200" b="0" i="0" u="none" strike="noStrike" kern="1200" dirty="0" smtClean="0">
                <a:solidFill>
                  <a:schemeClr val="tx1"/>
                </a:solidFill>
                <a:effectLst/>
                <a:latin typeface="+mn-lt"/>
                <a:ea typeface="+mn-ea"/>
                <a:cs typeface="+mn-cs"/>
              </a:rPr>
              <a:t>Action anti-âge (ou préserve la jeunesse de la peau)</a:t>
            </a:r>
          </a:p>
          <a:p>
            <a:endParaRPr lang="fr-FR" sz="1200" i="0" u="sng" kern="1200" dirty="0" smtClean="0">
              <a:solidFill>
                <a:schemeClr val="tx1"/>
              </a:solidFill>
              <a:effectLst/>
              <a:latin typeface="+mn-lt"/>
              <a:ea typeface="+mn-ea"/>
              <a:cs typeface="+mn-cs"/>
            </a:endParaRPr>
          </a:p>
          <a:p>
            <a:endParaRPr lang="fr-FR" sz="1200" i="0" u="sng" kern="1200" dirty="0" smtClean="0">
              <a:solidFill>
                <a:schemeClr val="tx1"/>
              </a:solidFill>
              <a:effectLst/>
              <a:latin typeface="+mn-lt"/>
              <a:ea typeface="+mn-ea"/>
              <a:cs typeface="+mn-cs"/>
            </a:endParaRPr>
          </a:p>
        </p:txBody>
      </p:sp>
      <p:sp>
        <p:nvSpPr>
          <p:cNvPr id="4" name="Espace réservé du numéro de diapositive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E563EA7-A024-41BE-BFA5-2D2CC21575F9}" type="slidenum">
              <a:rPr kumimoji="0" lang="fr-FR"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fr-FR"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0968831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sz="1200" i="0" u="sng" kern="1200" dirty="0" smtClean="0">
                <a:solidFill>
                  <a:schemeClr val="tx1"/>
                </a:solidFill>
                <a:effectLst/>
                <a:latin typeface="+mn-lt"/>
                <a:ea typeface="+mn-ea"/>
                <a:cs typeface="+mn-cs"/>
              </a:rPr>
              <a:t>Pour qui </a:t>
            </a:r>
            <a:r>
              <a:rPr lang="fr-FR" sz="1200" i="0" u="sng" kern="1200" baseline="0" dirty="0" smtClean="0">
                <a:solidFill>
                  <a:schemeClr val="tx1"/>
                </a:solidFill>
                <a:effectLst/>
                <a:latin typeface="+mn-lt"/>
                <a:ea typeface="+mn-ea"/>
                <a:cs typeface="+mn-cs"/>
              </a:rPr>
              <a:t>?</a:t>
            </a:r>
          </a:p>
          <a:p>
            <a:endParaRPr lang="fr-FR" sz="1200" dirty="0" smtClean="0">
              <a:solidFill>
                <a:prstClr val="black"/>
              </a:solidFill>
              <a:latin typeface="Century Gothic" panose="020B0502020202020204" pitchFamily="34" charset="0"/>
            </a:endParaRPr>
          </a:p>
          <a:p>
            <a:pPr algn="just">
              <a:defRPr/>
            </a:pPr>
            <a:r>
              <a:rPr lang="fr-FR" dirty="0" smtClean="0">
                <a:solidFill>
                  <a:srgbClr val="3E3E3E"/>
                </a:solidFill>
                <a:latin typeface="Roboto" panose="02000000000000000000" pitchFamily="2" charset="0"/>
                <a:ea typeface="Roboto" panose="02000000000000000000" pitchFamily="2" charset="0"/>
              </a:rPr>
              <a:t>▪ Idéal pour tous : hommes, femmes, tout âge, tous types de peaux, toute l’année ! </a:t>
            </a:r>
          </a:p>
          <a:p>
            <a:pPr algn="just">
              <a:defRPr/>
            </a:pPr>
            <a:r>
              <a:rPr lang="fr-FR" dirty="0" smtClean="0">
                <a:solidFill>
                  <a:srgbClr val="3E3E3E"/>
                </a:solidFill>
                <a:latin typeface="Roboto" panose="02000000000000000000" pitchFamily="2" charset="0"/>
                <a:ea typeface="Roboto" panose="02000000000000000000" pitchFamily="2" charset="0"/>
              </a:rPr>
              <a:t>▪ En cure avant et après l’été et/ou l’hiver. </a:t>
            </a:r>
          </a:p>
          <a:p>
            <a:pPr algn="just">
              <a:defRPr/>
            </a:pPr>
            <a:r>
              <a:rPr lang="fr-FR" dirty="0" smtClean="0">
                <a:solidFill>
                  <a:srgbClr val="3E3E3E"/>
                </a:solidFill>
                <a:latin typeface="Roboto" panose="02000000000000000000" pitchFamily="2" charset="0"/>
                <a:ea typeface="Roboto" panose="02000000000000000000" pitchFamily="2" charset="0"/>
              </a:rPr>
              <a:t>▪ 1 pression ajoutée au fond de teint pour une tenue prolongée !</a:t>
            </a:r>
          </a:p>
          <a:p>
            <a:pPr algn="just">
              <a:defRPr/>
            </a:pPr>
            <a:r>
              <a:rPr lang="fr-FR" dirty="0" smtClean="0">
                <a:solidFill>
                  <a:srgbClr val="3E3E3E"/>
                </a:solidFill>
                <a:latin typeface="Roboto" panose="02000000000000000000" pitchFamily="2" charset="0"/>
                <a:ea typeface="Roboto" panose="02000000000000000000" pitchFamily="2" charset="0"/>
              </a:rPr>
              <a:t>▪ En complément, utiliser le </a:t>
            </a:r>
            <a:r>
              <a:rPr lang="fr-FR" cap="small" dirty="0" smtClean="0">
                <a:solidFill>
                  <a:srgbClr val="3E3E3E"/>
                </a:solidFill>
                <a:latin typeface="Roboto" panose="02000000000000000000" pitchFamily="2" charset="0"/>
                <a:ea typeface="Roboto" panose="02000000000000000000" pitchFamily="2" charset="0"/>
              </a:rPr>
              <a:t>masque hydra n°1 </a:t>
            </a:r>
            <a:r>
              <a:rPr lang="fr-FR" dirty="0" smtClean="0">
                <a:solidFill>
                  <a:srgbClr val="3E3E3E"/>
                </a:solidFill>
                <a:latin typeface="Roboto" panose="02000000000000000000" pitchFamily="2" charset="0"/>
                <a:ea typeface="Roboto" panose="02000000000000000000" pitchFamily="2" charset="0"/>
              </a:rPr>
              <a:t>une à trois fois par semaine </a:t>
            </a:r>
          </a:p>
          <a:p>
            <a:pPr marL="0" marR="0" lvl="0" indent="0" algn="l" defTabSz="914400" rtl="0" eaLnBrk="1" fontAlgn="auto" latinLnBrk="0" hangingPunct="1">
              <a:lnSpc>
                <a:spcPct val="100000"/>
              </a:lnSpc>
              <a:spcBef>
                <a:spcPts val="0"/>
              </a:spcBef>
              <a:spcAft>
                <a:spcPts val="0"/>
              </a:spcAft>
              <a:buClrTx/>
              <a:buSzTx/>
              <a:buFont typeface="Wingdings" panose="05000000000000000000" pitchFamily="2" charset="2"/>
              <a:buNone/>
              <a:tabLst/>
              <a:defRPr/>
            </a:pPr>
            <a:r>
              <a:rPr lang="fr-FR" dirty="0" smtClean="0">
                <a:solidFill>
                  <a:srgbClr val="3E3E3E"/>
                </a:solidFill>
                <a:latin typeface="Roboto" panose="02000000000000000000" pitchFamily="2" charset="0"/>
                <a:ea typeface="Roboto" panose="02000000000000000000" pitchFamily="2" charset="0"/>
              </a:rPr>
              <a:t>▪ </a:t>
            </a:r>
            <a:r>
              <a:rPr lang="fr-FR" sz="1200" kern="1200" dirty="0" smtClean="0">
                <a:solidFill>
                  <a:schemeClr val="tx1"/>
                </a:solidFill>
                <a:effectLst/>
                <a:latin typeface="+mn-lt"/>
                <a:ea typeface="+mn-ea"/>
                <a:cs typeface="+mn-cs"/>
              </a:rPr>
              <a:t>Hydra n°1 </a:t>
            </a:r>
            <a:r>
              <a:rPr lang="fr-FR" sz="1200" kern="1200" dirty="0" err="1" smtClean="0">
                <a:solidFill>
                  <a:schemeClr val="tx1"/>
                </a:solidFill>
                <a:effectLst/>
                <a:latin typeface="+mn-lt"/>
                <a:ea typeface="+mn-ea"/>
                <a:cs typeface="+mn-cs"/>
              </a:rPr>
              <a:t>serum</a:t>
            </a:r>
            <a:r>
              <a:rPr lang="fr-FR" sz="1200" kern="1200" dirty="0" smtClean="0">
                <a:solidFill>
                  <a:schemeClr val="tx1"/>
                </a:solidFill>
                <a:effectLst/>
                <a:latin typeface="+mn-lt"/>
                <a:ea typeface="+mn-ea"/>
                <a:cs typeface="+mn-cs"/>
              </a:rPr>
              <a:t> – sous le </a:t>
            </a:r>
            <a:r>
              <a:rPr lang="fr-FR" sz="1200" kern="1200" dirty="0" err="1" smtClean="0">
                <a:solidFill>
                  <a:schemeClr val="tx1"/>
                </a:solidFill>
                <a:effectLst/>
                <a:latin typeface="+mn-lt"/>
                <a:ea typeface="+mn-ea"/>
                <a:cs typeface="+mn-cs"/>
              </a:rPr>
              <a:t>nude</a:t>
            </a:r>
            <a:r>
              <a:rPr lang="fr-FR" sz="1200" kern="1200" dirty="0" smtClean="0">
                <a:solidFill>
                  <a:schemeClr val="tx1"/>
                </a:solidFill>
                <a:effectLst/>
                <a:latin typeface="+mn-lt"/>
                <a:ea typeface="+mn-ea"/>
                <a:cs typeface="+mn-cs"/>
              </a:rPr>
              <a:t> </a:t>
            </a:r>
            <a:r>
              <a:rPr lang="fr-FR" sz="1200" kern="1200" dirty="0" err="1" smtClean="0">
                <a:solidFill>
                  <a:schemeClr val="tx1"/>
                </a:solidFill>
                <a:effectLst/>
                <a:latin typeface="+mn-lt"/>
                <a:ea typeface="+mn-ea"/>
                <a:cs typeface="+mn-cs"/>
              </a:rPr>
              <a:t>perfect</a:t>
            </a:r>
            <a:r>
              <a:rPr lang="fr-FR" sz="1200" kern="1200" dirty="0" smtClean="0">
                <a:solidFill>
                  <a:schemeClr val="tx1"/>
                </a:solidFill>
                <a:effectLst/>
                <a:latin typeface="+mn-lt"/>
                <a:ea typeface="+mn-ea"/>
                <a:cs typeface="+mn-cs"/>
              </a:rPr>
              <a:t> ou la crème anti-rougeurs - TOP </a:t>
            </a:r>
            <a:r>
              <a:rPr lang="fr-FR" sz="1200" kern="1200" dirty="0" err="1" smtClean="0">
                <a:solidFill>
                  <a:schemeClr val="tx1"/>
                </a:solidFill>
                <a:effectLst/>
                <a:latin typeface="+mn-lt"/>
                <a:ea typeface="+mn-ea"/>
                <a:cs typeface="+mn-cs"/>
              </a:rPr>
              <a:t>TOP</a:t>
            </a:r>
            <a:endParaRPr lang="fr-FR" sz="1200" kern="1200" dirty="0" smtClean="0">
              <a:solidFill>
                <a:schemeClr val="tx1"/>
              </a:solidFill>
              <a:effectLst/>
              <a:latin typeface="+mn-lt"/>
              <a:ea typeface="+mn-ea"/>
              <a:cs typeface="+mn-cs"/>
            </a:endParaRPr>
          </a:p>
          <a:p>
            <a:pPr algn="just">
              <a:defRPr/>
            </a:pPr>
            <a:endParaRPr lang="fr-FR" dirty="0" smtClean="0">
              <a:solidFill>
                <a:srgbClr val="3E3E3E"/>
              </a:solidFill>
              <a:latin typeface="Roboto" panose="02000000000000000000" pitchFamily="2" charset="0"/>
              <a:ea typeface="Roboto" panose="02000000000000000000" pitchFamily="2" charset="0"/>
            </a:endParaRPr>
          </a:p>
          <a:p>
            <a:endParaRPr lang="fr-FR" sz="1200" dirty="0" smtClean="0">
              <a:solidFill>
                <a:prstClr val="black"/>
              </a:solidFill>
              <a:latin typeface="Century Gothic" panose="020B0502020202020204" pitchFamily="34" charset="0"/>
            </a:endParaRPr>
          </a:p>
          <a:p>
            <a:r>
              <a:rPr lang="fr-FR" sz="1200" dirty="0" smtClean="0">
                <a:solidFill>
                  <a:prstClr val="black"/>
                </a:solidFill>
                <a:latin typeface="Century Gothic" panose="020B0502020202020204" pitchFamily="34" charset="0"/>
              </a:rPr>
              <a:t>« Ma peau est inconfortable et tiraille »</a:t>
            </a:r>
          </a:p>
          <a:p>
            <a:r>
              <a:rPr lang="fr-FR" sz="1200" dirty="0" smtClean="0">
                <a:solidFill>
                  <a:prstClr val="black"/>
                </a:solidFill>
                <a:latin typeface="Century Gothic" panose="020B0502020202020204" pitchFamily="34" charset="0"/>
              </a:rPr>
              <a:t>« Ma peau desquame »</a:t>
            </a:r>
          </a:p>
          <a:p>
            <a:r>
              <a:rPr lang="fr-FR" sz="1200" dirty="0" smtClean="0">
                <a:solidFill>
                  <a:prstClr val="black"/>
                </a:solidFill>
                <a:latin typeface="Century Gothic" panose="020B0502020202020204" pitchFamily="34" charset="0"/>
              </a:rPr>
              <a:t>« Mon fond de teint plaque »</a:t>
            </a:r>
          </a:p>
          <a:p>
            <a:r>
              <a:rPr lang="fr-FR" sz="1200" dirty="0" smtClean="0">
                <a:solidFill>
                  <a:prstClr val="black"/>
                </a:solidFill>
                <a:latin typeface="Century Gothic" panose="020B0502020202020204" pitchFamily="34" charset="0"/>
              </a:rPr>
              <a:t>« Je reviens du soleil ma peau est terne et inconfortable »</a:t>
            </a:r>
          </a:p>
          <a:p>
            <a:endParaRPr lang="fr-FR" sz="1200" i="0" u="sng" kern="1200" baseline="0" dirty="0" smtClean="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200" b="0" i="0" u="sng" strike="noStrike" kern="1200" cap="none" spc="0" normalizeH="0" baseline="0" noProof="0" dirty="0" smtClean="0">
                <a:ln>
                  <a:noFill/>
                </a:ln>
                <a:solidFill>
                  <a:prstClr val="black"/>
                </a:solidFill>
                <a:effectLst/>
                <a:uLnTx/>
                <a:uFillTx/>
                <a:latin typeface="Century Gothic" panose="020B0502020202020204" pitchFamily="34" charset="0"/>
                <a:ea typeface="+mn-ea"/>
                <a:cs typeface="+mn-cs"/>
              </a:rPr>
              <a:t>Ingrédients :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200" b="0" i="0" u="sng" strike="noStrike" kern="1200" cap="none" spc="0" normalizeH="0" baseline="0" noProof="0" dirty="0" smtClean="0">
              <a:ln>
                <a:noFill/>
              </a:ln>
              <a:solidFill>
                <a:prstClr val="black"/>
              </a:solidFill>
              <a:effectLst/>
              <a:uLnTx/>
              <a:uFillTx/>
              <a:latin typeface="Century Gothic" panose="020B05020202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200" b="1" i="0" u="sng" strike="noStrike" kern="1200" cap="small" spc="0" normalizeH="0" baseline="0" noProof="0" dirty="0" smtClean="0">
                <a:ln>
                  <a:noFill/>
                </a:ln>
                <a:solidFill>
                  <a:prstClr val="black"/>
                </a:solidFill>
                <a:effectLst/>
                <a:uLnTx/>
                <a:uFillTx/>
                <a:latin typeface="Century Gothic" panose="020B0502020202020204" pitchFamily="34" charset="0"/>
                <a:ea typeface="+mn-ea"/>
                <a:cs typeface="+mn-cs"/>
              </a:rPr>
              <a:t>Complexe hydratant :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200" b="0" i="0" u="sng" strike="noStrike" kern="1200" cap="small" spc="0" normalizeH="0" baseline="0" noProof="0" dirty="0" smtClean="0">
              <a:ln>
                <a:noFill/>
              </a:ln>
              <a:solidFill>
                <a:prstClr val="black"/>
              </a:solidFill>
              <a:effectLst/>
              <a:uLnTx/>
              <a:uFillTx/>
              <a:latin typeface="Century Gothic" panose="020B0502020202020204" pitchFamily="34" charset="0"/>
              <a:ea typeface="+mn-ea"/>
              <a:cs typeface="+mn-cs"/>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fr-FR" sz="1200" b="0" i="0" u="none" strike="noStrike" kern="1200" cap="none" spc="0" normalizeH="0" baseline="0" noProof="0" dirty="0" err="1" smtClean="0">
                <a:ln>
                  <a:noFill/>
                </a:ln>
                <a:solidFill>
                  <a:prstClr val="black"/>
                </a:solidFill>
                <a:effectLst/>
                <a:uLnTx/>
                <a:uFillTx/>
                <a:latin typeface="Century Gothic" panose="020B0502020202020204" pitchFamily="34" charset="0"/>
                <a:ea typeface="+mn-ea"/>
                <a:cs typeface="+mn-cs"/>
              </a:rPr>
              <a:t>aloe</a:t>
            </a:r>
            <a:r>
              <a:rPr kumimoji="0" lang="fr-FR" sz="1200" b="0" i="0" u="none" strike="noStrike" kern="1200" cap="none" spc="0" normalizeH="0" baseline="0" noProof="0" dirty="0" smtClean="0">
                <a:ln>
                  <a:noFill/>
                </a:ln>
                <a:solidFill>
                  <a:prstClr val="black"/>
                </a:solidFill>
                <a:effectLst/>
                <a:uLnTx/>
                <a:uFillTx/>
                <a:latin typeface="Century Gothic" panose="020B0502020202020204" pitchFamily="34" charset="0"/>
                <a:ea typeface="+mn-ea"/>
                <a:cs typeface="+mn-cs"/>
              </a:rPr>
              <a:t> </a:t>
            </a:r>
            <a:r>
              <a:rPr kumimoji="0" lang="fr-FR" sz="1200" b="0" i="0" u="none" strike="noStrike" kern="1200" cap="none" spc="0" normalizeH="0" baseline="0" noProof="0" dirty="0" err="1" smtClean="0">
                <a:ln>
                  <a:noFill/>
                </a:ln>
                <a:solidFill>
                  <a:prstClr val="black"/>
                </a:solidFill>
                <a:effectLst/>
                <a:uLnTx/>
                <a:uFillTx/>
                <a:latin typeface="Century Gothic" panose="020B0502020202020204" pitchFamily="34" charset="0"/>
                <a:ea typeface="+mn-ea"/>
                <a:cs typeface="+mn-cs"/>
              </a:rPr>
              <a:t>vera</a:t>
            </a:r>
            <a:r>
              <a:rPr kumimoji="0" lang="fr-FR" sz="1200" b="0" i="0" u="none" strike="noStrike" kern="1200" cap="none" spc="0" normalizeH="0" baseline="0" noProof="0" dirty="0" smtClean="0">
                <a:ln>
                  <a:noFill/>
                </a:ln>
                <a:solidFill>
                  <a:prstClr val="black"/>
                </a:solidFill>
                <a:effectLst/>
                <a:uLnTx/>
                <a:uFillTx/>
                <a:latin typeface="Century Gothic" panose="020B0502020202020204" pitchFamily="34" charset="0"/>
                <a:ea typeface="+mn-ea"/>
                <a:cs typeface="+mn-cs"/>
              </a:rPr>
              <a:t> bio &amp; </a:t>
            </a:r>
            <a:r>
              <a:rPr kumimoji="0" lang="fr-FR" sz="1200" b="0" i="0" u="none" strike="noStrike" kern="1200" cap="none" spc="0" normalizeH="0" baseline="0" noProof="0" dirty="0" err="1" smtClean="0">
                <a:ln>
                  <a:noFill/>
                </a:ln>
                <a:solidFill>
                  <a:prstClr val="black"/>
                </a:solidFill>
                <a:effectLst/>
                <a:uLnTx/>
                <a:uFillTx/>
                <a:latin typeface="Century Gothic" panose="020B0502020202020204" pitchFamily="34" charset="0"/>
                <a:ea typeface="+mn-ea"/>
                <a:cs typeface="+mn-cs"/>
              </a:rPr>
              <a:t>phytosqualane</a:t>
            </a:r>
            <a:r>
              <a:rPr kumimoji="0" lang="fr-FR" sz="1200" b="0" i="0" u="none" strike="noStrike" kern="1200" cap="none" spc="0" normalizeH="0" baseline="0" noProof="0" dirty="0" smtClean="0">
                <a:ln>
                  <a:noFill/>
                </a:ln>
                <a:solidFill>
                  <a:prstClr val="black"/>
                </a:solidFill>
                <a:effectLst/>
                <a:uLnTx/>
                <a:uFillTx/>
                <a:latin typeface="Century Gothic" panose="020B0502020202020204" pitchFamily="34" charset="0"/>
                <a:ea typeface="+mn-ea"/>
                <a:cs typeface="+mn-cs"/>
              </a:rPr>
              <a:t> d’olive : Hydratant, renforce la fonction barrière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200" b="0" i="0" u="none" strike="noStrike" kern="1200" cap="none" spc="0" normalizeH="0" baseline="0" noProof="0" dirty="0" smtClean="0">
              <a:ln>
                <a:noFill/>
              </a:ln>
              <a:solidFill>
                <a:prstClr val="black"/>
              </a:solidFill>
              <a:effectLst/>
              <a:uLnTx/>
              <a:uFillTx/>
              <a:latin typeface="Century Gothic" panose="020B0502020202020204" pitchFamily="34" charset="0"/>
              <a:ea typeface="+mn-ea"/>
              <a:cs typeface="+mn-cs"/>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fr-FR" sz="1200" b="0" i="0" u="none" strike="noStrike" kern="1200" cap="none" spc="0" normalizeH="0" baseline="0" noProof="0" dirty="0" err="1" smtClean="0">
                <a:ln>
                  <a:noFill/>
                </a:ln>
                <a:solidFill>
                  <a:prstClr val="black"/>
                </a:solidFill>
                <a:effectLst/>
                <a:uLnTx/>
                <a:uFillTx/>
                <a:latin typeface="Century Gothic" panose="020B0502020202020204" pitchFamily="34" charset="0"/>
                <a:ea typeface="+mn-ea"/>
                <a:cs typeface="+mn-cs"/>
              </a:rPr>
              <a:t>imperata</a:t>
            </a:r>
            <a:r>
              <a:rPr kumimoji="0" lang="fr-FR" sz="1200" b="0" i="0" u="none" strike="noStrike" kern="1200" cap="none" spc="0" normalizeH="0" baseline="0" noProof="0" dirty="0" smtClean="0">
                <a:ln>
                  <a:noFill/>
                </a:ln>
                <a:solidFill>
                  <a:prstClr val="black"/>
                </a:solidFill>
                <a:effectLst/>
                <a:uLnTx/>
                <a:uFillTx/>
                <a:latin typeface="Century Gothic" panose="020B0502020202020204" pitchFamily="34" charset="0"/>
                <a:ea typeface="+mn-ea"/>
                <a:cs typeface="+mn-cs"/>
              </a:rPr>
              <a:t> </a:t>
            </a:r>
            <a:r>
              <a:rPr kumimoji="0" lang="fr-FR" sz="1200" b="0" i="0" u="none" strike="noStrike" kern="1200" cap="none" spc="0" normalizeH="0" baseline="0" noProof="0" dirty="0" err="1" smtClean="0">
                <a:ln>
                  <a:noFill/>
                </a:ln>
                <a:solidFill>
                  <a:prstClr val="black"/>
                </a:solidFill>
                <a:effectLst/>
                <a:uLnTx/>
                <a:uFillTx/>
                <a:latin typeface="Century Gothic" panose="020B0502020202020204" pitchFamily="34" charset="0"/>
                <a:ea typeface="+mn-ea"/>
                <a:cs typeface="+mn-cs"/>
              </a:rPr>
              <a:t>cylindrica</a:t>
            </a:r>
            <a:r>
              <a:rPr kumimoji="0" lang="fr-FR" sz="1200" b="0" i="0" u="none" strike="noStrike" kern="1200" cap="none" spc="0" normalizeH="0" baseline="0" noProof="0" dirty="0" smtClean="0">
                <a:ln>
                  <a:noFill/>
                </a:ln>
                <a:solidFill>
                  <a:prstClr val="black"/>
                </a:solidFill>
                <a:effectLst/>
                <a:uLnTx/>
                <a:uFillTx/>
                <a:latin typeface="Century Gothic" panose="020B0502020202020204" pitchFamily="34" charset="0"/>
                <a:ea typeface="+mn-ea"/>
                <a:cs typeface="+mn-cs"/>
              </a:rPr>
              <a:t> : action hygroscopique = hydratation intense et longue durée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200" b="0" i="0" u="none" strike="noStrike" kern="1200" cap="none" spc="0" normalizeH="0" baseline="0" noProof="0" dirty="0" smtClean="0">
              <a:ln>
                <a:noFill/>
              </a:ln>
              <a:solidFill>
                <a:prstClr val="black"/>
              </a:solidFill>
              <a:effectLst/>
              <a:uLnTx/>
              <a:uFillTx/>
              <a:latin typeface="Century Gothic" panose="020B0502020202020204" pitchFamily="34" charset="0"/>
              <a:ea typeface="+mn-ea"/>
              <a:cs typeface="+mn-cs"/>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fr-FR" sz="1200" b="0" i="0" u="none" strike="noStrike" kern="1200" cap="none" spc="0" normalizeH="0" baseline="0" noProof="0" dirty="0" smtClean="0">
                <a:ln>
                  <a:noFill/>
                </a:ln>
                <a:solidFill>
                  <a:prstClr val="black"/>
                </a:solidFill>
                <a:effectLst/>
                <a:uLnTx/>
                <a:uFillTx/>
                <a:latin typeface="Century Gothic" panose="020B0502020202020204" pitchFamily="34" charset="0"/>
                <a:ea typeface="+mn-ea"/>
                <a:cs typeface="+mn-cs"/>
              </a:rPr>
              <a:t>AH de BPM : Hydratation</a:t>
            </a:r>
            <a:r>
              <a:rPr lang="fr-FR" altLang="zh-TW" u="none" dirty="0" smtClean="0">
                <a:latin typeface="Optima" pitchFamily="34" charset="0"/>
                <a:sym typeface="Wingdings" panose="05000000000000000000" pitchFamily="2" charset="2"/>
              </a:rPr>
              <a:t> en profondeur,</a:t>
            </a:r>
            <a:r>
              <a:rPr lang="fr-FR" altLang="zh-TW" u="none" baseline="0" dirty="0" smtClean="0">
                <a:latin typeface="Optima" pitchFamily="34" charset="0"/>
                <a:sym typeface="Wingdings" panose="05000000000000000000" pitchFamily="2" charset="2"/>
              </a:rPr>
              <a:t> </a:t>
            </a:r>
            <a:r>
              <a:rPr lang="fr-FR" altLang="zh-TW" u="none" dirty="0" smtClean="0">
                <a:latin typeface="Optima" pitchFamily="34" charset="0"/>
                <a:sym typeface="Wingdings" panose="05000000000000000000" pitchFamily="2" charset="2"/>
              </a:rPr>
              <a:t>renouvellement des cellules, action </a:t>
            </a:r>
            <a:r>
              <a:rPr lang="fr-FR" altLang="zh-TW" u="none" dirty="0" err="1" smtClean="0">
                <a:latin typeface="Optima" pitchFamily="34" charset="0"/>
                <a:sym typeface="Wingdings" panose="05000000000000000000" pitchFamily="2" charset="2"/>
              </a:rPr>
              <a:t>rede</a:t>
            </a:r>
            <a:r>
              <a:rPr lang="fr-FR" altLang="zh-TW" u="none" baseline="0" dirty="0" err="1" smtClean="0">
                <a:latin typeface="Optima" pitchFamily="34" charset="0"/>
                <a:sym typeface="Wingdings" panose="05000000000000000000" pitchFamily="2" charset="2"/>
              </a:rPr>
              <a:t>nsifiante</a:t>
            </a:r>
            <a:r>
              <a:rPr lang="fr-FR" altLang="zh-TW" u="none" baseline="0" dirty="0" smtClean="0">
                <a:latin typeface="Optima" pitchFamily="34" charset="0"/>
                <a:sym typeface="Wingdings" panose="05000000000000000000" pitchFamily="2" charset="2"/>
              </a:rPr>
              <a:t> / </a:t>
            </a:r>
            <a:r>
              <a:rPr lang="fr-FR" altLang="zh-TW" u="none" baseline="0" dirty="0" err="1" smtClean="0">
                <a:latin typeface="Optima" pitchFamily="34" charset="0"/>
                <a:sym typeface="Wingdings" panose="05000000000000000000" pitchFamily="2" charset="2"/>
              </a:rPr>
              <a:t>restructurante</a:t>
            </a:r>
            <a:r>
              <a:rPr lang="fr-FR" altLang="zh-TW" u="none" baseline="0" dirty="0" smtClean="0">
                <a:latin typeface="Optima" pitchFamily="34" charset="0"/>
                <a:sym typeface="Wingdings" panose="05000000000000000000" pitchFamily="2" charset="2"/>
              </a:rPr>
              <a:t> </a:t>
            </a:r>
          </a:p>
          <a:p>
            <a:pPr marL="0" marR="0" lvl="0" indent="0" algn="l" defTabSz="914400" rtl="0" eaLnBrk="1" fontAlgn="auto" latinLnBrk="0" hangingPunct="1">
              <a:lnSpc>
                <a:spcPct val="100000"/>
              </a:lnSpc>
              <a:spcBef>
                <a:spcPts val="0"/>
              </a:spcBef>
              <a:spcAft>
                <a:spcPts val="0"/>
              </a:spcAft>
              <a:buClrTx/>
              <a:buSzTx/>
              <a:buFontTx/>
              <a:buNone/>
              <a:tabLst/>
              <a:defRPr/>
            </a:pPr>
            <a:endParaRPr lang="fr-FR" altLang="zh-TW" u="none" baseline="0" dirty="0" smtClean="0">
              <a:latin typeface="Optima" pitchFamily="34" charset="0"/>
              <a:sym typeface="Wingdings" panose="05000000000000000000" pitchFamily="2" charset="2"/>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fr-FR" sz="1200" b="0" i="0" u="none" strike="noStrike" kern="1200" cap="none" spc="0" normalizeH="0" baseline="0" noProof="0" dirty="0" smtClean="0">
                <a:ln>
                  <a:noFill/>
                </a:ln>
                <a:solidFill>
                  <a:prstClr val="black"/>
                </a:solidFill>
                <a:effectLst/>
                <a:uLnTx/>
                <a:uFillTx/>
                <a:latin typeface="Century Gothic" panose="020B0502020202020204" pitchFamily="34" charset="0"/>
                <a:ea typeface="+mn-ea"/>
                <a:cs typeface="+mn-cs"/>
              </a:rPr>
              <a:t>Vitamines ACE : Protège les cellules, actions </a:t>
            </a:r>
            <a:r>
              <a:rPr kumimoji="0" lang="fr-FR" sz="1200" b="0" i="0" u="none" strike="noStrike" kern="1200" cap="none" spc="0" normalizeH="0" baseline="0" noProof="0" dirty="0" err="1" smtClean="0">
                <a:ln>
                  <a:noFill/>
                </a:ln>
                <a:solidFill>
                  <a:prstClr val="black"/>
                </a:solidFill>
                <a:effectLst/>
                <a:uLnTx/>
                <a:uFillTx/>
                <a:latin typeface="Century Gothic" panose="020B0502020202020204" pitchFamily="34" charset="0"/>
                <a:ea typeface="+mn-ea"/>
                <a:cs typeface="+mn-cs"/>
              </a:rPr>
              <a:t>antioxydante</a:t>
            </a:r>
            <a:r>
              <a:rPr kumimoji="0" lang="fr-FR" sz="1200" b="0" i="0" u="none" strike="noStrike" kern="1200" cap="none" spc="0" normalizeH="0" baseline="0" noProof="0" dirty="0" smtClean="0">
                <a:ln>
                  <a:noFill/>
                </a:ln>
                <a:solidFill>
                  <a:prstClr val="black"/>
                </a:solidFill>
                <a:effectLst/>
                <a:uLnTx/>
                <a:uFillTx/>
                <a:latin typeface="Century Gothic" panose="020B0502020202020204" pitchFamily="34" charset="0"/>
                <a:ea typeface="+mn-ea"/>
                <a:cs typeface="+mn-cs"/>
              </a:rPr>
              <a:t>, </a:t>
            </a:r>
            <a:r>
              <a:rPr kumimoji="0" lang="fr-FR" sz="1200" b="0" i="0" u="none" strike="noStrike" kern="1200" cap="none" spc="0" normalizeH="0" baseline="0" noProof="0" dirty="0" err="1" smtClean="0">
                <a:ln>
                  <a:noFill/>
                </a:ln>
                <a:solidFill>
                  <a:prstClr val="black"/>
                </a:solidFill>
                <a:effectLst/>
                <a:uLnTx/>
                <a:uFillTx/>
                <a:latin typeface="Century Gothic" panose="020B0502020202020204" pitchFamily="34" charset="0"/>
                <a:ea typeface="+mn-ea"/>
                <a:cs typeface="+mn-cs"/>
              </a:rPr>
              <a:t>régénérante</a:t>
            </a:r>
            <a:r>
              <a:rPr kumimoji="0" lang="fr-FR" sz="1200" b="0" i="0" u="none" strike="noStrike" kern="1200" cap="none" spc="0" normalizeH="0" baseline="0" noProof="0" dirty="0" smtClean="0">
                <a:ln>
                  <a:noFill/>
                </a:ln>
                <a:solidFill>
                  <a:prstClr val="black"/>
                </a:solidFill>
                <a:effectLst/>
                <a:uLnTx/>
                <a:uFillTx/>
                <a:latin typeface="Century Gothic" panose="020B0502020202020204" pitchFamily="34" charset="0"/>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200" b="0" i="0" u="sng" strike="noStrike" kern="1200" cap="none" spc="0" normalizeH="0" baseline="0" noProof="0" dirty="0" smtClean="0">
              <a:ln>
                <a:noFill/>
              </a:ln>
              <a:solidFill>
                <a:prstClr val="black"/>
              </a:solidFill>
              <a:effectLst/>
              <a:uLnTx/>
              <a:uFillTx/>
              <a:latin typeface="Century Gothic" panose="020B0502020202020204" pitchFamily="34" charset="0"/>
              <a:ea typeface="+mn-ea"/>
              <a:cs typeface="+mn-cs"/>
            </a:endParaRP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kumimoji="0" lang="fr-FR" sz="1200" b="0" i="0" u="none" strike="noStrike" kern="1200" cap="none" spc="0" normalizeH="0" baseline="0" noProof="0" dirty="0" err="1" smtClean="0">
                <a:ln>
                  <a:noFill/>
                </a:ln>
                <a:solidFill>
                  <a:prstClr val="black"/>
                </a:solidFill>
                <a:effectLst/>
                <a:uLnTx/>
                <a:uFillTx/>
                <a:latin typeface="Century Gothic" panose="020B0502020202020204" pitchFamily="34" charset="0"/>
                <a:ea typeface="+mn-ea"/>
                <a:cs typeface="+mn-cs"/>
              </a:rPr>
              <a:t>Polysacharides</a:t>
            </a:r>
            <a:r>
              <a:rPr kumimoji="0" lang="fr-FR" sz="1200" b="0" i="0" u="none" strike="noStrike" kern="1200" cap="none" spc="0" normalizeH="0" baseline="0" noProof="0" dirty="0" smtClean="0">
                <a:ln>
                  <a:noFill/>
                </a:ln>
                <a:solidFill>
                  <a:prstClr val="black"/>
                </a:solidFill>
                <a:effectLst/>
                <a:uLnTx/>
                <a:uFillTx/>
                <a:latin typeface="Century Gothic" panose="020B0502020202020204" pitchFamily="34" charset="0"/>
                <a:ea typeface="+mn-ea"/>
                <a:cs typeface="+mn-cs"/>
              </a:rPr>
              <a:t>, sérine, PCA, glycérine végétale : hydratant </a:t>
            </a:r>
          </a:p>
          <a:p>
            <a:pPr marL="171450" marR="0" lvl="0" indent="-171450" algn="l" defTabSz="914400" rtl="0" eaLnBrk="1" fontAlgn="auto" latinLnBrk="0" hangingPunct="1">
              <a:lnSpc>
                <a:spcPct val="100000"/>
              </a:lnSpc>
              <a:spcBef>
                <a:spcPts val="0"/>
              </a:spcBef>
              <a:spcAft>
                <a:spcPts val="0"/>
              </a:spcAft>
              <a:buClrTx/>
              <a:buSzTx/>
              <a:buFontTx/>
              <a:buChar char="-"/>
              <a:tabLst/>
              <a:defRPr/>
            </a:pPr>
            <a:endParaRPr kumimoji="0" lang="fr-FR" sz="1200" b="0" i="0" u="none" strike="noStrike" kern="1200" cap="none" spc="0" normalizeH="0" baseline="0" noProof="0" dirty="0" smtClean="0">
              <a:ln>
                <a:noFill/>
              </a:ln>
              <a:solidFill>
                <a:prstClr val="black"/>
              </a:solidFill>
              <a:effectLst/>
              <a:uLnTx/>
              <a:uFillTx/>
              <a:latin typeface="Century Gothic" panose="020B0502020202020204" pitchFamily="34" charset="0"/>
              <a:ea typeface="+mn-ea"/>
              <a:cs typeface="+mn-cs"/>
            </a:endParaRPr>
          </a:p>
          <a:p>
            <a:pPr defTabSz="1041400">
              <a:spcBef>
                <a:spcPct val="0"/>
              </a:spcBef>
            </a:pPr>
            <a:r>
              <a:rPr lang="fr-FR" altLang="fr-FR" sz="1200" b="1" dirty="0" smtClean="0">
                <a:latin typeface="Optima" pitchFamily="34" charset="0"/>
              </a:rPr>
              <a:t>+ </a:t>
            </a:r>
          </a:p>
          <a:p>
            <a:pPr defTabSz="1041400">
              <a:spcBef>
                <a:spcPct val="0"/>
              </a:spcBef>
            </a:pPr>
            <a:r>
              <a:rPr lang="fr-FR" altLang="fr-FR" sz="1200" b="1" dirty="0" smtClean="0">
                <a:latin typeface="Optima" pitchFamily="34" charset="0"/>
              </a:rPr>
              <a:t>GLYCERINE VEGETALE </a:t>
            </a:r>
            <a:r>
              <a:rPr lang="fr-FR" altLang="fr-FR" sz="1200" b="0" dirty="0" smtClean="0">
                <a:latin typeface="Optima" pitchFamily="34" charset="0"/>
              </a:rPr>
              <a:t>(ingrédient ECOCERT, provient du colza</a:t>
            </a:r>
            <a:r>
              <a:rPr lang="fr-FR" altLang="fr-FR" sz="1200" b="0" baseline="0" dirty="0" smtClean="0">
                <a:latin typeface="Optima" pitchFamily="34" charset="0"/>
              </a:rPr>
              <a:t> européen) </a:t>
            </a:r>
            <a:r>
              <a:rPr lang="fr-FR" sz="1200" b="0" kern="1200" dirty="0" smtClean="0">
                <a:solidFill>
                  <a:schemeClr val="tx1"/>
                </a:solidFill>
                <a:effectLst/>
                <a:latin typeface="+mn-lt"/>
                <a:ea typeface="+mn-ea"/>
                <a:cs typeface="+mn-cs"/>
              </a:rPr>
              <a:t>Action </a:t>
            </a:r>
            <a:r>
              <a:rPr lang="fr-FR" sz="1200" kern="1200" dirty="0" smtClean="0">
                <a:solidFill>
                  <a:schemeClr val="tx1"/>
                </a:solidFill>
                <a:effectLst/>
                <a:latin typeface="+mn-lt"/>
                <a:ea typeface="+mn-ea"/>
                <a:cs typeface="+mn-cs"/>
              </a:rPr>
              <a:t>: </a:t>
            </a:r>
            <a:r>
              <a:rPr lang="fr-FR" sz="1200" kern="1200" dirty="0" err="1" smtClean="0">
                <a:solidFill>
                  <a:schemeClr val="tx1"/>
                </a:solidFill>
                <a:effectLst/>
                <a:latin typeface="+mn-lt"/>
                <a:ea typeface="+mn-ea"/>
                <a:cs typeface="+mn-cs"/>
              </a:rPr>
              <a:t>Humectante</a:t>
            </a:r>
            <a:r>
              <a:rPr lang="fr-FR" sz="1200" kern="1200" dirty="0" smtClean="0">
                <a:solidFill>
                  <a:schemeClr val="tx1"/>
                </a:solidFill>
                <a:effectLst/>
                <a:latin typeface="+mn-lt"/>
                <a:ea typeface="+mn-ea"/>
                <a:cs typeface="+mn-cs"/>
              </a:rPr>
              <a:t> et hydratante, elle réduit la vitesse d’évaporation de l’eau à la surface de la peau, assouplit,  adoucit et atténue les rugosités.</a:t>
            </a:r>
            <a:endParaRPr lang="fr-FR" altLang="fr-FR" sz="1200" b="1" dirty="0" smtClean="0">
              <a:latin typeface="Optima" pitchFamily="34" charset="0"/>
            </a:endParaRPr>
          </a:p>
          <a:p>
            <a:pPr defTabSz="1041400">
              <a:spcBef>
                <a:spcPct val="0"/>
              </a:spcBef>
            </a:pPr>
            <a:r>
              <a:rPr lang="fr-FR" altLang="fr-FR" sz="1200" b="1" dirty="0" smtClean="0">
                <a:latin typeface="Optima" pitchFamily="34" charset="0"/>
              </a:rPr>
              <a:t>SERINE:</a:t>
            </a:r>
            <a:r>
              <a:rPr lang="fr-FR" altLang="fr-FR" sz="1200" dirty="0" smtClean="0">
                <a:latin typeface="Optima" pitchFamily="34" charset="0"/>
              </a:rPr>
              <a:t> acide aminé qui fait partie du Natural </a:t>
            </a:r>
            <a:r>
              <a:rPr lang="fr-FR" altLang="fr-FR" sz="1200" dirty="0" err="1" smtClean="0">
                <a:latin typeface="Optima" pitchFamily="34" charset="0"/>
              </a:rPr>
              <a:t>Moisturizing</a:t>
            </a:r>
            <a:r>
              <a:rPr lang="fr-FR" altLang="fr-FR" sz="1200" dirty="0" smtClean="0">
                <a:latin typeface="Optima" pitchFamily="34" charset="0"/>
              </a:rPr>
              <a:t> Factor (NMF) qui est le facteur d'humidification maintenant l'hydratation normale de la peau</a:t>
            </a:r>
          </a:p>
          <a:p>
            <a:pPr marL="0" marR="0" lvl="0" indent="0" algn="l" defTabSz="1041400" rtl="0" eaLnBrk="1" fontAlgn="auto" latinLnBrk="0" hangingPunct="1">
              <a:lnSpc>
                <a:spcPct val="100000"/>
              </a:lnSpc>
              <a:spcBef>
                <a:spcPct val="0"/>
              </a:spcBef>
              <a:spcAft>
                <a:spcPts val="0"/>
              </a:spcAft>
              <a:buClrTx/>
              <a:buSzTx/>
              <a:buFontTx/>
              <a:buNone/>
              <a:tabLst/>
              <a:defRPr/>
            </a:pPr>
            <a:r>
              <a:rPr lang="fr-FR" altLang="fr-FR" sz="1200" b="1" dirty="0" smtClean="0">
                <a:latin typeface="Optima" pitchFamily="34" charset="0"/>
              </a:rPr>
              <a:t>PCA: </a:t>
            </a:r>
            <a:r>
              <a:rPr lang="fr-FR" altLang="fr-FR" sz="1200" dirty="0" smtClean="0">
                <a:latin typeface="Optima" pitchFamily="34" charset="0"/>
              </a:rPr>
              <a:t>PYRROLIDONE CARBOXYLIC ACID</a:t>
            </a:r>
            <a:r>
              <a:rPr lang="fr-FR" altLang="fr-FR" sz="1200" baseline="0" dirty="0" smtClean="0">
                <a:latin typeface="Optima" pitchFamily="34" charset="0"/>
              </a:rPr>
              <a:t> = </a:t>
            </a:r>
            <a:r>
              <a:rPr lang="fr-FR" altLang="fr-FR" sz="1200" b="1" dirty="0" smtClean="0">
                <a:latin typeface="Optima" pitchFamily="34" charset="0"/>
              </a:rPr>
              <a:t>Entre dans la composition du NMF, hygroscopique &gt; maintient l’eau</a:t>
            </a:r>
            <a:r>
              <a:rPr lang="fr-FR" altLang="fr-FR" sz="1200" b="1" baseline="0" dirty="0" smtClean="0">
                <a:latin typeface="Optima" pitchFamily="34" charset="0"/>
              </a:rPr>
              <a:t> dans la peau</a:t>
            </a:r>
            <a:endParaRPr lang="fr-FR" altLang="fr-FR" sz="1200" b="1" dirty="0" smtClean="0">
              <a:latin typeface="Optima" pitchFamily="34" charset="0"/>
            </a:endParaRPr>
          </a:p>
          <a:p>
            <a:pPr defTabSz="1041400">
              <a:spcBef>
                <a:spcPct val="0"/>
              </a:spcBef>
            </a:pPr>
            <a:r>
              <a:rPr lang="fr-FR" altLang="fr-FR" sz="1200" dirty="0" smtClean="0">
                <a:latin typeface="Optima" pitchFamily="34" charset="0"/>
              </a:rPr>
              <a:t>Origine: Betterave </a:t>
            </a:r>
          </a:p>
          <a:p>
            <a:pPr marL="0" marR="0" lvl="0" indent="0" algn="l" defTabSz="914400" rtl="0" eaLnBrk="1" fontAlgn="auto" latinLnBrk="0" hangingPunct="1">
              <a:lnSpc>
                <a:spcPct val="100000"/>
              </a:lnSpc>
              <a:spcBef>
                <a:spcPts val="0"/>
              </a:spcBef>
              <a:spcAft>
                <a:spcPts val="0"/>
              </a:spcAft>
              <a:buClrTx/>
              <a:buSzTx/>
              <a:buFontTx/>
              <a:buNone/>
              <a:tabLst/>
              <a:defRPr/>
            </a:pPr>
            <a:r>
              <a:rPr lang="fr-FR" altLang="fr-FR" sz="1200" b="1" dirty="0" smtClean="0">
                <a:latin typeface="Optima" pitchFamily="34" charset="0"/>
              </a:rPr>
              <a:t>POLYSACCHARIDE :</a:t>
            </a:r>
            <a:r>
              <a:rPr lang="fr-FR" altLang="fr-FR" sz="1200" b="1" baseline="0" dirty="0" smtClean="0">
                <a:latin typeface="Optima" pitchFamily="34" charset="0"/>
              </a:rPr>
              <a:t> </a:t>
            </a:r>
            <a:r>
              <a:rPr lang="fr-FR" altLang="fr-FR" sz="1200" dirty="0" smtClean="0">
                <a:latin typeface="Optima" pitchFamily="34" charset="0"/>
              </a:rPr>
              <a:t>Pouvoir hydratant immédiat et prolongé, apporte un toucher soyeux</a:t>
            </a:r>
            <a:endParaRPr lang="fr-FR" altLang="fr-FR" sz="1200" b="1" baseline="0" dirty="0" smtClean="0">
              <a:latin typeface="Optima" pitchFamily="34" charset="0"/>
            </a:endParaRPr>
          </a:p>
          <a:p>
            <a:r>
              <a:rPr lang="fr-FR" sz="1200" b="0" kern="1200" baseline="0" dirty="0" smtClean="0">
                <a:solidFill>
                  <a:schemeClr val="tx1"/>
                </a:solidFill>
                <a:effectLst/>
                <a:latin typeface="Optima" pitchFamily="34" charset="0"/>
                <a:ea typeface="+mn-ea"/>
                <a:cs typeface="+mn-cs"/>
              </a:rPr>
              <a:t>O</a:t>
            </a:r>
            <a:r>
              <a:rPr lang="fr-FR" sz="1200" b="0" kern="1200" dirty="0" smtClean="0">
                <a:solidFill>
                  <a:schemeClr val="tx1"/>
                </a:solidFill>
                <a:effectLst/>
                <a:latin typeface="+mn-lt"/>
                <a:ea typeface="+mn-ea"/>
                <a:cs typeface="+mn-cs"/>
              </a:rPr>
              <a:t>rigine : </a:t>
            </a:r>
            <a:r>
              <a:rPr lang="fr-FR" sz="1200" kern="1200" dirty="0" smtClean="0">
                <a:solidFill>
                  <a:schemeClr val="tx1"/>
                </a:solidFill>
                <a:effectLst/>
                <a:latin typeface="+mn-lt"/>
                <a:ea typeface="+mn-ea"/>
                <a:cs typeface="+mn-cs"/>
              </a:rPr>
              <a:t>biotechnologie  </a:t>
            </a:r>
          </a:p>
          <a:p>
            <a:r>
              <a:rPr lang="fr-FR" sz="1200" b="0" kern="1200" dirty="0" smtClean="0">
                <a:solidFill>
                  <a:schemeClr val="tx1"/>
                </a:solidFill>
                <a:effectLst/>
                <a:latin typeface="+mn-lt"/>
                <a:ea typeface="+mn-ea"/>
                <a:cs typeface="+mn-cs"/>
              </a:rPr>
              <a:t>Composition : </a:t>
            </a:r>
            <a:r>
              <a:rPr lang="fr-FR" sz="1200" kern="1200" dirty="0" smtClean="0">
                <a:solidFill>
                  <a:schemeClr val="tx1"/>
                </a:solidFill>
                <a:effectLst/>
                <a:latin typeface="+mn-lt"/>
                <a:ea typeface="+mn-ea"/>
                <a:cs typeface="+mn-cs"/>
              </a:rPr>
              <a:t>polysaccharide (sucre complexe composé de plusieurs molécules de sucres simples) obtenu par fermentation naturelle bactérienne dont les substrats sont du sorbitol de maïs et peptone de soja. </a:t>
            </a:r>
          </a:p>
          <a:p>
            <a:pPr defTabSz="1041400">
              <a:spcBef>
                <a:spcPct val="0"/>
              </a:spcBef>
            </a:pPr>
            <a:endParaRPr lang="fr-FR" altLang="fr-FR" sz="1200" dirty="0" smtClean="0">
              <a:latin typeface="Optima" pitchFamily="34" charset="0"/>
            </a:endParaRPr>
          </a:p>
          <a:p>
            <a:pPr defTabSz="1041400">
              <a:spcBef>
                <a:spcPct val="50000"/>
              </a:spcBef>
            </a:pPr>
            <a:r>
              <a:rPr lang="fr-FR" altLang="fr-FR" sz="1200" b="1" dirty="0" smtClean="0">
                <a:latin typeface="Optima" pitchFamily="34" charset="0"/>
              </a:rPr>
              <a:t>EXTRAIT DE LEVURE: </a:t>
            </a:r>
            <a:r>
              <a:rPr lang="fr-FR" altLang="fr-FR" sz="1200" dirty="0" smtClean="0">
                <a:latin typeface="Optima" pitchFamily="34" charset="0"/>
              </a:rPr>
              <a:t>favorise la formation d'un ciment lipidique</a:t>
            </a:r>
          </a:p>
          <a:p>
            <a:pPr defTabSz="1041400"/>
            <a:r>
              <a:rPr lang="fr-FR" altLang="fr-FR" sz="1200" b="1" dirty="0" smtClean="0">
                <a:latin typeface="Optima" pitchFamily="34" charset="0"/>
              </a:rPr>
              <a:t>SILICIUM: reconstitue</a:t>
            </a:r>
            <a:r>
              <a:rPr lang="fr-FR" altLang="fr-FR" sz="1200" b="1" baseline="0" dirty="0" smtClean="0">
                <a:latin typeface="Optima" pitchFamily="34" charset="0"/>
              </a:rPr>
              <a:t> les réserves en eau de la peau. </a:t>
            </a:r>
            <a:r>
              <a:rPr lang="fr-FR" altLang="fr-FR" sz="1200" dirty="0" smtClean="0">
                <a:latin typeface="Optima" pitchFamily="34" charset="0"/>
              </a:rPr>
              <a:t>Présent dans de nombreux aliments. Il induit ou régule la multiplication des fibroblastes. </a:t>
            </a:r>
          </a:p>
          <a:p>
            <a:pPr defTabSz="1041400">
              <a:spcBef>
                <a:spcPct val="0"/>
              </a:spcBef>
            </a:pPr>
            <a:r>
              <a:rPr lang="fr-FR" altLang="fr-FR" sz="1200" dirty="0" smtClean="0">
                <a:latin typeface="Optima" pitchFamily="34" charset="0"/>
              </a:rPr>
              <a:t>Il a été observé que le silicium est</a:t>
            </a:r>
            <a:r>
              <a:rPr lang="fr-FR" altLang="fr-FR" sz="1200" b="1" dirty="0" smtClean="0">
                <a:latin typeface="Optima" pitchFamily="34" charset="0"/>
              </a:rPr>
              <a:t> indispensable pour la synthèse des fibres de collagène et d'élastine</a:t>
            </a:r>
            <a:r>
              <a:rPr lang="fr-FR" altLang="fr-FR" sz="1200" dirty="0" smtClean="0">
                <a:latin typeface="Optima" pitchFamily="34" charset="0"/>
              </a:rPr>
              <a:t>. Le déficit en silicium organique à partir de la quarantaine provoque un dessèchement important de la peau et l'apparition des rides. </a:t>
            </a:r>
            <a:br>
              <a:rPr lang="fr-FR" altLang="fr-FR" sz="1200" dirty="0" smtClean="0">
                <a:latin typeface="Optima" pitchFamily="34" charset="0"/>
              </a:rPr>
            </a:br>
            <a:r>
              <a:rPr lang="fr-FR" altLang="fr-FR" sz="1200" dirty="0" smtClean="0">
                <a:latin typeface="Optima" pitchFamily="34" charset="0"/>
              </a:rPr>
              <a:t>Les </a:t>
            </a:r>
            <a:r>
              <a:rPr lang="fr-FR" altLang="fr-FR" sz="1200" dirty="0" err="1" smtClean="0">
                <a:latin typeface="Optima" pitchFamily="34" charset="0"/>
              </a:rPr>
              <a:t>derivés</a:t>
            </a:r>
            <a:r>
              <a:rPr lang="fr-FR" altLang="fr-FR" sz="1200" dirty="0" smtClean="0">
                <a:latin typeface="Optima" pitchFamily="34" charset="0"/>
              </a:rPr>
              <a:t> organiques </a:t>
            </a:r>
            <a:r>
              <a:rPr lang="fr-FR" altLang="fr-FR" sz="1200" dirty="0" err="1" smtClean="0">
                <a:latin typeface="Optima" pitchFamily="34" charset="0"/>
              </a:rPr>
              <a:t>silicés</a:t>
            </a:r>
            <a:r>
              <a:rPr lang="fr-FR" altLang="fr-FR" sz="1200" dirty="0" smtClean="0">
                <a:latin typeface="Optima" pitchFamily="34" charset="0"/>
              </a:rPr>
              <a:t> (</a:t>
            </a:r>
            <a:r>
              <a:rPr lang="fr-FR" altLang="fr-FR" sz="1200" dirty="0" err="1" smtClean="0">
                <a:latin typeface="Optima" pitchFamily="34" charset="0"/>
              </a:rPr>
              <a:t>silanols</a:t>
            </a:r>
            <a:r>
              <a:rPr lang="fr-FR" altLang="fr-FR" sz="1200" dirty="0" smtClean="0">
                <a:latin typeface="Optima" pitchFamily="34" charset="0"/>
              </a:rPr>
              <a:t>) sont donc indiqués pour agir sur les rides, les vergetures et pour améliorer l’élasticité de la peau.</a:t>
            </a:r>
            <a:endParaRPr lang="fr-FR" altLang="fr-FR" sz="1200" b="1" dirty="0" smtClean="0">
              <a:latin typeface="Optima" pitchFamily="34" charset="0"/>
            </a:endParaRPr>
          </a:p>
          <a:p>
            <a:pPr defTabSz="1041400">
              <a:spcBef>
                <a:spcPct val="0"/>
              </a:spcBef>
            </a:pPr>
            <a:endParaRPr lang="fr-FR" altLang="fr-FR" sz="1200" dirty="0" smtClean="0">
              <a:latin typeface="Optima" pitchFamily="34" charset="0"/>
            </a:endParaRPr>
          </a:p>
          <a:p>
            <a:pPr defTabSz="1041400">
              <a:spcBef>
                <a:spcPct val="0"/>
              </a:spcBef>
            </a:pPr>
            <a:endParaRPr kumimoji="0" lang="fr-FR" sz="1200" b="0" i="0" u="none" strike="noStrike" kern="1200" cap="none" spc="0" normalizeH="0" baseline="0" noProof="0" dirty="0" smtClean="0">
              <a:ln>
                <a:noFill/>
              </a:ln>
              <a:solidFill>
                <a:prstClr val="black"/>
              </a:solidFill>
              <a:effectLst/>
              <a:uLnTx/>
              <a:uFillTx/>
              <a:latin typeface="Century Gothic" panose="020B05020202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200" b="0" i="0" u="sng" strike="noStrike" kern="1200" cap="none" spc="0" normalizeH="0" baseline="0" noProof="0" dirty="0" smtClean="0">
              <a:ln>
                <a:noFill/>
              </a:ln>
              <a:solidFill>
                <a:prstClr val="black"/>
              </a:solidFill>
              <a:effectLst/>
              <a:uLnTx/>
              <a:uFillTx/>
              <a:latin typeface="Century Gothic" panose="020B0502020202020204" pitchFamily="34" charset="0"/>
              <a:ea typeface="+mn-ea"/>
              <a:cs typeface="+mn-cs"/>
            </a:endParaRPr>
          </a:p>
          <a:p>
            <a:r>
              <a:rPr lang="fr-FR" sz="1200" i="0" u="sng" kern="1200" dirty="0" smtClean="0">
                <a:solidFill>
                  <a:schemeClr val="tx1"/>
                </a:solidFill>
                <a:effectLst/>
                <a:latin typeface="+mn-lt"/>
                <a:ea typeface="+mn-ea"/>
                <a:cs typeface="+mn-cs"/>
              </a:rPr>
              <a:t>Utilisation à domicile </a:t>
            </a:r>
          </a:p>
          <a:p>
            <a:r>
              <a:rPr lang="fr-FR" sz="1200" b="0" i="0" u="none" strike="noStrike" kern="1200" dirty="0" smtClean="0">
                <a:solidFill>
                  <a:schemeClr val="tx1"/>
                </a:solidFill>
                <a:effectLst/>
                <a:latin typeface="+mn-lt"/>
                <a:ea typeface="+mn-ea"/>
                <a:cs typeface="+mn-cs"/>
              </a:rPr>
              <a:t>Matin et/ou soir après le nettoyage/démaquillage et la brumisation de Lotion Yon-Ka adaptée, appliquez 2 à 3 pompes de sérum sur le visage, le cou et le décolleté. Faites pénétrer le sérum par de légers effleurages. Superposez ensuite votre soin complémentaire : Hydra N°1 Fluide hydratant </a:t>
            </a:r>
            <a:r>
              <a:rPr lang="fr-FR" sz="1200" b="0" i="0" u="none" strike="noStrike" kern="1200" dirty="0" err="1" smtClean="0">
                <a:solidFill>
                  <a:schemeClr val="tx1"/>
                </a:solidFill>
                <a:effectLst/>
                <a:latin typeface="+mn-lt"/>
                <a:ea typeface="+mn-ea"/>
                <a:cs typeface="+mn-cs"/>
              </a:rPr>
              <a:t>matifiant</a:t>
            </a:r>
            <a:r>
              <a:rPr lang="fr-FR" sz="1200" b="0" i="0" u="none" strike="noStrike" kern="1200" dirty="0" smtClean="0">
                <a:solidFill>
                  <a:schemeClr val="tx1"/>
                </a:solidFill>
                <a:effectLst/>
                <a:latin typeface="+mn-lt"/>
                <a:ea typeface="+mn-ea"/>
                <a:cs typeface="+mn-cs"/>
              </a:rPr>
              <a:t> pour peaux normales à grasses </a:t>
            </a:r>
            <a:r>
              <a:rPr lang="fr-FR" sz="1200" b="0" i="0" u="none" strike="noStrike" kern="1200" baseline="0" dirty="0" smtClean="0">
                <a:solidFill>
                  <a:schemeClr val="tx1"/>
                </a:solidFill>
                <a:effectLst/>
                <a:latin typeface="+mn-lt"/>
                <a:ea typeface="+mn-ea"/>
                <a:cs typeface="+mn-cs"/>
              </a:rPr>
              <a:t>ou </a:t>
            </a:r>
            <a:r>
              <a:rPr lang="fr-FR" sz="1200" b="0" i="0" u="none" strike="noStrike" kern="1200" dirty="0" smtClean="0">
                <a:solidFill>
                  <a:schemeClr val="tx1"/>
                </a:solidFill>
                <a:effectLst/>
                <a:latin typeface="+mn-lt"/>
                <a:ea typeface="+mn-ea"/>
                <a:cs typeface="+mn-cs"/>
              </a:rPr>
              <a:t>Hydra N°1 Crème hydratant réparatrice pour peaux sèches</a:t>
            </a:r>
          </a:p>
          <a:p>
            <a:endParaRPr lang="fr-FR" sz="1200" i="0" u="sng" kern="1200" dirty="0" smtClean="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fr-FR" sz="1200" i="0" u="sng" kern="1200" dirty="0" smtClean="0">
                <a:solidFill>
                  <a:schemeClr val="tx1"/>
                </a:solidFill>
                <a:effectLst/>
                <a:latin typeface="+mn-lt"/>
                <a:ea typeface="+mn-ea"/>
                <a:cs typeface="+mn-cs"/>
              </a:rPr>
              <a:t>Utilisation en salle de soin</a:t>
            </a:r>
          </a:p>
          <a:p>
            <a:pPr marL="171450" marR="0" indent="-171450" algn="l" defTabSz="914400" rtl="0" eaLnBrk="1" fontAlgn="auto" latinLnBrk="0" hangingPunct="1">
              <a:lnSpc>
                <a:spcPct val="100000"/>
              </a:lnSpc>
              <a:spcBef>
                <a:spcPts val="0"/>
              </a:spcBef>
              <a:spcAft>
                <a:spcPts val="0"/>
              </a:spcAft>
              <a:buClrTx/>
              <a:buSzTx/>
              <a:buFontTx/>
              <a:buChar char="-"/>
              <a:tabLst/>
              <a:defRPr/>
            </a:pPr>
            <a:r>
              <a:rPr lang="fr-FR" sz="1200" b="0" i="0" u="none" strike="noStrike" kern="1200" dirty="0" smtClean="0">
                <a:solidFill>
                  <a:schemeClr val="tx1"/>
                </a:solidFill>
                <a:effectLst/>
                <a:latin typeface="+mn-lt"/>
                <a:ea typeface="+mn-ea"/>
                <a:cs typeface="+mn-cs"/>
              </a:rPr>
              <a:t>Massage</a:t>
            </a:r>
          </a:p>
          <a:p>
            <a:pPr marL="171450" marR="0" indent="-171450" algn="l" defTabSz="914400" rtl="0" eaLnBrk="1" fontAlgn="auto" latinLnBrk="0" hangingPunct="1">
              <a:lnSpc>
                <a:spcPct val="100000"/>
              </a:lnSpc>
              <a:spcBef>
                <a:spcPts val="0"/>
              </a:spcBef>
              <a:spcAft>
                <a:spcPts val="0"/>
              </a:spcAft>
              <a:buClrTx/>
              <a:buSzTx/>
              <a:buFontTx/>
              <a:buChar char="-"/>
              <a:tabLst/>
              <a:defRPr/>
            </a:pPr>
            <a:r>
              <a:rPr lang="fr-FR" sz="1200" b="0" i="0" u="none" strike="noStrike" kern="1200" dirty="0" smtClean="0">
                <a:solidFill>
                  <a:schemeClr val="tx1"/>
                </a:solidFill>
                <a:effectLst/>
                <a:latin typeface="+mn-lt"/>
                <a:ea typeface="+mn-ea"/>
                <a:cs typeface="+mn-cs"/>
              </a:rPr>
              <a:t>Fin de soin</a:t>
            </a:r>
            <a:endParaRPr lang="fr-FR" dirty="0"/>
          </a:p>
        </p:txBody>
      </p:sp>
      <p:sp>
        <p:nvSpPr>
          <p:cNvPr id="4" name="Espace réservé du numéro de diapositive 3"/>
          <p:cNvSpPr>
            <a:spLocks noGrp="1"/>
          </p:cNvSpPr>
          <p:nvPr>
            <p:ph type="sldNum" sz="quarter" idx="10"/>
          </p:nvPr>
        </p:nvSpPr>
        <p:spPr/>
        <p:txBody>
          <a:bodyPr/>
          <a:lstStyle/>
          <a:p>
            <a:fld id="{E5F74F12-BF9F-48CE-B2BB-B298F664BBB3}" type="slidenum">
              <a:rPr lang="fr-FR" smtClean="0"/>
              <a:t>7</a:t>
            </a:fld>
            <a:endParaRPr lang="fr-FR"/>
          </a:p>
        </p:txBody>
      </p:sp>
    </p:spTree>
    <p:extLst>
      <p:ext uri="{BB962C8B-B14F-4D97-AF65-F5344CB8AC3E}">
        <p14:creationId xmlns:p14="http://schemas.microsoft.com/office/powerpoint/2010/main" val="221172034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5041900" y="566738"/>
            <a:ext cx="5043488" cy="2836862"/>
          </a:xfrm>
        </p:spPr>
      </p:sp>
      <p:sp>
        <p:nvSpPr>
          <p:cNvPr id="3" name="Espace réservé des notes 2"/>
          <p:cNvSpPr>
            <a:spLocks noGrp="1"/>
          </p:cNvSpPr>
          <p:nvPr>
            <p:ph type="body" idx="1"/>
          </p:nvPr>
        </p:nvSpPr>
        <p:spPr/>
        <p:txBody>
          <a:bodyPr/>
          <a:lstStyle/>
          <a:p>
            <a:r>
              <a:rPr lang="fr-FR" sz="1200" i="0" kern="1200" baseline="0" dirty="0" smtClean="0">
                <a:solidFill>
                  <a:schemeClr val="tx1"/>
                </a:solidFill>
                <a:effectLst/>
                <a:latin typeface="+mn-lt"/>
                <a:ea typeface="+mn-ea"/>
                <a:cs typeface="+mn-cs"/>
              </a:rPr>
              <a:t>HYDRA N1 FLUIDE : Le fluide ultra hydratant et </a:t>
            </a:r>
            <a:r>
              <a:rPr lang="fr-FR" sz="1200" i="0" kern="1200" baseline="0" dirty="0" err="1" smtClean="0">
                <a:solidFill>
                  <a:schemeClr val="tx1"/>
                </a:solidFill>
                <a:effectLst/>
                <a:latin typeface="+mn-lt"/>
                <a:ea typeface="+mn-ea"/>
                <a:cs typeface="+mn-cs"/>
              </a:rPr>
              <a:t>matifiant</a:t>
            </a:r>
            <a:r>
              <a:rPr lang="fr-FR" sz="1200" i="0" kern="1200" baseline="0" dirty="0" smtClean="0">
                <a:solidFill>
                  <a:schemeClr val="tx1"/>
                </a:solidFill>
                <a:effectLst/>
                <a:latin typeface="+mn-lt"/>
                <a:ea typeface="+mn-ea"/>
                <a:cs typeface="+mn-cs"/>
              </a:rPr>
              <a:t> (88% ION) </a:t>
            </a:r>
          </a:p>
          <a:p>
            <a:endParaRPr lang="fr-FR" sz="1200" i="0" kern="1200" baseline="0" dirty="0" smtClean="0">
              <a:solidFill>
                <a:schemeClr val="tx1"/>
              </a:solidFill>
              <a:effectLst/>
              <a:latin typeface="+mn-lt"/>
              <a:ea typeface="+mn-ea"/>
              <a:cs typeface="+mn-cs"/>
            </a:endParaRPr>
          </a:p>
          <a:p>
            <a:r>
              <a:rPr lang="fr-FR" sz="1200" i="0" u="sng" kern="1200" dirty="0" smtClean="0">
                <a:solidFill>
                  <a:schemeClr val="tx1"/>
                </a:solidFill>
                <a:effectLst/>
                <a:latin typeface="+mn-lt"/>
                <a:ea typeface="+mn-ea"/>
                <a:cs typeface="+mn-cs"/>
              </a:rPr>
              <a:t>Descriptif</a:t>
            </a:r>
          </a:p>
          <a:p>
            <a:pPr defTabSz="812770"/>
            <a:r>
              <a:rPr lang="fr-FR" sz="1200" dirty="0" smtClean="0">
                <a:solidFill>
                  <a:srgbClr val="3E3E3E"/>
                </a:solidFill>
                <a:latin typeface="Roboto" panose="020B0604020202020204" charset="0"/>
                <a:ea typeface="Roboto" panose="020B0604020202020204" charset="0"/>
              </a:rPr>
              <a:t>Fluide </a:t>
            </a:r>
            <a:r>
              <a:rPr lang="fr-FR" sz="1200" dirty="0" err="1" smtClean="0">
                <a:solidFill>
                  <a:srgbClr val="3E3E3E"/>
                </a:solidFill>
                <a:latin typeface="Roboto" panose="020B0604020202020204" charset="0"/>
                <a:ea typeface="Roboto" panose="020B0604020202020204" charset="0"/>
              </a:rPr>
              <a:t>matifiant</a:t>
            </a:r>
            <a:r>
              <a:rPr lang="fr-FR" sz="1200" dirty="0" smtClean="0">
                <a:solidFill>
                  <a:srgbClr val="3E3E3E"/>
                </a:solidFill>
                <a:latin typeface="Roboto" panose="020B0604020202020204" charset="0"/>
                <a:ea typeface="Roboto" panose="020B0604020202020204" charset="0"/>
              </a:rPr>
              <a:t> non-gras et vite absorbé </a:t>
            </a:r>
          </a:p>
          <a:p>
            <a:pPr defTabSz="812770"/>
            <a:r>
              <a:rPr lang="fr-FR" sz="1200" dirty="0" smtClean="0">
                <a:solidFill>
                  <a:srgbClr val="3E3E3E"/>
                </a:solidFill>
                <a:latin typeface="Roboto" panose="020B0604020202020204" charset="0"/>
                <a:ea typeface="Roboto" panose="020B0604020202020204" charset="0"/>
              </a:rPr>
              <a:t>Ressource les peaux normales à grasses</a:t>
            </a:r>
          </a:p>
          <a:p>
            <a:pPr defTabSz="812770"/>
            <a:r>
              <a:rPr lang="fr-FR" sz="1200" dirty="0" smtClean="0">
                <a:solidFill>
                  <a:srgbClr val="3E3E3E"/>
                </a:solidFill>
                <a:latin typeface="Roboto" panose="020B0604020202020204" charset="0"/>
                <a:ea typeface="Roboto" panose="020B0604020202020204" charset="0"/>
              </a:rPr>
              <a:t>Peaux souples, douces, éclatantes et rebondie</a:t>
            </a:r>
          </a:p>
          <a:p>
            <a:pPr defTabSz="812770"/>
            <a:endParaRPr lang="fr-FR" sz="1200" dirty="0" smtClean="0">
              <a:solidFill>
                <a:srgbClr val="3E3E3E"/>
              </a:solidFill>
              <a:latin typeface="Roboto" panose="020B0604020202020204" charset="0"/>
              <a:ea typeface="Roboto" panose="020B0604020202020204" charset="0"/>
            </a:endParaRPr>
          </a:p>
          <a:p>
            <a:pPr lvl="0"/>
            <a:r>
              <a:rPr lang="fr-FR" sz="1600" u="sng" dirty="0" smtClean="0">
                <a:solidFill>
                  <a:srgbClr val="3E3E3E"/>
                </a:solidFill>
                <a:latin typeface="Roboto" panose="02000000000000000000" pitchFamily="2" charset="0"/>
                <a:ea typeface="Roboto" panose="02000000000000000000" pitchFamily="2" charset="0"/>
              </a:rPr>
              <a:t>Résultats</a:t>
            </a:r>
          </a:p>
          <a:p>
            <a:pPr lvl="0"/>
            <a:r>
              <a:rPr lang="fr-FR" sz="1600" dirty="0" smtClean="0">
                <a:solidFill>
                  <a:srgbClr val="3E3E3E"/>
                </a:solidFill>
                <a:latin typeface="Roboto" panose="02000000000000000000" pitchFamily="2" charset="0"/>
                <a:ea typeface="Roboto" panose="02000000000000000000" pitchFamily="2" charset="0"/>
              </a:rPr>
              <a:t>Hydratation intense et longue durée </a:t>
            </a:r>
            <a:endParaRPr lang="fr-FR" sz="1600" cap="small" dirty="0" smtClean="0">
              <a:solidFill>
                <a:srgbClr val="3E3E3E"/>
              </a:solidFill>
              <a:latin typeface="Roboto" panose="02000000000000000000" pitchFamily="2" charset="0"/>
              <a:ea typeface="Roboto" panose="02000000000000000000" pitchFamily="2" charset="0"/>
            </a:endParaRPr>
          </a:p>
          <a:p>
            <a:pPr marL="171450" lvl="0" indent="-171450">
              <a:buFont typeface="Wingdings" panose="05000000000000000000" pitchFamily="2" charset="2"/>
              <a:buChar char="Ø"/>
            </a:pPr>
            <a:r>
              <a:rPr lang="fr-FR" sz="1200" i="1" dirty="0" smtClean="0">
                <a:solidFill>
                  <a:srgbClr val="3E3E3E"/>
                </a:solidFill>
                <a:latin typeface="Roboto" panose="02000000000000000000" pitchFamily="2" charset="0"/>
                <a:ea typeface="Roboto" panose="02000000000000000000" pitchFamily="2" charset="0"/>
              </a:rPr>
              <a:t> +110% immédiatement </a:t>
            </a:r>
          </a:p>
          <a:p>
            <a:pPr marL="171450" lvl="0" indent="-171450">
              <a:buFont typeface="Wingdings" panose="05000000000000000000" pitchFamily="2" charset="2"/>
              <a:buChar char="Ø"/>
            </a:pPr>
            <a:r>
              <a:rPr lang="fr-FR" sz="1200" i="1" dirty="0" smtClean="0">
                <a:solidFill>
                  <a:srgbClr val="3E3E3E"/>
                </a:solidFill>
                <a:latin typeface="Roboto" panose="02000000000000000000" pitchFamily="2" charset="0"/>
                <a:ea typeface="Roboto" panose="02000000000000000000" pitchFamily="2" charset="0"/>
              </a:rPr>
              <a:t> +59% après 8h </a:t>
            </a:r>
            <a:endParaRPr lang="fr-FR" sz="1200" dirty="0" smtClean="0">
              <a:solidFill>
                <a:srgbClr val="3E3E3E"/>
              </a:solidFill>
              <a:latin typeface="Roboto" panose="02000000000000000000" pitchFamily="2" charset="0"/>
              <a:ea typeface="Roboto" panose="02000000000000000000" pitchFamily="2" charset="0"/>
            </a:endParaRPr>
          </a:p>
          <a:p>
            <a:pPr defTabSz="812770"/>
            <a:endParaRPr lang="fr-FR" sz="1200" dirty="0" smtClean="0">
              <a:solidFill>
                <a:srgbClr val="3E3E3E"/>
              </a:solidFill>
              <a:latin typeface="Roboto" panose="020B0604020202020204" charset="0"/>
              <a:ea typeface="Roboto" panose="020B0604020202020204" charset="0"/>
            </a:endParaRPr>
          </a:p>
          <a:p>
            <a:r>
              <a:rPr lang="fr-FR" sz="1200" b="0" i="0" u="sng" kern="1200" dirty="0" smtClean="0">
                <a:solidFill>
                  <a:schemeClr val="tx1"/>
                </a:solidFill>
                <a:effectLst/>
                <a:latin typeface="+mn-lt"/>
                <a:ea typeface="+mn-ea"/>
                <a:cs typeface="+mn-cs"/>
              </a:rPr>
              <a:t>Les + produits</a:t>
            </a:r>
          </a:p>
          <a:p>
            <a:pPr defTabSz="812770"/>
            <a:r>
              <a:rPr lang="fr-FR" sz="1200" dirty="0" smtClean="0">
                <a:solidFill>
                  <a:srgbClr val="3E3E3E"/>
                </a:solidFill>
                <a:latin typeface="Roboto" panose="020B0604020202020204" charset="0"/>
                <a:ea typeface="Roboto" panose="020B0604020202020204" charset="0"/>
              </a:rPr>
              <a:t>Texture gel-crème vite absorbée</a:t>
            </a:r>
          </a:p>
          <a:p>
            <a:pPr defTabSz="812770"/>
            <a:r>
              <a:rPr lang="fr-FR" sz="1200" dirty="0" smtClean="0">
                <a:solidFill>
                  <a:srgbClr val="3E3E3E"/>
                </a:solidFill>
                <a:latin typeface="Roboto" panose="020B0604020202020204" charset="0"/>
                <a:ea typeface="Roboto" panose="020B0604020202020204" charset="0"/>
              </a:rPr>
              <a:t>Effet </a:t>
            </a:r>
            <a:r>
              <a:rPr lang="fr-FR" sz="1200" dirty="0" err="1" smtClean="0">
                <a:solidFill>
                  <a:srgbClr val="3E3E3E"/>
                </a:solidFill>
                <a:latin typeface="Roboto" panose="020B0604020202020204" charset="0"/>
                <a:ea typeface="Roboto" panose="020B0604020202020204" charset="0"/>
              </a:rPr>
              <a:t>matifiant</a:t>
            </a:r>
            <a:r>
              <a:rPr lang="fr-FR" sz="1200" baseline="0" dirty="0" smtClean="0">
                <a:solidFill>
                  <a:srgbClr val="3E3E3E"/>
                </a:solidFill>
                <a:latin typeface="Roboto" panose="020B0604020202020204" charset="0"/>
                <a:ea typeface="Roboto" panose="020B0604020202020204" charset="0"/>
              </a:rPr>
              <a:t> sur la zone T </a:t>
            </a:r>
            <a:endParaRPr lang="fr-FR" sz="1200" dirty="0" smtClean="0">
              <a:solidFill>
                <a:srgbClr val="3E3E3E"/>
              </a:solidFill>
              <a:latin typeface="Roboto" panose="020B0604020202020204" charset="0"/>
              <a:ea typeface="Roboto" panose="020B0604020202020204" charset="0"/>
            </a:endParaRPr>
          </a:p>
          <a:p>
            <a:pPr defTabSz="812770"/>
            <a:r>
              <a:rPr lang="fr-FR" sz="1200" dirty="0" smtClean="0">
                <a:solidFill>
                  <a:srgbClr val="3E3E3E"/>
                </a:solidFill>
                <a:latin typeface="Roboto" panose="020B0604020202020204" charset="0"/>
                <a:ea typeface="Roboto" panose="020B0604020202020204" charset="0"/>
              </a:rPr>
              <a:t>Parfum naturel de rose, jasmin et camomille</a:t>
            </a:r>
          </a:p>
        </p:txBody>
      </p:sp>
      <p:sp>
        <p:nvSpPr>
          <p:cNvPr id="4" name="Espace réservé du numéro de diapositive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E563EA7-A024-41BE-BFA5-2D2CC21575F9}" type="slidenum">
              <a:rPr kumimoji="0" lang="fr-FR"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fr-FR"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0760586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sz="1200" i="0" u="sng" kern="1200" dirty="0" smtClean="0">
                <a:solidFill>
                  <a:schemeClr val="tx1"/>
                </a:solidFill>
                <a:effectLst/>
                <a:latin typeface="+mn-lt"/>
                <a:ea typeface="+mn-ea"/>
                <a:cs typeface="+mn-cs"/>
              </a:rPr>
              <a:t>Pour qui </a:t>
            </a:r>
            <a:r>
              <a:rPr lang="fr-FR" sz="1200" i="0" u="sng" kern="1200" baseline="0" dirty="0" smtClean="0">
                <a:solidFill>
                  <a:schemeClr val="tx1"/>
                </a:solidFill>
                <a:effectLst/>
                <a:latin typeface="+mn-lt"/>
                <a:ea typeface="+mn-ea"/>
                <a:cs typeface="+mn-cs"/>
              </a:rPr>
              <a:t>?</a:t>
            </a:r>
          </a:p>
          <a:p>
            <a:endParaRPr lang="fr-FR" sz="1200" dirty="0" smtClean="0">
              <a:solidFill>
                <a:prstClr val="black"/>
              </a:solidFill>
              <a:latin typeface="Century Gothic" panose="020B0502020202020204" pitchFamily="34" charset="0"/>
            </a:endParaRPr>
          </a:p>
          <a:p>
            <a:r>
              <a:rPr lang="fr-FR" sz="1200" dirty="0" smtClean="0">
                <a:solidFill>
                  <a:prstClr val="black"/>
                </a:solidFill>
                <a:latin typeface="Century Gothic" panose="020B0502020202020204" pitchFamily="34" charset="0"/>
              </a:rPr>
              <a:t>« Ma peau est inconfortable et tiraille sur les joues mais j’ai tendance à briller sur le front »</a:t>
            </a:r>
          </a:p>
          <a:p>
            <a:r>
              <a:rPr lang="fr-FR" sz="1200" dirty="0" smtClean="0">
                <a:solidFill>
                  <a:prstClr val="black"/>
                </a:solidFill>
                <a:latin typeface="Century Gothic" panose="020B0502020202020204" pitchFamily="34" charset="0"/>
              </a:rPr>
              <a:t>« Je reviens du soleil ma peau est légèrement déshydratées »</a:t>
            </a:r>
          </a:p>
          <a:p>
            <a:endParaRPr lang="fr-FR" sz="1200" dirty="0" smtClean="0">
              <a:solidFill>
                <a:prstClr val="black"/>
              </a:solidFill>
              <a:latin typeface="Century Gothic" panose="020B0502020202020204" pitchFamily="34" charset="0"/>
            </a:endParaRPr>
          </a:p>
          <a:p>
            <a:r>
              <a:rPr lang="fr-FR" sz="1200" b="0" i="0" u="sng" strike="noStrike" kern="1200" dirty="0" smtClean="0">
                <a:solidFill>
                  <a:schemeClr val="tx1"/>
                </a:solidFill>
                <a:effectLst/>
                <a:latin typeface="+mn-lt"/>
                <a:ea typeface="+mn-ea"/>
                <a:cs typeface="+mn-cs"/>
              </a:rPr>
              <a:t>Tips</a:t>
            </a:r>
          </a:p>
          <a:p>
            <a:r>
              <a:rPr lang="fr-FR" sz="1200" b="0" i="0" u="none" strike="noStrike" kern="1200" dirty="0" smtClean="0">
                <a:solidFill>
                  <a:schemeClr val="tx1"/>
                </a:solidFill>
                <a:effectLst/>
                <a:latin typeface="+mn-lt"/>
                <a:ea typeface="+mn-ea"/>
                <a:cs typeface="+mn-cs"/>
              </a:rPr>
              <a:t> </a:t>
            </a:r>
            <a:endParaRPr lang="fr-FR" sz="1200" dirty="0" smtClean="0">
              <a:solidFill>
                <a:prstClr val="black"/>
              </a:solidFill>
              <a:latin typeface="Century Gothic" panose="020B0502020202020204" pitchFamily="34" charset="0"/>
            </a:endParaRPr>
          </a:p>
          <a:p>
            <a:pPr algn="just">
              <a:defRPr/>
            </a:pPr>
            <a:r>
              <a:rPr lang="fr-FR" dirty="0" smtClean="0">
                <a:solidFill>
                  <a:srgbClr val="3E3E3E"/>
                </a:solidFill>
                <a:latin typeface="Roboto" panose="02000000000000000000" pitchFamily="2" charset="0"/>
                <a:ea typeface="Roboto" panose="02000000000000000000" pitchFamily="2" charset="0"/>
              </a:rPr>
              <a:t>▪ Idéal pour les peaux grasses ou mixtes déshydratées.</a:t>
            </a:r>
          </a:p>
          <a:p>
            <a:pPr algn="just">
              <a:defRPr/>
            </a:pPr>
            <a:r>
              <a:rPr lang="fr-FR" dirty="0" smtClean="0">
                <a:solidFill>
                  <a:srgbClr val="3E3E3E"/>
                </a:solidFill>
                <a:latin typeface="Roboto" panose="02000000000000000000" pitchFamily="2" charset="0"/>
                <a:ea typeface="Roboto" panose="02000000000000000000" pitchFamily="2" charset="0"/>
              </a:rPr>
              <a:t>▪ Texture légère parfaite pour l’été.</a:t>
            </a:r>
          </a:p>
          <a:p>
            <a:pPr algn="just">
              <a:defRPr/>
            </a:pPr>
            <a:r>
              <a:rPr lang="fr-FR" dirty="0" smtClean="0">
                <a:solidFill>
                  <a:srgbClr val="3E3E3E"/>
                </a:solidFill>
                <a:latin typeface="Roboto" panose="02000000000000000000" pitchFamily="2" charset="0"/>
                <a:ea typeface="Roboto" panose="02000000000000000000" pitchFamily="2" charset="0"/>
              </a:rPr>
              <a:t>▪ </a:t>
            </a:r>
            <a:r>
              <a:rPr lang="fr-FR" sz="1200" b="0" i="0" u="none" strike="noStrike" kern="1200" dirty="0" smtClean="0">
                <a:solidFill>
                  <a:schemeClr val="tx1"/>
                </a:solidFill>
                <a:effectLst/>
                <a:latin typeface="+mn-lt"/>
                <a:ea typeface="+mn-ea"/>
                <a:cs typeface="+mn-cs"/>
              </a:rPr>
              <a:t>Le soir, une à trois fois par semaine, optimiser la routine avec Hydra N°1 Masque, à laisser agir toute la nuit</a:t>
            </a:r>
          </a:p>
          <a:p>
            <a:pPr algn="just">
              <a:defRPr/>
            </a:pPr>
            <a:r>
              <a:rPr lang="fr-FR" dirty="0" smtClean="0">
                <a:solidFill>
                  <a:srgbClr val="3E3E3E"/>
                </a:solidFill>
                <a:latin typeface="Roboto" panose="02000000000000000000" pitchFamily="2" charset="0"/>
                <a:ea typeface="Roboto" panose="02000000000000000000" pitchFamily="2" charset="0"/>
              </a:rPr>
              <a:t>▪ Pour maximiser les résultats, combiner avec un</a:t>
            </a:r>
            <a:r>
              <a:rPr lang="fr-FR" cap="small" dirty="0" smtClean="0">
                <a:solidFill>
                  <a:srgbClr val="3E3E3E"/>
                </a:solidFill>
                <a:latin typeface="Roboto" panose="02000000000000000000" pitchFamily="2" charset="0"/>
                <a:ea typeface="Roboto" panose="02000000000000000000" pitchFamily="2" charset="0"/>
              </a:rPr>
              <a:t> Sérum </a:t>
            </a:r>
            <a:r>
              <a:rPr lang="fr-FR" dirty="0" smtClean="0">
                <a:solidFill>
                  <a:srgbClr val="3E3E3E"/>
                </a:solidFill>
                <a:latin typeface="Roboto" panose="02000000000000000000" pitchFamily="2" charset="0"/>
                <a:ea typeface="Roboto" panose="02000000000000000000" pitchFamily="2" charset="0"/>
              </a:rPr>
              <a:t>ou un </a:t>
            </a:r>
            <a:r>
              <a:rPr lang="fr-FR" cap="small" dirty="0" smtClean="0">
                <a:solidFill>
                  <a:srgbClr val="3E3E3E"/>
                </a:solidFill>
                <a:latin typeface="Roboto" panose="02000000000000000000" pitchFamily="2" charset="0"/>
                <a:ea typeface="Roboto" panose="02000000000000000000" pitchFamily="2" charset="0"/>
              </a:rPr>
              <a:t>Booster</a:t>
            </a:r>
          </a:p>
          <a:p>
            <a:endParaRPr lang="fr-FR" sz="1200" dirty="0" smtClean="0">
              <a:solidFill>
                <a:prstClr val="black"/>
              </a:solidFill>
              <a:latin typeface="Century Gothic" panose="020B0502020202020204" pitchFamily="34" charset="0"/>
            </a:endParaRPr>
          </a:p>
          <a:p>
            <a:endParaRPr lang="fr-FR" sz="1200" i="0" u="sng" kern="1200" baseline="0" dirty="0" smtClean="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200" b="0" i="0" u="sng" strike="noStrike" kern="1200" cap="none" spc="0" normalizeH="0" baseline="0" noProof="0" dirty="0" smtClean="0">
                <a:ln>
                  <a:noFill/>
                </a:ln>
                <a:solidFill>
                  <a:prstClr val="black"/>
                </a:solidFill>
                <a:effectLst/>
                <a:uLnTx/>
                <a:uFillTx/>
                <a:latin typeface="Century Gothic" panose="020B0502020202020204" pitchFamily="34" charset="0"/>
                <a:ea typeface="+mn-ea"/>
                <a:cs typeface="+mn-cs"/>
              </a:rPr>
              <a:t>Ingrédients :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200" b="0" i="0" u="sng" strike="noStrike" kern="1200" cap="none" spc="0" normalizeH="0" baseline="0" noProof="0" dirty="0" smtClean="0">
              <a:ln>
                <a:noFill/>
              </a:ln>
              <a:solidFill>
                <a:prstClr val="black"/>
              </a:solidFill>
              <a:effectLst/>
              <a:uLnTx/>
              <a:uFillTx/>
              <a:latin typeface="Century Gothic" panose="020B05020202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200" b="1" i="0" u="sng" strike="noStrike" kern="1200" cap="small" spc="0" normalizeH="0" baseline="0" noProof="0" dirty="0" smtClean="0">
                <a:ln>
                  <a:noFill/>
                </a:ln>
                <a:solidFill>
                  <a:prstClr val="black"/>
                </a:solidFill>
                <a:effectLst/>
                <a:uLnTx/>
                <a:uFillTx/>
                <a:latin typeface="Century Gothic" panose="020B0502020202020204" pitchFamily="34" charset="0"/>
                <a:ea typeface="+mn-ea"/>
                <a:cs typeface="+mn-cs"/>
              </a:rPr>
              <a:t>Complexe hydratant :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200" b="0" i="0" u="sng" strike="noStrike" kern="1200" cap="small" spc="0" normalizeH="0" baseline="0" noProof="0" dirty="0" smtClean="0">
              <a:ln>
                <a:noFill/>
              </a:ln>
              <a:solidFill>
                <a:prstClr val="black"/>
              </a:solidFill>
              <a:effectLst/>
              <a:uLnTx/>
              <a:uFillTx/>
              <a:latin typeface="Century Gothic" panose="020B0502020202020204" pitchFamily="34" charset="0"/>
              <a:ea typeface="+mn-ea"/>
              <a:cs typeface="+mn-cs"/>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fr-FR" sz="1200" b="1" i="0" u="none" strike="noStrike" kern="1200" cap="none" spc="0" normalizeH="0" baseline="0" noProof="0" dirty="0" err="1" smtClean="0">
                <a:ln>
                  <a:noFill/>
                </a:ln>
                <a:solidFill>
                  <a:prstClr val="black"/>
                </a:solidFill>
                <a:effectLst/>
                <a:uLnTx/>
                <a:uFillTx/>
                <a:latin typeface="Century Gothic" panose="020B0502020202020204" pitchFamily="34" charset="0"/>
                <a:ea typeface="+mn-ea"/>
                <a:cs typeface="+mn-cs"/>
              </a:rPr>
              <a:t>aloe</a:t>
            </a:r>
            <a:r>
              <a:rPr kumimoji="0" lang="fr-FR" sz="1200" b="1" i="0" u="none" strike="noStrike" kern="1200" cap="none" spc="0" normalizeH="0" baseline="0" noProof="0" dirty="0" smtClean="0">
                <a:ln>
                  <a:noFill/>
                </a:ln>
                <a:solidFill>
                  <a:prstClr val="black"/>
                </a:solidFill>
                <a:effectLst/>
                <a:uLnTx/>
                <a:uFillTx/>
                <a:latin typeface="Century Gothic" panose="020B0502020202020204" pitchFamily="34" charset="0"/>
                <a:ea typeface="+mn-ea"/>
                <a:cs typeface="+mn-cs"/>
              </a:rPr>
              <a:t> </a:t>
            </a:r>
            <a:r>
              <a:rPr kumimoji="0" lang="fr-FR" sz="1200" b="1" i="0" u="none" strike="noStrike" kern="1200" cap="none" spc="0" normalizeH="0" baseline="0" noProof="0" dirty="0" err="1" smtClean="0">
                <a:ln>
                  <a:noFill/>
                </a:ln>
                <a:solidFill>
                  <a:prstClr val="black"/>
                </a:solidFill>
                <a:effectLst/>
                <a:uLnTx/>
                <a:uFillTx/>
                <a:latin typeface="Century Gothic" panose="020B0502020202020204" pitchFamily="34" charset="0"/>
                <a:ea typeface="+mn-ea"/>
                <a:cs typeface="+mn-cs"/>
              </a:rPr>
              <a:t>vera</a:t>
            </a:r>
            <a:r>
              <a:rPr kumimoji="0" lang="fr-FR" sz="1200" b="1" i="0" u="none" strike="noStrike" kern="1200" cap="none" spc="0" normalizeH="0" baseline="0" noProof="0" dirty="0" smtClean="0">
                <a:ln>
                  <a:noFill/>
                </a:ln>
                <a:solidFill>
                  <a:prstClr val="black"/>
                </a:solidFill>
                <a:effectLst/>
                <a:uLnTx/>
                <a:uFillTx/>
                <a:latin typeface="Century Gothic" panose="020B0502020202020204" pitchFamily="34" charset="0"/>
                <a:ea typeface="+mn-ea"/>
                <a:cs typeface="+mn-cs"/>
              </a:rPr>
              <a:t> bio &amp; </a:t>
            </a:r>
            <a:r>
              <a:rPr kumimoji="0" lang="fr-FR" sz="1200" b="1" i="0" u="none" strike="noStrike" kern="1200" cap="none" spc="0" normalizeH="0" baseline="0" noProof="0" dirty="0" err="1" smtClean="0">
                <a:ln>
                  <a:noFill/>
                </a:ln>
                <a:solidFill>
                  <a:prstClr val="black"/>
                </a:solidFill>
                <a:effectLst/>
                <a:uLnTx/>
                <a:uFillTx/>
                <a:latin typeface="Century Gothic" panose="020B0502020202020204" pitchFamily="34" charset="0"/>
                <a:ea typeface="+mn-ea"/>
                <a:cs typeface="+mn-cs"/>
              </a:rPr>
              <a:t>phytosqualane</a:t>
            </a:r>
            <a:r>
              <a:rPr kumimoji="0" lang="fr-FR" sz="1200" b="1" i="0" u="none" strike="noStrike" kern="1200" cap="none" spc="0" normalizeH="0" baseline="0" noProof="0" dirty="0" smtClean="0">
                <a:ln>
                  <a:noFill/>
                </a:ln>
                <a:solidFill>
                  <a:prstClr val="black"/>
                </a:solidFill>
                <a:effectLst/>
                <a:uLnTx/>
                <a:uFillTx/>
                <a:latin typeface="Century Gothic" panose="020B0502020202020204" pitchFamily="34" charset="0"/>
                <a:ea typeface="+mn-ea"/>
                <a:cs typeface="+mn-cs"/>
              </a:rPr>
              <a:t> d’olive </a:t>
            </a:r>
            <a:r>
              <a:rPr kumimoji="0" lang="fr-FR" sz="1200" b="0" i="0" u="none" strike="noStrike" kern="1200" cap="none" spc="0" normalizeH="0" baseline="0" noProof="0" dirty="0" smtClean="0">
                <a:ln>
                  <a:noFill/>
                </a:ln>
                <a:solidFill>
                  <a:prstClr val="black"/>
                </a:solidFill>
                <a:effectLst/>
                <a:uLnTx/>
                <a:uFillTx/>
                <a:latin typeface="Century Gothic" panose="020B0502020202020204" pitchFamily="34" charset="0"/>
                <a:ea typeface="+mn-ea"/>
                <a:cs typeface="+mn-cs"/>
              </a:rPr>
              <a:t>: Hydratant, renforce la fonction barrière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fr-FR" sz="1200" b="1" i="0" u="none" strike="noStrike" kern="1200" cap="none" spc="0" normalizeH="0" baseline="0" noProof="0" dirty="0" err="1" smtClean="0">
                <a:ln>
                  <a:noFill/>
                </a:ln>
                <a:solidFill>
                  <a:prstClr val="black"/>
                </a:solidFill>
                <a:effectLst/>
                <a:uLnTx/>
                <a:uFillTx/>
                <a:latin typeface="Century Gothic" panose="020B0502020202020204" pitchFamily="34" charset="0"/>
                <a:ea typeface="+mn-ea"/>
                <a:cs typeface="+mn-cs"/>
              </a:rPr>
              <a:t>imperata</a:t>
            </a:r>
            <a:r>
              <a:rPr kumimoji="0" lang="fr-FR" sz="1200" b="1" i="0" u="none" strike="noStrike" kern="1200" cap="none" spc="0" normalizeH="0" baseline="0" noProof="0" dirty="0" smtClean="0">
                <a:ln>
                  <a:noFill/>
                </a:ln>
                <a:solidFill>
                  <a:prstClr val="black"/>
                </a:solidFill>
                <a:effectLst/>
                <a:uLnTx/>
                <a:uFillTx/>
                <a:latin typeface="Century Gothic" panose="020B0502020202020204" pitchFamily="34" charset="0"/>
                <a:ea typeface="+mn-ea"/>
                <a:cs typeface="+mn-cs"/>
              </a:rPr>
              <a:t> </a:t>
            </a:r>
            <a:r>
              <a:rPr kumimoji="0" lang="fr-FR" sz="1200" b="1" i="0" u="none" strike="noStrike" kern="1200" cap="none" spc="0" normalizeH="0" baseline="0" noProof="0" dirty="0" err="1" smtClean="0">
                <a:ln>
                  <a:noFill/>
                </a:ln>
                <a:solidFill>
                  <a:prstClr val="black"/>
                </a:solidFill>
                <a:effectLst/>
                <a:uLnTx/>
                <a:uFillTx/>
                <a:latin typeface="Century Gothic" panose="020B0502020202020204" pitchFamily="34" charset="0"/>
                <a:ea typeface="+mn-ea"/>
                <a:cs typeface="+mn-cs"/>
              </a:rPr>
              <a:t>cylindrica</a:t>
            </a:r>
            <a:r>
              <a:rPr kumimoji="0" lang="fr-FR" sz="1200" b="1" i="0" u="none" strike="noStrike" kern="1200" cap="none" spc="0" normalizeH="0" baseline="0" noProof="0" dirty="0" smtClean="0">
                <a:ln>
                  <a:noFill/>
                </a:ln>
                <a:solidFill>
                  <a:prstClr val="black"/>
                </a:solidFill>
                <a:effectLst/>
                <a:uLnTx/>
                <a:uFillTx/>
                <a:latin typeface="Century Gothic" panose="020B0502020202020204" pitchFamily="34" charset="0"/>
                <a:ea typeface="+mn-ea"/>
                <a:cs typeface="+mn-cs"/>
              </a:rPr>
              <a:t> </a:t>
            </a:r>
            <a:r>
              <a:rPr kumimoji="0" lang="fr-FR" sz="1200" b="0" i="0" u="none" strike="noStrike" kern="1200" cap="none" spc="0" normalizeH="0" baseline="0" noProof="0" dirty="0" smtClean="0">
                <a:ln>
                  <a:noFill/>
                </a:ln>
                <a:solidFill>
                  <a:prstClr val="black"/>
                </a:solidFill>
                <a:effectLst/>
                <a:uLnTx/>
                <a:uFillTx/>
                <a:latin typeface="Century Gothic" panose="020B0502020202020204" pitchFamily="34" charset="0"/>
                <a:ea typeface="+mn-ea"/>
                <a:cs typeface="+mn-cs"/>
              </a:rPr>
              <a:t>: action hygroscopique = hydratation intense et longue durée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fr-FR" sz="1200" b="1" i="0" u="none" strike="noStrike" kern="1200" cap="none" spc="0" normalizeH="0" baseline="0" noProof="0" dirty="0" smtClean="0">
                <a:ln>
                  <a:noFill/>
                </a:ln>
                <a:solidFill>
                  <a:prstClr val="black"/>
                </a:solidFill>
                <a:effectLst/>
                <a:uLnTx/>
                <a:uFillTx/>
                <a:latin typeface="Century Gothic" panose="020B0502020202020204" pitchFamily="34" charset="0"/>
                <a:ea typeface="+mn-ea"/>
                <a:cs typeface="+mn-cs"/>
              </a:rPr>
              <a:t>AH de BPM </a:t>
            </a:r>
            <a:r>
              <a:rPr kumimoji="0" lang="fr-FR" sz="1200" b="0" i="0" u="none" strike="noStrike" kern="1200" cap="none" spc="0" normalizeH="0" baseline="0" noProof="0" dirty="0" smtClean="0">
                <a:ln>
                  <a:noFill/>
                </a:ln>
                <a:solidFill>
                  <a:prstClr val="black"/>
                </a:solidFill>
                <a:effectLst/>
                <a:uLnTx/>
                <a:uFillTx/>
                <a:latin typeface="Century Gothic" panose="020B0502020202020204" pitchFamily="34" charset="0"/>
                <a:ea typeface="+mn-ea"/>
                <a:cs typeface="+mn-cs"/>
              </a:rPr>
              <a:t>: Bas poids moléculaire : Hydratation</a:t>
            </a:r>
            <a:r>
              <a:rPr lang="fr-FR" altLang="zh-TW" u="none" dirty="0" smtClean="0">
                <a:latin typeface="Optima" pitchFamily="34" charset="0"/>
                <a:sym typeface="Wingdings" panose="05000000000000000000" pitchFamily="2" charset="2"/>
              </a:rPr>
              <a:t> en profondeur,</a:t>
            </a:r>
            <a:r>
              <a:rPr lang="fr-FR" altLang="zh-TW" u="none" baseline="0" dirty="0" smtClean="0">
                <a:latin typeface="Optima" pitchFamily="34" charset="0"/>
                <a:sym typeface="Wingdings" panose="05000000000000000000" pitchFamily="2" charset="2"/>
              </a:rPr>
              <a:t> </a:t>
            </a:r>
            <a:r>
              <a:rPr lang="fr-FR" altLang="zh-TW" u="none" dirty="0" smtClean="0">
                <a:latin typeface="Optima" pitchFamily="34" charset="0"/>
                <a:sym typeface="Wingdings" panose="05000000000000000000" pitchFamily="2" charset="2"/>
              </a:rPr>
              <a:t>renouvellement des cellules, action </a:t>
            </a:r>
            <a:r>
              <a:rPr lang="fr-FR" altLang="zh-TW" u="none" dirty="0" err="1" smtClean="0">
                <a:latin typeface="Optima" pitchFamily="34" charset="0"/>
                <a:sym typeface="Wingdings" panose="05000000000000000000" pitchFamily="2" charset="2"/>
              </a:rPr>
              <a:t>rede</a:t>
            </a:r>
            <a:r>
              <a:rPr lang="fr-FR" altLang="zh-TW" u="none" baseline="0" dirty="0" err="1" smtClean="0">
                <a:latin typeface="Optima" pitchFamily="34" charset="0"/>
                <a:sym typeface="Wingdings" panose="05000000000000000000" pitchFamily="2" charset="2"/>
              </a:rPr>
              <a:t>nsifiante</a:t>
            </a:r>
            <a:r>
              <a:rPr lang="fr-FR" altLang="zh-TW" u="none" baseline="0" dirty="0" smtClean="0">
                <a:latin typeface="Optima" pitchFamily="34" charset="0"/>
                <a:sym typeface="Wingdings" panose="05000000000000000000" pitchFamily="2" charset="2"/>
              </a:rPr>
              <a:t> / </a:t>
            </a:r>
            <a:r>
              <a:rPr lang="fr-FR" altLang="zh-TW" u="none" baseline="0" dirty="0" err="1" smtClean="0">
                <a:latin typeface="Optima" pitchFamily="34" charset="0"/>
                <a:sym typeface="Wingdings" panose="05000000000000000000" pitchFamily="2" charset="2"/>
              </a:rPr>
              <a:t>restructurante</a:t>
            </a:r>
            <a:r>
              <a:rPr lang="fr-FR" altLang="zh-TW" u="none" baseline="0" dirty="0" smtClean="0">
                <a:latin typeface="Optima" pitchFamily="34" charset="0"/>
                <a:sym typeface="Wingdings" panose="05000000000000000000" pitchFamily="2" charset="2"/>
              </a:rPr>
              <a:t>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fr-FR" altLang="zh-TW" b="1" u="none" baseline="0" dirty="0" smtClean="0">
                <a:latin typeface="Optima" pitchFamily="34" charset="0"/>
                <a:sym typeface="Wingdings" panose="05000000000000000000" pitchFamily="2" charset="2"/>
              </a:rPr>
              <a:t>AH de HPM </a:t>
            </a:r>
            <a:r>
              <a:rPr lang="fr-FR" altLang="zh-TW" u="none" baseline="0" dirty="0" smtClean="0">
                <a:latin typeface="Optima" pitchFamily="34" charset="0"/>
                <a:sym typeface="Wingdings" panose="05000000000000000000" pitchFamily="2" charset="2"/>
              </a:rPr>
              <a:t>: </a:t>
            </a:r>
            <a:r>
              <a:rPr lang="fr-FR" altLang="zh-TW" b="0" dirty="0" smtClean="0">
                <a:latin typeface="Optima" pitchFamily="34" charset="0"/>
                <a:sym typeface="Wingdings" panose="05000000000000000000" pitchFamily="2" charset="2"/>
              </a:rPr>
              <a:t>Haut poids Moléculaire</a:t>
            </a:r>
            <a:r>
              <a:rPr lang="fr-FR" altLang="zh-TW" b="0" baseline="0" dirty="0" smtClean="0">
                <a:latin typeface="Optima" pitchFamily="34" charset="0"/>
                <a:sym typeface="Wingdings" panose="05000000000000000000" pitchFamily="2" charset="2"/>
              </a:rPr>
              <a:t> </a:t>
            </a:r>
            <a:r>
              <a:rPr lang="fr-FR" altLang="zh-TW" b="1" dirty="0" smtClean="0">
                <a:latin typeface="Optima" pitchFamily="34" charset="0"/>
                <a:sym typeface="Wingdings" panose="05000000000000000000" pitchFamily="2" charset="2"/>
              </a:rPr>
              <a:t>= action en surface </a:t>
            </a:r>
          </a:p>
          <a:p>
            <a:pPr defTabSz="1041400"/>
            <a:r>
              <a:rPr lang="fr-FR" altLang="zh-TW" dirty="0" smtClean="0">
                <a:latin typeface="Optima" pitchFamily="34" charset="0"/>
                <a:sym typeface="Wingdings" panose="05000000000000000000" pitchFamily="2" charset="2"/>
              </a:rPr>
              <a:t>forme un film hydratant et protecteur capable de maintenir un taux d’hydratation et de ralentir son évaporation sans pour autant être occlusif ou gras + effet lissant et </a:t>
            </a:r>
            <a:r>
              <a:rPr lang="fr-FR" altLang="zh-TW" dirty="0" err="1" smtClean="0">
                <a:latin typeface="Optima" pitchFamily="34" charset="0"/>
                <a:sym typeface="Wingdings" panose="05000000000000000000" pitchFamily="2" charset="2"/>
              </a:rPr>
              <a:t>repulpant</a:t>
            </a:r>
            <a:r>
              <a:rPr lang="fr-FR" altLang="zh-TW" dirty="0" smtClean="0">
                <a:latin typeface="Optima" pitchFamily="34" charset="0"/>
                <a:sym typeface="Wingdings" panose="05000000000000000000" pitchFamily="2" charset="2"/>
              </a:rPr>
              <a:t> immédiat</a:t>
            </a:r>
            <a:endParaRPr lang="fr-FR" altLang="zh-TW" u="none" baseline="0" dirty="0" smtClean="0">
              <a:latin typeface="Optima" pitchFamily="34" charset="0"/>
              <a:sym typeface="Wingdings" panose="05000000000000000000" pitchFamily="2" charset="2"/>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fr-FR" sz="1200" b="1" i="0" u="none" strike="noStrike" kern="1200" cap="none" spc="0" normalizeH="0" baseline="0" noProof="0" dirty="0" smtClean="0">
                <a:ln>
                  <a:noFill/>
                </a:ln>
                <a:solidFill>
                  <a:prstClr val="black"/>
                </a:solidFill>
                <a:effectLst/>
                <a:uLnTx/>
                <a:uFillTx/>
                <a:latin typeface="Century Gothic" panose="020B0502020202020204" pitchFamily="34" charset="0"/>
                <a:ea typeface="+mn-ea"/>
                <a:cs typeface="+mn-cs"/>
              </a:rPr>
              <a:t>Vitamines ACE </a:t>
            </a:r>
            <a:r>
              <a:rPr kumimoji="0" lang="fr-FR" sz="1200" b="0" i="0" u="none" strike="noStrike" kern="1200" cap="none" spc="0" normalizeH="0" baseline="0" noProof="0" dirty="0" smtClean="0">
                <a:ln>
                  <a:noFill/>
                </a:ln>
                <a:solidFill>
                  <a:prstClr val="black"/>
                </a:solidFill>
                <a:effectLst/>
                <a:uLnTx/>
                <a:uFillTx/>
                <a:latin typeface="Century Gothic" panose="020B0502020202020204" pitchFamily="34" charset="0"/>
                <a:ea typeface="+mn-ea"/>
                <a:cs typeface="+mn-cs"/>
              </a:rPr>
              <a:t>: Protège les cellules, actions </a:t>
            </a:r>
            <a:r>
              <a:rPr kumimoji="0" lang="fr-FR" sz="1200" b="0" i="0" u="none" strike="noStrike" kern="1200" cap="none" spc="0" normalizeH="0" baseline="0" noProof="0" dirty="0" err="1" smtClean="0">
                <a:ln>
                  <a:noFill/>
                </a:ln>
                <a:solidFill>
                  <a:prstClr val="black"/>
                </a:solidFill>
                <a:effectLst/>
                <a:uLnTx/>
                <a:uFillTx/>
                <a:latin typeface="Century Gothic" panose="020B0502020202020204" pitchFamily="34" charset="0"/>
                <a:ea typeface="+mn-ea"/>
                <a:cs typeface="+mn-cs"/>
              </a:rPr>
              <a:t>antioxydante</a:t>
            </a:r>
            <a:r>
              <a:rPr kumimoji="0" lang="fr-FR" sz="1200" b="0" i="0" u="none" strike="noStrike" kern="1200" cap="none" spc="0" normalizeH="0" baseline="0" noProof="0" dirty="0" smtClean="0">
                <a:ln>
                  <a:noFill/>
                </a:ln>
                <a:solidFill>
                  <a:prstClr val="black"/>
                </a:solidFill>
                <a:effectLst/>
                <a:uLnTx/>
                <a:uFillTx/>
                <a:latin typeface="Century Gothic" panose="020B0502020202020204" pitchFamily="34" charset="0"/>
                <a:ea typeface="+mn-ea"/>
                <a:cs typeface="+mn-cs"/>
              </a:rPr>
              <a:t>, </a:t>
            </a:r>
            <a:r>
              <a:rPr kumimoji="0" lang="fr-FR" sz="1200" b="0" i="0" u="none" strike="noStrike" kern="1200" cap="none" spc="0" normalizeH="0" baseline="0" noProof="0" dirty="0" err="1" smtClean="0">
                <a:ln>
                  <a:noFill/>
                </a:ln>
                <a:solidFill>
                  <a:prstClr val="black"/>
                </a:solidFill>
                <a:effectLst/>
                <a:uLnTx/>
                <a:uFillTx/>
                <a:latin typeface="Century Gothic" panose="020B0502020202020204" pitchFamily="34" charset="0"/>
                <a:ea typeface="+mn-ea"/>
                <a:cs typeface="+mn-cs"/>
              </a:rPr>
              <a:t>régénérante</a:t>
            </a:r>
            <a:r>
              <a:rPr kumimoji="0" lang="fr-FR" sz="1200" b="0" i="0" u="none" strike="noStrike" kern="1200" cap="none" spc="0" normalizeH="0" baseline="0" noProof="0" dirty="0" smtClean="0">
                <a:ln>
                  <a:noFill/>
                </a:ln>
                <a:solidFill>
                  <a:prstClr val="black"/>
                </a:solidFill>
                <a:effectLst/>
                <a:uLnTx/>
                <a:uFillTx/>
                <a:latin typeface="Century Gothic" panose="020B0502020202020204" pitchFamily="34" charset="0"/>
                <a:ea typeface="+mn-ea"/>
                <a:cs typeface="+mn-cs"/>
              </a:rPr>
              <a:t>. </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kumimoji="0" lang="fr-FR" sz="1200" b="0" i="0" u="none" strike="noStrike" kern="1200" cap="none" spc="0" normalizeH="0" baseline="0" noProof="0" dirty="0" smtClean="0">
              <a:ln>
                <a:noFill/>
              </a:ln>
              <a:solidFill>
                <a:prstClr val="black"/>
              </a:solidFill>
              <a:effectLst/>
              <a:uLnTx/>
              <a:uFillTx/>
              <a:latin typeface="Century Gothic" panose="020B05020202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fr-FR" altLang="fr-FR" sz="1200" b="1" dirty="0" smtClean="0">
                <a:latin typeface="Optima" pitchFamily="34" charset="0"/>
              </a:rPr>
              <a:t>+</a:t>
            </a:r>
          </a:p>
          <a:p>
            <a:pPr marL="0" marR="0" lvl="0" indent="0" algn="l" defTabSz="914400" rtl="0" eaLnBrk="1" fontAlgn="auto" latinLnBrk="0" hangingPunct="1">
              <a:lnSpc>
                <a:spcPct val="100000"/>
              </a:lnSpc>
              <a:spcBef>
                <a:spcPts val="0"/>
              </a:spcBef>
              <a:spcAft>
                <a:spcPts val="0"/>
              </a:spcAft>
              <a:buClrTx/>
              <a:buSzTx/>
              <a:buFontTx/>
              <a:buNone/>
              <a:tabLst/>
              <a:defRPr/>
            </a:pPr>
            <a:endParaRPr lang="fr-FR" altLang="fr-FR" sz="1200" b="1" dirty="0" smtClean="0">
              <a:latin typeface="Optima"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fr-FR" altLang="fr-FR" b="1" dirty="0" smtClean="0">
                <a:latin typeface="Optima" pitchFamily="34" charset="0"/>
                <a:sym typeface="Wingdings" panose="05000000000000000000" pitchFamily="2" charset="2"/>
              </a:rPr>
              <a:t>SILICE</a:t>
            </a:r>
            <a:r>
              <a:rPr lang="fr-FR" altLang="fr-FR" dirty="0" smtClean="0">
                <a:latin typeface="Optima" pitchFamily="34" charset="0"/>
                <a:sym typeface="Wingdings" panose="05000000000000000000" pitchFamily="2" charset="2"/>
              </a:rPr>
              <a:t>: (ECOCERT)</a:t>
            </a:r>
            <a:r>
              <a:rPr lang="fr-FR" altLang="fr-FR" baseline="0" dirty="0" smtClean="0">
                <a:latin typeface="Optima" pitchFamily="34" charset="0"/>
                <a:sym typeface="Wingdings" panose="05000000000000000000" pitchFamily="2" charset="2"/>
              </a:rPr>
              <a:t> C</a:t>
            </a:r>
            <a:r>
              <a:rPr lang="fr-FR" altLang="fr-FR" dirty="0" smtClean="0">
                <a:latin typeface="Optima" pitchFamily="34" charset="0"/>
              </a:rPr>
              <a:t>onstituée de billes sphériques poreuses -</a:t>
            </a:r>
            <a:r>
              <a:rPr lang="fr-FR" altLang="fr-FR" baseline="0" dirty="0" smtClean="0">
                <a:latin typeface="Optima" pitchFamily="34" charset="0"/>
              </a:rPr>
              <a:t> A</a:t>
            </a:r>
            <a:r>
              <a:rPr lang="fr-FR" altLang="fr-FR" dirty="0" smtClean="0">
                <a:latin typeface="Optima" pitchFamily="34" charset="0"/>
              </a:rPr>
              <a:t>bsorbe l’excès de sébum &amp;</a:t>
            </a:r>
            <a:r>
              <a:rPr lang="fr-FR" altLang="fr-FR" baseline="0" dirty="0" smtClean="0">
                <a:latin typeface="Optima" pitchFamily="34" charset="0"/>
              </a:rPr>
              <a:t> </a:t>
            </a:r>
            <a:r>
              <a:rPr lang="fr-FR" altLang="fr-FR" dirty="0" smtClean="0">
                <a:latin typeface="Optima" pitchFamily="34" charset="0"/>
              </a:rPr>
              <a:t>apporte un toucher doux et glissant </a:t>
            </a:r>
            <a:endParaRPr lang="fr-FR" altLang="fr-FR" sz="1200" b="1" dirty="0" smtClean="0">
              <a:latin typeface="Optima"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200" b="0" i="0" u="none" strike="noStrike" kern="1200" cap="none" spc="0" normalizeH="0" baseline="0" noProof="0" dirty="0" smtClean="0">
              <a:ln>
                <a:noFill/>
              </a:ln>
              <a:solidFill>
                <a:prstClr val="black"/>
              </a:solidFill>
              <a:effectLst/>
              <a:uLnTx/>
              <a:uFillTx/>
              <a:latin typeface="Century Gothic" panose="020B0502020202020204" pitchFamily="34" charset="0"/>
              <a:ea typeface="+mn-ea"/>
              <a:cs typeface="+mn-cs"/>
            </a:endParaRPr>
          </a:p>
          <a:p>
            <a:pPr defTabSz="1041400">
              <a:spcBef>
                <a:spcPct val="0"/>
              </a:spcBef>
            </a:pPr>
            <a:r>
              <a:rPr lang="fr-FR" altLang="fr-FR" sz="1200" b="1" dirty="0" smtClean="0">
                <a:latin typeface="Optima" pitchFamily="34" charset="0"/>
              </a:rPr>
              <a:t> + </a:t>
            </a:r>
          </a:p>
          <a:p>
            <a:pPr defTabSz="1041400">
              <a:spcBef>
                <a:spcPct val="0"/>
              </a:spcBef>
            </a:pPr>
            <a:endParaRPr lang="fr-FR" altLang="fr-FR" sz="1200" b="1" dirty="0" smtClean="0">
              <a:latin typeface="Optima" pitchFamily="34" charset="0"/>
            </a:endParaRPr>
          </a:p>
          <a:p>
            <a:pPr defTabSz="1041400">
              <a:spcBef>
                <a:spcPct val="0"/>
              </a:spcBef>
            </a:pPr>
            <a:r>
              <a:rPr lang="fr-FR" altLang="fr-FR" sz="1200" b="1" dirty="0" smtClean="0">
                <a:latin typeface="Optima" pitchFamily="34" charset="0"/>
              </a:rPr>
              <a:t>GLYCERINE VEGETALE </a:t>
            </a:r>
            <a:r>
              <a:rPr lang="fr-FR" altLang="fr-FR" sz="1200" b="0" dirty="0" smtClean="0">
                <a:latin typeface="Optima" pitchFamily="34" charset="0"/>
              </a:rPr>
              <a:t>(ingrédient ECOCERT, provient du colza</a:t>
            </a:r>
            <a:r>
              <a:rPr lang="fr-FR" altLang="fr-FR" sz="1200" b="0" baseline="0" dirty="0" smtClean="0">
                <a:latin typeface="Optima" pitchFamily="34" charset="0"/>
              </a:rPr>
              <a:t> européen) </a:t>
            </a:r>
            <a:r>
              <a:rPr lang="fr-FR" sz="1200" b="0" kern="1200" dirty="0" smtClean="0">
                <a:solidFill>
                  <a:schemeClr val="tx1"/>
                </a:solidFill>
                <a:effectLst/>
                <a:latin typeface="+mn-lt"/>
                <a:ea typeface="+mn-ea"/>
                <a:cs typeface="+mn-cs"/>
              </a:rPr>
              <a:t>Action </a:t>
            </a:r>
            <a:r>
              <a:rPr lang="fr-FR" sz="1200" kern="1200" dirty="0" smtClean="0">
                <a:solidFill>
                  <a:schemeClr val="tx1"/>
                </a:solidFill>
                <a:effectLst/>
                <a:latin typeface="+mn-lt"/>
                <a:ea typeface="+mn-ea"/>
                <a:cs typeface="+mn-cs"/>
              </a:rPr>
              <a:t>: </a:t>
            </a:r>
            <a:r>
              <a:rPr lang="fr-FR" sz="1200" kern="1200" dirty="0" err="1" smtClean="0">
                <a:solidFill>
                  <a:schemeClr val="tx1"/>
                </a:solidFill>
                <a:effectLst/>
                <a:latin typeface="+mn-lt"/>
                <a:ea typeface="+mn-ea"/>
                <a:cs typeface="+mn-cs"/>
              </a:rPr>
              <a:t>Humectante</a:t>
            </a:r>
            <a:r>
              <a:rPr lang="fr-FR" sz="1200" kern="1200" dirty="0" smtClean="0">
                <a:solidFill>
                  <a:schemeClr val="tx1"/>
                </a:solidFill>
                <a:effectLst/>
                <a:latin typeface="+mn-lt"/>
                <a:ea typeface="+mn-ea"/>
                <a:cs typeface="+mn-cs"/>
              </a:rPr>
              <a:t> et hydratante, elle réduit la vitesse d’évaporation de l’eau à la surface de la peau, assouplit,  adoucit et atténue les rugosités.</a:t>
            </a:r>
            <a:endParaRPr lang="fr-FR" altLang="fr-FR" sz="1200" b="1" dirty="0" smtClean="0">
              <a:latin typeface="Optima" pitchFamily="34" charset="0"/>
            </a:endParaRPr>
          </a:p>
          <a:p>
            <a:pPr marL="0" marR="0" lvl="0" indent="0" algn="l" defTabSz="1041400" rtl="0" eaLnBrk="1" fontAlgn="auto" latinLnBrk="0" hangingPunct="1">
              <a:lnSpc>
                <a:spcPct val="100000"/>
              </a:lnSpc>
              <a:spcBef>
                <a:spcPct val="0"/>
              </a:spcBef>
              <a:spcAft>
                <a:spcPts val="0"/>
              </a:spcAft>
              <a:buClrTx/>
              <a:buSzTx/>
              <a:buFontTx/>
              <a:buNone/>
              <a:tabLst/>
              <a:defRPr/>
            </a:pPr>
            <a:r>
              <a:rPr lang="fr-FR" altLang="fr-FR" sz="1200" b="1" dirty="0" smtClean="0">
                <a:latin typeface="Optima" pitchFamily="34" charset="0"/>
              </a:rPr>
              <a:t>PCA: </a:t>
            </a:r>
            <a:r>
              <a:rPr lang="fr-FR" altLang="fr-FR" sz="1200" dirty="0" smtClean="0">
                <a:latin typeface="Optima" pitchFamily="34" charset="0"/>
              </a:rPr>
              <a:t>PYRROLIDONE CARBOXYLIC ACID</a:t>
            </a:r>
            <a:r>
              <a:rPr lang="fr-FR" altLang="fr-FR" sz="1200" baseline="0" dirty="0" smtClean="0">
                <a:latin typeface="Optima" pitchFamily="34" charset="0"/>
              </a:rPr>
              <a:t> = </a:t>
            </a:r>
            <a:r>
              <a:rPr lang="fr-FR" altLang="fr-FR" sz="1200" b="1" dirty="0" smtClean="0">
                <a:latin typeface="Optima" pitchFamily="34" charset="0"/>
              </a:rPr>
              <a:t>Entre dans la composition du NMF, hygroscopique &gt; maintient l’eau</a:t>
            </a:r>
            <a:r>
              <a:rPr lang="fr-FR" altLang="fr-FR" sz="1200" b="1" baseline="0" dirty="0" smtClean="0">
                <a:latin typeface="Optima" pitchFamily="34" charset="0"/>
              </a:rPr>
              <a:t> dans la peau</a:t>
            </a:r>
            <a:endParaRPr lang="fr-FR" altLang="fr-FR" sz="1200" b="1" dirty="0" smtClean="0">
              <a:latin typeface="Optima" pitchFamily="34" charset="0"/>
            </a:endParaRPr>
          </a:p>
          <a:p>
            <a:pPr defTabSz="1041400">
              <a:spcBef>
                <a:spcPct val="0"/>
              </a:spcBef>
            </a:pPr>
            <a:r>
              <a:rPr lang="fr-FR" altLang="fr-FR" sz="1200" dirty="0" smtClean="0">
                <a:latin typeface="Optima" pitchFamily="34" charset="0"/>
              </a:rPr>
              <a:t>Origine: Betterave </a:t>
            </a:r>
          </a:p>
          <a:p>
            <a:pPr marL="0" marR="0" lvl="0" indent="0" algn="l" defTabSz="914400" rtl="0" eaLnBrk="1" fontAlgn="auto" latinLnBrk="0" hangingPunct="1">
              <a:lnSpc>
                <a:spcPct val="100000"/>
              </a:lnSpc>
              <a:spcBef>
                <a:spcPts val="0"/>
              </a:spcBef>
              <a:spcAft>
                <a:spcPts val="0"/>
              </a:spcAft>
              <a:buClrTx/>
              <a:buSzTx/>
              <a:buFontTx/>
              <a:buNone/>
              <a:tabLst/>
              <a:defRPr/>
            </a:pPr>
            <a:r>
              <a:rPr lang="fr-FR" altLang="fr-FR" sz="1200" b="1" dirty="0" smtClean="0">
                <a:latin typeface="Optima" pitchFamily="34" charset="0"/>
              </a:rPr>
              <a:t>POLYSACCHARIDE :</a:t>
            </a:r>
            <a:r>
              <a:rPr lang="fr-FR" altLang="fr-FR" sz="1200" b="1" baseline="0" dirty="0" smtClean="0">
                <a:latin typeface="Optima" pitchFamily="34" charset="0"/>
              </a:rPr>
              <a:t> </a:t>
            </a:r>
            <a:r>
              <a:rPr lang="fr-FR" altLang="fr-FR" sz="1200" dirty="0" smtClean="0">
                <a:latin typeface="Optima" pitchFamily="34" charset="0"/>
              </a:rPr>
              <a:t>Pouvoir hydratant immédiat et prolongé, apporte un toucher soyeux</a:t>
            </a:r>
            <a:endParaRPr lang="fr-FR" altLang="fr-FR" sz="1200" b="1" baseline="0" dirty="0" smtClean="0">
              <a:latin typeface="Optima" pitchFamily="34" charset="0"/>
            </a:endParaRPr>
          </a:p>
          <a:p>
            <a:r>
              <a:rPr lang="fr-FR" sz="1200" b="0" kern="1200" baseline="0" dirty="0" smtClean="0">
                <a:solidFill>
                  <a:schemeClr val="tx1"/>
                </a:solidFill>
                <a:effectLst/>
                <a:latin typeface="Optima" pitchFamily="34" charset="0"/>
                <a:ea typeface="+mn-ea"/>
                <a:cs typeface="+mn-cs"/>
              </a:rPr>
              <a:t>O</a:t>
            </a:r>
            <a:r>
              <a:rPr lang="fr-FR" sz="1200" b="0" kern="1200" dirty="0" smtClean="0">
                <a:solidFill>
                  <a:schemeClr val="tx1"/>
                </a:solidFill>
                <a:effectLst/>
                <a:latin typeface="+mn-lt"/>
                <a:ea typeface="+mn-ea"/>
                <a:cs typeface="+mn-cs"/>
              </a:rPr>
              <a:t>rigine : </a:t>
            </a:r>
            <a:r>
              <a:rPr lang="fr-FR" sz="1200" kern="1200" dirty="0" smtClean="0">
                <a:solidFill>
                  <a:schemeClr val="tx1"/>
                </a:solidFill>
                <a:effectLst/>
                <a:latin typeface="+mn-lt"/>
                <a:ea typeface="+mn-ea"/>
                <a:cs typeface="+mn-cs"/>
              </a:rPr>
              <a:t>biotechnologie  </a:t>
            </a:r>
          </a:p>
          <a:p>
            <a:r>
              <a:rPr lang="fr-FR" sz="1200" b="0" kern="1200" dirty="0" smtClean="0">
                <a:solidFill>
                  <a:schemeClr val="tx1"/>
                </a:solidFill>
                <a:effectLst/>
                <a:latin typeface="+mn-lt"/>
                <a:ea typeface="+mn-ea"/>
                <a:cs typeface="+mn-cs"/>
              </a:rPr>
              <a:t>Composition : </a:t>
            </a:r>
            <a:r>
              <a:rPr lang="fr-FR" sz="1200" kern="1200" dirty="0" smtClean="0">
                <a:solidFill>
                  <a:schemeClr val="tx1"/>
                </a:solidFill>
                <a:effectLst/>
                <a:latin typeface="+mn-lt"/>
                <a:ea typeface="+mn-ea"/>
                <a:cs typeface="+mn-cs"/>
              </a:rPr>
              <a:t>polysaccharide (sucre complexe composé de plusieurs molécules de sucres simples) obtenu par fermentation naturelle bactérienne dont les substrats sont du sorbitol de maïs et peptone de soja. </a:t>
            </a:r>
          </a:p>
          <a:p>
            <a:r>
              <a:rPr lang="fr-FR" sz="1200" kern="1200" dirty="0" smtClean="0">
                <a:solidFill>
                  <a:schemeClr val="tx1"/>
                </a:solidFill>
                <a:effectLst/>
                <a:latin typeface="+mn-lt"/>
                <a:ea typeface="+mn-ea"/>
                <a:cs typeface="+mn-cs"/>
              </a:rPr>
              <a:t> </a:t>
            </a:r>
          </a:p>
          <a:p>
            <a:r>
              <a:rPr lang="fr-FR" sz="1200" kern="1200" dirty="0" smtClean="0">
                <a:solidFill>
                  <a:schemeClr val="tx1"/>
                </a:solidFill>
                <a:effectLst/>
                <a:latin typeface="+mn-lt"/>
                <a:ea typeface="+mn-ea"/>
                <a:cs typeface="+mn-cs"/>
              </a:rPr>
              <a:t>+</a:t>
            </a:r>
            <a:r>
              <a:rPr lang="fr-FR" sz="1200" kern="1200" baseline="0" dirty="0" smtClean="0">
                <a:solidFill>
                  <a:schemeClr val="tx1"/>
                </a:solidFill>
                <a:effectLst/>
                <a:latin typeface="+mn-lt"/>
                <a:ea typeface="+mn-ea"/>
                <a:cs typeface="+mn-cs"/>
              </a:rPr>
              <a:t> </a:t>
            </a:r>
          </a:p>
          <a:p>
            <a:endParaRPr lang="fr-FR" sz="1200" kern="1200" dirty="0" smtClean="0">
              <a:solidFill>
                <a:schemeClr val="tx1"/>
              </a:solidFill>
              <a:effectLst/>
              <a:latin typeface="+mn-lt"/>
              <a:ea typeface="+mn-ea"/>
              <a:cs typeface="+mn-cs"/>
            </a:endParaRPr>
          </a:p>
          <a:p>
            <a:pPr defTabSz="1041400"/>
            <a:r>
              <a:rPr lang="fr-FR" altLang="fr-FR" sz="1200" b="1" dirty="0" smtClean="0">
                <a:latin typeface="Optima" pitchFamily="34" charset="0"/>
              </a:rPr>
              <a:t>SILICIUM: reconstitue</a:t>
            </a:r>
            <a:r>
              <a:rPr lang="fr-FR" altLang="fr-FR" sz="1200" b="1" baseline="0" dirty="0" smtClean="0">
                <a:latin typeface="Optima" pitchFamily="34" charset="0"/>
              </a:rPr>
              <a:t> les réserves en eau de la peau. </a:t>
            </a:r>
            <a:r>
              <a:rPr lang="fr-FR" altLang="fr-FR" sz="1200" dirty="0" smtClean="0">
                <a:latin typeface="Optima" pitchFamily="34" charset="0"/>
              </a:rPr>
              <a:t>Présent dans de nombreux aliments. Il induit ou régule la multiplication des fibroblastes. </a:t>
            </a:r>
          </a:p>
          <a:p>
            <a:pPr defTabSz="1041400">
              <a:spcBef>
                <a:spcPct val="0"/>
              </a:spcBef>
            </a:pPr>
            <a:r>
              <a:rPr lang="fr-FR" altLang="fr-FR" sz="1200" dirty="0" smtClean="0">
                <a:latin typeface="Optima" pitchFamily="34" charset="0"/>
              </a:rPr>
              <a:t>Il a été observé que le silicium est</a:t>
            </a:r>
            <a:r>
              <a:rPr lang="fr-FR" altLang="fr-FR" sz="1200" b="1" dirty="0" smtClean="0">
                <a:latin typeface="Optima" pitchFamily="34" charset="0"/>
              </a:rPr>
              <a:t> indispensable pour la synthèse des fibres de collagène et d'élastine</a:t>
            </a:r>
            <a:r>
              <a:rPr lang="fr-FR" altLang="fr-FR" sz="1200" dirty="0" smtClean="0">
                <a:latin typeface="Optima" pitchFamily="34" charset="0"/>
              </a:rPr>
              <a:t>. Le déficit en silicium organique à partir de la quarantaine provoque un dessèchement important de la peau et l'apparition des rides. </a:t>
            </a:r>
            <a:br>
              <a:rPr lang="fr-FR" altLang="fr-FR" sz="1200" dirty="0" smtClean="0">
                <a:latin typeface="Optima" pitchFamily="34" charset="0"/>
              </a:rPr>
            </a:br>
            <a:r>
              <a:rPr lang="fr-FR" altLang="fr-FR" sz="1200" dirty="0" smtClean="0">
                <a:latin typeface="Optima" pitchFamily="34" charset="0"/>
              </a:rPr>
              <a:t>Les </a:t>
            </a:r>
            <a:r>
              <a:rPr lang="fr-FR" altLang="fr-FR" sz="1200" dirty="0" err="1" smtClean="0">
                <a:latin typeface="Optima" pitchFamily="34" charset="0"/>
              </a:rPr>
              <a:t>derivés</a:t>
            </a:r>
            <a:r>
              <a:rPr lang="fr-FR" altLang="fr-FR" sz="1200" dirty="0" smtClean="0">
                <a:latin typeface="Optima" pitchFamily="34" charset="0"/>
              </a:rPr>
              <a:t> organiques </a:t>
            </a:r>
            <a:r>
              <a:rPr lang="fr-FR" altLang="fr-FR" sz="1200" dirty="0" err="1" smtClean="0">
                <a:latin typeface="Optima" pitchFamily="34" charset="0"/>
              </a:rPr>
              <a:t>silicés</a:t>
            </a:r>
            <a:r>
              <a:rPr lang="fr-FR" altLang="fr-FR" sz="1200" dirty="0" smtClean="0">
                <a:latin typeface="Optima" pitchFamily="34" charset="0"/>
              </a:rPr>
              <a:t> (</a:t>
            </a:r>
            <a:r>
              <a:rPr lang="fr-FR" altLang="fr-FR" sz="1200" dirty="0" err="1" smtClean="0">
                <a:latin typeface="Optima" pitchFamily="34" charset="0"/>
              </a:rPr>
              <a:t>silanols</a:t>
            </a:r>
            <a:r>
              <a:rPr lang="fr-FR" altLang="fr-FR" sz="1200" dirty="0" smtClean="0">
                <a:latin typeface="Optima" pitchFamily="34" charset="0"/>
              </a:rPr>
              <a:t>) sont donc indiqués pour agir sur les rides, les vergetures et pour améliorer l’élasticité de la peau.</a:t>
            </a:r>
            <a:endParaRPr lang="fr-FR" altLang="fr-FR" sz="1200" b="1" dirty="0" smtClean="0">
              <a:latin typeface="Optima" pitchFamily="34" charset="0"/>
            </a:endParaRPr>
          </a:p>
          <a:p>
            <a:pPr defTabSz="1041400">
              <a:spcBef>
                <a:spcPct val="0"/>
              </a:spcBef>
            </a:pPr>
            <a:endParaRPr lang="fr-FR" altLang="fr-FR" sz="1200" dirty="0" smtClean="0">
              <a:latin typeface="Optima" pitchFamily="34" charset="0"/>
            </a:endParaRPr>
          </a:p>
          <a:p>
            <a:pPr defTabSz="1041400">
              <a:spcBef>
                <a:spcPct val="0"/>
              </a:spcBef>
            </a:pPr>
            <a:r>
              <a:rPr kumimoji="0" lang="fr-FR" sz="1200" b="0" i="0" u="none" strike="noStrike" kern="1200" cap="none" spc="0" normalizeH="0" baseline="0" noProof="0" dirty="0" smtClean="0">
                <a:ln>
                  <a:noFill/>
                </a:ln>
                <a:solidFill>
                  <a:prstClr val="black"/>
                </a:solidFill>
                <a:effectLst/>
                <a:uLnTx/>
                <a:uFillTx/>
                <a:latin typeface="Century Gothic" panose="020B0502020202020204" pitchFamily="34" charset="0"/>
                <a:ea typeface="+mn-ea"/>
                <a:cs typeface="+mn-cs"/>
              </a:rPr>
              <a:t>+ </a:t>
            </a:r>
          </a:p>
          <a:p>
            <a:pPr defTabSz="1041400">
              <a:spcBef>
                <a:spcPct val="0"/>
              </a:spcBef>
            </a:pPr>
            <a:endParaRPr kumimoji="0" lang="fr-FR" sz="1200" b="0" i="0" u="none" strike="noStrike" kern="1200" cap="none" spc="0" normalizeH="0" baseline="0" noProof="0" dirty="0" smtClean="0">
              <a:ln>
                <a:noFill/>
              </a:ln>
              <a:solidFill>
                <a:prstClr val="black"/>
              </a:solidFill>
              <a:effectLst/>
              <a:uLnTx/>
              <a:uFillTx/>
              <a:latin typeface="Century Gothic" panose="020B0502020202020204" pitchFamily="34" charset="0"/>
              <a:ea typeface="+mn-ea"/>
              <a:cs typeface="+mn-cs"/>
            </a:endParaRPr>
          </a:p>
          <a:p>
            <a:pPr defTabSz="1041400">
              <a:spcBef>
                <a:spcPct val="0"/>
              </a:spcBef>
            </a:pPr>
            <a:r>
              <a:rPr kumimoji="0" lang="fr-FR" sz="1200" b="1" i="0" u="none" strike="noStrike" kern="1200" cap="none" spc="0" normalizeH="0" baseline="0" noProof="0" dirty="0" smtClean="0">
                <a:ln>
                  <a:noFill/>
                </a:ln>
                <a:solidFill>
                  <a:prstClr val="black"/>
                </a:solidFill>
                <a:effectLst/>
                <a:uLnTx/>
                <a:uFillTx/>
                <a:latin typeface="Century Gothic" panose="020B0502020202020204" pitchFamily="34" charset="0"/>
                <a:ea typeface="+mn-ea"/>
                <a:cs typeface="+mn-cs"/>
              </a:rPr>
              <a:t>HE DE ROSE CAMOMILLE ET JASMIN : </a:t>
            </a:r>
            <a:r>
              <a:rPr kumimoji="0" lang="fr-FR" sz="1200" b="0" i="0" u="none" strike="noStrike" kern="1200" cap="none" spc="0" normalizeH="0" baseline="0" noProof="0" dirty="0" smtClean="0">
                <a:ln>
                  <a:noFill/>
                </a:ln>
                <a:solidFill>
                  <a:prstClr val="black"/>
                </a:solidFill>
                <a:effectLst/>
                <a:uLnTx/>
                <a:uFillTx/>
                <a:latin typeface="Century Gothic" panose="020B0502020202020204" pitchFamily="34" charset="0"/>
                <a:ea typeface="+mn-ea"/>
                <a:cs typeface="+mn-cs"/>
              </a:rPr>
              <a:t>Equilibrant et relaxant</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200" b="0" i="0" u="sng" strike="noStrike" kern="1200" cap="none" spc="0" normalizeH="0" baseline="0" noProof="0" dirty="0" smtClean="0">
              <a:ln>
                <a:noFill/>
              </a:ln>
              <a:solidFill>
                <a:prstClr val="black"/>
              </a:solidFill>
              <a:effectLst/>
              <a:uLnTx/>
              <a:uFillTx/>
              <a:latin typeface="Century Gothic" panose="020B0502020202020204" pitchFamily="34" charset="0"/>
              <a:ea typeface="+mn-ea"/>
              <a:cs typeface="+mn-cs"/>
            </a:endParaRPr>
          </a:p>
          <a:p>
            <a:r>
              <a:rPr lang="fr-FR" sz="1200" i="0" u="sng" kern="1200" dirty="0" smtClean="0">
                <a:solidFill>
                  <a:schemeClr val="tx1"/>
                </a:solidFill>
                <a:effectLst/>
                <a:latin typeface="+mn-lt"/>
                <a:ea typeface="+mn-ea"/>
                <a:cs typeface="+mn-cs"/>
              </a:rPr>
              <a:t>Utilisation à domicile </a:t>
            </a:r>
          </a:p>
          <a:p>
            <a:r>
              <a:rPr lang="fr-FR" sz="1200" b="0" i="0" u="none" strike="noStrike" kern="1200" dirty="0" smtClean="0">
                <a:solidFill>
                  <a:schemeClr val="tx1"/>
                </a:solidFill>
                <a:effectLst/>
                <a:latin typeface="+mn-lt"/>
                <a:ea typeface="+mn-ea"/>
                <a:cs typeface="+mn-cs"/>
              </a:rPr>
              <a:t>Matin et soir, appliquer</a:t>
            </a:r>
            <a:r>
              <a:rPr lang="fr-FR" sz="1200" b="1" i="0" u="none" strike="noStrike" kern="1200" dirty="0" smtClean="0">
                <a:solidFill>
                  <a:schemeClr val="tx1"/>
                </a:solidFill>
                <a:effectLst/>
                <a:latin typeface="+mn-lt"/>
                <a:ea typeface="+mn-ea"/>
                <a:cs typeface="+mn-cs"/>
              </a:rPr>
              <a:t> </a:t>
            </a:r>
            <a:r>
              <a:rPr lang="fr-FR" sz="1200" b="0" i="0" u="none" strike="noStrike" kern="1200" dirty="0" smtClean="0">
                <a:solidFill>
                  <a:schemeClr val="tx1"/>
                </a:solidFill>
                <a:effectLst/>
                <a:latin typeface="+mn-lt"/>
                <a:ea typeface="+mn-ea"/>
                <a:cs typeface="+mn-cs"/>
              </a:rPr>
              <a:t>Hydra N°1 Fluide sur le visage et le cou après le nettoyage/démaquillage et la brumisation de la Lotion Yon-Ka pour peaux normales ou grasses.</a:t>
            </a:r>
            <a:r>
              <a:rPr lang="fr-FR" sz="1200" b="0" i="0" kern="1200" dirty="0" smtClean="0">
                <a:solidFill>
                  <a:schemeClr val="tx1"/>
                </a:solidFill>
                <a:effectLst/>
                <a:latin typeface="+mn-lt"/>
                <a:ea typeface="+mn-ea"/>
                <a:cs typeface="+mn-cs"/>
              </a:rPr>
              <a:t> Faire pénétrer le fluide par effleurages.</a:t>
            </a:r>
            <a:endParaRPr lang="fr-FR" sz="1200" b="0" i="0" u="none" strike="noStrike" kern="1200" dirty="0" smtClean="0">
              <a:solidFill>
                <a:schemeClr val="tx1"/>
              </a:solidFill>
              <a:effectLst/>
              <a:latin typeface="+mn-lt"/>
              <a:ea typeface="+mn-ea"/>
              <a:cs typeface="+mn-cs"/>
            </a:endParaRPr>
          </a:p>
          <a:p>
            <a:endParaRPr lang="fr-FR" sz="1200" i="0" u="sng" kern="1200" dirty="0" smtClean="0">
              <a:solidFill>
                <a:schemeClr val="tx1"/>
              </a:solidFill>
              <a:effectLst/>
              <a:latin typeface="+mn-lt"/>
              <a:ea typeface="+mn-ea"/>
              <a:cs typeface="+mn-cs"/>
            </a:endParaRPr>
          </a:p>
        </p:txBody>
      </p:sp>
      <p:sp>
        <p:nvSpPr>
          <p:cNvPr id="4" name="Espace réservé du numéro de diapositive 3"/>
          <p:cNvSpPr>
            <a:spLocks noGrp="1"/>
          </p:cNvSpPr>
          <p:nvPr>
            <p:ph type="sldNum" sz="quarter" idx="10"/>
          </p:nvPr>
        </p:nvSpPr>
        <p:spPr/>
        <p:txBody>
          <a:bodyPr/>
          <a:lstStyle/>
          <a:p>
            <a:fld id="{E5F74F12-BF9F-48CE-B2BB-B298F664BBB3}" type="slidenum">
              <a:rPr lang="fr-FR" smtClean="0"/>
              <a:t>9</a:t>
            </a:fld>
            <a:endParaRPr lang="fr-FR"/>
          </a:p>
        </p:txBody>
      </p:sp>
    </p:spTree>
    <p:extLst>
      <p:ext uri="{BB962C8B-B14F-4D97-AF65-F5344CB8AC3E}">
        <p14:creationId xmlns:p14="http://schemas.microsoft.com/office/powerpoint/2010/main" val="1568354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re 1"/>
          <p:cNvSpPr>
            <a:spLocks noGrp="1"/>
          </p:cNvSpPr>
          <p:nvPr>
            <p:ph type="ctrTitle"/>
          </p:nvPr>
        </p:nvSpPr>
        <p:spPr>
          <a:xfrm>
            <a:off x="1524000" y="1122363"/>
            <a:ext cx="9144000" cy="2387600"/>
          </a:xfrm>
        </p:spPr>
        <p:txBody>
          <a:bodyPr anchor="b"/>
          <a:lstStyle>
            <a:lvl1pPr algn="ctr">
              <a:defRPr sz="6000"/>
            </a:lvl1pPr>
          </a:lstStyle>
          <a:p>
            <a:r>
              <a:rPr lang="fr-FR" smtClean="0"/>
              <a:t>Modifiez le style du titre</a:t>
            </a:r>
            <a:endParaRPr lang="fr-FR"/>
          </a:p>
        </p:txBody>
      </p:sp>
      <p:sp>
        <p:nvSpPr>
          <p:cNvPr id="3" name="Sous-titr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r-FR" smtClean="0"/>
              <a:t>Modifier le style des sous-titres du masque</a:t>
            </a:r>
            <a:endParaRPr lang="fr-FR"/>
          </a:p>
        </p:txBody>
      </p:sp>
      <p:sp>
        <p:nvSpPr>
          <p:cNvPr id="4" name="Espace réservé de la date 3"/>
          <p:cNvSpPr>
            <a:spLocks noGrp="1"/>
          </p:cNvSpPr>
          <p:nvPr>
            <p:ph type="dt" sz="half" idx="10"/>
          </p:nvPr>
        </p:nvSpPr>
        <p:spPr/>
        <p:txBody>
          <a:bodyPr/>
          <a:lstStyle/>
          <a:p>
            <a:fld id="{ED110F7E-9B43-4D11-AE1F-5829B53179CA}" type="datetimeFigureOut">
              <a:rPr lang="fr-FR" smtClean="0"/>
              <a:t>05/05/2022</a:t>
            </a:fld>
            <a:endParaRPr lang="fr-F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1C7A4031-E599-4691-9C24-678D868E4292}" type="slidenum">
              <a:rPr lang="fr-FR" smtClean="0"/>
              <a:t>‹N°›</a:t>
            </a:fld>
            <a:endParaRPr lang="fr-FR"/>
          </a:p>
        </p:txBody>
      </p:sp>
    </p:spTree>
    <p:extLst>
      <p:ext uri="{BB962C8B-B14F-4D97-AF65-F5344CB8AC3E}">
        <p14:creationId xmlns:p14="http://schemas.microsoft.com/office/powerpoint/2010/main" val="37507416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Modifiez le style du titre</a:t>
            </a:r>
            <a:endParaRPr lang="fr-FR"/>
          </a:p>
        </p:txBody>
      </p:sp>
      <p:sp>
        <p:nvSpPr>
          <p:cNvPr id="3" name="Espace réservé du texte vertical 2"/>
          <p:cNvSpPr>
            <a:spLocks noGrp="1"/>
          </p:cNvSpPr>
          <p:nvPr>
            <p:ph type="body" orient="vert" idx="1"/>
          </p:nvPr>
        </p:nvSpPr>
        <p:spPr/>
        <p:txBody>
          <a:bodyPr vert="eaVert"/>
          <a:lstStyle/>
          <a:p>
            <a:pPr lvl="0"/>
            <a:r>
              <a:rPr lang="fr-FR" smtClean="0"/>
              <a:t>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e la date 3"/>
          <p:cNvSpPr>
            <a:spLocks noGrp="1"/>
          </p:cNvSpPr>
          <p:nvPr>
            <p:ph type="dt" sz="half" idx="10"/>
          </p:nvPr>
        </p:nvSpPr>
        <p:spPr/>
        <p:txBody>
          <a:bodyPr/>
          <a:lstStyle/>
          <a:p>
            <a:fld id="{ED110F7E-9B43-4D11-AE1F-5829B53179CA}" type="datetimeFigureOut">
              <a:rPr lang="fr-FR" smtClean="0"/>
              <a:t>05/05/2022</a:t>
            </a:fld>
            <a:endParaRPr lang="fr-F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1C7A4031-E599-4691-9C24-678D868E4292}" type="slidenum">
              <a:rPr lang="fr-FR" smtClean="0"/>
              <a:t>‹N°›</a:t>
            </a:fld>
            <a:endParaRPr lang="fr-FR"/>
          </a:p>
        </p:txBody>
      </p:sp>
    </p:spTree>
    <p:extLst>
      <p:ext uri="{BB962C8B-B14F-4D97-AF65-F5344CB8AC3E}">
        <p14:creationId xmlns:p14="http://schemas.microsoft.com/office/powerpoint/2010/main" val="17963062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p:cNvSpPr>
            <a:spLocks noGrp="1"/>
          </p:cNvSpPr>
          <p:nvPr>
            <p:ph type="title" orient="vert"/>
          </p:nvPr>
        </p:nvSpPr>
        <p:spPr>
          <a:xfrm>
            <a:off x="8724900" y="365125"/>
            <a:ext cx="2628900" cy="5811838"/>
          </a:xfrm>
        </p:spPr>
        <p:txBody>
          <a:bodyPr vert="eaVert"/>
          <a:lstStyle/>
          <a:p>
            <a:r>
              <a:rPr lang="fr-FR" smtClean="0"/>
              <a:t>Modifiez le style du titre</a:t>
            </a:r>
            <a:endParaRPr lang="fr-FR"/>
          </a:p>
        </p:txBody>
      </p:sp>
      <p:sp>
        <p:nvSpPr>
          <p:cNvPr id="3" name="Espace réservé du texte vertical 2"/>
          <p:cNvSpPr>
            <a:spLocks noGrp="1"/>
          </p:cNvSpPr>
          <p:nvPr>
            <p:ph type="body" orient="vert" idx="1"/>
          </p:nvPr>
        </p:nvSpPr>
        <p:spPr>
          <a:xfrm>
            <a:off x="838200" y="365125"/>
            <a:ext cx="7734300" cy="5811838"/>
          </a:xfrm>
        </p:spPr>
        <p:txBody>
          <a:bodyPr vert="eaVert"/>
          <a:lstStyle/>
          <a:p>
            <a:pPr lvl="0"/>
            <a:r>
              <a:rPr lang="fr-FR" smtClean="0"/>
              <a:t>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e la date 3"/>
          <p:cNvSpPr>
            <a:spLocks noGrp="1"/>
          </p:cNvSpPr>
          <p:nvPr>
            <p:ph type="dt" sz="half" idx="10"/>
          </p:nvPr>
        </p:nvSpPr>
        <p:spPr/>
        <p:txBody>
          <a:bodyPr/>
          <a:lstStyle/>
          <a:p>
            <a:fld id="{ED110F7E-9B43-4D11-AE1F-5829B53179CA}" type="datetimeFigureOut">
              <a:rPr lang="fr-FR" smtClean="0"/>
              <a:t>05/05/2022</a:t>
            </a:fld>
            <a:endParaRPr lang="fr-F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1C7A4031-E599-4691-9C24-678D868E4292}" type="slidenum">
              <a:rPr lang="fr-FR" smtClean="0"/>
              <a:t>‹N°›</a:t>
            </a:fld>
            <a:endParaRPr lang="fr-FR"/>
          </a:p>
        </p:txBody>
      </p:sp>
    </p:spTree>
    <p:extLst>
      <p:ext uri="{BB962C8B-B14F-4D97-AF65-F5344CB8AC3E}">
        <p14:creationId xmlns:p14="http://schemas.microsoft.com/office/powerpoint/2010/main" val="337703027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Titre + Texte + image droite">
    <p:spTree>
      <p:nvGrpSpPr>
        <p:cNvPr id="1" name=""/>
        <p:cNvGrpSpPr/>
        <p:nvPr/>
      </p:nvGrpSpPr>
      <p:grpSpPr>
        <a:xfrm>
          <a:off x="0" y="0"/>
          <a:ext cx="0" cy="0"/>
          <a:chOff x="0" y="0"/>
          <a:chExt cx="0" cy="0"/>
        </a:xfrm>
      </p:grpSpPr>
      <p:pic>
        <p:nvPicPr>
          <p:cNvPr id="5" name="Image 4"/>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5836011" y="6284980"/>
            <a:ext cx="519977" cy="448523"/>
          </a:xfrm>
          <a:prstGeom prst="rect">
            <a:avLst/>
          </a:prstGeom>
        </p:spPr>
      </p:pic>
      <p:sp>
        <p:nvSpPr>
          <p:cNvPr id="8" name="Espace réservé du texte 2"/>
          <p:cNvSpPr>
            <a:spLocks noGrp="1"/>
          </p:cNvSpPr>
          <p:nvPr>
            <p:ph type="body" sz="quarter" idx="10"/>
          </p:nvPr>
        </p:nvSpPr>
        <p:spPr>
          <a:xfrm>
            <a:off x="838200" y="1278543"/>
            <a:ext cx="6765616" cy="4928048"/>
          </a:xfrm>
          <a:prstGeom prst="rect">
            <a:avLst/>
          </a:prstGeom>
        </p:spPr>
        <p:txBody>
          <a:bodyPr/>
          <a:lstStyle>
            <a:lvl1pPr>
              <a:defRPr sz="2400"/>
            </a:lvl1pPr>
            <a:lvl2pPr>
              <a:defRPr sz="2000"/>
            </a:lvl2pPr>
            <a:lvl3pPr>
              <a:defRPr sz="1800"/>
            </a:lvl3pPr>
            <a:lvl4pPr>
              <a:defRPr sz="1600"/>
            </a:lvl4pPr>
            <a:lvl5pPr>
              <a:defRPr sz="1600"/>
            </a:lvl5pPr>
          </a:lstStyle>
          <a:p>
            <a:pPr lvl="0"/>
            <a:r>
              <a:rPr lang="fr-FR" dirty="0"/>
              <a:t>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p>
        </p:txBody>
      </p:sp>
      <p:sp>
        <p:nvSpPr>
          <p:cNvPr id="9" name="Titre 3"/>
          <p:cNvSpPr>
            <a:spLocks noGrp="1"/>
          </p:cNvSpPr>
          <p:nvPr>
            <p:ph type="title"/>
          </p:nvPr>
        </p:nvSpPr>
        <p:spPr>
          <a:xfrm>
            <a:off x="838200" y="268022"/>
            <a:ext cx="10515600" cy="792036"/>
          </a:xfrm>
          <a:prstGeom prst="rect">
            <a:avLst/>
          </a:prstGeom>
        </p:spPr>
        <p:txBody>
          <a:bodyPr/>
          <a:lstStyle/>
          <a:p>
            <a:r>
              <a:rPr lang="fr-FR"/>
              <a:t>Modifiez le style du titre</a:t>
            </a:r>
          </a:p>
        </p:txBody>
      </p:sp>
      <p:sp>
        <p:nvSpPr>
          <p:cNvPr id="10" name="Espace réservé pour une image  5"/>
          <p:cNvSpPr>
            <a:spLocks noGrp="1"/>
          </p:cNvSpPr>
          <p:nvPr>
            <p:ph type="pic" sz="quarter" idx="11"/>
          </p:nvPr>
        </p:nvSpPr>
        <p:spPr>
          <a:xfrm>
            <a:off x="7895129" y="1278543"/>
            <a:ext cx="3458671" cy="4928048"/>
          </a:xfrm>
          <a:prstGeom prst="rect">
            <a:avLst/>
          </a:prstGeom>
        </p:spPr>
        <p:txBody>
          <a:bodyPr/>
          <a:lstStyle/>
          <a:p>
            <a:endParaRPr lang="fr-FR"/>
          </a:p>
        </p:txBody>
      </p:sp>
    </p:spTree>
    <p:extLst>
      <p:ext uri="{BB962C8B-B14F-4D97-AF65-F5344CB8AC3E}">
        <p14:creationId xmlns:p14="http://schemas.microsoft.com/office/powerpoint/2010/main" val="2572118975"/>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1_Disposition personnalisée">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Modifiez le style du titre</a:t>
            </a:r>
          </a:p>
        </p:txBody>
      </p:sp>
    </p:spTree>
    <p:extLst>
      <p:ext uri="{BB962C8B-B14F-4D97-AF65-F5344CB8AC3E}">
        <p14:creationId xmlns:p14="http://schemas.microsoft.com/office/powerpoint/2010/main" val="423563608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Modifiez le style du titre</a:t>
            </a:r>
            <a:endParaRPr lang="fr-FR"/>
          </a:p>
        </p:txBody>
      </p:sp>
      <p:sp>
        <p:nvSpPr>
          <p:cNvPr id="3" name="Espace réservé du contenu 2"/>
          <p:cNvSpPr>
            <a:spLocks noGrp="1"/>
          </p:cNvSpPr>
          <p:nvPr>
            <p:ph idx="1"/>
          </p:nvPr>
        </p:nvSpPr>
        <p:spPr/>
        <p:txBody>
          <a:bodyPr/>
          <a:lstStyle/>
          <a:p>
            <a:pPr lvl="0"/>
            <a:r>
              <a:rPr lang="fr-FR" smtClean="0"/>
              <a:t>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e la date 3"/>
          <p:cNvSpPr>
            <a:spLocks noGrp="1"/>
          </p:cNvSpPr>
          <p:nvPr>
            <p:ph type="dt" sz="half" idx="10"/>
          </p:nvPr>
        </p:nvSpPr>
        <p:spPr/>
        <p:txBody>
          <a:bodyPr/>
          <a:lstStyle/>
          <a:p>
            <a:fld id="{ED110F7E-9B43-4D11-AE1F-5829B53179CA}" type="datetimeFigureOut">
              <a:rPr lang="fr-FR" smtClean="0"/>
              <a:t>05/05/2022</a:t>
            </a:fld>
            <a:endParaRPr lang="fr-F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1C7A4031-E599-4691-9C24-678D868E4292}" type="slidenum">
              <a:rPr lang="fr-FR" smtClean="0"/>
              <a:t>‹N°›</a:t>
            </a:fld>
            <a:endParaRPr lang="fr-FR"/>
          </a:p>
        </p:txBody>
      </p:sp>
    </p:spTree>
    <p:extLst>
      <p:ext uri="{BB962C8B-B14F-4D97-AF65-F5344CB8AC3E}">
        <p14:creationId xmlns:p14="http://schemas.microsoft.com/office/powerpoint/2010/main" val="181921225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re 1"/>
          <p:cNvSpPr>
            <a:spLocks noGrp="1"/>
          </p:cNvSpPr>
          <p:nvPr>
            <p:ph type="title"/>
          </p:nvPr>
        </p:nvSpPr>
        <p:spPr>
          <a:xfrm>
            <a:off x="831850" y="1709738"/>
            <a:ext cx="10515600" cy="2852737"/>
          </a:xfrm>
        </p:spPr>
        <p:txBody>
          <a:bodyPr anchor="b"/>
          <a:lstStyle>
            <a:lvl1pPr>
              <a:defRPr sz="6000"/>
            </a:lvl1pPr>
          </a:lstStyle>
          <a:p>
            <a:r>
              <a:rPr lang="fr-FR" smtClean="0"/>
              <a:t>Modifiez le style du titre</a:t>
            </a:r>
            <a:endParaRPr lang="fr-FR"/>
          </a:p>
        </p:txBody>
      </p:sp>
      <p:sp>
        <p:nvSpPr>
          <p:cNvPr id="3" name="Espace réservé du texte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fr-FR" smtClean="0"/>
              <a:t>Modifier les styles du texte du masque</a:t>
            </a:r>
          </a:p>
        </p:txBody>
      </p:sp>
      <p:sp>
        <p:nvSpPr>
          <p:cNvPr id="4" name="Espace réservé de la date 3"/>
          <p:cNvSpPr>
            <a:spLocks noGrp="1"/>
          </p:cNvSpPr>
          <p:nvPr>
            <p:ph type="dt" sz="half" idx="10"/>
          </p:nvPr>
        </p:nvSpPr>
        <p:spPr/>
        <p:txBody>
          <a:bodyPr/>
          <a:lstStyle/>
          <a:p>
            <a:fld id="{ED110F7E-9B43-4D11-AE1F-5829B53179CA}" type="datetimeFigureOut">
              <a:rPr lang="fr-FR" smtClean="0"/>
              <a:t>05/05/2022</a:t>
            </a:fld>
            <a:endParaRPr lang="fr-F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1C7A4031-E599-4691-9C24-678D868E4292}" type="slidenum">
              <a:rPr lang="fr-FR" smtClean="0"/>
              <a:t>‹N°›</a:t>
            </a:fld>
            <a:endParaRPr lang="fr-FR"/>
          </a:p>
        </p:txBody>
      </p:sp>
    </p:spTree>
    <p:extLst>
      <p:ext uri="{BB962C8B-B14F-4D97-AF65-F5344CB8AC3E}">
        <p14:creationId xmlns:p14="http://schemas.microsoft.com/office/powerpoint/2010/main" val="17876497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Modifiez le style du titre</a:t>
            </a:r>
            <a:endParaRPr lang="fr-FR"/>
          </a:p>
        </p:txBody>
      </p:sp>
      <p:sp>
        <p:nvSpPr>
          <p:cNvPr id="3" name="Espace réservé du contenu 2"/>
          <p:cNvSpPr>
            <a:spLocks noGrp="1"/>
          </p:cNvSpPr>
          <p:nvPr>
            <p:ph sz="half" idx="1"/>
          </p:nvPr>
        </p:nvSpPr>
        <p:spPr>
          <a:xfrm>
            <a:off x="838200" y="1825625"/>
            <a:ext cx="5181600" cy="4351338"/>
          </a:xfrm>
        </p:spPr>
        <p:txBody>
          <a:bodyPr/>
          <a:lstStyle/>
          <a:p>
            <a:pPr lvl="0"/>
            <a:r>
              <a:rPr lang="fr-FR" smtClean="0"/>
              <a:t>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u contenu 3"/>
          <p:cNvSpPr>
            <a:spLocks noGrp="1"/>
          </p:cNvSpPr>
          <p:nvPr>
            <p:ph sz="half" idx="2"/>
          </p:nvPr>
        </p:nvSpPr>
        <p:spPr>
          <a:xfrm>
            <a:off x="6172200" y="1825625"/>
            <a:ext cx="5181600" cy="4351338"/>
          </a:xfrm>
        </p:spPr>
        <p:txBody>
          <a:bodyPr/>
          <a:lstStyle/>
          <a:p>
            <a:pPr lvl="0"/>
            <a:r>
              <a:rPr lang="fr-FR" smtClean="0"/>
              <a:t>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5" name="Espace réservé de la date 4"/>
          <p:cNvSpPr>
            <a:spLocks noGrp="1"/>
          </p:cNvSpPr>
          <p:nvPr>
            <p:ph type="dt" sz="half" idx="10"/>
          </p:nvPr>
        </p:nvSpPr>
        <p:spPr/>
        <p:txBody>
          <a:bodyPr/>
          <a:lstStyle/>
          <a:p>
            <a:fld id="{ED110F7E-9B43-4D11-AE1F-5829B53179CA}" type="datetimeFigureOut">
              <a:rPr lang="fr-FR" smtClean="0"/>
              <a:t>05/05/2022</a:t>
            </a:fld>
            <a:endParaRPr lang="fr-FR"/>
          </a:p>
        </p:txBody>
      </p:sp>
      <p:sp>
        <p:nvSpPr>
          <p:cNvPr id="6" name="Espace réservé du pied de page 5"/>
          <p:cNvSpPr>
            <a:spLocks noGrp="1"/>
          </p:cNvSpPr>
          <p:nvPr>
            <p:ph type="ftr" sz="quarter" idx="11"/>
          </p:nvPr>
        </p:nvSpPr>
        <p:spPr/>
        <p:txBody>
          <a:bodyPr/>
          <a:lstStyle/>
          <a:p>
            <a:endParaRPr lang="fr-FR"/>
          </a:p>
        </p:txBody>
      </p:sp>
      <p:sp>
        <p:nvSpPr>
          <p:cNvPr id="7" name="Espace réservé du numéro de diapositive 6"/>
          <p:cNvSpPr>
            <a:spLocks noGrp="1"/>
          </p:cNvSpPr>
          <p:nvPr>
            <p:ph type="sldNum" sz="quarter" idx="12"/>
          </p:nvPr>
        </p:nvSpPr>
        <p:spPr/>
        <p:txBody>
          <a:bodyPr/>
          <a:lstStyle/>
          <a:p>
            <a:fld id="{1C7A4031-E599-4691-9C24-678D868E4292}" type="slidenum">
              <a:rPr lang="fr-FR" smtClean="0"/>
              <a:t>‹N°›</a:t>
            </a:fld>
            <a:endParaRPr lang="fr-FR"/>
          </a:p>
        </p:txBody>
      </p:sp>
    </p:spTree>
    <p:extLst>
      <p:ext uri="{BB962C8B-B14F-4D97-AF65-F5344CB8AC3E}">
        <p14:creationId xmlns:p14="http://schemas.microsoft.com/office/powerpoint/2010/main" val="318296098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p:cNvSpPr>
            <a:spLocks noGrp="1"/>
          </p:cNvSpPr>
          <p:nvPr>
            <p:ph type="title"/>
          </p:nvPr>
        </p:nvSpPr>
        <p:spPr>
          <a:xfrm>
            <a:off x="839788" y="365125"/>
            <a:ext cx="10515600" cy="1325563"/>
          </a:xfrm>
        </p:spPr>
        <p:txBody>
          <a:bodyPr/>
          <a:lstStyle/>
          <a:p>
            <a:r>
              <a:rPr lang="fr-FR" smtClean="0"/>
              <a:t>Modifiez le style du titre</a:t>
            </a:r>
            <a:endParaRPr lang="fr-FR"/>
          </a:p>
        </p:txBody>
      </p:sp>
      <p:sp>
        <p:nvSpPr>
          <p:cNvPr id="3" name="Espace réservé du texte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smtClean="0"/>
              <a:t>Modifier les styles du texte du masque</a:t>
            </a:r>
          </a:p>
        </p:txBody>
      </p:sp>
      <p:sp>
        <p:nvSpPr>
          <p:cNvPr id="4" name="Espace réservé du contenu 3"/>
          <p:cNvSpPr>
            <a:spLocks noGrp="1"/>
          </p:cNvSpPr>
          <p:nvPr>
            <p:ph sz="half" idx="2"/>
          </p:nvPr>
        </p:nvSpPr>
        <p:spPr>
          <a:xfrm>
            <a:off x="839788" y="2505075"/>
            <a:ext cx="5157787" cy="3684588"/>
          </a:xfrm>
        </p:spPr>
        <p:txBody>
          <a:bodyPr/>
          <a:lstStyle/>
          <a:p>
            <a:pPr lvl="0"/>
            <a:r>
              <a:rPr lang="fr-FR" smtClean="0"/>
              <a:t>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5" name="Espace réservé du texte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smtClean="0"/>
              <a:t>Modifier les styles du texte du masque</a:t>
            </a:r>
          </a:p>
        </p:txBody>
      </p:sp>
      <p:sp>
        <p:nvSpPr>
          <p:cNvPr id="6" name="Espace réservé du contenu 5"/>
          <p:cNvSpPr>
            <a:spLocks noGrp="1"/>
          </p:cNvSpPr>
          <p:nvPr>
            <p:ph sz="quarter" idx="4"/>
          </p:nvPr>
        </p:nvSpPr>
        <p:spPr>
          <a:xfrm>
            <a:off x="6172200" y="2505075"/>
            <a:ext cx="5183188" cy="3684588"/>
          </a:xfrm>
        </p:spPr>
        <p:txBody>
          <a:bodyPr/>
          <a:lstStyle/>
          <a:p>
            <a:pPr lvl="0"/>
            <a:r>
              <a:rPr lang="fr-FR" smtClean="0"/>
              <a:t>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7" name="Espace réservé de la date 6"/>
          <p:cNvSpPr>
            <a:spLocks noGrp="1"/>
          </p:cNvSpPr>
          <p:nvPr>
            <p:ph type="dt" sz="half" idx="10"/>
          </p:nvPr>
        </p:nvSpPr>
        <p:spPr/>
        <p:txBody>
          <a:bodyPr/>
          <a:lstStyle/>
          <a:p>
            <a:fld id="{ED110F7E-9B43-4D11-AE1F-5829B53179CA}" type="datetimeFigureOut">
              <a:rPr lang="fr-FR" smtClean="0"/>
              <a:t>05/05/2022</a:t>
            </a:fld>
            <a:endParaRPr lang="fr-FR"/>
          </a:p>
        </p:txBody>
      </p:sp>
      <p:sp>
        <p:nvSpPr>
          <p:cNvPr id="8" name="Espace réservé du pied de page 7"/>
          <p:cNvSpPr>
            <a:spLocks noGrp="1"/>
          </p:cNvSpPr>
          <p:nvPr>
            <p:ph type="ftr" sz="quarter" idx="11"/>
          </p:nvPr>
        </p:nvSpPr>
        <p:spPr/>
        <p:txBody>
          <a:bodyPr/>
          <a:lstStyle/>
          <a:p>
            <a:endParaRPr lang="fr-FR"/>
          </a:p>
        </p:txBody>
      </p:sp>
      <p:sp>
        <p:nvSpPr>
          <p:cNvPr id="9" name="Espace réservé du numéro de diapositive 8"/>
          <p:cNvSpPr>
            <a:spLocks noGrp="1"/>
          </p:cNvSpPr>
          <p:nvPr>
            <p:ph type="sldNum" sz="quarter" idx="12"/>
          </p:nvPr>
        </p:nvSpPr>
        <p:spPr/>
        <p:txBody>
          <a:bodyPr/>
          <a:lstStyle/>
          <a:p>
            <a:fld id="{1C7A4031-E599-4691-9C24-678D868E4292}" type="slidenum">
              <a:rPr lang="fr-FR" smtClean="0"/>
              <a:t>‹N°›</a:t>
            </a:fld>
            <a:endParaRPr lang="fr-FR"/>
          </a:p>
        </p:txBody>
      </p:sp>
    </p:spTree>
    <p:extLst>
      <p:ext uri="{BB962C8B-B14F-4D97-AF65-F5344CB8AC3E}">
        <p14:creationId xmlns:p14="http://schemas.microsoft.com/office/powerpoint/2010/main" val="408333519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Modifiez le style du titre</a:t>
            </a:r>
            <a:endParaRPr lang="fr-FR"/>
          </a:p>
        </p:txBody>
      </p:sp>
      <p:sp>
        <p:nvSpPr>
          <p:cNvPr id="3" name="Espace réservé de la date 2"/>
          <p:cNvSpPr>
            <a:spLocks noGrp="1"/>
          </p:cNvSpPr>
          <p:nvPr>
            <p:ph type="dt" sz="half" idx="10"/>
          </p:nvPr>
        </p:nvSpPr>
        <p:spPr/>
        <p:txBody>
          <a:bodyPr/>
          <a:lstStyle/>
          <a:p>
            <a:fld id="{ED110F7E-9B43-4D11-AE1F-5829B53179CA}" type="datetimeFigureOut">
              <a:rPr lang="fr-FR" smtClean="0"/>
              <a:t>05/05/2022</a:t>
            </a:fld>
            <a:endParaRPr lang="fr-FR"/>
          </a:p>
        </p:txBody>
      </p:sp>
      <p:sp>
        <p:nvSpPr>
          <p:cNvPr id="4" name="Espace réservé du pied de page 3"/>
          <p:cNvSpPr>
            <a:spLocks noGrp="1"/>
          </p:cNvSpPr>
          <p:nvPr>
            <p:ph type="ftr" sz="quarter" idx="11"/>
          </p:nvPr>
        </p:nvSpPr>
        <p:spPr/>
        <p:txBody>
          <a:bodyPr/>
          <a:lstStyle/>
          <a:p>
            <a:endParaRPr lang="fr-FR"/>
          </a:p>
        </p:txBody>
      </p:sp>
      <p:sp>
        <p:nvSpPr>
          <p:cNvPr id="5" name="Espace réservé du numéro de diapositive 4"/>
          <p:cNvSpPr>
            <a:spLocks noGrp="1"/>
          </p:cNvSpPr>
          <p:nvPr>
            <p:ph type="sldNum" sz="quarter" idx="12"/>
          </p:nvPr>
        </p:nvSpPr>
        <p:spPr/>
        <p:txBody>
          <a:bodyPr/>
          <a:lstStyle/>
          <a:p>
            <a:fld id="{1C7A4031-E599-4691-9C24-678D868E4292}" type="slidenum">
              <a:rPr lang="fr-FR" smtClean="0"/>
              <a:t>‹N°›</a:t>
            </a:fld>
            <a:endParaRPr lang="fr-FR"/>
          </a:p>
        </p:txBody>
      </p:sp>
    </p:spTree>
    <p:extLst>
      <p:ext uri="{BB962C8B-B14F-4D97-AF65-F5344CB8AC3E}">
        <p14:creationId xmlns:p14="http://schemas.microsoft.com/office/powerpoint/2010/main" val="370288876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Espace réservé de la date 1"/>
          <p:cNvSpPr>
            <a:spLocks noGrp="1"/>
          </p:cNvSpPr>
          <p:nvPr>
            <p:ph type="dt" sz="half" idx="10"/>
          </p:nvPr>
        </p:nvSpPr>
        <p:spPr/>
        <p:txBody>
          <a:bodyPr/>
          <a:lstStyle/>
          <a:p>
            <a:fld id="{ED110F7E-9B43-4D11-AE1F-5829B53179CA}" type="datetimeFigureOut">
              <a:rPr lang="fr-FR" smtClean="0"/>
              <a:t>05/05/2022</a:t>
            </a:fld>
            <a:endParaRPr lang="fr-FR"/>
          </a:p>
        </p:txBody>
      </p:sp>
      <p:sp>
        <p:nvSpPr>
          <p:cNvPr id="3" name="Espace réservé du pied de page 2"/>
          <p:cNvSpPr>
            <a:spLocks noGrp="1"/>
          </p:cNvSpPr>
          <p:nvPr>
            <p:ph type="ftr" sz="quarter" idx="11"/>
          </p:nvPr>
        </p:nvSpPr>
        <p:spPr/>
        <p:txBody>
          <a:bodyPr/>
          <a:lstStyle/>
          <a:p>
            <a:endParaRPr lang="fr-FR"/>
          </a:p>
        </p:txBody>
      </p:sp>
      <p:sp>
        <p:nvSpPr>
          <p:cNvPr id="4" name="Espace réservé du numéro de diapositive 3"/>
          <p:cNvSpPr>
            <a:spLocks noGrp="1"/>
          </p:cNvSpPr>
          <p:nvPr>
            <p:ph type="sldNum" sz="quarter" idx="12"/>
          </p:nvPr>
        </p:nvSpPr>
        <p:spPr/>
        <p:txBody>
          <a:bodyPr/>
          <a:lstStyle/>
          <a:p>
            <a:fld id="{1C7A4031-E599-4691-9C24-678D868E4292}" type="slidenum">
              <a:rPr lang="fr-FR" smtClean="0"/>
              <a:t>‹N°›</a:t>
            </a:fld>
            <a:endParaRPr lang="fr-FR"/>
          </a:p>
        </p:txBody>
      </p:sp>
    </p:spTree>
    <p:extLst>
      <p:ext uri="{BB962C8B-B14F-4D97-AF65-F5344CB8AC3E}">
        <p14:creationId xmlns:p14="http://schemas.microsoft.com/office/powerpoint/2010/main" val="162977760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839788" y="457200"/>
            <a:ext cx="3932237" cy="1600200"/>
          </a:xfrm>
        </p:spPr>
        <p:txBody>
          <a:bodyPr anchor="b"/>
          <a:lstStyle>
            <a:lvl1pPr>
              <a:defRPr sz="3200"/>
            </a:lvl1pPr>
          </a:lstStyle>
          <a:p>
            <a:r>
              <a:rPr lang="fr-FR" smtClean="0"/>
              <a:t>Modifiez le style du titre</a:t>
            </a:r>
            <a:endParaRPr lang="fr-FR"/>
          </a:p>
        </p:txBody>
      </p:sp>
      <p:sp>
        <p:nvSpPr>
          <p:cNvPr id="3" name="Espace réservé du contenu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FR" smtClean="0"/>
              <a:t>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u texte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smtClean="0"/>
              <a:t>Modifier les styles du texte du masque</a:t>
            </a:r>
          </a:p>
        </p:txBody>
      </p:sp>
      <p:sp>
        <p:nvSpPr>
          <p:cNvPr id="5" name="Espace réservé de la date 4"/>
          <p:cNvSpPr>
            <a:spLocks noGrp="1"/>
          </p:cNvSpPr>
          <p:nvPr>
            <p:ph type="dt" sz="half" idx="10"/>
          </p:nvPr>
        </p:nvSpPr>
        <p:spPr/>
        <p:txBody>
          <a:bodyPr/>
          <a:lstStyle/>
          <a:p>
            <a:fld id="{ED110F7E-9B43-4D11-AE1F-5829B53179CA}" type="datetimeFigureOut">
              <a:rPr lang="fr-FR" smtClean="0"/>
              <a:t>05/05/2022</a:t>
            </a:fld>
            <a:endParaRPr lang="fr-FR"/>
          </a:p>
        </p:txBody>
      </p:sp>
      <p:sp>
        <p:nvSpPr>
          <p:cNvPr id="6" name="Espace réservé du pied de page 5"/>
          <p:cNvSpPr>
            <a:spLocks noGrp="1"/>
          </p:cNvSpPr>
          <p:nvPr>
            <p:ph type="ftr" sz="quarter" idx="11"/>
          </p:nvPr>
        </p:nvSpPr>
        <p:spPr/>
        <p:txBody>
          <a:bodyPr/>
          <a:lstStyle/>
          <a:p>
            <a:endParaRPr lang="fr-FR"/>
          </a:p>
        </p:txBody>
      </p:sp>
      <p:sp>
        <p:nvSpPr>
          <p:cNvPr id="7" name="Espace réservé du numéro de diapositive 6"/>
          <p:cNvSpPr>
            <a:spLocks noGrp="1"/>
          </p:cNvSpPr>
          <p:nvPr>
            <p:ph type="sldNum" sz="quarter" idx="12"/>
          </p:nvPr>
        </p:nvSpPr>
        <p:spPr/>
        <p:txBody>
          <a:bodyPr/>
          <a:lstStyle/>
          <a:p>
            <a:fld id="{1C7A4031-E599-4691-9C24-678D868E4292}" type="slidenum">
              <a:rPr lang="fr-FR" smtClean="0"/>
              <a:t>‹N°›</a:t>
            </a:fld>
            <a:endParaRPr lang="fr-FR"/>
          </a:p>
        </p:txBody>
      </p:sp>
    </p:spTree>
    <p:extLst>
      <p:ext uri="{BB962C8B-B14F-4D97-AF65-F5344CB8AC3E}">
        <p14:creationId xmlns:p14="http://schemas.microsoft.com/office/powerpoint/2010/main" val="66194668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839788" y="457200"/>
            <a:ext cx="3932237" cy="1600200"/>
          </a:xfrm>
        </p:spPr>
        <p:txBody>
          <a:bodyPr anchor="b"/>
          <a:lstStyle>
            <a:lvl1pPr>
              <a:defRPr sz="3200"/>
            </a:lvl1pPr>
          </a:lstStyle>
          <a:p>
            <a:r>
              <a:rPr lang="fr-FR" smtClean="0"/>
              <a:t>Modifiez le style du titre</a:t>
            </a:r>
            <a:endParaRPr lang="fr-FR"/>
          </a:p>
        </p:txBody>
      </p:sp>
      <p:sp>
        <p:nvSpPr>
          <p:cNvPr id="3" name="Espace réservé pour une image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fr-FR"/>
          </a:p>
        </p:txBody>
      </p:sp>
      <p:sp>
        <p:nvSpPr>
          <p:cNvPr id="4" name="Espace réservé du texte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smtClean="0"/>
              <a:t>Modifier les styles du texte du masque</a:t>
            </a:r>
          </a:p>
        </p:txBody>
      </p:sp>
      <p:sp>
        <p:nvSpPr>
          <p:cNvPr id="5" name="Espace réservé de la date 4"/>
          <p:cNvSpPr>
            <a:spLocks noGrp="1"/>
          </p:cNvSpPr>
          <p:nvPr>
            <p:ph type="dt" sz="half" idx="10"/>
          </p:nvPr>
        </p:nvSpPr>
        <p:spPr/>
        <p:txBody>
          <a:bodyPr/>
          <a:lstStyle/>
          <a:p>
            <a:fld id="{ED110F7E-9B43-4D11-AE1F-5829B53179CA}" type="datetimeFigureOut">
              <a:rPr lang="fr-FR" smtClean="0"/>
              <a:t>05/05/2022</a:t>
            </a:fld>
            <a:endParaRPr lang="fr-FR"/>
          </a:p>
        </p:txBody>
      </p:sp>
      <p:sp>
        <p:nvSpPr>
          <p:cNvPr id="6" name="Espace réservé du pied de page 5"/>
          <p:cNvSpPr>
            <a:spLocks noGrp="1"/>
          </p:cNvSpPr>
          <p:nvPr>
            <p:ph type="ftr" sz="quarter" idx="11"/>
          </p:nvPr>
        </p:nvSpPr>
        <p:spPr/>
        <p:txBody>
          <a:bodyPr/>
          <a:lstStyle/>
          <a:p>
            <a:endParaRPr lang="fr-FR"/>
          </a:p>
        </p:txBody>
      </p:sp>
      <p:sp>
        <p:nvSpPr>
          <p:cNvPr id="7" name="Espace réservé du numéro de diapositive 6"/>
          <p:cNvSpPr>
            <a:spLocks noGrp="1"/>
          </p:cNvSpPr>
          <p:nvPr>
            <p:ph type="sldNum" sz="quarter" idx="12"/>
          </p:nvPr>
        </p:nvSpPr>
        <p:spPr/>
        <p:txBody>
          <a:bodyPr/>
          <a:lstStyle/>
          <a:p>
            <a:fld id="{1C7A4031-E599-4691-9C24-678D868E4292}" type="slidenum">
              <a:rPr lang="fr-FR" smtClean="0"/>
              <a:t>‹N°›</a:t>
            </a:fld>
            <a:endParaRPr lang="fr-FR"/>
          </a:p>
        </p:txBody>
      </p:sp>
    </p:spTree>
    <p:extLst>
      <p:ext uri="{BB962C8B-B14F-4D97-AF65-F5344CB8AC3E}">
        <p14:creationId xmlns:p14="http://schemas.microsoft.com/office/powerpoint/2010/main" val="271510927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u titre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fr-FR" smtClean="0"/>
              <a:t>Modifiez le style du titre</a:t>
            </a:r>
            <a:endParaRPr lang="fr-FR"/>
          </a:p>
        </p:txBody>
      </p:sp>
      <p:sp>
        <p:nvSpPr>
          <p:cNvPr id="3" name="Espace réservé du texte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fr-FR" smtClean="0"/>
              <a:t>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e la date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D110F7E-9B43-4D11-AE1F-5829B53179CA}" type="datetimeFigureOut">
              <a:rPr lang="fr-FR" smtClean="0"/>
              <a:t>05/05/2022</a:t>
            </a:fld>
            <a:endParaRPr lang="fr-FR"/>
          </a:p>
        </p:txBody>
      </p:sp>
      <p:sp>
        <p:nvSpPr>
          <p:cNvPr id="5" name="Espace réservé du pied de page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fr-FR"/>
          </a:p>
        </p:txBody>
      </p:sp>
      <p:sp>
        <p:nvSpPr>
          <p:cNvPr id="6" name="Espace réservé du numéro de diapositive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C7A4031-E599-4691-9C24-678D868E4292}" type="slidenum">
              <a:rPr lang="fr-FR" smtClean="0"/>
              <a:t>‹N°›</a:t>
            </a:fld>
            <a:endParaRPr lang="fr-FR"/>
          </a:p>
        </p:txBody>
      </p:sp>
    </p:spTree>
    <p:extLst>
      <p:ext uri="{BB962C8B-B14F-4D97-AF65-F5344CB8AC3E}">
        <p14:creationId xmlns:p14="http://schemas.microsoft.com/office/powerpoint/2010/main" val="1170051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13.jpeg"/><Relationship Id="rId7" Type="http://schemas.openxmlformats.org/officeDocument/2006/relationships/image" Target="../media/image37.png"/><Relationship Id="rId2" Type="http://schemas.openxmlformats.org/officeDocument/2006/relationships/notesSlide" Target="../notesSlides/notesSlide10.xml"/><Relationship Id="rId1" Type="http://schemas.openxmlformats.org/officeDocument/2006/relationships/slideLayout" Target="../slideLayouts/slideLayout7.xml"/><Relationship Id="rId6" Type="http://schemas.openxmlformats.org/officeDocument/2006/relationships/image" Target="../media/image6.png"/><Relationship Id="rId5" Type="http://schemas.openxmlformats.org/officeDocument/2006/relationships/image" Target="../media/image15.jpeg"/><Relationship Id="rId4" Type="http://schemas.openxmlformats.org/officeDocument/2006/relationships/image" Target="../media/image14.jpeg"/></Relationships>
</file>

<file path=ppt/slides/_rels/slide11.xml.rels><?xml version="1.0" encoding="UTF-8" standalone="yes"?>
<Relationships xmlns="http://schemas.openxmlformats.org/package/2006/relationships"><Relationship Id="rId8" Type="http://schemas.openxmlformats.org/officeDocument/2006/relationships/image" Target="../media/image41.png"/><Relationship Id="rId13" Type="http://schemas.openxmlformats.org/officeDocument/2006/relationships/image" Target="../media/image30.png"/><Relationship Id="rId18" Type="http://schemas.openxmlformats.org/officeDocument/2006/relationships/image" Target="../media/image45.png"/><Relationship Id="rId3" Type="http://schemas.openxmlformats.org/officeDocument/2006/relationships/image" Target="../media/image38.png"/><Relationship Id="rId7" Type="http://schemas.openxmlformats.org/officeDocument/2006/relationships/image" Target="../media/image40.png"/><Relationship Id="rId12" Type="http://schemas.openxmlformats.org/officeDocument/2006/relationships/image" Target="../media/image29.png"/><Relationship Id="rId17" Type="http://schemas.openxmlformats.org/officeDocument/2006/relationships/image" Target="../media/image44.png"/><Relationship Id="rId2" Type="http://schemas.openxmlformats.org/officeDocument/2006/relationships/notesSlide" Target="../notesSlides/notesSlide11.xml"/><Relationship Id="rId16" Type="http://schemas.openxmlformats.org/officeDocument/2006/relationships/image" Target="../media/image43.png"/><Relationship Id="rId1" Type="http://schemas.openxmlformats.org/officeDocument/2006/relationships/slideLayout" Target="../slideLayouts/slideLayout7.xml"/><Relationship Id="rId6" Type="http://schemas.openxmlformats.org/officeDocument/2006/relationships/image" Target="../media/image39.png"/><Relationship Id="rId11" Type="http://schemas.openxmlformats.org/officeDocument/2006/relationships/image" Target="../media/image28.png"/><Relationship Id="rId5" Type="http://schemas.openxmlformats.org/officeDocument/2006/relationships/image" Target="../media/image22.png"/><Relationship Id="rId15" Type="http://schemas.openxmlformats.org/officeDocument/2006/relationships/image" Target="../media/image42.jpeg"/><Relationship Id="rId10" Type="http://schemas.openxmlformats.org/officeDocument/2006/relationships/image" Target="../media/image27.jpeg"/><Relationship Id="rId19" Type="http://schemas.openxmlformats.org/officeDocument/2006/relationships/image" Target="../media/image46.png"/><Relationship Id="rId4" Type="http://schemas.openxmlformats.org/officeDocument/2006/relationships/image" Target="../media/image21.png"/><Relationship Id="rId9" Type="http://schemas.openxmlformats.org/officeDocument/2006/relationships/image" Target="../media/image26.png"/><Relationship Id="rId14" Type="http://schemas.openxmlformats.org/officeDocument/2006/relationships/image" Target="../media/image31.png"/></Relationships>
</file>

<file path=ppt/slides/_rels/slide12.xml.rels><?xml version="1.0" encoding="UTF-8" standalone="yes"?>
<Relationships xmlns="http://schemas.openxmlformats.org/package/2006/relationships"><Relationship Id="rId3" Type="http://schemas.openxmlformats.org/officeDocument/2006/relationships/image" Target="../media/image47.png"/><Relationship Id="rId7" Type="http://schemas.openxmlformats.org/officeDocument/2006/relationships/image" Target="../media/image48.png"/><Relationship Id="rId2" Type="http://schemas.openxmlformats.org/officeDocument/2006/relationships/notesSlide" Target="../notesSlides/notesSlide12.xml"/><Relationship Id="rId1" Type="http://schemas.openxmlformats.org/officeDocument/2006/relationships/slideLayout" Target="../slideLayouts/slideLayout7.xml"/><Relationship Id="rId6" Type="http://schemas.openxmlformats.org/officeDocument/2006/relationships/image" Target="../media/image15.jpeg"/><Relationship Id="rId5" Type="http://schemas.openxmlformats.org/officeDocument/2006/relationships/image" Target="../media/image14.jpeg"/><Relationship Id="rId4" Type="http://schemas.openxmlformats.org/officeDocument/2006/relationships/image" Target="../media/image13.jpeg"/></Relationships>
</file>

<file path=ppt/slides/_rels/slide13.xml.rels><?xml version="1.0" encoding="UTF-8" standalone="yes"?>
<Relationships xmlns="http://schemas.openxmlformats.org/package/2006/relationships"><Relationship Id="rId8" Type="http://schemas.openxmlformats.org/officeDocument/2006/relationships/image" Target="../media/image29.png"/><Relationship Id="rId13" Type="http://schemas.openxmlformats.org/officeDocument/2006/relationships/image" Target="../media/image28.png"/><Relationship Id="rId3" Type="http://schemas.openxmlformats.org/officeDocument/2006/relationships/image" Target="../media/image20.png"/><Relationship Id="rId7" Type="http://schemas.openxmlformats.org/officeDocument/2006/relationships/image" Target="../media/image27.jpeg"/><Relationship Id="rId12" Type="http://schemas.openxmlformats.org/officeDocument/2006/relationships/image" Target="../media/image52.png"/><Relationship Id="rId17" Type="http://schemas.openxmlformats.org/officeDocument/2006/relationships/image" Target="../media/image56.png"/><Relationship Id="rId2" Type="http://schemas.openxmlformats.org/officeDocument/2006/relationships/notesSlide" Target="../notesSlides/notesSlide13.xml"/><Relationship Id="rId16" Type="http://schemas.openxmlformats.org/officeDocument/2006/relationships/image" Target="../media/image55.png"/><Relationship Id="rId1" Type="http://schemas.openxmlformats.org/officeDocument/2006/relationships/slideLayout" Target="../slideLayouts/slideLayout7.xml"/><Relationship Id="rId6" Type="http://schemas.openxmlformats.org/officeDocument/2006/relationships/image" Target="../media/image41.png"/><Relationship Id="rId11" Type="http://schemas.openxmlformats.org/officeDocument/2006/relationships/image" Target="../media/image51.jpeg"/><Relationship Id="rId5" Type="http://schemas.openxmlformats.org/officeDocument/2006/relationships/image" Target="../media/image39.png"/><Relationship Id="rId15" Type="http://schemas.openxmlformats.org/officeDocument/2006/relationships/image" Target="../media/image54.png"/><Relationship Id="rId10" Type="http://schemas.openxmlformats.org/officeDocument/2006/relationships/image" Target="../media/image50.png"/><Relationship Id="rId4" Type="http://schemas.openxmlformats.org/officeDocument/2006/relationships/image" Target="../media/image49.png"/><Relationship Id="rId9" Type="http://schemas.openxmlformats.org/officeDocument/2006/relationships/image" Target="../media/image31.png"/><Relationship Id="rId14" Type="http://schemas.openxmlformats.org/officeDocument/2006/relationships/image" Target="../media/image53.png"/></Relationships>
</file>

<file path=ppt/slides/_rels/slide14.xml.rels><?xml version="1.0" encoding="UTF-8" standalone="yes"?>
<Relationships xmlns="http://schemas.openxmlformats.org/package/2006/relationships"><Relationship Id="rId3" Type="http://schemas.openxmlformats.org/officeDocument/2006/relationships/image" Target="../media/image57.png"/><Relationship Id="rId7" Type="http://schemas.openxmlformats.org/officeDocument/2006/relationships/image" Target="../media/image61.png"/><Relationship Id="rId2" Type="http://schemas.openxmlformats.org/officeDocument/2006/relationships/notesSlide" Target="../notesSlides/notesSlide14.xml"/><Relationship Id="rId1" Type="http://schemas.openxmlformats.org/officeDocument/2006/relationships/slideLayout" Target="../slideLayouts/slideLayout12.xml"/><Relationship Id="rId6" Type="http://schemas.openxmlformats.org/officeDocument/2006/relationships/image" Target="../media/image60.png"/><Relationship Id="rId5" Type="http://schemas.openxmlformats.org/officeDocument/2006/relationships/image" Target="../media/image59.png"/><Relationship Id="rId4" Type="http://schemas.openxmlformats.org/officeDocument/2006/relationships/image" Target="../media/image58.png"/></Relationships>
</file>

<file path=ppt/slides/_rels/slide15.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15.xml"/><Relationship Id="rId1" Type="http://schemas.openxmlformats.org/officeDocument/2006/relationships/slideLayout" Target="../slideLayouts/slideLayout2.xml"/><Relationship Id="rId5" Type="http://schemas.openxmlformats.org/officeDocument/2006/relationships/image" Target="../media/image63.jpeg"/><Relationship Id="rId4" Type="http://schemas.microsoft.com/office/2007/relationships/hdphoto" Target="../media/hdphoto1.wdp"/></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13.xml"/></Relationships>
</file>

<file path=ppt/slides/_rels/slide17.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17.xml"/><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18.xml"/><Relationship Id="rId1" Type="http://schemas.openxmlformats.org/officeDocument/2006/relationships/slideLayout" Target="../slideLayouts/slideLayout12.xml"/><Relationship Id="rId6" Type="http://schemas.openxmlformats.org/officeDocument/2006/relationships/image" Target="../media/image67.png"/><Relationship Id="rId5" Type="http://schemas.openxmlformats.org/officeDocument/2006/relationships/image" Target="../media/image66.png"/><Relationship Id="rId4" Type="http://schemas.openxmlformats.org/officeDocument/2006/relationships/image" Target="../media/image65.png"/></Relationships>
</file>

<file path=ppt/slides/_rels/slide1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9.xml"/><Relationship Id="rId1" Type="http://schemas.openxmlformats.org/officeDocument/2006/relationships/slideLayout" Target="../slideLayouts/slideLayout2.xml"/><Relationship Id="rId4" Type="http://schemas.openxmlformats.org/officeDocument/2006/relationships/image" Target="../media/image5.jpg"/></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5.jpg"/></Relationships>
</file>

<file path=ppt/slides/_rels/slide20.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20.xml"/><Relationship Id="rId1" Type="http://schemas.openxmlformats.org/officeDocument/2006/relationships/slideLayout" Target="../slideLayouts/slideLayout12.xml"/></Relationships>
</file>

<file path=ppt/slides/_rels/slide21.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21.xml"/><Relationship Id="rId1" Type="http://schemas.openxmlformats.org/officeDocument/2006/relationships/slideLayout" Target="../slideLayouts/slideLayout12.xml"/></Relationships>
</file>

<file path=ppt/slides/_rels/slide22.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22.xml"/><Relationship Id="rId1" Type="http://schemas.openxmlformats.org/officeDocument/2006/relationships/slideLayout" Target="../slideLayouts/slideLayout12.xml"/></Relationships>
</file>

<file path=ppt/slides/_rels/slide23.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23.xml"/><Relationship Id="rId1" Type="http://schemas.openxmlformats.org/officeDocument/2006/relationships/slideLayout" Target="../slideLayouts/slideLayout12.xml"/></Relationships>
</file>

<file path=ppt/slides/_rels/slide2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4.xml"/><Relationship Id="rId1" Type="http://schemas.openxmlformats.org/officeDocument/2006/relationships/slideLayout" Target="../slideLayouts/slideLayout2.xml"/><Relationship Id="rId4" Type="http://schemas.openxmlformats.org/officeDocument/2006/relationships/image" Target="../media/image5.jpg"/></Relationships>
</file>

<file path=ppt/slides/_rels/slide25.xml.rels><?xml version="1.0" encoding="UTF-8" standalone="yes"?>
<Relationships xmlns="http://schemas.openxmlformats.org/package/2006/relationships"><Relationship Id="rId8" Type="http://schemas.openxmlformats.org/officeDocument/2006/relationships/image" Target="../media/image71.png"/><Relationship Id="rId3" Type="http://schemas.openxmlformats.org/officeDocument/2006/relationships/notesSlide" Target="../notesSlides/notesSlide25.xml"/><Relationship Id="rId7" Type="http://schemas.openxmlformats.org/officeDocument/2006/relationships/image" Target="../media/image70.png"/><Relationship Id="rId2" Type="http://schemas.openxmlformats.org/officeDocument/2006/relationships/slideLayout" Target="../slideLayouts/slideLayout7.xml"/><Relationship Id="rId1" Type="http://schemas.openxmlformats.org/officeDocument/2006/relationships/vmlDrawing" Target="../drawings/vmlDrawing1.vml"/><Relationship Id="rId6" Type="http://schemas.openxmlformats.org/officeDocument/2006/relationships/image" Target="../media/image57.png"/><Relationship Id="rId5" Type="http://schemas.openxmlformats.org/officeDocument/2006/relationships/image" Target="../media/image69.emf"/><Relationship Id="rId4" Type="http://schemas.openxmlformats.org/officeDocument/2006/relationships/oleObject" Target="../embeddings/oleObject1.bin"/></Relationships>
</file>

<file path=ppt/slides/_rels/slide26.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72.png"/><Relationship Id="rId4" Type="http://schemas.openxmlformats.org/officeDocument/2006/relationships/notesSlide" Target="../notesSlides/notesSlide26.xml"/></Relationships>
</file>

<file path=ppt/slides/_rels/slide27.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notesSlide" Target="../notesSlides/notesSlide27.xml"/><Relationship Id="rId1" Type="http://schemas.openxmlformats.org/officeDocument/2006/relationships/slideLayout" Target="../slideLayouts/slideLayout7.xml"/><Relationship Id="rId4" Type="http://schemas.openxmlformats.org/officeDocument/2006/relationships/image" Target="../media/image74.PNG"/></Relationships>
</file>

<file path=ppt/slides/_rels/slide3.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image" Target="../media/image4.PNG"/><Relationship Id="rId7" Type="http://schemas.openxmlformats.org/officeDocument/2006/relationships/image" Target="../media/image9.pn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8.png"/><Relationship Id="rId5" Type="http://schemas.openxmlformats.org/officeDocument/2006/relationships/image" Target="../media/image7.jpeg"/><Relationship Id="rId4" Type="http://schemas.openxmlformats.org/officeDocument/2006/relationships/image" Target="../media/image6.png"/></Relationships>
</file>

<file path=ppt/slides/_rels/slide4.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3.jpeg"/><Relationship Id="rId7" Type="http://schemas.openxmlformats.org/officeDocument/2006/relationships/image" Target="../media/image16.png"/><Relationship Id="rId2" Type="http://schemas.openxmlformats.org/officeDocument/2006/relationships/notesSlide" Target="../notesSlides/notesSlide6.xml"/><Relationship Id="rId1" Type="http://schemas.openxmlformats.org/officeDocument/2006/relationships/slideLayout" Target="../slideLayouts/slideLayout7.xml"/><Relationship Id="rId6" Type="http://schemas.openxmlformats.org/officeDocument/2006/relationships/image" Target="../media/image6.png"/><Relationship Id="rId5" Type="http://schemas.openxmlformats.org/officeDocument/2006/relationships/image" Target="../media/image15.jpeg"/><Relationship Id="rId4" Type="http://schemas.openxmlformats.org/officeDocument/2006/relationships/image" Target="../media/image14.jpeg"/></Relationships>
</file>

<file path=ppt/slides/_rels/slide7.xml.rels><?xml version="1.0" encoding="UTF-8" standalone="yes"?>
<Relationships xmlns="http://schemas.openxmlformats.org/package/2006/relationships"><Relationship Id="rId8" Type="http://schemas.openxmlformats.org/officeDocument/2006/relationships/image" Target="../media/image22.png"/><Relationship Id="rId13" Type="http://schemas.openxmlformats.org/officeDocument/2006/relationships/image" Target="../media/image27.jpeg"/><Relationship Id="rId3" Type="http://schemas.openxmlformats.org/officeDocument/2006/relationships/image" Target="../media/image17.png"/><Relationship Id="rId7" Type="http://schemas.openxmlformats.org/officeDocument/2006/relationships/image" Target="../media/image21.png"/><Relationship Id="rId12" Type="http://schemas.openxmlformats.org/officeDocument/2006/relationships/image" Target="../media/image26.png"/><Relationship Id="rId17" Type="http://schemas.openxmlformats.org/officeDocument/2006/relationships/image" Target="../media/image31.png"/><Relationship Id="rId2" Type="http://schemas.openxmlformats.org/officeDocument/2006/relationships/notesSlide" Target="../notesSlides/notesSlide7.xml"/><Relationship Id="rId16" Type="http://schemas.openxmlformats.org/officeDocument/2006/relationships/image" Target="../media/image30.png"/><Relationship Id="rId1" Type="http://schemas.openxmlformats.org/officeDocument/2006/relationships/slideLayout" Target="../slideLayouts/slideLayout7.xml"/><Relationship Id="rId6" Type="http://schemas.openxmlformats.org/officeDocument/2006/relationships/image" Target="../media/image20.png"/><Relationship Id="rId11" Type="http://schemas.openxmlformats.org/officeDocument/2006/relationships/image" Target="../media/image25.png"/><Relationship Id="rId5" Type="http://schemas.openxmlformats.org/officeDocument/2006/relationships/image" Target="../media/image19.png"/><Relationship Id="rId15" Type="http://schemas.openxmlformats.org/officeDocument/2006/relationships/image" Target="../media/image29.png"/><Relationship Id="rId10" Type="http://schemas.openxmlformats.org/officeDocument/2006/relationships/image" Target="../media/image24.png"/><Relationship Id="rId4" Type="http://schemas.openxmlformats.org/officeDocument/2006/relationships/image" Target="../media/image18.png"/><Relationship Id="rId9" Type="http://schemas.openxmlformats.org/officeDocument/2006/relationships/image" Target="../media/image23.png"/><Relationship Id="rId14" Type="http://schemas.openxmlformats.org/officeDocument/2006/relationships/image" Target="../media/image28.png"/></Relationships>
</file>

<file path=ppt/slides/_rels/slide8.xml.rels><?xml version="1.0" encoding="UTF-8" standalone="yes"?>
<Relationships xmlns="http://schemas.openxmlformats.org/package/2006/relationships"><Relationship Id="rId3" Type="http://schemas.openxmlformats.org/officeDocument/2006/relationships/image" Target="../media/image13.jpeg"/><Relationship Id="rId7" Type="http://schemas.openxmlformats.org/officeDocument/2006/relationships/image" Target="../media/image32.png"/><Relationship Id="rId2" Type="http://schemas.openxmlformats.org/officeDocument/2006/relationships/notesSlide" Target="../notesSlides/notesSlide8.xml"/><Relationship Id="rId1" Type="http://schemas.openxmlformats.org/officeDocument/2006/relationships/slideLayout" Target="../slideLayouts/slideLayout7.xml"/><Relationship Id="rId6" Type="http://schemas.openxmlformats.org/officeDocument/2006/relationships/image" Target="../media/image6.png"/><Relationship Id="rId5" Type="http://schemas.openxmlformats.org/officeDocument/2006/relationships/image" Target="../media/image15.jpeg"/><Relationship Id="rId4" Type="http://schemas.openxmlformats.org/officeDocument/2006/relationships/image" Target="../media/image14.jpeg"/></Relationships>
</file>

<file path=ppt/slides/_rels/slide9.xml.rels><?xml version="1.0" encoding="UTF-8" standalone="yes"?>
<Relationships xmlns="http://schemas.openxmlformats.org/package/2006/relationships"><Relationship Id="rId8" Type="http://schemas.openxmlformats.org/officeDocument/2006/relationships/image" Target="../media/image24.png"/><Relationship Id="rId13" Type="http://schemas.openxmlformats.org/officeDocument/2006/relationships/image" Target="../media/image29.png"/><Relationship Id="rId3" Type="http://schemas.openxmlformats.org/officeDocument/2006/relationships/image" Target="../media/image18.png"/><Relationship Id="rId7" Type="http://schemas.openxmlformats.org/officeDocument/2006/relationships/image" Target="../media/image33.png"/><Relationship Id="rId12" Type="http://schemas.openxmlformats.org/officeDocument/2006/relationships/image" Target="../media/image28.png"/><Relationship Id="rId17" Type="http://schemas.openxmlformats.org/officeDocument/2006/relationships/image" Target="../media/image36.png"/><Relationship Id="rId2" Type="http://schemas.openxmlformats.org/officeDocument/2006/relationships/notesSlide" Target="../notesSlides/notesSlide9.xml"/><Relationship Id="rId16" Type="http://schemas.openxmlformats.org/officeDocument/2006/relationships/image" Target="../media/image35.jpeg"/><Relationship Id="rId1" Type="http://schemas.openxmlformats.org/officeDocument/2006/relationships/slideLayout" Target="../slideLayouts/slideLayout7.xml"/><Relationship Id="rId6" Type="http://schemas.openxmlformats.org/officeDocument/2006/relationships/image" Target="../media/image22.png"/><Relationship Id="rId11" Type="http://schemas.openxmlformats.org/officeDocument/2006/relationships/image" Target="../media/image27.jpeg"/><Relationship Id="rId5" Type="http://schemas.openxmlformats.org/officeDocument/2006/relationships/image" Target="../media/image21.png"/><Relationship Id="rId15" Type="http://schemas.openxmlformats.org/officeDocument/2006/relationships/image" Target="../media/image31.png"/><Relationship Id="rId10" Type="http://schemas.openxmlformats.org/officeDocument/2006/relationships/image" Target="../media/image26.png"/><Relationship Id="rId4" Type="http://schemas.openxmlformats.org/officeDocument/2006/relationships/image" Target="../media/image20.png"/><Relationship Id="rId9" Type="http://schemas.openxmlformats.org/officeDocument/2006/relationships/image" Target="../media/image34.png"/><Relationship Id="rId14" Type="http://schemas.openxmlformats.org/officeDocument/2006/relationships/image" Target="../media/image30.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 3"/>
          <p:cNvPicPr>
            <a:picLocks noChangeAspect="1"/>
          </p:cNvPicPr>
          <p:nvPr/>
        </p:nvPicPr>
        <p:blipFill rotWithShape="1">
          <a:blip r:embed="rId3" cstate="print">
            <a:extLst>
              <a:ext uri="{28A0092B-C50C-407E-A947-70E740481C1C}">
                <a14:useLocalDpi xmlns:a14="http://schemas.microsoft.com/office/drawing/2010/main" val="0"/>
              </a:ext>
            </a:extLst>
          </a:blip>
          <a:srcRect l="12443" r="14911"/>
          <a:stretch/>
        </p:blipFill>
        <p:spPr>
          <a:xfrm>
            <a:off x="28353" y="2636874"/>
            <a:ext cx="12163647" cy="4382814"/>
          </a:xfrm>
          <a:prstGeom prst="rect">
            <a:avLst/>
          </a:prstGeom>
          <a:solidFill>
            <a:srgbClr val="FFFFFF">
              <a:shade val="85000"/>
            </a:srgbClr>
          </a:solidFill>
          <a:ln w="57150" cap="sq" cmpd="sng">
            <a:solidFill>
              <a:srgbClr val="FFFFFF"/>
            </a:solidFill>
            <a:miter lim="800000"/>
          </a:ln>
          <a:effectLst>
            <a:outerShdw blurRad="55000" dist="18000" dir="5400000" algn="tl" rotWithShape="0">
              <a:srgbClr val="000000">
                <a:alpha val="40000"/>
              </a:srgbClr>
            </a:outerShdw>
          </a:effectLst>
        </p:spPr>
      </p:pic>
      <p:sp>
        <p:nvSpPr>
          <p:cNvPr id="3" name="Sous-titre 2"/>
          <p:cNvSpPr>
            <a:spLocks noGrp="1"/>
          </p:cNvSpPr>
          <p:nvPr>
            <p:ph type="subTitle" idx="1"/>
          </p:nvPr>
        </p:nvSpPr>
        <p:spPr>
          <a:xfrm>
            <a:off x="28354" y="556743"/>
            <a:ext cx="12191999" cy="1655762"/>
          </a:xfrm>
        </p:spPr>
        <p:txBody>
          <a:bodyPr>
            <a:noAutofit/>
          </a:bodyPr>
          <a:lstStyle/>
          <a:p>
            <a:r>
              <a:rPr lang="fr-FR" sz="9600" cap="small" dirty="0">
                <a:solidFill>
                  <a:srgbClr val="3E3E3E"/>
                </a:solidFill>
                <a:latin typeface="KyivType Sans2" panose="00000500000000000000" pitchFamily="50" charset="0"/>
              </a:rPr>
              <a:t>H</a:t>
            </a:r>
            <a:r>
              <a:rPr lang="fr-FR" sz="9600" cap="small" dirty="0" smtClean="0">
                <a:solidFill>
                  <a:srgbClr val="3E3E3E"/>
                </a:solidFill>
                <a:latin typeface="KyivType Sans2" panose="00000500000000000000" pitchFamily="50" charset="0"/>
              </a:rPr>
              <a:t>ydra n°1</a:t>
            </a:r>
            <a:endParaRPr lang="fr-FR" sz="9600" cap="small" dirty="0">
              <a:solidFill>
                <a:srgbClr val="3E3E3E"/>
              </a:solidFill>
              <a:latin typeface="KyivType Sans2" panose="00000500000000000000" pitchFamily="50" charset="0"/>
            </a:endParaRPr>
          </a:p>
        </p:txBody>
      </p:sp>
      <p:pic>
        <p:nvPicPr>
          <p:cNvPr id="6" name="Image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696394" y="6055975"/>
            <a:ext cx="865087" cy="865087"/>
          </a:xfrm>
          <a:prstGeom prst="rect">
            <a:avLst/>
          </a:prstGeom>
        </p:spPr>
      </p:pic>
    </p:spTree>
    <p:extLst>
      <p:ext uri="{BB962C8B-B14F-4D97-AF65-F5344CB8AC3E}">
        <p14:creationId xmlns:p14="http://schemas.microsoft.com/office/powerpoint/2010/main" val="3985316369"/>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1772238" y="515956"/>
            <a:ext cx="8625411" cy="726188"/>
          </a:xfrm>
          <a:prstGeom prst="rect">
            <a:avLst/>
          </a:prstGeom>
          <a:solidFill>
            <a:srgbClr val="C2E1E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2" name="Arc 21"/>
          <p:cNvSpPr/>
          <p:nvPr/>
        </p:nvSpPr>
        <p:spPr>
          <a:xfrm rot="9523306">
            <a:off x="1010674" y="2024223"/>
            <a:ext cx="3226630" cy="4538375"/>
          </a:xfrm>
          <a:custGeom>
            <a:avLst/>
            <a:gdLst>
              <a:gd name="connsiteX0" fmla="*/ 3440652 w 6881304"/>
              <a:gd name="connsiteY0" fmla="*/ 0 h 8221727"/>
              <a:gd name="connsiteX1" fmla="*/ 6881304 w 6881304"/>
              <a:gd name="connsiteY1" fmla="*/ 4110864 h 8221727"/>
              <a:gd name="connsiteX2" fmla="*/ 3440652 w 6881304"/>
              <a:gd name="connsiteY2" fmla="*/ 4110864 h 8221727"/>
              <a:gd name="connsiteX3" fmla="*/ 3440652 w 6881304"/>
              <a:gd name="connsiteY3" fmla="*/ 0 h 8221727"/>
              <a:gd name="connsiteX0" fmla="*/ 3440652 w 6881304"/>
              <a:gd name="connsiteY0" fmla="*/ 0 h 8221727"/>
              <a:gd name="connsiteX1" fmla="*/ 6881304 w 6881304"/>
              <a:gd name="connsiteY1" fmla="*/ 4110864 h 8221727"/>
              <a:gd name="connsiteX0" fmla="*/ 0 w 3440652"/>
              <a:gd name="connsiteY0" fmla="*/ 0 h 4110864"/>
              <a:gd name="connsiteX1" fmla="*/ 3440652 w 3440652"/>
              <a:gd name="connsiteY1" fmla="*/ 4110864 h 4110864"/>
              <a:gd name="connsiteX2" fmla="*/ 0 w 3440652"/>
              <a:gd name="connsiteY2" fmla="*/ 4110864 h 4110864"/>
              <a:gd name="connsiteX3" fmla="*/ 0 w 3440652"/>
              <a:gd name="connsiteY3" fmla="*/ 0 h 4110864"/>
              <a:gd name="connsiteX0" fmla="*/ 358483 w 3440652"/>
              <a:gd name="connsiteY0" fmla="*/ 129388 h 4110864"/>
              <a:gd name="connsiteX1" fmla="*/ 3440652 w 3440652"/>
              <a:gd name="connsiteY1" fmla="*/ 4110864 h 4110864"/>
              <a:gd name="connsiteX0" fmla="*/ 0 w 3440652"/>
              <a:gd name="connsiteY0" fmla="*/ 0 h 4110864"/>
              <a:gd name="connsiteX1" fmla="*/ 3440652 w 3440652"/>
              <a:gd name="connsiteY1" fmla="*/ 4110864 h 4110864"/>
              <a:gd name="connsiteX2" fmla="*/ 0 w 3440652"/>
              <a:gd name="connsiteY2" fmla="*/ 4110864 h 4110864"/>
              <a:gd name="connsiteX3" fmla="*/ 0 w 3440652"/>
              <a:gd name="connsiteY3" fmla="*/ 0 h 4110864"/>
              <a:gd name="connsiteX0" fmla="*/ 303734 w 3440652"/>
              <a:gd name="connsiteY0" fmla="*/ 138732 h 4110864"/>
              <a:gd name="connsiteX1" fmla="*/ 3440652 w 3440652"/>
              <a:gd name="connsiteY1" fmla="*/ 4110864 h 4110864"/>
              <a:gd name="connsiteX0" fmla="*/ 0 w 3440652"/>
              <a:gd name="connsiteY0" fmla="*/ 137908 h 4248772"/>
              <a:gd name="connsiteX1" fmla="*/ 3440652 w 3440652"/>
              <a:gd name="connsiteY1" fmla="*/ 4248772 h 4248772"/>
              <a:gd name="connsiteX2" fmla="*/ 0 w 3440652"/>
              <a:gd name="connsiteY2" fmla="*/ 4248772 h 4248772"/>
              <a:gd name="connsiteX3" fmla="*/ 0 w 3440652"/>
              <a:gd name="connsiteY3" fmla="*/ 137908 h 4248772"/>
              <a:gd name="connsiteX0" fmla="*/ 380805 w 3440652"/>
              <a:gd name="connsiteY0" fmla="*/ 0 h 4248772"/>
              <a:gd name="connsiteX1" fmla="*/ 3440652 w 3440652"/>
              <a:gd name="connsiteY1" fmla="*/ 4248772 h 4248772"/>
              <a:gd name="connsiteX0" fmla="*/ 0 w 3440652"/>
              <a:gd name="connsiteY0" fmla="*/ 218815 h 4329679"/>
              <a:gd name="connsiteX1" fmla="*/ 3440652 w 3440652"/>
              <a:gd name="connsiteY1" fmla="*/ 4329679 h 4329679"/>
              <a:gd name="connsiteX2" fmla="*/ 0 w 3440652"/>
              <a:gd name="connsiteY2" fmla="*/ 4329679 h 4329679"/>
              <a:gd name="connsiteX3" fmla="*/ 0 w 3440652"/>
              <a:gd name="connsiteY3" fmla="*/ 218815 h 4329679"/>
              <a:gd name="connsiteX0" fmla="*/ 330539 w 3440652"/>
              <a:gd name="connsiteY0" fmla="*/ 0 h 4329679"/>
              <a:gd name="connsiteX1" fmla="*/ 3440652 w 3440652"/>
              <a:gd name="connsiteY1" fmla="*/ 4329679 h 4329679"/>
              <a:gd name="connsiteX0" fmla="*/ 43644 w 3484296"/>
              <a:gd name="connsiteY0" fmla="*/ 517867 h 4628731"/>
              <a:gd name="connsiteX1" fmla="*/ 3484296 w 3484296"/>
              <a:gd name="connsiteY1" fmla="*/ 4628731 h 4628731"/>
              <a:gd name="connsiteX2" fmla="*/ 43644 w 3484296"/>
              <a:gd name="connsiteY2" fmla="*/ 4628731 h 4628731"/>
              <a:gd name="connsiteX3" fmla="*/ 43644 w 3484296"/>
              <a:gd name="connsiteY3" fmla="*/ 517867 h 4628731"/>
              <a:gd name="connsiteX0" fmla="*/ 0 w 3484296"/>
              <a:gd name="connsiteY0" fmla="*/ 0 h 4628731"/>
              <a:gd name="connsiteX1" fmla="*/ 3484296 w 3484296"/>
              <a:gd name="connsiteY1" fmla="*/ 4628731 h 4628731"/>
              <a:gd name="connsiteX0" fmla="*/ 158559 w 3599211"/>
              <a:gd name="connsiteY0" fmla="*/ 511511 h 4622375"/>
              <a:gd name="connsiteX1" fmla="*/ 3599211 w 3599211"/>
              <a:gd name="connsiteY1" fmla="*/ 4622375 h 4622375"/>
              <a:gd name="connsiteX2" fmla="*/ 158559 w 3599211"/>
              <a:gd name="connsiteY2" fmla="*/ 4622375 h 4622375"/>
              <a:gd name="connsiteX3" fmla="*/ 158559 w 3599211"/>
              <a:gd name="connsiteY3" fmla="*/ 511511 h 4622375"/>
              <a:gd name="connsiteX0" fmla="*/ 0 w 3599211"/>
              <a:gd name="connsiteY0" fmla="*/ 0 h 4622375"/>
              <a:gd name="connsiteX1" fmla="*/ 3599211 w 3599211"/>
              <a:gd name="connsiteY1" fmla="*/ 4622375 h 4622375"/>
            </a:gdLst>
            <a:ahLst/>
            <a:cxnLst>
              <a:cxn ang="0">
                <a:pos x="connsiteX0" y="connsiteY0"/>
              </a:cxn>
              <a:cxn ang="0">
                <a:pos x="connsiteX1" y="connsiteY1"/>
              </a:cxn>
            </a:cxnLst>
            <a:rect l="l" t="t" r="r" b="b"/>
            <a:pathLst>
              <a:path w="3599211" h="4622375" stroke="0" extrusionOk="0">
                <a:moveTo>
                  <a:pt x="158559" y="511511"/>
                </a:moveTo>
                <a:cubicBezTo>
                  <a:pt x="2058779" y="511511"/>
                  <a:pt x="3599211" y="2352008"/>
                  <a:pt x="3599211" y="4622375"/>
                </a:cubicBezTo>
                <a:lnTo>
                  <a:pt x="158559" y="4622375"/>
                </a:lnTo>
                <a:lnTo>
                  <a:pt x="158559" y="511511"/>
                </a:lnTo>
                <a:close/>
              </a:path>
              <a:path w="3599211" h="4622375" fill="none">
                <a:moveTo>
                  <a:pt x="0" y="0"/>
                </a:moveTo>
                <a:cubicBezTo>
                  <a:pt x="1900220" y="0"/>
                  <a:pt x="3599211" y="2352008"/>
                  <a:pt x="3599211" y="4622375"/>
                </a:cubicBezTo>
              </a:path>
            </a:pathLst>
          </a:custGeom>
          <a:ln>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defTabSz="812770"/>
            <a:endParaRPr lang="fr-FR" sz="1600">
              <a:solidFill>
                <a:prstClr val="black"/>
              </a:solidFill>
              <a:latin typeface="Calibri"/>
            </a:endParaRPr>
          </a:p>
        </p:txBody>
      </p:sp>
      <p:sp>
        <p:nvSpPr>
          <p:cNvPr id="14" name="Rectangle 13"/>
          <p:cNvSpPr/>
          <p:nvPr/>
        </p:nvSpPr>
        <p:spPr>
          <a:xfrm>
            <a:off x="677333" y="1491838"/>
            <a:ext cx="10837334" cy="400110"/>
          </a:xfrm>
          <a:prstGeom prst="rect">
            <a:avLst/>
          </a:prstGeom>
        </p:spPr>
        <p:txBody>
          <a:bodyPr wrap="square">
            <a:spAutoFit/>
          </a:bodyPr>
          <a:lstStyle/>
          <a:p>
            <a:pPr algn="ctr" defTabSz="812770">
              <a:defRPr/>
            </a:pPr>
            <a:r>
              <a:rPr lang="fr-FR" sz="2000" i="1" dirty="0">
                <a:solidFill>
                  <a:srgbClr val="3E3E3E"/>
                </a:solidFill>
                <a:latin typeface="KyivType Sans2" panose="00000500000000000000" pitchFamily="50" charset="0"/>
              </a:rPr>
              <a:t>Véritable cocon réconfortant pour les peaux très déshydratées</a:t>
            </a:r>
          </a:p>
        </p:txBody>
      </p:sp>
      <p:sp>
        <p:nvSpPr>
          <p:cNvPr id="7" name="ZoneTexte 6"/>
          <p:cNvSpPr txBox="1"/>
          <p:nvPr/>
        </p:nvSpPr>
        <p:spPr>
          <a:xfrm>
            <a:off x="1334192" y="2994342"/>
            <a:ext cx="4429190" cy="1323439"/>
          </a:xfrm>
          <a:prstGeom prst="rect">
            <a:avLst/>
          </a:prstGeom>
          <a:solidFill>
            <a:schemeClr val="bg1"/>
          </a:solidFill>
        </p:spPr>
        <p:txBody>
          <a:bodyPr wrap="square" rtlCol="0">
            <a:spAutoFit/>
          </a:bodyPr>
          <a:lstStyle/>
          <a:p>
            <a:pPr defTabSz="812770"/>
            <a:r>
              <a:rPr lang="fr-FR" sz="1600" dirty="0" smtClean="0">
                <a:solidFill>
                  <a:srgbClr val="3E3E3E"/>
                </a:solidFill>
                <a:latin typeface="Roboto" panose="020B0604020202020204" charset="0"/>
                <a:ea typeface="Roboto" panose="020B0604020202020204" charset="0"/>
              </a:rPr>
              <a:t>Renforce la fonction barrière de la peau </a:t>
            </a:r>
          </a:p>
          <a:p>
            <a:pPr defTabSz="812770"/>
            <a:r>
              <a:rPr lang="fr-FR" sz="1600" dirty="0" smtClean="0">
                <a:solidFill>
                  <a:srgbClr val="3E3E3E"/>
                </a:solidFill>
                <a:latin typeface="Roboto" panose="020B0604020202020204" charset="0"/>
                <a:ea typeface="Roboto" panose="020B0604020202020204" charset="0"/>
              </a:rPr>
              <a:t>Apporte un confort immédiat </a:t>
            </a:r>
          </a:p>
          <a:p>
            <a:pPr defTabSz="812770"/>
            <a:r>
              <a:rPr lang="fr-FR" sz="1600" dirty="0" smtClean="0">
                <a:solidFill>
                  <a:srgbClr val="3E3E3E"/>
                </a:solidFill>
                <a:latin typeface="Roboto" panose="020B0604020202020204" charset="0"/>
                <a:ea typeface="Roboto" panose="020B0604020202020204" charset="0"/>
              </a:rPr>
              <a:t>Peau souple, douce, éclatante </a:t>
            </a:r>
            <a:r>
              <a:rPr lang="fr-FR" sz="1600" dirty="0" smtClean="0">
                <a:solidFill>
                  <a:srgbClr val="3E3E3E"/>
                </a:solidFill>
                <a:latin typeface="Roboto" panose="020B0604020202020204" charset="0"/>
                <a:ea typeface="Roboto" panose="020B0604020202020204" charset="0"/>
              </a:rPr>
              <a:t>et rebondie</a:t>
            </a:r>
          </a:p>
          <a:p>
            <a:pPr defTabSz="812770"/>
            <a:r>
              <a:rPr lang="fr-FR" sz="1600" dirty="0" smtClean="0">
                <a:solidFill>
                  <a:srgbClr val="3E3E3E"/>
                </a:solidFill>
                <a:latin typeface="Roboto" panose="020B0604020202020204" charset="0"/>
                <a:ea typeface="Roboto" panose="020B0604020202020204" charset="0"/>
              </a:rPr>
              <a:t> </a:t>
            </a:r>
            <a:endParaRPr lang="fr-FR" sz="1600" dirty="0">
              <a:solidFill>
                <a:srgbClr val="3E3E3E"/>
              </a:solidFill>
              <a:latin typeface="Roboto" panose="020B0604020202020204" charset="0"/>
              <a:ea typeface="Roboto" panose="020B0604020202020204" charset="0"/>
            </a:endParaRPr>
          </a:p>
          <a:p>
            <a:pPr defTabSz="812770"/>
            <a:endParaRPr lang="fr-FR" sz="1600" dirty="0" smtClean="0">
              <a:solidFill>
                <a:srgbClr val="3E3E3E"/>
              </a:solidFill>
              <a:latin typeface="Roboto" panose="020B0604020202020204" charset="0"/>
              <a:ea typeface="Roboto" panose="020B0604020202020204" charset="0"/>
            </a:endParaRPr>
          </a:p>
        </p:txBody>
      </p:sp>
      <p:sp>
        <p:nvSpPr>
          <p:cNvPr id="18" name="ZoneTexte 17"/>
          <p:cNvSpPr txBox="1"/>
          <p:nvPr/>
        </p:nvSpPr>
        <p:spPr>
          <a:xfrm>
            <a:off x="4037573" y="5780782"/>
            <a:ext cx="4174689" cy="584775"/>
          </a:xfrm>
          <a:prstGeom prst="rect">
            <a:avLst/>
          </a:prstGeom>
          <a:solidFill>
            <a:schemeClr val="bg1"/>
          </a:solidFill>
        </p:spPr>
        <p:txBody>
          <a:bodyPr wrap="square" rtlCol="0">
            <a:spAutoFit/>
          </a:bodyPr>
          <a:lstStyle/>
          <a:p>
            <a:pPr defTabSz="812770"/>
            <a:r>
              <a:rPr lang="fr-FR" sz="1600" dirty="0" smtClean="0">
                <a:solidFill>
                  <a:srgbClr val="3E3E3E"/>
                </a:solidFill>
                <a:latin typeface="Roboto" panose="020B0604020202020204" charset="0"/>
                <a:ea typeface="Roboto" panose="020B0604020202020204" charset="0"/>
              </a:rPr>
              <a:t>94% Ingrédients d’Origine Naturelle </a:t>
            </a:r>
          </a:p>
          <a:p>
            <a:pPr defTabSz="812770"/>
            <a:r>
              <a:rPr lang="fr-FR" sz="1600" dirty="0">
                <a:solidFill>
                  <a:srgbClr val="3E3E3E"/>
                </a:solidFill>
                <a:latin typeface="Roboto" panose="020B0604020202020204" charset="0"/>
                <a:ea typeface="Roboto" panose="020B0604020202020204" charset="0"/>
              </a:rPr>
              <a:t>Riche en ingrédients réparateurs </a:t>
            </a:r>
          </a:p>
        </p:txBody>
      </p:sp>
      <p:sp>
        <p:nvSpPr>
          <p:cNvPr id="21" name="Rectangle 20"/>
          <p:cNvSpPr/>
          <p:nvPr/>
        </p:nvSpPr>
        <p:spPr>
          <a:xfrm>
            <a:off x="2283694" y="4480799"/>
            <a:ext cx="5928568" cy="938719"/>
          </a:xfrm>
          <a:prstGeom prst="rect">
            <a:avLst/>
          </a:prstGeom>
          <a:solidFill>
            <a:schemeClr val="bg1"/>
          </a:solidFill>
        </p:spPr>
        <p:txBody>
          <a:bodyPr wrap="square">
            <a:spAutoFit/>
          </a:bodyPr>
          <a:lstStyle/>
          <a:p>
            <a:pPr lvl="0"/>
            <a:r>
              <a:rPr lang="fr-FR" sz="1600" dirty="0" smtClean="0">
                <a:solidFill>
                  <a:srgbClr val="3E3E3E"/>
                </a:solidFill>
                <a:latin typeface="Roboto" panose="02000000000000000000" pitchFamily="2" charset="0"/>
                <a:ea typeface="Roboto" panose="02000000000000000000" pitchFamily="2" charset="0"/>
              </a:rPr>
              <a:t>Hydratation intense et longue durée </a:t>
            </a:r>
            <a:endParaRPr lang="fr-FR" sz="1600" cap="small" dirty="0" smtClean="0">
              <a:solidFill>
                <a:srgbClr val="3E3E3E"/>
              </a:solidFill>
              <a:latin typeface="Roboto" panose="02000000000000000000" pitchFamily="2" charset="0"/>
              <a:ea typeface="Roboto" panose="02000000000000000000" pitchFamily="2" charset="0"/>
            </a:endParaRPr>
          </a:p>
          <a:p>
            <a:pPr marL="171450" lvl="0" indent="-171450">
              <a:buFont typeface="Wingdings" panose="05000000000000000000" pitchFamily="2" charset="2"/>
              <a:buChar char="Ø"/>
            </a:pPr>
            <a:r>
              <a:rPr lang="fr-FR" sz="1200" i="1" dirty="0" smtClean="0">
                <a:solidFill>
                  <a:srgbClr val="3E3E3E"/>
                </a:solidFill>
                <a:latin typeface="Roboto" panose="02000000000000000000" pitchFamily="2" charset="0"/>
                <a:ea typeface="Roboto" panose="02000000000000000000" pitchFamily="2" charset="0"/>
              </a:rPr>
              <a:t> +138% immédiatement  +86% après 8h</a:t>
            </a:r>
          </a:p>
          <a:p>
            <a:r>
              <a:rPr lang="fr-FR" sz="1600" dirty="0" smtClean="0">
                <a:solidFill>
                  <a:srgbClr val="3E3E3E"/>
                </a:solidFill>
                <a:latin typeface="Roboto" panose="02000000000000000000" pitchFamily="2" charset="0"/>
                <a:ea typeface="Roboto" panose="02000000000000000000" pitchFamily="2" charset="0"/>
              </a:rPr>
              <a:t>Combiné avec le </a:t>
            </a:r>
            <a:r>
              <a:rPr lang="fr-FR" sz="1600" cap="small" dirty="0" smtClean="0">
                <a:solidFill>
                  <a:srgbClr val="3E3E3E"/>
                </a:solidFill>
                <a:latin typeface="Roboto" panose="02000000000000000000" pitchFamily="2" charset="0"/>
                <a:ea typeface="Roboto" panose="02000000000000000000" pitchFamily="2" charset="0"/>
              </a:rPr>
              <a:t>Sérum hydra n°1 </a:t>
            </a:r>
          </a:p>
          <a:p>
            <a:pPr marL="171450" indent="-171450">
              <a:buFont typeface="Wingdings" panose="05000000000000000000" pitchFamily="2" charset="2"/>
              <a:buChar char="Ø"/>
            </a:pPr>
            <a:r>
              <a:rPr lang="fr-FR" sz="1100" i="1" dirty="0">
                <a:solidFill>
                  <a:srgbClr val="3E3E3E"/>
                </a:solidFill>
                <a:latin typeface="Roboto" panose="02000000000000000000" pitchFamily="2" charset="0"/>
                <a:ea typeface="Roboto" panose="02000000000000000000" pitchFamily="2" charset="0"/>
              </a:rPr>
              <a:t> +</a:t>
            </a:r>
            <a:r>
              <a:rPr lang="fr-FR" sz="1100" i="1" dirty="0" smtClean="0">
                <a:solidFill>
                  <a:srgbClr val="3E3E3E"/>
                </a:solidFill>
                <a:latin typeface="Roboto" panose="02000000000000000000" pitchFamily="2" charset="0"/>
                <a:ea typeface="Roboto" panose="02000000000000000000" pitchFamily="2" charset="0"/>
              </a:rPr>
              <a:t>144% </a:t>
            </a:r>
            <a:r>
              <a:rPr lang="fr-FR" sz="1100" i="1" dirty="0">
                <a:solidFill>
                  <a:srgbClr val="3E3E3E"/>
                </a:solidFill>
                <a:latin typeface="Roboto" panose="02000000000000000000" pitchFamily="2" charset="0"/>
                <a:ea typeface="Roboto" panose="02000000000000000000" pitchFamily="2" charset="0"/>
              </a:rPr>
              <a:t>immédiatement  </a:t>
            </a:r>
            <a:r>
              <a:rPr lang="fr-FR" sz="1100" i="1" dirty="0" smtClean="0">
                <a:solidFill>
                  <a:srgbClr val="3E3E3E"/>
                </a:solidFill>
                <a:latin typeface="Roboto" panose="02000000000000000000" pitchFamily="2" charset="0"/>
                <a:ea typeface="Roboto" panose="02000000000000000000" pitchFamily="2" charset="0"/>
              </a:rPr>
              <a:t>+102% </a:t>
            </a:r>
            <a:r>
              <a:rPr lang="fr-FR" sz="1100" i="1" dirty="0">
                <a:solidFill>
                  <a:srgbClr val="3E3E3E"/>
                </a:solidFill>
                <a:latin typeface="Roboto" panose="02000000000000000000" pitchFamily="2" charset="0"/>
                <a:ea typeface="Roboto" panose="02000000000000000000" pitchFamily="2" charset="0"/>
              </a:rPr>
              <a:t>après </a:t>
            </a:r>
            <a:r>
              <a:rPr lang="fr-FR" sz="1100" i="1" dirty="0" smtClean="0">
                <a:solidFill>
                  <a:srgbClr val="3E3E3E"/>
                </a:solidFill>
                <a:latin typeface="Roboto" panose="02000000000000000000" pitchFamily="2" charset="0"/>
                <a:ea typeface="Roboto" panose="02000000000000000000" pitchFamily="2" charset="0"/>
              </a:rPr>
              <a:t>8h</a:t>
            </a:r>
            <a:endParaRPr lang="fr-FR" sz="1200" dirty="0">
              <a:solidFill>
                <a:srgbClr val="3E3E3E"/>
              </a:solidFill>
              <a:latin typeface="Roboto" panose="02000000000000000000" pitchFamily="2" charset="0"/>
              <a:ea typeface="Roboto" panose="02000000000000000000" pitchFamily="2" charset="0"/>
            </a:endParaRPr>
          </a:p>
        </p:txBody>
      </p:sp>
      <p:pic>
        <p:nvPicPr>
          <p:cNvPr id="30" name="Image 2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97172" y="2726138"/>
            <a:ext cx="995198" cy="1261241"/>
          </a:xfrm>
          <a:prstGeom prst="rect">
            <a:avLst/>
          </a:prstGeom>
        </p:spPr>
      </p:pic>
      <p:pic>
        <p:nvPicPr>
          <p:cNvPr id="31" name="Image 30"/>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22538" y="4276487"/>
            <a:ext cx="1065632" cy="1350505"/>
          </a:xfrm>
          <a:prstGeom prst="rect">
            <a:avLst/>
          </a:prstGeom>
        </p:spPr>
      </p:pic>
      <p:pic>
        <p:nvPicPr>
          <p:cNvPr id="32" name="Image 3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761528" y="5539374"/>
            <a:ext cx="1000235" cy="1267624"/>
          </a:xfrm>
          <a:prstGeom prst="rect">
            <a:avLst/>
          </a:prstGeom>
        </p:spPr>
      </p:pic>
      <p:sp>
        <p:nvSpPr>
          <p:cNvPr id="20" name="Espace réservé du titre 1"/>
          <p:cNvSpPr txBox="1">
            <a:spLocks/>
          </p:cNvSpPr>
          <p:nvPr/>
        </p:nvSpPr>
        <p:spPr>
          <a:xfrm>
            <a:off x="0" y="381000"/>
            <a:ext cx="12192000" cy="1510948"/>
          </a:xfrm>
          <a:prstGeom prst="rect">
            <a:avLst/>
          </a:prstGeom>
        </p:spPr>
        <p:txBody>
          <a:bodyPr vert="horz" lIns="81280" tIns="40640" rIns="81280" bIns="40640" rtlCol="0" anchor="ctr">
            <a:normAutofit/>
          </a:bodyPr>
          <a:lstStyle>
            <a:lvl1pPr algn="ctr" defTabSz="914400" rtl="0" eaLnBrk="1" latinLnBrk="0" hangingPunct="1">
              <a:lnSpc>
                <a:spcPct val="90000"/>
              </a:lnSpc>
              <a:spcBef>
                <a:spcPct val="0"/>
              </a:spcBef>
              <a:buNone/>
              <a:defRPr sz="4800" kern="1200">
                <a:solidFill>
                  <a:srgbClr val="3E3E3E"/>
                </a:solidFill>
                <a:latin typeface="KyivType Sans2" panose="00000500000000000000" pitchFamily="50" charset="0"/>
                <a:ea typeface="+mj-ea"/>
                <a:cs typeface="+mj-cs"/>
              </a:defRPr>
            </a:lvl1pPr>
          </a:lstStyle>
          <a:p>
            <a:pPr>
              <a:lnSpc>
                <a:spcPts val="2982"/>
              </a:lnSpc>
            </a:pPr>
            <a:r>
              <a:rPr lang="fr-FR" cap="small" dirty="0" smtClean="0"/>
              <a:t>Hydra n°1 Crème</a:t>
            </a:r>
            <a:endParaRPr lang="fr-FR" cap="small" dirty="0"/>
          </a:p>
          <a:p>
            <a:pPr>
              <a:lnSpc>
                <a:spcPts val="2982"/>
              </a:lnSpc>
            </a:pPr>
            <a:endParaRPr lang="fr-FR" sz="1934" b="1" cap="small" dirty="0"/>
          </a:p>
        </p:txBody>
      </p:sp>
      <p:pic>
        <p:nvPicPr>
          <p:cNvPr id="27" name="Image 26"/>
          <p:cNvPicPr>
            <a:picLocks noChangeAspect="1"/>
          </p:cNvPicPr>
          <p:nvPr/>
        </p:nvPicPr>
        <p:blipFill rotWithShape="1">
          <a:blip r:embed="rId6" cstate="print">
            <a:extLst>
              <a:ext uri="{28A0092B-C50C-407E-A947-70E740481C1C}">
                <a14:useLocalDpi xmlns:a14="http://schemas.microsoft.com/office/drawing/2010/main" val="0"/>
              </a:ext>
            </a:extLst>
          </a:blip>
          <a:srcRect b="18851"/>
          <a:stretch/>
        </p:blipFill>
        <p:spPr>
          <a:xfrm>
            <a:off x="8194089" y="1654856"/>
            <a:ext cx="4079151" cy="4541424"/>
          </a:xfrm>
          <a:prstGeom prst="rect">
            <a:avLst/>
          </a:prstGeom>
          <a:noFill/>
        </p:spPr>
      </p:pic>
      <p:pic>
        <p:nvPicPr>
          <p:cNvPr id="4" name="Image 3"/>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6901306" y="842133"/>
            <a:ext cx="3976577" cy="5964865"/>
          </a:xfrm>
          <a:prstGeom prst="rect">
            <a:avLst/>
          </a:prstGeom>
        </p:spPr>
      </p:pic>
      <p:sp>
        <p:nvSpPr>
          <p:cNvPr id="15" name="Rectangle 14"/>
          <p:cNvSpPr/>
          <p:nvPr/>
        </p:nvSpPr>
        <p:spPr>
          <a:xfrm>
            <a:off x="9397490" y="2978811"/>
            <a:ext cx="1672348" cy="276999"/>
          </a:xfrm>
          <a:prstGeom prst="rect">
            <a:avLst/>
          </a:prstGeom>
        </p:spPr>
        <p:txBody>
          <a:bodyPr wrap="square">
            <a:spAutoFit/>
          </a:bodyPr>
          <a:lstStyle/>
          <a:p>
            <a:pPr algn="ctr">
              <a:defRPr/>
            </a:pPr>
            <a:r>
              <a:rPr lang="fr-FR" sz="1200" dirty="0" smtClean="0">
                <a:solidFill>
                  <a:prstClr val="black"/>
                </a:solidFill>
                <a:latin typeface="Roboto" panose="02000000000000000000" pitchFamily="2" charset="0"/>
                <a:ea typeface="Roboto" panose="02000000000000000000" pitchFamily="2" charset="0"/>
              </a:rPr>
              <a:t>+ Vitamine B5</a:t>
            </a:r>
          </a:p>
        </p:txBody>
      </p:sp>
    </p:spTree>
    <p:extLst>
      <p:ext uri="{BB962C8B-B14F-4D97-AF65-F5344CB8AC3E}">
        <p14:creationId xmlns:p14="http://schemas.microsoft.com/office/powerpoint/2010/main" val="35819224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0"/>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7"/>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31"/>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21"/>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2"/>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18" grpId="0" animBg="1"/>
      <p:bldP spid="21"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Image 11"/>
          <p:cNvPicPr>
            <a:picLocks noChangeAspect="1"/>
          </p:cNvPicPr>
          <p:nvPr/>
        </p:nvPicPr>
        <p:blipFill rotWithShape="1">
          <a:blip r:embed="rId3" cstate="print">
            <a:extLst>
              <a:ext uri="{28A0092B-C50C-407E-A947-70E740481C1C}">
                <a14:useLocalDpi xmlns:a14="http://schemas.microsoft.com/office/drawing/2010/main" val="0"/>
              </a:ext>
            </a:extLst>
          </a:blip>
          <a:srcRect l="45986" t="16989" b="20728"/>
          <a:stretch/>
        </p:blipFill>
        <p:spPr>
          <a:xfrm>
            <a:off x="4396304" y="5003195"/>
            <a:ext cx="612497" cy="621651"/>
          </a:xfrm>
          <a:prstGeom prst="rect">
            <a:avLst/>
          </a:prstGeom>
        </p:spPr>
      </p:pic>
      <p:sp>
        <p:nvSpPr>
          <p:cNvPr id="3" name="Rectangle 2"/>
          <p:cNvSpPr/>
          <p:nvPr/>
        </p:nvSpPr>
        <p:spPr>
          <a:xfrm>
            <a:off x="1772238" y="515956"/>
            <a:ext cx="8625411" cy="726188"/>
          </a:xfrm>
          <a:prstGeom prst="rect">
            <a:avLst/>
          </a:prstGeom>
          <a:solidFill>
            <a:srgbClr val="C2E1E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4" name="Espace réservé du titre 1"/>
          <p:cNvSpPr txBox="1">
            <a:spLocks/>
          </p:cNvSpPr>
          <p:nvPr/>
        </p:nvSpPr>
        <p:spPr>
          <a:xfrm>
            <a:off x="0" y="381000"/>
            <a:ext cx="12192000" cy="1510948"/>
          </a:xfrm>
          <a:prstGeom prst="rect">
            <a:avLst/>
          </a:prstGeom>
        </p:spPr>
        <p:txBody>
          <a:bodyPr vert="horz" lIns="81280" tIns="40640" rIns="81280" bIns="40640" rtlCol="0" anchor="ctr">
            <a:normAutofit/>
          </a:bodyPr>
          <a:lstStyle>
            <a:lvl1pPr algn="ctr" defTabSz="914400" rtl="0" eaLnBrk="1" latinLnBrk="0" hangingPunct="1">
              <a:lnSpc>
                <a:spcPct val="90000"/>
              </a:lnSpc>
              <a:spcBef>
                <a:spcPct val="0"/>
              </a:spcBef>
              <a:buNone/>
              <a:defRPr sz="4800" kern="1200">
                <a:solidFill>
                  <a:srgbClr val="3E3E3E"/>
                </a:solidFill>
                <a:latin typeface="KyivType Sans2" panose="00000500000000000000" pitchFamily="50" charset="0"/>
                <a:ea typeface="+mj-ea"/>
                <a:cs typeface="+mj-cs"/>
              </a:defRPr>
            </a:lvl1pPr>
          </a:lstStyle>
          <a:p>
            <a:pPr>
              <a:lnSpc>
                <a:spcPts val="2982"/>
              </a:lnSpc>
            </a:pPr>
            <a:r>
              <a:rPr lang="fr-FR" cap="small" dirty="0" smtClean="0"/>
              <a:t>Hydra n°1 Crème</a:t>
            </a:r>
            <a:endParaRPr lang="fr-FR" cap="small" dirty="0"/>
          </a:p>
          <a:p>
            <a:pPr>
              <a:lnSpc>
                <a:spcPts val="2982"/>
              </a:lnSpc>
            </a:pPr>
            <a:endParaRPr lang="fr-FR" sz="1934" b="1" cap="small" dirty="0"/>
          </a:p>
        </p:txBody>
      </p:sp>
      <p:pic>
        <p:nvPicPr>
          <p:cNvPr id="10" name="Image 9"/>
          <p:cNvPicPr>
            <a:picLocks noChangeAspect="1"/>
          </p:cNvPicPr>
          <p:nvPr/>
        </p:nvPicPr>
        <p:blipFill rotWithShape="1">
          <a:blip r:embed="rId4" cstate="print">
            <a:extLst>
              <a:ext uri="{28A0092B-C50C-407E-A947-70E740481C1C}">
                <a14:useLocalDpi xmlns:a14="http://schemas.microsoft.com/office/drawing/2010/main" val="0"/>
              </a:ext>
            </a:extLst>
          </a:blip>
          <a:srcRect l="28880" t="13223" r="9582" b="24363"/>
          <a:stretch/>
        </p:blipFill>
        <p:spPr>
          <a:xfrm>
            <a:off x="6191486" y="5095985"/>
            <a:ext cx="533897" cy="517386"/>
          </a:xfrm>
          <a:prstGeom prst="rect">
            <a:avLst/>
          </a:prstGeom>
        </p:spPr>
      </p:pic>
      <p:sp>
        <p:nvSpPr>
          <p:cNvPr id="11" name="Rectangle 10"/>
          <p:cNvSpPr/>
          <p:nvPr/>
        </p:nvSpPr>
        <p:spPr>
          <a:xfrm>
            <a:off x="119951" y="5891058"/>
            <a:ext cx="3328283" cy="954107"/>
          </a:xfrm>
          <a:prstGeom prst="rect">
            <a:avLst/>
          </a:prstGeom>
        </p:spPr>
        <p:txBody>
          <a:bodyPr wrap="square">
            <a:spAutoFit/>
          </a:bodyPr>
          <a:lstStyle/>
          <a:p>
            <a:pPr algn="ctr">
              <a:defRPr/>
            </a:pPr>
            <a:r>
              <a:rPr lang="fr-FR" sz="1200" b="1" dirty="0" smtClean="0">
                <a:solidFill>
                  <a:srgbClr val="3E3E3E"/>
                </a:solidFill>
                <a:latin typeface="Roboto Light" panose="020B0604020202020204" charset="0"/>
                <a:ea typeface="Roboto Light" panose="020B0604020202020204" charset="0"/>
              </a:rPr>
              <a:t>Complexe hydratant </a:t>
            </a:r>
            <a:r>
              <a:rPr lang="fr-FR" sz="1100" dirty="0" smtClean="0">
                <a:solidFill>
                  <a:srgbClr val="3E3E3E"/>
                </a:solidFill>
                <a:latin typeface="Roboto Light" panose="020B0604020202020204" charset="0"/>
                <a:ea typeface="Roboto Light" panose="020B0604020202020204" charset="0"/>
              </a:rPr>
              <a:t>: </a:t>
            </a:r>
          </a:p>
          <a:p>
            <a:pPr algn="ctr">
              <a:defRPr/>
            </a:pPr>
            <a:r>
              <a:rPr lang="fr-FR" sz="1100" i="1" dirty="0" err="1" smtClean="0">
                <a:solidFill>
                  <a:srgbClr val="3E3E3E"/>
                </a:solidFill>
                <a:latin typeface="Roboto Light" panose="020B0604020202020204" charset="0"/>
                <a:ea typeface="Roboto Light" panose="020B0604020202020204" charset="0"/>
              </a:rPr>
              <a:t>Aloe</a:t>
            </a:r>
            <a:r>
              <a:rPr lang="fr-FR" sz="1100" i="1" dirty="0" smtClean="0">
                <a:solidFill>
                  <a:srgbClr val="3E3E3E"/>
                </a:solidFill>
                <a:latin typeface="Roboto Light" panose="020B0604020202020204" charset="0"/>
                <a:ea typeface="Roboto Light" panose="020B0604020202020204" charset="0"/>
              </a:rPr>
              <a:t> </a:t>
            </a:r>
            <a:r>
              <a:rPr lang="fr-FR" sz="1100" i="1" dirty="0" err="1" smtClean="0">
                <a:solidFill>
                  <a:srgbClr val="3E3E3E"/>
                </a:solidFill>
                <a:latin typeface="Roboto Light" panose="020B0604020202020204" charset="0"/>
                <a:ea typeface="Roboto Light" panose="020B0604020202020204" charset="0"/>
              </a:rPr>
              <a:t>vera</a:t>
            </a:r>
            <a:r>
              <a:rPr lang="fr-FR" sz="1100" i="1" dirty="0" smtClean="0">
                <a:solidFill>
                  <a:srgbClr val="3E3E3E"/>
                </a:solidFill>
                <a:latin typeface="Roboto Light" panose="020B0604020202020204" charset="0"/>
                <a:ea typeface="Roboto Light" panose="020B0604020202020204" charset="0"/>
              </a:rPr>
              <a:t> bio, </a:t>
            </a:r>
            <a:r>
              <a:rPr lang="fr-FR" sz="1100" i="1" dirty="0" err="1" smtClean="0">
                <a:solidFill>
                  <a:srgbClr val="3E3E3E"/>
                </a:solidFill>
                <a:latin typeface="Roboto Light" panose="020B0604020202020204" charset="0"/>
                <a:ea typeface="Roboto Light" panose="020B0604020202020204" charset="0"/>
              </a:rPr>
              <a:t>phytosqualane</a:t>
            </a:r>
            <a:r>
              <a:rPr lang="fr-FR" sz="1100" i="1" dirty="0" smtClean="0">
                <a:solidFill>
                  <a:srgbClr val="3E3E3E"/>
                </a:solidFill>
                <a:latin typeface="Roboto Light" panose="020B0604020202020204" charset="0"/>
                <a:ea typeface="Roboto Light" panose="020B0604020202020204" charset="0"/>
              </a:rPr>
              <a:t> d’olive, </a:t>
            </a:r>
            <a:r>
              <a:rPr lang="fr-FR" sz="1100" i="1" dirty="0" err="1" smtClean="0">
                <a:solidFill>
                  <a:srgbClr val="3E3E3E"/>
                </a:solidFill>
                <a:latin typeface="Roboto Light" panose="020B0604020202020204" charset="0"/>
                <a:ea typeface="Roboto Light" panose="020B0604020202020204" charset="0"/>
              </a:rPr>
              <a:t>imperata</a:t>
            </a:r>
            <a:r>
              <a:rPr lang="fr-FR" sz="1100" i="1" dirty="0" smtClean="0">
                <a:solidFill>
                  <a:srgbClr val="3E3E3E"/>
                </a:solidFill>
                <a:latin typeface="Roboto Light" panose="020B0604020202020204" charset="0"/>
                <a:ea typeface="Roboto Light" panose="020B0604020202020204" charset="0"/>
              </a:rPr>
              <a:t> </a:t>
            </a:r>
            <a:r>
              <a:rPr lang="fr-FR" sz="1100" i="1" dirty="0" err="1" smtClean="0">
                <a:solidFill>
                  <a:srgbClr val="3E3E3E"/>
                </a:solidFill>
                <a:latin typeface="Roboto Light" panose="020B0604020202020204" charset="0"/>
                <a:ea typeface="Roboto Light" panose="020B0604020202020204" charset="0"/>
              </a:rPr>
              <a:t>cylindrica</a:t>
            </a:r>
            <a:r>
              <a:rPr lang="fr-FR" sz="1100" i="1" dirty="0" smtClean="0">
                <a:solidFill>
                  <a:srgbClr val="3E3E3E"/>
                </a:solidFill>
                <a:latin typeface="Roboto Light" panose="020B0604020202020204" charset="0"/>
                <a:ea typeface="Roboto Light" panose="020B0604020202020204" charset="0"/>
              </a:rPr>
              <a:t>, vitamines ACE</a:t>
            </a:r>
            <a:r>
              <a:rPr lang="fr-FR" sz="1100" b="1" i="1" dirty="0" smtClean="0">
                <a:solidFill>
                  <a:srgbClr val="3E3E3E"/>
                </a:solidFill>
                <a:latin typeface="Roboto Light" panose="020B0604020202020204" charset="0"/>
                <a:ea typeface="Roboto Light" panose="020B0604020202020204" charset="0"/>
              </a:rPr>
              <a:t>, Acide hyaluronique de Haut et Bas Poids Moléculaire </a:t>
            </a:r>
          </a:p>
          <a:p>
            <a:pPr algn="ctr">
              <a:defRPr/>
            </a:pPr>
            <a:r>
              <a:rPr lang="fr-FR" sz="1100" b="1" i="1" dirty="0" smtClean="0">
                <a:solidFill>
                  <a:srgbClr val="3E3E3E"/>
                </a:solidFill>
              </a:rPr>
              <a:t> </a:t>
            </a:r>
            <a:endParaRPr lang="fr-FR" sz="1100" b="1" i="1" dirty="0">
              <a:solidFill>
                <a:srgbClr val="3E3E3E"/>
              </a:solidFill>
            </a:endParaRPr>
          </a:p>
        </p:txBody>
      </p:sp>
      <p:sp>
        <p:nvSpPr>
          <p:cNvPr id="13" name="Rectangle 12"/>
          <p:cNvSpPr/>
          <p:nvPr/>
        </p:nvSpPr>
        <p:spPr>
          <a:xfrm>
            <a:off x="5557404" y="5968005"/>
            <a:ext cx="1911076" cy="461665"/>
          </a:xfrm>
          <a:prstGeom prst="rect">
            <a:avLst/>
          </a:prstGeom>
        </p:spPr>
        <p:txBody>
          <a:bodyPr wrap="square">
            <a:spAutoFit/>
          </a:bodyPr>
          <a:lstStyle/>
          <a:p>
            <a:pPr algn="ctr">
              <a:defRPr/>
            </a:pPr>
            <a:r>
              <a:rPr lang="fr-FR" sz="1200" dirty="0" smtClean="0">
                <a:solidFill>
                  <a:srgbClr val="3E3E3E"/>
                </a:solidFill>
                <a:latin typeface="Roboto" panose="02000000000000000000" pitchFamily="2" charset="0"/>
                <a:ea typeface="Roboto" panose="02000000000000000000" pitchFamily="2" charset="0"/>
              </a:rPr>
              <a:t>Glycérine végétale</a:t>
            </a:r>
          </a:p>
          <a:p>
            <a:pPr algn="ctr">
              <a:defRPr/>
            </a:pPr>
            <a:r>
              <a:rPr lang="fr-FR" sz="1200" b="1" dirty="0" smtClean="0">
                <a:solidFill>
                  <a:srgbClr val="3E3E3E"/>
                </a:solidFill>
                <a:latin typeface="Roboto" panose="02000000000000000000" pitchFamily="2" charset="0"/>
                <a:ea typeface="Roboto" panose="02000000000000000000" pitchFamily="2" charset="0"/>
              </a:rPr>
              <a:t>Hydratant</a:t>
            </a:r>
            <a:endParaRPr lang="fr-FR" sz="1200" b="1" dirty="0">
              <a:solidFill>
                <a:srgbClr val="3E3E3E"/>
              </a:solidFill>
              <a:latin typeface="Roboto" panose="02000000000000000000" pitchFamily="2" charset="0"/>
              <a:ea typeface="Roboto" panose="02000000000000000000" pitchFamily="2" charset="0"/>
            </a:endParaRPr>
          </a:p>
        </p:txBody>
      </p:sp>
      <p:sp>
        <p:nvSpPr>
          <p:cNvPr id="14" name="Rectangle 13"/>
          <p:cNvSpPr/>
          <p:nvPr/>
        </p:nvSpPr>
        <p:spPr>
          <a:xfrm>
            <a:off x="7123952" y="5977052"/>
            <a:ext cx="1672348" cy="830997"/>
          </a:xfrm>
          <a:prstGeom prst="rect">
            <a:avLst/>
          </a:prstGeom>
        </p:spPr>
        <p:txBody>
          <a:bodyPr wrap="square">
            <a:spAutoFit/>
          </a:bodyPr>
          <a:lstStyle/>
          <a:p>
            <a:pPr algn="ctr">
              <a:defRPr/>
            </a:pPr>
            <a:r>
              <a:rPr lang="fr-FR" sz="1200" dirty="0" smtClean="0">
                <a:solidFill>
                  <a:prstClr val="black"/>
                </a:solidFill>
                <a:latin typeface="Roboto" panose="02000000000000000000" pitchFamily="2" charset="0"/>
                <a:ea typeface="Roboto" panose="02000000000000000000" pitchFamily="2" charset="0"/>
              </a:rPr>
              <a:t>Extrait de levure et silicium </a:t>
            </a:r>
          </a:p>
          <a:p>
            <a:pPr algn="ctr">
              <a:defRPr/>
            </a:pPr>
            <a:r>
              <a:rPr lang="fr-FR" sz="1200" b="1" dirty="0" err="1" smtClean="0">
                <a:solidFill>
                  <a:prstClr val="black"/>
                </a:solidFill>
                <a:latin typeface="Roboto" panose="02000000000000000000" pitchFamily="2" charset="0"/>
                <a:ea typeface="Roboto" panose="02000000000000000000" pitchFamily="2" charset="0"/>
              </a:rPr>
              <a:t>Restrucurant</a:t>
            </a:r>
            <a:r>
              <a:rPr lang="fr-FR" sz="1200" b="1" dirty="0" smtClean="0">
                <a:solidFill>
                  <a:prstClr val="black"/>
                </a:solidFill>
                <a:latin typeface="Roboto" panose="02000000000000000000" pitchFamily="2" charset="0"/>
                <a:ea typeface="Roboto" panose="02000000000000000000" pitchFamily="2" charset="0"/>
              </a:rPr>
              <a:t>, </a:t>
            </a:r>
            <a:r>
              <a:rPr lang="fr-FR" sz="1200" b="1" dirty="0" err="1" smtClean="0">
                <a:solidFill>
                  <a:prstClr val="black"/>
                </a:solidFill>
                <a:latin typeface="Roboto" panose="02000000000000000000" pitchFamily="2" charset="0"/>
                <a:ea typeface="Roboto" panose="02000000000000000000" pitchFamily="2" charset="0"/>
              </a:rPr>
              <a:t>redensifiant</a:t>
            </a:r>
            <a:r>
              <a:rPr lang="fr-FR" sz="1200" b="1" dirty="0" smtClean="0">
                <a:solidFill>
                  <a:prstClr val="black"/>
                </a:solidFill>
                <a:latin typeface="Roboto" panose="02000000000000000000" pitchFamily="2" charset="0"/>
                <a:ea typeface="Roboto" panose="02000000000000000000" pitchFamily="2" charset="0"/>
              </a:rPr>
              <a:t>  </a:t>
            </a:r>
            <a:endParaRPr lang="fr-FR" sz="1200" b="1" dirty="0">
              <a:solidFill>
                <a:prstClr val="black"/>
              </a:solidFill>
              <a:latin typeface="Roboto" panose="02000000000000000000" pitchFamily="2" charset="0"/>
              <a:ea typeface="Roboto" panose="02000000000000000000" pitchFamily="2" charset="0"/>
            </a:endParaRPr>
          </a:p>
        </p:txBody>
      </p:sp>
      <p:pic>
        <p:nvPicPr>
          <p:cNvPr id="15" name="Image 1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735397" y="5031091"/>
            <a:ext cx="527924" cy="724290"/>
          </a:xfrm>
          <a:prstGeom prst="rect">
            <a:avLst/>
          </a:prstGeom>
        </p:spPr>
      </p:pic>
      <p:grpSp>
        <p:nvGrpSpPr>
          <p:cNvPr id="25" name="Groupe 24"/>
          <p:cNvGrpSpPr/>
          <p:nvPr/>
        </p:nvGrpSpPr>
        <p:grpSpPr>
          <a:xfrm>
            <a:off x="10803307" y="5242261"/>
            <a:ext cx="1149814" cy="382585"/>
            <a:chOff x="10100930" y="5195486"/>
            <a:chExt cx="1834068" cy="610261"/>
          </a:xfrm>
        </p:grpSpPr>
        <p:pic>
          <p:nvPicPr>
            <p:cNvPr id="17" name="Image 16"/>
            <p:cNvPicPr>
              <a:picLocks noChangeAspect="1"/>
            </p:cNvPicPr>
            <p:nvPr/>
          </p:nvPicPr>
          <p:blipFill rotWithShape="1">
            <a:blip r:embed="rId6" cstate="print">
              <a:extLst>
                <a:ext uri="{28A0092B-C50C-407E-A947-70E740481C1C}">
                  <a14:useLocalDpi xmlns:a14="http://schemas.microsoft.com/office/drawing/2010/main" val="0"/>
                </a:ext>
              </a:extLst>
            </a:blip>
            <a:srcRect l="32226" t="18331" r="21301" b="16717"/>
            <a:stretch/>
          </p:blipFill>
          <p:spPr>
            <a:xfrm>
              <a:off x="10100930" y="5220928"/>
              <a:ext cx="583594" cy="518751"/>
            </a:xfrm>
            <a:prstGeom prst="rect">
              <a:avLst/>
            </a:prstGeom>
          </p:spPr>
        </p:pic>
        <p:pic>
          <p:nvPicPr>
            <p:cNvPr id="18" name="Image 17"/>
            <p:cNvPicPr>
              <a:picLocks noChangeAspect="1"/>
            </p:cNvPicPr>
            <p:nvPr/>
          </p:nvPicPr>
          <p:blipFill rotWithShape="1">
            <a:blip r:embed="rId7" cstate="print">
              <a:extLst>
                <a:ext uri="{28A0092B-C50C-407E-A947-70E740481C1C}">
                  <a14:useLocalDpi xmlns:a14="http://schemas.microsoft.com/office/drawing/2010/main" val="0"/>
                </a:ext>
              </a:extLst>
            </a:blip>
            <a:srcRect l="20540" t="15503" r="18914" b="2087"/>
            <a:stretch/>
          </p:blipFill>
          <p:spPr>
            <a:xfrm>
              <a:off x="11339904" y="5210654"/>
              <a:ext cx="595094" cy="595093"/>
            </a:xfrm>
            <a:prstGeom prst="rect">
              <a:avLst/>
            </a:prstGeom>
          </p:spPr>
        </p:pic>
        <p:pic>
          <p:nvPicPr>
            <p:cNvPr id="19" name="Image 18"/>
            <p:cNvPicPr>
              <a:picLocks noChangeAspect="1"/>
            </p:cNvPicPr>
            <p:nvPr/>
          </p:nvPicPr>
          <p:blipFill rotWithShape="1">
            <a:blip r:embed="rId8" cstate="print">
              <a:extLst>
                <a:ext uri="{28A0092B-C50C-407E-A947-70E740481C1C}">
                  <a14:useLocalDpi xmlns:a14="http://schemas.microsoft.com/office/drawing/2010/main" val="0"/>
                </a:ext>
              </a:extLst>
            </a:blip>
            <a:srcRect l="7270" t="-2" b="32033"/>
            <a:stretch/>
          </p:blipFill>
          <p:spPr>
            <a:xfrm>
              <a:off x="10718898" y="5195486"/>
              <a:ext cx="586632" cy="544193"/>
            </a:xfrm>
            <a:prstGeom prst="rect">
              <a:avLst/>
            </a:prstGeom>
          </p:spPr>
        </p:pic>
      </p:grpSp>
      <p:sp>
        <p:nvSpPr>
          <p:cNvPr id="21" name="Rectangle 20"/>
          <p:cNvSpPr/>
          <p:nvPr/>
        </p:nvSpPr>
        <p:spPr>
          <a:xfrm>
            <a:off x="2784437" y="5146055"/>
            <a:ext cx="792387" cy="830997"/>
          </a:xfrm>
          <a:prstGeom prst="rect">
            <a:avLst/>
          </a:prstGeom>
        </p:spPr>
        <p:txBody>
          <a:bodyPr wrap="square">
            <a:spAutoFit/>
          </a:bodyPr>
          <a:lstStyle/>
          <a:p>
            <a:pPr algn="ctr">
              <a:defRPr/>
            </a:pPr>
            <a:r>
              <a:rPr lang="fr-FR" sz="4800" b="1" dirty="0" smtClean="0">
                <a:solidFill>
                  <a:srgbClr val="C2E1EB"/>
                </a:solidFill>
                <a:latin typeface="Roboto" panose="02000000000000000000" pitchFamily="2" charset="0"/>
                <a:ea typeface="Roboto" panose="02000000000000000000" pitchFamily="2" charset="0"/>
              </a:rPr>
              <a:t>+</a:t>
            </a:r>
            <a:endParaRPr lang="fr-FR" sz="1100" b="1" dirty="0">
              <a:solidFill>
                <a:srgbClr val="C2E1EB"/>
              </a:solidFill>
              <a:latin typeface="Roboto" panose="02000000000000000000" pitchFamily="2" charset="0"/>
              <a:ea typeface="Roboto" panose="02000000000000000000" pitchFamily="2" charset="0"/>
            </a:endParaRPr>
          </a:p>
        </p:txBody>
      </p:sp>
      <p:sp>
        <p:nvSpPr>
          <p:cNvPr id="22" name="Rectangle 21"/>
          <p:cNvSpPr/>
          <p:nvPr/>
        </p:nvSpPr>
        <p:spPr>
          <a:xfrm>
            <a:off x="10653570" y="5939396"/>
            <a:ext cx="1538430" cy="830997"/>
          </a:xfrm>
          <a:prstGeom prst="rect">
            <a:avLst/>
          </a:prstGeom>
        </p:spPr>
        <p:txBody>
          <a:bodyPr wrap="square">
            <a:spAutoFit/>
          </a:bodyPr>
          <a:lstStyle/>
          <a:p>
            <a:pPr algn="ctr">
              <a:defRPr/>
            </a:pPr>
            <a:r>
              <a:rPr lang="fr-FR" sz="1200" dirty="0" smtClean="0">
                <a:solidFill>
                  <a:prstClr val="black"/>
                </a:solidFill>
                <a:latin typeface="Roboto" panose="02000000000000000000" pitchFamily="2" charset="0"/>
                <a:ea typeface="Roboto" panose="02000000000000000000" pitchFamily="2" charset="0"/>
              </a:rPr>
              <a:t>HE  de rose, camomille et jasmin </a:t>
            </a:r>
          </a:p>
          <a:p>
            <a:pPr algn="ctr">
              <a:defRPr/>
            </a:pPr>
            <a:r>
              <a:rPr lang="fr-FR" sz="1200" b="1" dirty="0" smtClean="0">
                <a:solidFill>
                  <a:prstClr val="black"/>
                </a:solidFill>
                <a:latin typeface="Roboto" panose="02000000000000000000" pitchFamily="2" charset="0"/>
                <a:ea typeface="Roboto" panose="02000000000000000000" pitchFamily="2" charset="0"/>
              </a:rPr>
              <a:t>Équilibrant, relaxant</a:t>
            </a:r>
            <a:endParaRPr lang="fr-FR" sz="1200" b="1" dirty="0">
              <a:solidFill>
                <a:prstClr val="black"/>
              </a:solidFill>
              <a:latin typeface="Roboto" panose="02000000000000000000" pitchFamily="2" charset="0"/>
              <a:ea typeface="Roboto" panose="02000000000000000000" pitchFamily="2" charset="0"/>
            </a:endParaRPr>
          </a:p>
        </p:txBody>
      </p:sp>
      <p:sp>
        <p:nvSpPr>
          <p:cNvPr id="24" name="Rectangle 23"/>
          <p:cNvSpPr/>
          <p:nvPr/>
        </p:nvSpPr>
        <p:spPr>
          <a:xfrm>
            <a:off x="4545813" y="1449686"/>
            <a:ext cx="5846914" cy="3093385"/>
          </a:xfrm>
          <a:prstGeom prst="rect">
            <a:avLst/>
          </a:prstGeom>
          <a:noFill/>
          <a:ln>
            <a:solidFill>
              <a:srgbClr val="C2E1E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6" name="Rectangle 25"/>
          <p:cNvSpPr/>
          <p:nvPr/>
        </p:nvSpPr>
        <p:spPr>
          <a:xfrm>
            <a:off x="4653877" y="1545025"/>
            <a:ext cx="5782456" cy="2862322"/>
          </a:xfrm>
          <a:prstGeom prst="rect">
            <a:avLst/>
          </a:prstGeom>
        </p:spPr>
        <p:txBody>
          <a:bodyPr wrap="square">
            <a:spAutoFit/>
          </a:bodyPr>
          <a:lstStyle/>
          <a:p>
            <a:pPr algn="just">
              <a:defRPr/>
            </a:pPr>
            <a:r>
              <a:rPr lang="fr-FR" dirty="0" smtClean="0">
                <a:solidFill>
                  <a:srgbClr val="3E3E3E"/>
                </a:solidFill>
                <a:latin typeface="Roboto" panose="02000000000000000000" pitchFamily="2" charset="0"/>
                <a:ea typeface="Roboto" panose="02000000000000000000" pitchFamily="2" charset="0"/>
              </a:rPr>
              <a:t>▪ Texture cocooning ultra-réconfortante</a:t>
            </a:r>
          </a:p>
          <a:p>
            <a:pPr algn="just">
              <a:defRPr/>
            </a:pPr>
            <a:endParaRPr lang="fr-FR" dirty="0">
              <a:solidFill>
                <a:srgbClr val="3E3E3E"/>
              </a:solidFill>
              <a:latin typeface="Roboto" panose="02000000000000000000" pitchFamily="2" charset="0"/>
              <a:ea typeface="Roboto" panose="02000000000000000000" pitchFamily="2" charset="0"/>
            </a:endParaRPr>
          </a:p>
          <a:p>
            <a:pPr algn="just">
              <a:defRPr/>
            </a:pPr>
            <a:r>
              <a:rPr lang="fr-FR" dirty="0">
                <a:solidFill>
                  <a:srgbClr val="3E3E3E"/>
                </a:solidFill>
                <a:latin typeface="Roboto" panose="02000000000000000000" pitchFamily="2" charset="0"/>
                <a:ea typeface="Roboto" panose="02000000000000000000" pitchFamily="2" charset="0"/>
              </a:rPr>
              <a:t>▪ </a:t>
            </a:r>
            <a:r>
              <a:rPr lang="fr-FR" dirty="0" smtClean="0">
                <a:solidFill>
                  <a:srgbClr val="3E3E3E"/>
                </a:solidFill>
                <a:latin typeface="Roboto" panose="02000000000000000000" pitchFamily="2" charset="0"/>
                <a:ea typeface="Roboto" panose="02000000000000000000" pitchFamily="2" charset="0"/>
              </a:rPr>
              <a:t>Idéal mélangée au </a:t>
            </a:r>
            <a:r>
              <a:rPr lang="fr-FR" dirty="0">
                <a:solidFill>
                  <a:srgbClr val="3E3E3E"/>
                </a:solidFill>
                <a:latin typeface="Roboto" panose="02000000000000000000" pitchFamily="2" charset="0"/>
                <a:ea typeface="Roboto" panose="02000000000000000000" pitchFamily="2" charset="0"/>
              </a:rPr>
              <a:t>fond de </a:t>
            </a:r>
            <a:r>
              <a:rPr lang="fr-FR" dirty="0" smtClean="0">
                <a:solidFill>
                  <a:srgbClr val="3E3E3E"/>
                </a:solidFill>
                <a:latin typeface="Roboto" panose="02000000000000000000" pitchFamily="2" charset="0"/>
                <a:ea typeface="Roboto" panose="02000000000000000000" pitchFamily="2" charset="0"/>
              </a:rPr>
              <a:t>teint pour les peaux </a:t>
            </a:r>
            <a:r>
              <a:rPr lang="fr-FR" dirty="0">
                <a:solidFill>
                  <a:srgbClr val="3E3E3E"/>
                </a:solidFill>
                <a:latin typeface="Roboto" panose="02000000000000000000" pitchFamily="2" charset="0"/>
                <a:ea typeface="Roboto" panose="02000000000000000000" pitchFamily="2" charset="0"/>
              </a:rPr>
              <a:t>très </a:t>
            </a:r>
            <a:r>
              <a:rPr lang="fr-FR" dirty="0" smtClean="0">
                <a:solidFill>
                  <a:srgbClr val="3E3E3E"/>
                </a:solidFill>
                <a:latin typeface="Roboto" panose="02000000000000000000" pitchFamily="2" charset="0"/>
                <a:ea typeface="Roboto" panose="02000000000000000000" pitchFamily="2" charset="0"/>
              </a:rPr>
              <a:t>déshydratées. </a:t>
            </a:r>
            <a:endParaRPr lang="fr-FR" dirty="0">
              <a:solidFill>
                <a:srgbClr val="3E3E3E"/>
              </a:solidFill>
              <a:latin typeface="Roboto" panose="02000000000000000000" pitchFamily="2" charset="0"/>
              <a:ea typeface="Roboto" panose="02000000000000000000" pitchFamily="2" charset="0"/>
            </a:endParaRPr>
          </a:p>
          <a:p>
            <a:pPr algn="just">
              <a:defRPr/>
            </a:pPr>
            <a:endParaRPr lang="fr-FR" dirty="0">
              <a:solidFill>
                <a:srgbClr val="3E3E3E"/>
              </a:solidFill>
              <a:latin typeface="Roboto" panose="02000000000000000000" pitchFamily="2" charset="0"/>
              <a:ea typeface="Roboto" panose="02000000000000000000" pitchFamily="2" charset="0"/>
            </a:endParaRPr>
          </a:p>
          <a:p>
            <a:pPr algn="just">
              <a:defRPr/>
            </a:pPr>
            <a:r>
              <a:rPr lang="fr-FR" dirty="0">
                <a:solidFill>
                  <a:srgbClr val="3E3E3E"/>
                </a:solidFill>
                <a:latin typeface="Roboto" panose="02000000000000000000" pitchFamily="2" charset="0"/>
                <a:ea typeface="Roboto" panose="02000000000000000000" pitchFamily="2" charset="0"/>
              </a:rPr>
              <a:t>▪ </a:t>
            </a:r>
            <a:r>
              <a:rPr lang="fr-FR" dirty="0" smtClean="0">
                <a:solidFill>
                  <a:srgbClr val="3E3E3E"/>
                </a:solidFill>
                <a:latin typeface="Roboto" panose="02000000000000000000" pitchFamily="2" charset="0"/>
                <a:ea typeface="Roboto" panose="02000000000000000000" pitchFamily="2" charset="0"/>
              </a:rPr>
              <a:t>En complément, utiliser le </a:t>
            </a:r>
            <a:r>
              <a:rPr lang="fr-FR" cap="small" dirty="0" smtClean="0">
                <a:solidFill>
                  <a:srgbClr val="3E3E3E"/>
                </a:solidFill>
                <a:latin typeface="Roboto" panose="02000000000000000000" pitchFamily="2" charset="0"/>
                <a:ea typeface="Roboto" panose="02000000000000000000" pitchFamily="2" charset="0"/>
              </a:rPr>
              <a:t>masque hydra n°1 </a:t>
            </a:r>
          </a:p>
          <a:p>
            <a:pPr algn="just">
              <a:defRPr/>
            </a:pPr>
            <a:r>
              <a:rPr lang="fr-FR" dirty="0" smtClean="0">
                <a:solidFill>
                  <a:srgbClr val="3E3E3E"/>
                </a:solidFill>
                <a:latin typeface="Roboto" panose="02000000000000000000" pitchFamily="2" charset="0"/>
                <a:ea typeface="Roboto" panose="02000000000000000000" pitchFamily="2" charset="0"/>
              </a:rPr>
              <a:t>une à trois fois par semaine, en masque de nuit.  </a:t>
            </a:r>
          </a:p>
          <a:p>
            <a:pPr algn="just">
              <a:defRPr/>
            </a:pPr>
            <a:endParaRPr lang="fr-FR" dirty="0">
              <a:solidFill>
                <a:srgbClr val="3E3E3E"/>
              </a:solidFill>
              <a:latin typeface="Roboto" panose="02000000000000000000" pitchFamily="2" charset="0"/>
              <a:ea typeface="Roboto" panose="02000000000000000000" pitchFamily="2" charset="0"/>
            </a:endParaRPr>
          </a:p>
          <a:p>
            <a:pPr algn="just">
              <a:defRPr/>
            </a:pPr>
            <a:r>
              <a:rPr lang="fr-FR" dirty="0" smtClean="0">
                <a:solidFill>
                  <a:srgbClr val="3E3E3E"/>
                </a:solidFill>
                <a:latin typeface="Roboto" panose="02000000000000000000" pitchFamily="2" charset="0"/>
                <a:ea typeface="Roboto" panose="02000000000000000000" pitchFamily="2" charset="0"/>
              </a:rPr>
              <a:t>▪ Pour maximiser les résultats, combiner avec un</a:t>
            </a:r>
            <a:r>
              <a:rPr lang="fr-FR" cap="small" dirty="0" smtClean="0">
                <a:solidFill>
                  <a:srgbClr val="3E3E3E"/>
                </a:solidFill>
                <a:latin typeface="Roboto" panose="02000000000000000000" pitchFamily="2" charset="0"/>
                <a:ea typeface="Roboto" panose="02000000000000000000" pitchFamily="2" charset="0"/>
              </a:rPr>
              <a:t> Sérum </a:t>
            </a:r>
            <a:r>
              <a:rPr lang="fr-FR" dirty="0" smtClean="0">
                <a:solidFill>
                  <a:srgbClr val="3E3E3E"/>
                </a:solidFill>
                <a:latin typeface="Roboto" panose="02000000000000000000" pitchFamily="2" charset="0"/>
                <a:ea typeface="Roboto" panose="02000000000000000000" pitchFamily="2" charset="0"/>
              </a:rPr>
              <a:t>ou un </a:t>
            </a:r>
            <a:r>
              <a:rPr lang="fr-FR" cap="small" dirty="0" smtClean="0">
                <a:solidFill>
                  <a:srgbClr val="3E3E3E"/>
                </a:solidFill>
                <a:latin typeface="Roboto" panose="02000000000000000000" pitchFamily="2" charset="0"/>
                <a:ea typeface="Roboto" panose="02000000000000000000" pitchFamily="2" charset="0"/>
              </a:rPr>
              <a:t>Booster</a:t>
            </a:r>
            <a:endParaRPr lang="fr-FR" cap="small" dirty="0">
              <a:solidFill>
                <a:srgbClr val="3E3E3E"/>
              </a:solidFill>
              <a:latin typeface="Roboto" panose="02000000000000000000" pitchFamily="2" charset="0"/>
              <a:ea typeface="Roboto" panose="02000000000000000000" pitchFamily="2" charset="0"/>
            </a:endParaRPr>
          </a:p>
        </p:txBody>
      </p:sp>
      <p:grpSp>
        <p:nvGrpSpPr>
          <p:cNvPr id="36" name="Groupe 35"/>
          <p:cNvGrpSpPr/>
          <p:nvPr/>
        </p:nvGrpSpPr>
        <p:grpSpPr>
          <a:xfrm>
            <a:off x="1045267" y="4851594"/>
            <a:ext cx="1477650" cy="985070"/>
            <a:chOff x="294588" y="4878292"/>
            <a:chExt cx="2230528" cy="1486974"/>
          </a:xfrm>
        </p:grpSpPr>
        <p:pic>
          <p:nvPicPr>
            <p:cNvPr id="35" name="Image 34"/>
            <p:cNvPicPr>
              <a:picLocks noChangeAspect="1"/>
            </p:cNvPicPr>
            <p:nvPr/>
          </p:nvPicPr>
          <p:blipFill rotWithShape="1">
            <a:blip r:embed="rId9" cstate="print">
              <a:extLst>
                <a:ext uri="{28A0092B-C50C-407E-A947-70E740481C1C}">
                  <a14:useLocalDpi xmlns:a14="http://schemas.microsoft.com/office/drawing/2010/main" val="0"/>
                </a:ext>
              </a:extLst>
            </a:blip>
            <a:srcRect r="16768" b="8877"/>
            <a:stretch/>
          </p:blipFill>
          <p:spPr>
            <a:xfrm>
              <a:off x="533983" y="5489374"/>
              <a:ext cx="889596" cy="875892"/>
            </a:xfrm>
            <a:prstGeom prst="rect">
              <a:avLst/>
            </a:prstGeom>
          </p:spPr>
        </p:pic>
        <p:pic>
          <p:nvPicPr>
            <p:cNvPr id="27" name="Image 26"/>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1066453" y="4878292"/>
              <a:ext cx="737823" cy="737823"/>
            </a:xfrm>
            <a:prstGeom prst="rect">
              <a:avLst/>
            </a:prstGeom>
          </p:spPr>
        </p:pic>
        <p:pic>
          <p:nvPicPr>
            <p:cNvPr id="28" name="Image 27"/>
            <p:cNvPicPr>
              <a:picLocks noChangeAspect="1"/>
            </p:cNvPicPr>
            <p:nvPr/>
          </p:nvPicPr>
          <p:blipFill rotWithShape="1">
            <a:blip r:embed="rId11" cstate="print">
              <a:extLst>
                <a:ext uri="{28A0092B-C50C-407E-A947-70E740481C1C}">
                  <a14:useLocalDpi xmlns:a14="http://schemas.microsoft.com/office/drawing/2010/main" val="0"/>
                </a:ext>
              </a:extLst>
            </a:blip>
            <a:srcRect l="16942" t="36660" r="32295" b="17392"/>
            <a:stretch/>
          </p:blipFill>
          <p:spPr>
            <a:xfrm>
              <a:off x="1787293" y="4878292"/>
              <a:ext cx="737823" cy="742591"/>
            </a:xfrm>
            <a:prstGeom prst="rect">
              <a:avLst/>
            </a:prstGeom>
          </p:spPr>
        </p:pic>
        <p:pic>
          <p:nvPicPr>
            <p:cNvPr id="29" name="Image 28"/>
            <p:cNvPicPr>
              <a:picLocks noChangeAspect="1"/>
            </p:cNvPicPr>
            <p:nvPr/>
          </p:nvPicPr>
          <p:blipFill rotWithShape="1">
            <a:blip r:embed="rId12" cstate="print">
              <a:extLst>
                <a:ext uri="{28A0092B-C50C-407E-A947-70E740481C1C}">
                  <a14:useLocalDpi xmlns:a14="http://schemas.microsoft.com/office/drawing/2010/main" val="0"/>
                </a:ext>
              </a:extLst>
            </a:blip>
            <a:srcRect l="31826" t="54506" r="5573" b="3760"/>
            <a:stretch/>
          </p:blipFill>
          <p:spPr>
            <a:xfrm>
              <a:off x="294588" y="4878293"/>
              <a:ext cx="737823" cy="737823"/>
            </a:xfrm>
            <a:prstGeom prst="rect">
              <a:avLst/>
            </a:prstGeom>
          </p:spPr>
        </p:pic>
        <p:grpSp>
          <p:nvGrpSpPr>
            <p:cNvPr id="30" name="Groupe 29"/>
            <p:cNvGrpSpPr/>
            <p:nvPr/>
          </p:nvGrpSpPr>
          <p:grpSpPr>
            <a:xfrm>
              <a:off x="1429040" y="5570922"/>
              <a:ext cx="741659" cy="780156"/>
              <a:chOff x="8249965" y="2031590"/>
              <a:chExt cx="2626894" cy="2771274"/>
            </a:xfrm>
          </p:grpSpPr>
          <p:sp>
            <p:nvSpPr>
              <p:cNvPr id="31" name="Rectangle 30"/>
              <p:cNvSpPr/>
              <p:nvPr/>
            </p:nvSpPr>
            <p:spPr>
              <a:xfrm>
                <a:off x="8249965" y="2175970"/>
                <a:ext cx="2626894" cy="2626894"/>
              </a:xfrm>
              <a:prstGeom prst="rect">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32" name="Image 31"/>
              <p:cNvPicPr>
                <a:picLocks noChangeAspect="1"/>
              </p:cNvPicPr>
              <p:nvPr/>
            </p:nvPicPr>
            <p:blipFill rotWithShape="1">
              <a:blip r:embed="rId13" cstate="print">
                <a:extLst>
                  <a:ext uri="{28A0092B-C50C-407E-A947-70E740481C1C}">
                    <a14:useLocalDpi xmlns:a14="http://schemas.microsoft.com/office/drawing/2010/main" val="0"/>
                  </a:ext>
                </a:extLst>
              </a:blip>
              <a:srcRect b="18851"/>
              <a:stretch/>
            </p:blipFill>
            <p:spPr>
              <a:xfrm>
                <a:off x="8325240" y="2031590"/>
                <a:ext cx="2476344" cy="2756978"/>
              </a:xfrm>
              <a:prstGeom prst="rect">
                <a:avLst/>
              </a:prstGeom>
            </p:spPr>
          </p:pic>
        </p:grpSp>
      </p:grpSp>
      <p:pic>
        <p:nvPicPr>
          <p:cNvPr id="33" name="Image 32"/>
          <p:cNvPicPr>
            <a:picLocks noChangeAspect="1"/>
          </p:cNvPicPr>
          <p:nvPr/>
        </p:nvPicPr>
        <p:blipFill rotWithShape="1">
          <a:blip r:embed="rId14" cstate="print">
            <a:extLst>
              <a:ext uri="{28A0092B-C50C-407E-A947-70E740481C1C}">
                <a14:useLocalDpi xmlns:a14="http://schemas.microsoft.com/office/drawing/2010/main" val="0"/>
              </a:ext>
            </a:extLst>
          </a:blip>
          <a:srcRect r="16768" b="8877"/>
          <a:stretch/>
        </p:blipFill>
        <p:spPr>
          <a:xfrm>
            <a:off x="4143919" y="8273634"/>
            <a:ext cx="829236" cy="816461"/>
          </a:xfrm>
          <a:prstGeom prst="rect">
            <a:avLst/>
          </a:prstGeom>
        </p:spPr>
      </p:pic>
      <p:sp>
        <p:nvSpPr>
          <p:cNvPr id="38" name="object 18"/>
          <p:cNvSpPr/>
          <p:nvPr/>
        </p:nvSpPr>
        <p:spPr>
          <a:xfrm rot="17265207">
            <a:off x="1145966" y="4285457"/>
            <a:ext cx="581648" cy="139700"/>
          </a:xfrm>
          <a:custGeom>
            <a:avLst/>
            <a:gdLst/>
            <a:ahLst/>
            <a:cxnLst/>
            <a:rect l="l" t="t" r="r" b="b"/>
            <a:pathLst>
              <a:path w="524510" h="139700">
                <a:moveTo>
                  <a:pt x="52889" y="0"/>
                </a:moveTo>
                <a:lnTo>
                  <a:pt x="45806" y="2624"/>
                </a:lnTo>
                <a:lnTo>
                  <a:pt x="40906" y="7137"/>
                </a:lnTo>
                <a:lnTo>
                  <a:pt x="31038" y="27543"/>
                </a:lnTo>
                <a:lnTo>
                  <a:pt x="12903" y="68750"/>
                </a:lnTo>
                <a:lnTo>
                  <a:pt x="2578" y="89077"/>
                </a:lnTo>
                <a:lnTo>
                  <a:pt x="0" y="93687"/>
                </a:lnTo>
                <a:lnTo>
                  <a:pt x="4165" y="97066"/>
                </a:lnTo>
                <a:lnTo>
                  <a:pt x="33296" y="97135"/>
                </a:lnTo>
                <a:lnTo>
                  <a:pt x="45036" y="98016"/>
                </a:lnTo>
                <a:lnTo>
                  <a:pt x="57162" y="100672"/>
                </a:lnTo>
                <a:lnTo>
                  <a:pt x="75507" y="105933"/>
                </a:lnTo>
                <a:lnTo>
                  <a:pt x="84780" y="108198"/>
                </a:lnTo>
                <a:lnTo>
                  <a:pt x="121872" y="115798"/>
                </a:lnTo>
                <a:lnTo>
                  <a:pt x="136004" y="117022"/>
                </a:lnTo>
                <a:lnTo>
                  <a:pt x="149644" y="115239"/>
                </a:lnTo>
                <a:lnTo>
                  <a:pt x="154165" y="113944"/>
                </a:lnTo>
                <a:lnTo>
                  <a:pt x="162153" y="104038"/>
                </a:lnTo>
                <a:lnTo>
                  <a:pt x="152730" y="104787"/>
                </a:lnTo>
                <a:lnTo>
                  <a:pt x="134383" y="103711"/>
                </a:lnTo>
                <a:lnTo>
                  <a:pt x="114703" y="99101"/>
                </a:lnTo>
                <a:lnTo>
                  <a:pt x="95380" y="92914"/>
                </a:lnTo>
                <a:lnTo>
                  <a:pt x="78104" y="87109"/>
                </a:lnTo>
                <a:lnTo>
                  <a:pt x="67089" y="84113"/>
                </a:lnTo>
                <a:lnTo>
                  <a:pt x="56853" y="82234"/>
                </a:lnTo>
                <a:lnTo>
                  <a:pt x="46981" y="81185"/>
                </a:lnTo>
                <a:lnTo>
                  <a:pt x="37058" y="80683"/>
                </a:lnTo>
                <a:lnTo>
                  <a:pt x="82754" y="61438"/>
                </a:lnTo>
                <a:lnTo>
                  <a:pt x="129791" y="50636"/>
                </a:lnTo>
                <a:lnTo>
                  <a:pt x="177787" y="47205"/>
                </a:lnTo>
                <a:lnTo>
                  <a:pt x="226357" y="50074"/>
                </a:lnTo>
                <a:lnTo>
                  <a:pt x="275118" y="58170"/>
                </a:lnTo>
                <a:lnTo>
                  <a:pt x="323687" y="70422"/>
                </a:lnTo>
                <a:lnTo>
                  <a:pt x="371680" y="85758"/>
                </a:lnTo>
                <a:lnTo>
                  <a:pt x="418713" y="103105"/>
                </a:lnTo>
                <a:lnTo>
                  <a:pt x="464404" y="121392"/>
                </a:lnTo>
                <a:lnTo>
                  <a:pt x="508368" y="139547"/>
                </a:lnTo>
                <a:lnTo>
                  <a:pt x="514583" y="139376"/>
                </a:lnTo>
                <a:lnTo>
                  <a:pt x="520857" y="135885"/>
                </a:lnTo>
                <a:lnTo>
                  <a:pt x="524261" y="131062"/>
                </a:lnTo>
                <a:lnTo>
                  <a:pt x="521868" y="126898"/>
                </a:lnTo>
                <a:lnTo>
                  <a:pt x="481800" y="107400"/>
                </a:lnTo>
                <a:lnTo>
                  <a:pt x="439458" y="88548"/>
                </a:lnTo>
                <a:lnTo>
                  <a:pt x="395305" y="71087"/>
                </a:lnTo>
                <a:lnTo>
                  <a:pt x="349805" y="55764"/>
                </a:lnTo>
                <a:lnTo>
                  <a:pt x="303423" y="43323"/>
                </a:lnTo>
                <a:lnTo>
                  <a:pt x="256622" y="34508"/>
                </a:lnTo>
                <a:lnTo>
                  <a:pt x="209866" y="30067"/>
                </a:lnTo>
                <a:lnTo>
                  <a:pt x="163619" y="30743"/>
                </a:lnTo>
                <a:lnTo>
                  <a:pt x="118346" y="37281"/>
                </a:lnTo>
                <a:lnTo>
                  <a:pt x="74510" y="50429"/>
                </a:lnTo>
                <a:lnTo>
                  <a:pt x="32575" y="70929"/>
                </a:lnTo>
                <a:lnTo>
                  <a:pt x="40069" y="55181"/>
                </a:lnTo>
                <a:lnTo>
                  <a:pt x="46894" y="39287"/>
                </a:lnTo>
                <a:lnTo>
                  <a:pt x="53224" y="23098"/>
                </a:lnTo>
                <a:lnTo>
                  <a:pt x="59232" y="6464"/>
                </a:lnTo>
                <a:lnTo>
                  <a:pt x="58562" y="775"/>
                </a:lnTo>
                <a:lnTo>
                  <a:pt x="52889" y="0"/>
                </a:lnTo>
                <a:close/>
              </a:path>
            </a:pathLst>
          </a:custGeom>
          <a:solidFill>
            <a:srgbClr val="C2E1EB"/>
          </a:solidFill>
        </p:spPr>
        <p:txBody>
          <a:bodyPr wrap="square" lIns="0" tIns="0" rIns="0" bIns="0" rtlCol="0"/>
          <a:lstStyle/>
          <a:p>
            <a:endParaRPr>
              <a:ea typeface="Roboto" panose="02000000000000000000" pitchFamily="2" charset="0"/>
            </a:endParaRPr>
          </a:p>
        </p:txBody>
      </p:sp>
      <p:sp>
        <p:nvSpPr>
          <p:cNvPr id="40" name="Rectangle 39"/>
          <p:cNvSpPr/>
          <p:nvPr/>
        </p:nvSpPr>
        <p:spPr>
          <a:xfrm>
            <a:off x="3510412" y="5939396"/>
            <a:ext cx="2320073" cy="646331"/>
          </a:xfrm>
          <a:prstGeom prst="rect">
            <a:avLst/>
          </a:prstGeom>
        </p:spPr>
        <p:txBody>
          <a:bodyPr wrap="square">
            <a:spAutoFit/>
          </a:bodyPr>
          <a:lstStyle/>
          <a:p>
            <a:pPr algn="ctr">
              <a:defRPr/>
            </a:pPr>
            <a:r>
              <a:rPr lang="fr-FR" sz="1200" dirty="0" smtClean="0">
                <a:solidFill>
                  <a:prstClr val="black"/>
                </a:solidFill>
                <a:latin typeface="Roboto" panose="02000000000000000000" pitchFamily="2" charset="0"/>
                <a:ea typeface="Roboto" panose="02000000000000000000" pitchFamily="2" charset="0"/>
              </a:rPr>
              <a:t>Beurre de Karité, huile de pépins de raisin et de noisette </a:t>
            </a:r>
          </a:p>
          <a:p>
            <a:pPr algn="ctr">
              <a:defRPr/>
            </a:pPr>
            <a:r>
              <a:rPr lang="fr-FR" sz="1200" b="1" dirty="0" smtClean="0">
                <a:solidFill>
                  <a:prstClr val="black"/>
                </a:solidFill>
                <a:latin typeface="Roboto" panose="02000000000000000000" pitchFamily="2" charset="0"/>
                <a:ea typeface="Roboto" panose="02000000000000000000" pitchFamily="2" charset="0"/>
              </a:rPr>
              <a:t>Réparateur</a:t>
            </a:r>
            <a:endParaRPr lang="fr-FR" sz="1200" b="1" dirty="0">
              <a:solidFill>
                <a:prstClr val="black"/>
              </a:solidFill>
              <a:latin typeface="Roboto" panose="02000000000000000000" pitchFamily="2" charset="0"/>
              <a:ea typeface="Roboto" panose="02000000000000000000" pitchFamily="2" charset="0"/>
            </a:endParaRPr>
          </a:p>
        </p:txBody>
      </p:sp>
      <p:pic>
        <p:nvPicPr>
          <p:cNvPr id="2" name="Image 1"/>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1810882" y="1449775"/>
            <a:ext cx="2538087" cy="3172397"/>
          </a:xfrm>
          <a:prstGeom prst="rect">
            <a:avLst/>
          </a:prstGeom>
        </p:spPr>
      </p:pic>
      <p:pic>
        <p:nvPicPr>
          <p:cNvPr id="8" name="Image 7"/>
          <p:cNvPicPr>
            <a:picLocks noChangeAspect="1"/>
          </p:cNvPicPr>
          <p:nvPr/>
        </p:nvPicPr>
        <p:blipFill rotWithShape="1">
          <a:blip r:embed="rId16" cstate="print">
            <a:extLst>
              <a:ext uri="{28A0092B-C50C-407E-A947-70E740481C1C}">
                <a14:useLocalDpi xmlns:a14="http://schemas.microsoft.com/office/drawing/2010/main" val="0"/>
              </a:ext>
            </a:extLst>
          </a:blip>
          <a:srcRect l="24088" t="11840" r="20128" b="17628"/>
          <a:stretch/>
        </p:blipFill>
        <p:spPr>
          <a:xfrm>
            <a:off x="4974526" y="5001621"/>
            <a:ext cx="561580" cy="569839"/>
          </a:xfrm>
          <a:prstGeom prst="rect">
            <a:avLst/>
          </a:prstGeom>
        </p:spPr>
      </p:pic>
      <p:pic>
        <p:nvPicPr>
          <p:cNvPr id="16" name="Image 15"/>
          <p:cNvPicPr>
            <a:picLocks noChangeAspect="1"/>
          </p:cNvPicPr>
          <p:nvPr/>
        </p:nvPicPr>
        <p:blipFill rotWithShape="1">
          <a:blip r:embed="rId17" cstate="print">
            <a:extLst>
              <a:ext uri="{28A0092B-C50C-407E-A947-70E740481C1C}">
                <a14:useLocalDpi xmlns:a14="http://schemas.microsoft.com/office/drawing/2010/main" val="0"/>
              </a:ext>
            </a:extLst>
          </a:blip>
          <a:srcRect l="34699" t="25699" r="16852" b="9649"/>
          <a:stretch/>
        </p:blipFill>
        <p:spPr>
          <a:xfrm>
            <a:off x="3772516" y="5003195"/>
            <a:ext cx="630927" cy="543077"/>
          </a:xfrm>
          <a:prstGeom prst="rect">
            <a:avLst/>
          </a:prstGeom>
        </p:spPr>
      </p:pic>
      <p:pic>
        <p:nvPicPr>
          <p:cNvPr id="20" name="Image 19"/>
          <p:cNvPicPr>
            <a:picLocks noChangeAspect="1"/>
          </p:cNvPicPr>
          <p:nvPr/>
        </p:nvPicPr>
        <p:blipFill>
          <a:blip r:embed="rId18" cstate="print">
            <a:extLst>
              <a:ext uri="{28A0092B-C50C-407E-A947-70E740481C1C}">
                <a14:useLocalDpi xmlns:a14="http://schemas.microsoft.com/office/drawing/2010/main" val="0"/>
              </a:ext>
            </a:extLst>
          </a:blip>
          <a:stretch>
            <a:fillRect/>
          </a:stretch>
        </p:blipFill>
        <p:spPr>
          <a:xfrm>
            <a:off x="9030861" y="5040978"/>
            <a:ext cx="498011" cy="683250"/>
          </a:xfrm>
          <a:prstGeom prst="rect">
            <a:avLst/>
          </a:prstGeom>
        </p:spPr>
      </p:pic>
      <p:pic>
        <p:nvPicPr>
          <p:cNvPr id="23" name="Image 22"/>
          <p:cNvPicPr>
            <a:picLocks noChangeAspect="1"/>
          </p:cNvPicPr>
          <p:nvPr/>
        </p:nvPicPr>
        <p:blipFill>
          <a:blip r:embed="rId19" cstate="print">
            <a:extLst>
              <a:ext uri="{28A0092B-C50C-407E-A947-70E740481C1C}">
                <a14:useLocalDpi xmlns:a14="http://schemas.microsoft.com/office/drawing/2010/main" val="0"/>
              </a:ext>
            </a:extLst>
          </a:blip>
          <a:stretch>
            <a:fillRect/>
          </a:stretch>
        </p:blipFill>
        <p:spPr>
          <a:xfrm>
            <a:off x="9615801" y="5043506"/>
            <a:ext cx="455168" cy="624472"/>
          </a:xfrm>
          <a:prstGeom prst="rect">
            <a:avLst/>
          </a:prstGeom>
        </p:spPr>
      </p:pic>
      <p:sp>
        <p:nvSpPr>
          <p:cNvPr id="41" name="Rectangle 40"/>
          <p:cNvSpPr/>
          <p:nvPr/>
        </p:nvSpPr>
        <p:spPr>
          <a:xfrm>
            <a:off x="8676361" y="5968004"/>
            <a:ext cx="1911076" cy="1015663"/>
          </a:xfrm>
          <a:prstGeom prst="rect">
            <a:avLst/>
          </a:prstGeom>
        </p:spPr>
        <p:txBody>
          <a:bodyPr wrap="square">
            <a:spAutoFit/>
          </a:bodyPr>
          <a:lstStyle/>
          <a:p>
            <a:pPr algn="ctr">
              <a:defRPr/>
            </a:pPr>
            <a:r>
              <a:rPr lang="fr-FR" sz="1200" dirty="0" smtClean="0">
                <a:solidFill>
                  <a:srgbClr val="3E3E3E"/>
                </a:solidFill>
                <a:latin typeface="Roboto" panose="02000000000000000000" pitchFamily="2" charset="0"/>
                <a:ea typeface="Roboto" panose="02000000000000000000" pitchFamily="2" charset="0"/>
              </a:rPr>
              <a:t>Vitamine B5 </a:t>
            </a:r>
          </a:p>
          <a:p>
            <a:pPr algn="ctr">
              <a:defRPr/>
            </a:pPr>
            <a:r>
              <a:rPr lang="fr-FR" sz="1200" b="1" dirty="0" smtClean="0">
                <a:solidFill>
                  <a:srgbClr val="3E3E3E"/>
                </a:solidFill>
                <a:latin typeface="Roboto" panose="02000000000000000000" pitchFamily="2" charset="0"/>
                <a:ea typeface="Roboto" panose="02000000000000000000" pitchFamily="2" charset="0"/>
              </a:rPr>
              <a:t>Apaisante</a:t>
            </a:r>
          </a:p>
          <a:p>
            <a:pPr algn="ctr">
              <a:defRPr/>
            </a:pPr>
            <a:r>
              <a:rPr lang="fr-FR" sz="1200" b="1" dirty="0" smtClean="0">
                <a:solidFill>
                  <a:srgbClr val="3E3E3E"/>
                </a:solidFill>
                <a:latin typeface="Roboto" panose="02000000000000000000" pitchFamily="2" charset="0"/>
                <a:ea typeface="Roboto" panose="02000000000000000000" pitchFamily="2" charset="0"/>
              </a:rPr>
              <a:t> </a:t>
            </a:r>
            <a:r>
              <a:rPr lang="fr-FR" sz="1200" dirty="0">
                <a:solidFill>
                  <a:srgbClr val="3E3E3E"/>
                </a:solidFill>
                <a:latin typeface="Roboto" panose="02000000000000000000" pitchFamily="2" charset="0"/>
                <a:ea typeface="Roboto" panose="02000000000000000000" pitchFamily="2" charset="0"/>
              </a:rPr>
              <a:t>Vitamine F </a:t>
            </a:r>
          </a:p>
          <a:p>
            <a:pPr algn="ctr">
              <a:defRPr/>
            </a:pPr>
            <a:r>
              <a:rPr lang="fr-FR" sz="1200" b="1" dirty="0">
                <a:solidFill>
                  <a:srgbClr val="3E3E3E"/>
                </a:solidFill>
                <a:latin typeface="Roboto" panose="02000000000000000000" pitchFamily="2" charset="0"/>
                <a:ea typeface="Roboto" panose="02000000000000000000" pitchFamily="2" charset="0"/>
              </a:rPr>
              <a:t>Anti </a:t>
            </a:r>
            <a:r>
              <a:rPr lang="fr-FR" sz="1200" b="1" dirty="0" err="1">
                <a:solidFill>
                  <a:srgbClr val="3E3E3E"/>
                </a:solidFill>
                <a:latin typeface="Roboto" panose="02000000000000000000" pitchFamily="2" charset="0"/>
                <a:ea typeface="Roboto" panose="02000000000000000000" pitchFamily="2" charset="0"/>
              </a:rPr>
              <a:t>deshydratante</a:t>
            </a:r>
            <a:endParaRPr lang="fr-FR" sz="1200" b="1" dirty="0">
              <a:solidFill>
                <a:srgbClr val="3E3E3E"/>
              </a:solidFill>
              <a:latin typeface="Roboto" panose="02000000000000000000" pitchFamily="2" charset="0"/>
              <a:ea typeface="Roboto" panose="02000000000000000000" pitchFamily="2" charset="0"/>
            </a:endParaRPr>
          </a:p>
          <a:p>
            <a:pPr algn="ctr">
              <a:defRPr/>
            </a:pPr>
            <a:endParaRPr lang="fr-FR" sz="1200" b="1" dirty="0">
              <a:solidFill>
                <a:srgbClr val="3E3E3E"/>
              </a:solidFill>
              <a:latin typeface="Roboto" panose="02000000000000000000" pitchFamily="2" charset="0"/>
              <a:ea typeface="Roboto" panose="02000000000000000000" pitchFamily="2" charset="0"/>
            </a:endParaRPr>
          </a:p>
        </p:txBody>
      </p:sp>
    </p:spTree>
    <p:extLst>
      <p:ext uri="{BB962C8B-B14F-4D97-AF65-F5344CB8AC3E}">
        <p14:creationId xmlns:p14="http://schemas.microsoft.com/office/powerpoint/2010/main" val="28770014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6">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6">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6">
                                            <p:txEl>
                                              <p:pRg st="4" end="4"/>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26">
                                            <p:txEl>
                                              <p:pRg st="5" end="5"/>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26">
                                            <p:txEl>
                                              <p:pRg st="7" end="7"/>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38"/>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36"/>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11"/>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21"/>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16"/>
                                        </p:tgtEl>
                                        <p:attrNameLst>
                                          <p:attrName>style.visibility</p:attrName>
                                        </p:attrNameLst>
                                      </p:cBhvr>
                                      <p:to>
                                        <p:strVal val="visible"/>
                                      </p:to>
                                    </p:set>
                                  </p:childTnLst>
                                </p:cTn>
                              </p:par>
                              <p:par>
                                <p:cTn id="39" presetID="1" presetClass="entr" presetSubtype="0" fill="hold" nodeType="withEffect">
                                  <p:stCondLst>
                                    <p:cond delay="0"/>
                                  </p:stCondLst>
                                  <p:childTnLst>
                                    <p:set>
                                      <p:cBhvr>
                                        <p:cTn id="40" dur="1" fill="hold">
                                          <p:stCondLst>
                                            <p:cond delay="0"/>
                                          </p:stCondLst>
                                        </p:cTn>
                                        <p:tgtEl>
                                          <p:spTgt spid="12"/>
                                        </p:tgtEl>
                                        <p:attrNameLst>
                                          <p:attrName>style.visibility</p:attrName>
                                        </p:attrNameLst>
                                      </p:cBhvr>
                                      <p:to>
                                        <p:strVal val="visible"/>
                                      </p:to>
                                    </p:set>
                                  </p:childTnLst>
                                </p:cTn>
                              </p:par>
                              <p:par>
                                <p:cTn id="41" presetID="1" presetClass="entr" presetSubtype="0" fill="hold" nodeType="withEffect">
                                  <p:stCondLst>
                                    <p:cond delay="0"/>
                                  </p:stCondLst>
                                  <p:childTnLst>
                                    <p:set>
                                      <p:cBhvr>
                                        <p:cTn id="42" dur="1" fill="hold">
                                          <p:stCondLst>
                                            <p:cond delay="0"/>
                                          </p:stCondLst>
                                        </p:cTn>
                                        <p:tgtEl>
                                          <p:spTgt spid="8"/>
                                        </p:tgtEl>
                                        <p:attrNameLst>
                                          <p:attrName>style.visibility</p:attrName>
                                        </p:attrNameLst>
                                      </p:cBhvr>
                                      <p:to>
                                        <p:strVal val="visible"/>
                                      </p:to>
                                    </p:set>
                                  </p:childTnLst>
                                </p:cTn>
                              </p:par>
                              <p:par>
                                <p:cTn id="43" presetID="1" presetClass="entr" presetSubtype="0" fill="hold" grpId="0" nodeType="withEffect">
                                  <p:stCondLst>
                                    <p:cond delay="0"/>
                                  </p:stCondLst>
                                  <p:childTnLst>
                                    <p:set>
                                      <p:cBhvr>
                                        <p:cTn id="44" dur="1" fill="hold">
                                          <p:stCondLst>
                                            <p:cond delay="0"/>
                                          </p:stCondLst>
                                        </p:cTn>
                                        <p:tgtEl>
                                          <p:spTgt spid="40"/>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nodeType="clickEffect">
                                  <p:stCondLst>
                                    <p:cond delay="0"/>
                                  </p:stCondLst>
                                  <p:childTnLst>
                                    <p:set>
                                      <p:cBhvr>
                                        <p:cTn id="48" dur="1" fill="hold">
                                          <p:stCondLst>
                                            <p:cond delay="0"/>
                                          </p:stCondLst>
                                        </p:cTn>
                                        <p:tgtEl>
                                          <p:spTgt spid="10"/>
                                        </p:tgtEl>
                                        <p:attrNameLst>
                                          <p:attrName>style.visibility</p:attrName>
                                        </p:attrNameLst>
                                      </p:cBhvr>
                                      <p:to>
                                        <p:strVal val="visible"/>
                                      </p:to>
                                    </p:set>
                                  </p:childTnLst>
                                </p:cTn>
                              </p:par>
                              <p:par>
                                <p:cTn id="49" presetID="1" presetClass="entr" presetSubtype="0" fill="hold" grpId="0" nodeType="withEffect">
                                  <p:stCondLst>
                                    <p:cond delay="0"/>
                                  </p:stCondLst>
                                  <p:childTnLst>
                                    <p:set>
                                      <p:cBhvr>
                                        <p:cTn id="50" dur="1" fill="hold">
                                          <p:stCondLst>
                                            <p:cond delay="0"/>
                                          </p:stCondLst>
                                        </p:cTn>
                                        <p:tgtEl>
                                          <p:spTgt spid="13"/>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nodeType="clickEffect">
                                  <p:stCondLst>
                                    <p:cond delay="0"/>
                                  </p:stCondLst>
                                  <p:childTnLst>
                                    <p:set>
                                      <p:cBhvr>
                                        <p:cTn id="54" dur="1" fill="hold">
                                          <p:stCondLst>
                                            <p:cond delay="0"/>
                                          </p:stCondLst>
                                        </p:cTn>
                                        <p:tgtEl>
                                          <p:spTgt spid="15"/>
                                        </p:tgtEl>
                                        <p:attrNameLst>
                                          <p:attrName>style.visibility</p:attrName>
                                        </p:attrNameLst>
                                      </p:cBhvr>
                                      <p:to>
                                        <p:strVal val="visible"/>
                                      </p:to>
                                    </p:set>
                                  </p:childTnLst>
                                </p:cTn>
                              </p:par>
                              <p:par>
                                <p:cTn id="55" presetID="1" presetClass="entr" presetSubtype="0" fill="hold" grpId="0" nodeType="withEffect">
                                  <p:stCondLst>
                                    <p:cond delay="0"/>
                                  </p:stCondLst>
                                  <p:childTnLst>
                                    <p:set>
                                      <p:cBhvr>
                                        <p:cTn id="56" dur="1" fill="hold">
                                          <p:stCondLst>
                                            <p:cond delay="0"/>
                                          </p:stCondLst>
                                        </p:cTn>
                                        <p:tgtEl>
                                          <p:spTgt spid="14"/>
                                        </p:tgtEl>
                                        <p:attrNameLst>
                                          <p:attrName>style.visibility</p:attrName>
                                        </p:attrNameLst>
                                      </p:cBhvr>
                                      <p:to>
                                        <p:strVal val="visible"/>
                                      </p:to>
                                    </p:set>
                                  </p:childTnLst>
                                </p:cTn>
                              </p:par>
                            </p:childTnLst>
                          </p:cTn>
                        </p:par>
                      </p:childTnLst>
                    </p:cTn>
                  </p:par>
                  <p:par>
                    <p:cTn id="57" fill="hold">
                      <p:stCondLst>
                        <p:cond delay="indefinite"/>
                      </p:stCondLst>
                      <p:childTnLst>
                        <p:par>
                          <p:cTn id="58" fill="hold">
                            <p:stCondLst>
                              <p:cond delay="0"/>
                            </p:stCondLst>
                            <p:childTnLst>
                              <p:par>
                                <p:cTn id="59" presetID="1" presetClass="entr" presetSubtype="0" fill="hold" nodeType="clickEffect">
                                  <p:stCondLst>
                                    <p:cond delay="0"/>
                                  </p:stCondLst>
                                  <p:childTnLst>
                                    <p:set>
                                      <p:cBhvr>
                                        <p:cTn id="60" dur="1" fill="hold">
                                          <p:stCondLst>
                                            <p:cond delay="0"/>
                                          </p:stCondLst>
                                        </p:cTn>
                                        <p:tgtEl>
                                          <p:spTgt spid="20"/>
                                        </p:tgtEl>
                                        <p:attrNameLst>
                                          <p:attrName>style.visibility</p:attrName>
                                        </p:attrNameLst>
                                      </p:cBhvr>
                                      <p:to>
                                        <p:strVal val="visible"/>
                                      </p:to>
                                    </p:set>
                                  </p:childTnLst>
                                </p:cTn>
                              </p:par>
                              <p:par>
                                <p:cTn id="61" presetID="1" presetClass="entr" presetSubtype="0" fill="hold" nodeType="withEffect">
                                  <p:stCondLst>
                                    <p:cond delay="0"/>
                                  </p:stCondLst>
                                  <p:childTnLst>
                                    <p:set>
                                      <p:cBhvr>
                                        <p:cTn id="62" dur="1" fill="hold">
                                          <p:stCondLst>
                                            <p:cond delay="0"/>
                                          </p:stCondLst>
                                        </p:cTn>
                                        <p:tgtEl>
                                          <p:spTgt spid="23"/>
                                        </p:tgtEl>
                                        <p:attrNameLst>
                                          <p:attrName>style.visibility</p:attrName>
                                        </p:attrNameLst>
                                      </p:cBhvr>
                                      <p:to>
                                        <p:strVal val="visible"/>
                                      </p:to>
                                    </p:set>
                                  </p:childTnLst>
                                </p:cTn>
                              </p:par>
                              <p:par>
                                <p:cTn id="63" presetID="1" presetClass="entr" presetSubtype="0" fill="hold" grpId="0" nodeType="withEffect">
                                  <p:stCondLst>
                                    <p:cond delay="0"/>
                                  </p:stCondLst>
                                  <p:childTnLst>
                                    <p:set>
                                      <p:cBhvr>
                                        <p:cTn id="64" dur="1" fill="hold">
                                          <p:stCondLst>
                                            <p:cond delay="0"/>
                                          </p:stCondLst>
                                        </p:cTn>
                                        <p:tgtEl>
                                          <p:spTgt spid="41"/>
                                        </p:tgtEl>
                                        <p:attrNameLst>
                                          <p:attrName>style.visibility</p:attrName>
                                        </p:attrNameLst>
                                      </p:cBhvr>
                                      <p:to>
                                        <p:strVal val="visible"/>
                                      </p:to>
                                    </p:set>
                                  </p:childTnLst>
                                </p:cTn>
                              </p:par>
                            </p:childTnLst>
                          </p:cTn>
                        </p:par>
                      </p:childTnLst>
                    </p:cTn>
                  </p:par>
                  <p:par>
                    <p:cTn id="65" fill="hold">
                      <p:stCondLst>
                        <p:cond delay="indefinite"/>
                      </p:stCondLst>
                      <p:childTnLst>
                        <p:par>
                          <p:cTn id="66" fill="hold">
                            <p:stCondLst>
                              <p:cond delay="0"/>
                            </p:stCondLst>
                            <p:childTnLst>
                              <p:par>
                                <p:cTn id="67" presetID="1" presetClass="entr" presetSubtype="0" fill="hold" nodeType="clickEffect">
                                  <p:stCondLst>
                                    <p:cond delay="0"/>
                                  </p:stCondLst>
                                  <p:childTnLst>
                                    <p:set>
                                      <p:cBhvr>
                                        <p:cTn id="68" dur="1" fill="hold">
                                          <p:stCondLst>
                                            <p:cond delay="0"/>
                                          </p:stCondLst>
                                        </p:cTn>
                                        <p:tgtEl>
                                          <p:spTgt spid="25"/>
                                        </p:tgtEl>
                                        <p:attrNameLst>
                                          <p:attrName>style.visibility</p:attrName>
                                        </p:attrNameLst>
                                      </p:cBhvr>
                                      <p:to>
                                        <p:strVal val="visible"/>
                                      </p:to>
                                    </p:set>
                                  </p:childTnLst>
                                </p:cTn>
                              </p:par>
                              <p:par>
                                <p:cTn id="69" presetID="1" presetClass="entr" presetSubtype="0" fill="hold" grpId="0" nodeType="withEffect">
                                  <p:stCondLst>
                                    <p:cond delay="0"/>
                                  </p:stCondLst>
                                  <p:childTnLst>
                                    <p:set>
                                      <p:cBhvr>
                                        <p:cTn id="70" dur="1" fill="hold">
                                          <p:stCondLst>
                                            <p:cond delay="0"/>
                                          </p:stCondLst>
                                        </p:cTn>
                                        <p:tgtEl>
                                          <p:spTgt spid="2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3" grpId="0"/>
      <p:bldP spid="14" grpId="0"/>
      <p:bldP spid="21" grpId="0"/>
      <p:bldP spid="22" grpId="0"/>
      <p:bldP spid="38" grpId="0" animBg="1"/>
      <p:bldP spid="40" grpId="0"/>
      <p:bldP spid="41"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 4"/>
          <p:cNvPicPr>
            <a:picLocks noChangeAspect="1"/>
          </p:cNvPicPr>
          <p:nvPr/>
        </p:nvPicPr>
        <p:blipFill rotWithShape="1">
          <a:blip r:embed="rId3" cstate="print">
            <a:extLst>
              <a:ext uri="{28A0092B-C50C-407E-A947-70E740481C1C}">
                <a14:useLocalDpi xmlns:a14="http://schemas.microsoft.com/office/drawing/2010/main" val="0"/>
              </a:ext>
            </a:extLst>
          </a:blip>
          <a:srcRect r="12335" b="10440"/>
          <a:stretch/>
        </p:blipFill>
        <p:spPr>
          <a:xfrm>
            <a:off x="8702657" y="1986802"/>
            <a:ext cx="3010407" cy="4613215"/>
          </a:xfrm>
          <a:prstGeom prst="rect">
            <a:avLst/>
          </a:prstGeom>
        </p:spPr>
      </p:pic>
      <p:sp>
        <p:nvSpPr>
          <p:cNvPr id="3" name="Rectangle 2"/>
          <p:cNvSpPr/>
          <p:nvPr/>
        </p:nvSpPr>
        <p:spPr>
          <a:xfrm>
            <a:off x="1772238" y="515956"/>
            <a:ext cx="8625411" cy="726188"/>
          </a:xfrm>
          <a:prstGeom prst="rect">
            <a:avLst/>
          </a:prstGeom>
          <a:solidFill>
            <a:srgbClr val="C2E1E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2" name="Arc 21"/>
          <p:cNvSpPr/>
          <p:nvPr/>
        </p:nvSpPr>
        <p:spPr>
          <a:xfrm rot="9523306">
            <a:off x="1010674" y="2024223"/>
            <a:ext cx="3226630" cy="4538375"/>
          </a:xfrm>
          <a:custGeom>
            <a:avLst/>
            <a:gdLst>
              <a:gd name="connsiteX0" fmla="*/ 3440652 w 6881304"/>
              <a:gd name="connsiteY0" fmla="*/ 0 h 8221727"/>
              <a:gd name="connsiteX1" fmla="*/ 6881304 w 6881304"/>
              <a:gd name="connsiteY1" fmla="*/ 4110864 h 8221727"/>
              <a:gd name="connsiteX2" fmla="*/ 3440652 w 6881304"/>
              <a:gd name="connsiteY2" fmla="*/ 4110864 h 8221727"/>
              <a:gd name="connsiteX3" fmla="*/ 3440652 w 6881304"/>
              <a:gd name="connsiteY3" fmla="*/ 0 h 8221727"/>
              <a:gd name="connsiteX0" fmla="*/ 3440652 w 6881304"/>
              <a:gd name="connsiteY0" fmla="*/ 0 h 8221727"/>
              <a:gd name="connsiteX1" fmla="*/ 6881304 w 6881304"/>
              <a:gd name="connsiteY1" fmla="*/ 4110864 h 8221727"/>
              <a:gd name="connsiteX0" fmla="*/ 0 w 3440652"/>
              <a:gd name="connsiteY0" fmla="*/ 0 h 4110864"/>
              <a:gd name="connsiteX1" fmla="*/ 3440652 w 3440652"/>
              <a:gd name="connsiteY1" fmla="*/ 4110864 h 4110864"/>
              <a:gd name="connsiteX2" fmla="*/ 0 w 3440652"/>
              <a:gd name="connsiteY2" fmla="*/ 4110864 h 4110864"/>
              <a:gd name="connsiteX3" fmla="*/ 0 w 3440652"/>
              <a:gd name="connsiteY3" fmla="*/ 0 h 4110864"/>
              <a:gd name="connsiteX0" fmla="*/ 358483 w 3440652"/>
              <a:gd name="connsiteY0" fmla="*/ 129388 h 4110864"/>
              <a:gd name="connsiteX1" fmla="*/ 3440652 w 3440652"/>
              <a:gd name="connsiteY1" fmla="*/ 4110864 h 4110864"/>
              <a:gd name="connsiteX0" fmla="*/ 0 w 3440652"/>
              <a:gd name="connsiteY0" fmla="*/ 0 h 4110864"/>
              <a:gd name="connsiteX1" fmla="*/ 3440652 w 3440652"/>
              <a:gd name="connsiteY1" fmla="*/ 4110864 h 4110864"/>
              <a:gd name="connsiteX2" fmla="*/ 0 w 3440652"/>
              <a:gd name="connsiteY2" fmla="*/ 4110864 h 4110864"/>
              <a:gd name="connsiteX3" fmla="*/ 0 w 3440652"/>
              <a:gd name="connsiteY3" fmla="*/ 0 h 4110864"/>
              <a:gd name="connsiteX0" fmla="*/ 303734 w 3440652"/>
              <a:gd name="connsiteY0" fmla="*/ 138732 h 4110864"/>
              <a:gd name="connsiteX1" fmla="*/ 3440652 w 3440652"/>
              <a:gd name="connsiteY1" fmla="*/ 4110864 h 4110864"/>
              <a:gd name="connsiteX0" fmla="*/ 0 w 3440652"/>
              <a:gd name="connsiteY0" fmla="*/ 137908 h 4248772"/>
              <a:gd name="connsiteX1" fmla="*/ 3440652 w 3440652"/>
              <a:gd name="connsiteY1" fmla="*/ 4248772 h 4248772"/>
              <a:gd name="connsiteX2" fmla="*/ 0 w 3440652"/>
              <a:gd name="connsiteY2" fmla="*/ 4248772 h 4248772"/>
              <a:gd name="connsiteX3" fmla="*/ 0 w 3440652"/>
              <a:gd name="connsiteY3" fmla="*/ 137908 h 4248772"/>
              <a:gd name="connsiteX0" fmla="*/ 380805 w 3440652"/>
              <a:gd name="connsiteY0" fmla="*/ 0 h 4248772"/>
              <a:gd name="connsiteX1" fmla="*/ 3440652 w 3440652"/>
              <a:gd name="connsiteY1" fmla="*/ 4248772 h 4248772"/>
              <a:gd name="connsiteX0" fmla="*/ 0 w 3440652"/>
              <a:gd name="connsiteY0" fmla="*/ 218815 h 4329679"/>
              <a:gd name="connsiteX1" fmla="*/ 3440652 w 3440652"/>
              <a:gd name="connsiteY1" fmla="*/ 4329679 h 4329679"/>
              <a:gd name="connsiteX2" fmla="*/ 0 w 3440652"/>
              <a:gd name="connsiteY2" fmla="*/ 4329679 h 4329679"/>
              <a:gd name="connsiteX3" fmla="*/ 0 w 3440652"/>
              <a:gd name="connsiteY3" fmla="*/ 218815 h 4329679"/>
              <a:gd name="connsiteX0" fmla="*/ 330539 w 3440652"/>
              <a:gd name="connsiteY0" fmla="*/ 0 h 4329679"/>
              <a:gd name="connsiteX1" fmla="*/ 3440652 w 3440652"/>
              <a:gd name="connsiteY1" fmla="*/ 4329679 h 4329679"/>
              <a:gd name="connsiteX0" fmla="*/ 43644 w 3484296"/>
              <a:gd name="connsiteY0" fmla="*/ 517867 h 4628731"/>
              <a:gd name="connsiteX1" fmla="*/ 3484296 w 3484296"/>
              <a:gd name="connsiteY1" fmla="*/ 4628731 h 4628731"/>
              <a:gd name="connsiteX2" fmla="*/ 43644 w 3484296"/>
              <a:gd name="connsiteY2" fmla="*/ 4628731 h 4628731"/>
              <a:gd name="connsiteX3" fmla="*/ 43644 w 3484296"/>
              <a:gd name="connsiteY3" fmla="*/ 517867 h 4628731"/>
              <a:gd name="connsiteX0" fmla="*/ 0 w 3484296"/>
              <a:gd name="connsiteY0" fmla="*/ 0 h 4628731"/>
              <a:gd name="connsiteX1" fmla="*/ 3484296 w 3484296"/>
              <a:gd name="connsiteY1" fmla="*/ 4628731 h 4628731"/>
              <a:gd name="connsiteX0" fmla="*/ 158559 w 3599211"/>
              <a:gd name="connsiteY0" fmla="*/ 511511 h 4622375"/>
              <a:gd name="connsiteX1" fmla="*/ 3599211 w 3599211"/>
              <a:gd name="connsiteY1" fmla="*/ 4622375 h 4622375"/>
              <a:gd name="connsiteX2" fmla="*/ 158559 w 3599211"/>
              <a:gd name="connsiteY2" fmla="*/ 4622375 h 4622375"/>
              <a:gd name="connsiteX3" fmla="*/ 158559 w 3599211"/>
              <a:gd name="connsiteY3" fmla="*/ 511511 h 4622375"/>
              <a:gd name="connsiteX0" fmla="*/ 0 w 3599211"/>
              <a:gd name="connsiteY0" fmla="*/ 0 h 4622375"/>
              <a:gd name="connsiteX1" fmla="*/ 3599211 w 3599211"/>
              <a:gd name="connsiteY1" fmla="*/ 4622375 h 4622375"/>
            </a:gdLst>
            <a:ahLst/>
            <a:cxnLst>
              <a:cxn ang="0">
                <a:pos x="connsiteX0" y="connsiteY0"/>
              </a:cxn>
              <a:cxn ang="0">
                <a:pos x="connsiteX1" y="connsiteY1"/>
              </a:cxn>
            </a:cxnLst>
            <a:rect l="l" t="t" r="r" b="b"/>
            <a:pathLst>
              <a:path w="3599211" h="4622375" stroke="0" extrusionOk="0">
                <a:moveTo>
                  <a:pt x="158559" y="511511"/>
                </a:moveTo>
                <a:cubicBezTo>
                  <a:pt x="2058779" y="511511"/>
                  <a:pt x="3599211" y="2352008"/>
                  <a:pt x="3599211" y="4622375"/>
                </a:cubicBezTo>
                <a:lnTo>
                  <a:pt x="158559" y="4622375"/>
                </a:lnTo>
                <a:lnTo>
                  <a:pt x="158559" y="511511"/>
                </a:lnTo>
                <a:close/>
              </a:path>
              <a:path w="3599211" h="4622375" fill="none">
                <a:moveTo>
                  <a:pt x="0" y="0"/>
                </a:moveTo>
                <a:cubicBezTo>
                  <a:pt x="1900220" y="0"/>
                  <a:pt x="3599211" y="2352008"/>
                  <a:pt x="3599211" y="4622375"/>
                </a:cubicBezTo>
              </a:path>
            </a:pathLst>
          </a:custGeom>
          <a:ln>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defTabSz="812770"/>
            <a:endParaRPr lang="fr-FR" sz="1600">
              <a:solidFill>
                <a:prstClr val="black"/>
              </a:solidFill>
              <a:latin typeface="Calibri"/>
            </a:endParaRPr>
          </a:p>
        </p:txBody>
      </p:sp>
      <p:sp>
        <p:nvSpPr>
          <p:cNvPr id="14" name="Rectangle 13"/>
          <p:cNvSpPr/>
          <p:nvPr/>
        </p:nvSpPr>
        <p:spPr>
          <a:xfrm>
            <a:off x="677333" y="1491838"/>
            <a:ext cx="10837334" cy="400110"/>
          </a:xfrm>
          <a:prstGeom prst="rect">
            <a:avLst/>
          </a:prstGeom>
        </p:spPr>
        <p:txBody>
          <a:bodyPr wrap="square">
            <a:spAutoFit/>
          </a:bodyPr>
          <a:lstStyle/>
          <a:p>
            <a:pPr algn="ctr" defTabSz="812770">
              <a:defRPr/>
            </a:pPr>
            <a:r>
              <a:rPr lang="fr-FR" sz="2000" i="1" dirty="0">
                <a:solidFill>
                  <a:srgbClr val="3E3E3E"/>
                </a:solidFill>
                <a:latin typeface="KyivType Sans2" panose="00000500000000000000" pitchFamily="50" charset="0"/>
              </a:rPr>
              <a:t>Véritable </a:t>
            </a:r>
            <a:r>
              <a:rPr lang="fr-FR" sz="2000" i="1" dirty="0" smtClean="0">
                <a:solidFill>
                  <a:srgbClr val="3E3E3E"/>
                </a:solidFill>
                <a:latin typeface="KyivType Sans2" panose="00000500000000000000" pitchFamily="50" charset="0"/>
              </a:rPr>
              <a:t>bain d’hydratation pour </a:t>
            </a:r>
            <a:r>
              <a:rPr lang="fr-FR" sz="2000" i="1" dirty="0" smtClean="0">
                <a:solidFill>
                  <a:srgbClr val="3E3E3E"/>
                </a:solidFill>
                <a:latin typeface="KyivType Sans2" panose="00000500000000000000" pitchFamily="50" charset="0"/>
              </a:rPr>
              <a:t>toutes les peaux </a:t>
            </a:r>
            <a:r>
              <a:rPr lang="fr-FR" sz="2000" i="1" dirty="0" smtClean="0">
                <a:solidFill>
                  <a:srgbClr val="3E3E3E"/>
                </a:solidFill>
                <a:latin typeface="KyivType Sans2" panose="00000500000000000000" pitchFamily="50" charset="0"/>
              </a:rPr>
              <a:t>déshydratées</a:t>
            </a:r>
            <a:endParaRPr lang="fr-FR" sz="2000" i="1" dirty="0">
              <a:solidFill>
                <a:srgbClr val="3E3E3E"/>
              </a:solidFill>
              <a:latin typeface="KyivType Sans2" panose="00000500000000000000" pitchFamily="50" charset="0"/>
            </a:endParaRPr>
          </a:p>
        </p:txBody>
      </p:sp>
      <p:sp>
        <p:nvSpPr>
          <p:cNvPr id="7" name="ZoneTexte 6"/>
          <p:cNvSpPr txBox="1"/>
          <p:nvPr/>
        </p:nvSpPr>
        <p:spPr>
          <a:xfrm>
            <a:off x="1334192" y="2994342"/>
            <a:ext cx="4429190" cy="1569660"/>
          </a:xfrm>
          <a:prstGeom prst="rect">
            <a:avLst/>
          </a:prstGeom>
          <a:solidFill>
            <a:schemeClr val="bg1"/>
          </a:solidFill>
        </p:spPr>
        <p:txBody>
          <a:bodyPr wrap="square" rtlCol="0">
            <a:spAutoFit/>
          </a:bodyPr>
          <a:lstStyle/>
          <a:p>
            <a:pPr defTabSz="812770"/>
            <a:r>
              <a:rPr lang="fr-FR" sz="1600" dirty="0" smtClean="0">
                <a:solidFill>
                  <a:srgbClr val="3E3E3E"/>
                </a:solidFill>
                <a:latin typeface="Roboto" panose="020B0604020202020204" charset="0"/>
                <a:ea typeface="Roboto" panose="020B0604020202020204" charset="0"/>
              </a:rPr>
              <a:t>Lisse le relief cutané</a:t>
            </a:r>
            <a:endParaRPr lang="fr-FR" sz="1600" dirty="0">
              <a:solidFill>
                <a:srgbClr val="3E3E3E"/>
              </a:solidFill>
              <a:latin typeface="Roboto" panose="020B0604020202020204" charset="0"/>
              <a:ea typeface="Roboto" panose="020B0604020202020204" charset="0"/>
            </a:endParaRPr>
          </a:p>
          <a:p>
            <a:pPr defTabSz="812770"/>
            <a:r>
              <a:rPr lang="fr-FR" sz="1600" dirty="0" smtClean="0">
                <a:solidFill>
                  <a:srgbClr val="3E3E3E"/>
                </a:solidFill>
                <a:latin typeface="Roboto" panose="020B0604020202020204" charset="0"/>
                <a:ea typeface="Roboto" panose="020B0604020202020204" charset="0"/>
              </a:rPr>
              <a:t>Atténue les ridules </a:t>
            </a:r>
          </a:p>
          <a:p>
            <a:pPr defTabSz="812770"/>
            <a:r>
              <a:rPr lang="fr-FR" sz="1600" dirty="0" smtClean="0">
                <a:solidFill>
                  <a:srgbClr val="3E3E3E"/>
                </a:solidFill>
                <a:latin typeface="Roboto" panose="020B0604020202020204" charset="0"/>
                <a:ea typeface="Roboto" panose="020B0604020202020204" charset="0"/>
              </a:rPr>
              <a:t>Peau plus douce et plus ferme</a:t>
            </a:r>
          </a:p>
          <a:p>
            <a:pPr defTabSz="812770"/>
            <a:r>
              <a:rPr lang="fr-FR" sz="1600" dirty="0" smtClean="0">
                <a:solidFill>
                  <a:srgbClr val="3E3E3E"/>
                </a:solidFill>
                <a:latin typeface="Roboto" panose="020B0604020202020204" charset="0"/>
                <a:ea typeface="Roboto" panose="020B0604020202020204" charset="0"/>
              </a:rPr>
              <a:t>Préserve la jeunesse de la peau</a:t>
            </a:r>
          </a:p>
          <a:p>
            <a:pPr defTabSz="812770"/>
            <a:r>
              <a:rPr lang="fr-FR" sz="1600" dirty="0" smtClean="0">
                <a:solidFill>
                  <a:srgbClr val="3E3E3E"/>
                </a:solidFill>
                <a:latin typeface="Roboto" panose="020B0604020202020204" charset="0"/>
                <a:ea typeface="Roboto" panose="020B0604020202020204" charset="0"/>
              </a:rPr>
              <a:t> </a:t>
            </a:r>
            <a:endParaRPr lang="fr-FR" sz="1600" dirty="0">
              <a:solidFill>
                <a:srgbClr val="3E3E3E"/>
              </a:solidFill>
              <a:latin typeface="Roboto" panose="020B0604020202020204" charset="0"/>
              <a:ea typeface="Roboto" panose="020B0604020202020204" charset="0"/>
            </a:endParaRPr>
          </a:p>
          <a:p>
            <a:pPr defTabSz="812770"/>
            <a:endParaRPr lang="fr-FR" sz="1600" dirty="0" smtClean="0">
              <a:solidFill>
                <a:srgbClr val="3E3E3E"/>
              </a:solidFill>
              <a:latin typeface="Roboto" panose="020B0604020202020204" charset="0"/>
              <a:ea typeface="Roboto" panose="020B0604020202020204" charset="0"/>
            </a:endParaRPr>
          </a:p>
        </p:txBody>
      </p:sp>
      <p:sp>
        <p:nvSpPr>
          <p:cNvPr id="18" name="ZoneTexte 17"/>
          <p:cNvSpPr txBox="1"/>
          <p:nvPr/>
        </p:nvSpPr>
        <p:spPr>
          <a:xfrm>
            <a:off x="4037573" y="5831784"/>
            <a:ext cx="4174689" cy="830997"/>
          </a:xfrm>
          <a:prstGeom prst="rect">
            <a:avLst/>
          </a:prstGeom>
          <a:solidFill>
            <a:schemeClr val="bg1"/>
          </a:solidFill>
        </p:spPr>
        <p:txBody>
          <a:bodyPr wrap="square" rtlCol="0">
            <a:spAutoFit/>
          </a:bodyPr>
          <a:lstStyle/>
          <a:p>
            <a:pPr defTabSz="812770"/>
            <a:r>
              <a:rPr lang="fr-FR" sz="1600" dirty="0" smtClean="0">
                <a:solidFill>
                  <a:srgbClr val="3E3E3E"/>
                </a:solidFill>
                <a:latin typeface="Roboto" panose="020B0604020202020204" charset="0"/>
                <a:ea typeface="Roboto" panose="020B0604020202020204" charset="0"/>
              </a:rPr>
              <a:t>Convient à tous types de peaux </a:t>
            </a:r>
          </a:p>
          <a:p>
            <a:pPr defTabSz="812770"/>
            <a:r>
              <a:rPr lang="fr-FR" sz="1600" dirty="0" smtClean="0">
                <a:solidFill>
                  <a:srgbClr val="3E3E3E"/>
                </a:solidFill>
                <a:latin typeface="Roboto" panose="020B0604020202020204" charset="0"/>
                <a:ea typeface="Roboto" panose="020B0604020202020204" charset="0"/>
              </a:rPr>
              <a:t>Enrichi en vitamines</a:t>
            </a:r>
            <a:endParaRPr lang="fr-FR" sz="1600" dirty="0">
              <a:solidFill>
                <a:srgbClr val="3E3E3E"/>
              </a:solidFill>
              <a:latin typeface="Roboto" panose="020B0604020202020204" charset="0"/>
              <a:ea typeface="Roboto" panose="020B0604020202020204" charset="0"/>
            </a:endParaRPr>
          </a:p>
          <a:p>
            <a:pPr defTabSz="812770"/>
            <a:r>
              <a:rPr lang="fr-FR" sz="1600" dirty="0" smtClean="0">
                <a:solidFill>
                  <a:srgbClr val="3E3E3E"/>
                </a:solidFill>
                <a:latin typeface="Roboto" panose="020B0604020202020204" charset="0"/>
                <a:ea typeface="Roboto" panose="020B0604020202020204" charset="0"/>
              </a:rPr>
              <a:t>S’utilise en masque de nuit </a:t>
            </a:r>
            <a:endParaRPr lang="fr-FR" sz="1600" dirty="0">
              <a:solidFill>
                <a:srgbClr val="3E3E3E"/>
              </a:solidFill>
              <a:latin typeface="Roboto" panose="020B0604020202020204" charset="0"/>
              <a:ea typeface="Roboto" panose="020B0604020202020204" charset="0"/>
            </a:endParaRPr>
          </a:p>
        </p:txBody>
      </p:sp>
      <p:sp>
        <p:nvSpPr>
          <p:cNvPr id="21" name="Rectangle 20"/>
          <p:cNvSpPr/>
          <p:nvPr/>
        </p:nvSpPr>
        <p:spPr>
          <a:xfrm>
            <a:off x="2283694" y="4480799"/>
            <a:ext cx="5928568" cy="707886"/>
          </a:xfrm>
          <a:prstGeom prst="rect">
            <a:avLst/>
          </a:prstGeom>
          <a:solidFill>
            <a:schemeClr val="bg1"/>
          </a:solidFill>
        </p:spPr>
        <p:txBody>
          <a:bodyPr wrap="square">
            <a:spAutoFit/>
          </a:bodyPr>
          <a:lstStyle/>
          <a:p>
            <a:pPr lvl="0"/>
            <a:r>
              <a:rPr lang="fr-FR" sz="1600" dirty="0" smtClean="0">
                <a:solidFill>
                  <a:srgbClr val="3E3E3E"/>
                </a:solidFill>
                <a:latin typeface="Roboto" panose="02000000000000000000" pitchFamily="2" charset="0"/>
                <a:ea typeface="Roboto" panose="02000000000000000000" pitchFamily="2" charset="0"/>
              </a:rPr>
              <a:t>Action hydratante intensive</a:t>
            </a:r>
            <a:endParaRPr lang="fr-FR" sz="1600" cap="small" dirty="0" smtClean="0">
              <a:solidFill>
                <a:srgbClr val="3E3E3E"/>
              </a:solidFill>
              <a:latin typeface="Roboto" panose="02000000000000000000" pitchFamily="2" charset="0"/>
              <a:ea typeface="Roboto" panose="02000000000000000000" pitchFamily="2" charset="0"/>
            </a:endParaRPr>
          </a:p>
          <a:p>
            <a:pPr marL="171450" lvl="0" indent="-171450">
              <a:buFont typeface="Wingdings" panose="05000000000000000000" pitchFamily="2" charset="2"/>
              <a:buChar char="Ø"/>
            </a:pPr>
            <a:r>
              <a:rPr lang="fr-FR" sz="1200" i="1" dirty="0" smtClean="0">
                <a:solidFill>
                  <a:srgbClr val="3E3E3E"/>
                </a:solidFill>
                <a:latin typeface="Roboto" panose="02000000000000000000" pitchFamily="2" charset="0"/>
                <a:ea typeface="Roboto" panose="02000000000000000000" pitchFamily="2" charset="0"/>
              </a:rPr>
              <a:t> +124% après 2h </a:t>
            </a:r>
          </a:p>
          <a:p>
            <a:pPr marL="171450" lvl="0" indent="-171450">
              <a:buFont typeface="Wingdings" panose="05000000000000000000" pitchFamily="2" charset="2"/>
              <a:buChar char="Ø"/>
            </a:pPr>
            <a:r>
              <a:rPr lang="fr-FR" sz="1200" i="1" dirty="0" smtClean="0">
                <a:solidFill>
                  <a:srgbClr val="3E3E3E"/>
                </a:solidFill>
                <a:latin typeface="Roboto" panose="02000000000000000000" pitchFamily="2" charset="0"/>
                <a:ea typeface="Roboto" panose="02000000000000000000" pitchFamily="2" charset="0"/>
              </a:rPr>
              <a:t>+73% après 8h</a:t>
            </a:r>
          </a:p>
        </p:txBody>
      </p:sp>
      <p:pic>
        <p:nvPicPr>
          <p:cNvPr id="30" name="Image 2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97172" y="2726138"/>
            <a:ext cx="995198" cy="1261241"/>
          </a:xfrm>
          <a:prstGeom prst="rect">
            <a:avLst/>
          </a:prstGeom>
        </p:spPr>
      </p:pic>
      <p:pic>
        <p:nvPicPr>
          <p:cNvPr id="31" name="Image 30"/>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22538" y="4276487"/>
            <a:ext cx="1065632" cy="1350505"/>
          </a:xfrm>
          <a:prstGeom prst="rect">
            <a:avLst/>
          </a:prstGeom>
        </p:spPr>
      </p:pic>
      <p:pic>
        <p:nvPicPr>
          <p:cNvPr id="32" name="Image 31"/>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761528" y="5590376"/>
            <a:ext cx="1000235" cy="1267624"/>
          </a:xfrm>
          <a:prstGeom prst="rect">
            <a:avLst/>
          </a:prstGeom>
        </p:spPr>
      </p:pic>
      <p:sp>
        <p:nvSpPr>
          <p:cNvPr id="20" name="Espace réservé du titre 1"/>
          <p:cNvSpPr txBox="1">
            <a:spLocks/>
          </p:cNvSpPr>
          <p:nvPr/>
        </p:nvSpPr>
        <p:spPr>
          <a:xfrm>
            <a:off x="0" y="381000"/>
            <a:ext cx="12192000" cy="1510948"/>
          </a:xfrm>
          <a:prstGeom prst="rect">
            <a:avLst/>
          </a:prstGeom>
        </p:spPr>
        <p:txBody>
          <a:bodyPr vert="horz" lIns="81280" tIns="40640" rIns="81280" bIns="40640" rtlCol="0" anchor="ctr">
            <a:normAutofit/>
          </a:bodyPr>
          <a:lstStyle>
            <a:lvl1pPr algn="ctr" defTabSz="914400" rtl="0" eaLnBrk="1" latinLnBrk="0" hangingPunct="1">
              <a:lnSpc>
                <a:spcPct val="90000"/>
              </a:lnSpc>
              <a:spcBef>
                <a:spcPct val="0"/>
              </a:spcBef>
              <a:buNone/>
              <a:defRPr sz="4800" kern="1200">
                <a:solidFill>
                  <a:srgbClr val="3E3E3E"/>
                </a:solidFill>
                <a:latin typeface="KyivType Sans2" panose="00000500000000000000" pitchFamily="50" charset="0"/>
                <a:ea typeface="+mj-ea"/>
                <a:cs typeface="+mj-cs"/>
              </a:defRPr>
            </a:lvl1pPr>
          </a:lstStyle>
          <a:p>
            <a:pPr>
              <a:lnSpc>
                <a:spcPts val="2982"/>
              </a:lnSpc>
            </a:pPr>
            <a:r>
              <a:rPr lang="fr-FR" cap="small" dirty="0" smtClean="0"/>
              <a:t>Hydra n°1 Masque</a:t>
            </a:r>
            <a:endParaRPr lang="fr-FR" cap="small" dirty="0"/>
          </a:p>
          <a:p>
            <a:pPr>
              <a:lnSpc>
                <a:spcPts val="2982"/>
              </a:lnSpc>
            </a:pPr>
            <a:endParaRPr lang="fr-FR" sz="1934" b="1" cap="small" dirty="0"/>
          </a:p>
        </p:txBody>
      </p:sp>
      <p:sp>
        <p:nvSpPr>
          <p:cNvPr id="15" name="Rectangle 14"/>
          <p:cNvSpPr/>
          <p:nvPr/>
        </p:nvSpPr>
        <p:spPr>
          <a:xfrm>
            <a:off x="10203730" y="2259570"/>
            <a:ext cx="1672348" cy="276999"/>
          </a:xfrm>
          <a:prstGeom prst="rect">
            <a:avLst/>
          </a:prstGeom>
        </p:spPr>
        <p:txBody>
          <a:bodyPr wrap="square">
            <a:spAutoFit/>
          </a:bodyPr>
          <a:lstStyle/>
          <a:p>
            <a:pPr algn="ctr">
              <a:defRPr/>
            </a:pPr>
            <a:r>
              <a:rPr lang="fr-FR" sz="1200" dirty="0" smtClean="0">
                <a:solidFill>
                  <a:prstClr val="black"/>
                </a:solidFill>
                <a:latin typeface="Roboto" panose="02000000000000000000" pitchFamily="2" charset="0"/>
                <a:ea typeface="Roboto" panose="02000000000000000000" pitchFamily="2" charset="0"/>
              </a:rPr>
              <a:t>+ Jojoba</a:t>
            </a:r>
          </a:p>
        </p:txBody>
      </p:sp>
      <p:pic>
        <p:nvPicPr>
          <p:cNvPr id="2" name="Image 1"/>
          <p:cNvPicPr>
            <a:picLocks noChangeAspect="1"/>
          </p:cNvPicPr>
          <p:nvPr/>
        </p:nvPicPr>
        <p:blipFill rotWithShape="1">
          <a:blip r:embed="rId7" cstate="print">
            <a:extLst>
              <a:ext uri="{28A0092B-C50C-407E-A947-70E740481C1C}">
                <a14:useLocalDpi xmlns:a14="http://schemas.microsoft.com/office/drawing/2010/main" val="0"/>
              </a:ext>
            </a:extLst>
          </a:blip>
          <a:srcRect t="20709" r="25566"/>
          <a:stretch/>
        </p:blipFill>
        <p:spPr>
          <a:xfrm>
            <a:off x="7109702" y="1913859"/>
            <a:ext cx="3257042" cy="5204313"/>
          </a:xfrm>
          <a:prstGeom prst="rect">
            <a:avLst/>
          </a:prstGeom>
        </p:spPr>
      </p:pic>
    </p:spTree>
    <p:extLst>
      <p:ext uri="{BB962C8B-B14F-4D97-AF65-F5344CB8AC3E}">
        <p14:creationId xmlns:p14="http://schemas.microsoft.com/office/powerpoint/2010/main" val="22203982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0"/>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21"/>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1"/>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8"/>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3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18" grpId="0" animBg="1"/>
      <p:bldP spid="21"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 name="Image 3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63890" y="5393236"/>
            <a:ext cx="489128" cy="671064"/>
          </a:xfrm>
          <a:prstGeom prst="rect">
            <a:avLst/>
          </a:prstGeom>
        </p:spPr>
      </p:pic>
      <p:sp>
        <p:nvSpPr>
          <p:cNvPr id="3" name="Rectangle 2"/>
          <p:cNvSpPr/>
          <p:nvPr/>
        </p:nvSpPr>
        <p:spPr>
          <a:xfrm>
            <a:off x="1772238" y="515956"/>
            <a:ext cx="8625411" cy="726188"/>
          </a:xfrm>
          <a:prstGeom prst="rect">
            <a:avLst/>
          </a:prstGeom>
          <a:solidFill>
            <a:srgbClr val="C2E1E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4" name="Espace réservé du titre 1"/>
          <p:cNvSpPr txBox="1">
            <a:spLocks/>
          </p:cNvSpPr>
          <p:nvPr/>
        </p:nvSpPr>
        <p:spPr>
          <a:xfrm>
            <a:off x="0" y="381000"/>
            <a:ext cx="12192000" cy="1510948"/>
          </a:xfrm>
          <a:prstGeom prst="rect">
            <a:avLst/>
          </a:prstGeom>
        </p:spPr>
        <p:txBody>
          <a:bodyPr vert="horz" lIns="81280" tIns="40640" rIns="81280" bIns="40640" rtlCol="0" anchor="ctr">
            <a:normAutofit/>
          </a:bodyPr>
          <a:lstStyle>
            <a:lvl1pPr algn="ctr" defTabSz="914400" rtl="0" eaLnBrk="1" latinLnBrk="0" hangingPunct="1">
              <a:lnSpc>
                <a:spcPct val="90000"/>
              </a:lnSpc>
              <a:spcBef>
                <a:spcPct val="0"/>
              </a:spcBef>
              <a:buNone/>
              <a:defRPr sz="4800" kern="1200">
                <a:solidFill>
                  <a:srgbClr val="3E3E3E"/>
                </a:solidFill>
                <a:latin typeface="KyivType Sans2" panose="00000500000000000000" pitchFamily="50" charset="0"/>
                <a:ea typeface="+mj-ea"/>
                <a:cs typeface="+mj-cs"/>
              </a:defRPr>
            </a:lvl1pPr>
          </a:lstStyle>
          <a:p>
            <a:pPr>
              <a:lnSpc>
                <a:spcPts val="2982"/>
              </a:lnSpc>
            </a:pPr>
            <a:r>
              <a:rPr lang="fr-FR" cap="small" dirty="0" smtClean="0"/>
              <a:t>Hydra n°1 masque</a:t>
            </a:r>
            <a:endParaRPr lang="fr-FR" cap="small" dirty="0"/>
          </a:p>
          <a:p>
            <a:pPr>
              <a:lnSpc>
                <a:spcPts val="2982"/>
              </a:lnSpc>
            </a:pPr>
            <a:endParaRPr lang="fr-FR" sz="1934" b="1" cap="small" dirty="0"/>
          </a:p>
        </p:txBody>
      </p:sp>
      <p:pic>
        <p:nvPicPr>
          <p:cNvPr id="10" name="Image 9"/>
          <p:cNvPicPr>
            <a:picLocks noChangeAspect="1"/>
          </p:cNvPicPr>
          <p:nvPr/>
        </p:nvPicPr>
        <p:blipFill rotWithShape="1">
          <a:blip r:embed="rId4" cstate="print">
            <a:extLst>
              <a:ext uri="{28A0092B-C50C-407E-A947-70E740481C1C}">
                <a14:useLocalDpi xmlns:a14="http://schemas.microsoft.com/office/drawing/2010/main" val="0"/>
              </a:ext>
            </a:extLst>
          </a:blip>
          <a:srcRect l="28880" t="13223" r="9582" b="24363"/>
          <a:stretch/>
        </p:blipFill>
        <p:spPr>
          <a:xfrm>
            <a:off x="500806" y="5546272"/>
            <a:ext cx="464280" cy="478395"/>
          </a:xfrm>
          <a:prstGeom prst="rect">
            <a:avLst/>
          </a:prstGeom>
        </p:spPr>
      </p:pic>
      <p:sp>
        <p:nvSpPr>
          <p:cNvPr id="11" name="Rectangle 10"/>
          <p:cNvSpPr/>
          <p:nvPr/>
        </p:nvSpPr>
        <p:spPr>
          <a:xfrm>
            <a:off x="85324" y="5888446"/>
            <a:ext cx="2122235" cy="1015663"/>
          </a:xfrm>
          <a:prstGeom prst="rect">
            <a:avLst/>
          </a:prstGeom>
        </p:spPr>
        <p:txBody>
          <a:bodyPr wrap="square">
            <a:spAutoFit/>
          </a:bodyPr>
          <a:lstStyle/>
          <a:p>
            <a:pPr algn="ctr">
              <a:defRPr/>
            </a:pPr>
            <a:r>
              <a:rPr lang="fr-FR" sz="1200" dirty="0" smtClean="0">
                <a:solidFill>
                  <a:srgbClr val="3E3E3E"/>
                </a:solidFill>
                <a:latin typeface="Roboto" panose="02000000000000000000" pitchFamily="2" charset="0"/>
                <a:ea typeface="Roboto" panose="02000000000000000000" pitchFamily="2" charset="0"/>
              </a:rPr>
              <a:t> </a:t>
            </a:r>
          </a:p>
          <a:p>
            <a:pPr algn="ctr">
              <a:defRPr/>
            </a:pPr>
            <a:r>
              <a:rPr lang="fr-FR" sz="1200" dirty="0" err="1" smtClean="0">
                <a:solidFill>
                  <a:srgbClr val="3E3E3E"/>
                </a:solidFill>
                <a:latin typeface="Roboto" panose="02000000000000000000" pitchFamily="2" charset="0"/>
                <a:ea typeface="Roboto" panose="02000000000000000000" pitchFamily="2" charset="0"/>
              </a:rPr>
              <a:t>Imperata</a:t>
            </a:r>
            <a:r>
              <a:rPr lang="fr-FR" sz="1200" dirty="0" smtClean="0">
                <a:solidFill>
                  <a:srgbClr val="3E3E3E"/>
                </a:solidFill>
                <a:latin typeface="Roboto" panose="02000000000000000000" pitchFamily="2" charset="0"/>
                <a:ea typeface="Roboto" panose="02000000000000000000" pitchFamily="2" charset="0"/>
              </a:rPr>
              <a:t> </a:t>
            </a:r>
            <a:r>
              <a:rPr lang="fr-FR" sz="1200" dirty="0" err="1" smtClean="0">
                <a:solidFill>
                  <a:srgbClr val="3E3E3E"/>
                </a:solidFill>
                <a:latin typeface="Roboto" panose="02000000000000000000" pitchFamily="2" charset="0"/>
                <a:ea typeface="Roboto" panose="02000000000000000000" pitchFamily="2" charset="0"/>
              </a:rPr>
              <a:t>cylindrica</a:t>
            </a:r>
            <a:r>
              <a:rPr lang="fr-FR" sz="1200" dirty="0" smtClean="0">
                <a:solidFill>
                  <a:srgbClr val="3E3E3E"/>
                </a:solidFill>
                <a:latin typeface="Roboto" panose="02000000000000000000" pitchFamily="2" charset="0"/>
                <a:ea typeface="Roboto" panose="02000000000000000000" pitchFamily="2" charset="0"/>
              </a:rPr>
              <a:t>, </a:t>
            </a:r>
            <a:r>
              <a:rPr lang="fr-FR" sz="1200" dirty="0" err="1" smtClean="0">
                <a:solidFill>
                  <a:srgbClr val="3E3E3E"/>
                </a:solidFill>
                <a:latin typeface="Roboto" panose="02000000000000000000" pitchFamily="2" charset="0"/>
                <a:ea typeface="Roboto" panose="02000000000000000000" pitchFamily="2" charset="0"/>
              </a:rPr>
              <a:t>Aloe</a:t>
            </a:r>
            <a:r>
              <a:rPr lang="fr-FR" sz="1200" dirty="0" smtClean="0">
                <a:solidFill>
                  <a:srgbClr val="3E3E3E"/>
                </a:solidFill>
                <a:latin typeface="Roboto" panose="02000000000000000000" pitchFamily="2" charset="0"/>
                <a:ea typeface="Roboto" panose="02000000000000000000" pitchFamily="2" charset="0"/>
              </a:rPr>
              <a:t> </a:t>
            </a:r>
            <a:r>
              <a:rPr lang="fr-FR" sz="1200" dirty="0" err="1" smtClean="0">
                <a:solidFill>
                  <a:srgbClr val="3E3E3E"/>
                </a:solidFill>
                <a:latin typeface="Roboto" panose="02000000000000000000" pitchFamily="2" charset="0"/>
                <a:ea typeface="Roboto" panose="02000000000000000000" pitchFamily="2" charset="0"/>
              </a:rPr>
              <a:t>vera</a:t>
            </a:r>
            <a:r>
              <a:rPr lang="fr-FR" sz="1200" dirty="0" smtClean="0">
                <a:solidFill>
                  <a:srgbClr val="3E3E3E"/>
                </a:solidFill>
                <a:latin typeface="Roboto" panose="02000000000000000000" pitchFamily="2" charset="0"/>
                <a:ea typeface="Roboto" panose="02000000000000000000" pitchFamily="2" charset="0"/>
              </a:rPr>
              <a:t> bio, </a:t>
            </a:r>
            <a:r>
              <a:rPr lang="fr-FR" sz="1200" dirty="0" err="1" smtClean="0">
                <a:solidFill>
                  <a:srgbClr val="3E3E3E"/>
                </a:solidFill>
                <a:latin typeface="Roboto" panose="02000000000000000000" pitchFamily="2" charset="0"/>
                <a:ea typeface="Roboto" panose="02000000000000000000" pitchFamily="2" charset="0"/>
              </a:rPr>
              <a:t>phytosqualane</a:t>
            </a:r>
            <a:r>
              <a:rPr lang="fr-FR" sz="1200" dirty="0" smtClean="0">
                <a:solidFill>
                  <a:srgbClr val="3E3E3E"/>
                </a:solidFill>
                <a:latin typeface="Roboto" panose="02000000000000000000" pitchFamily="2" charset="0"/>
                <a:ea typeface="Roboto" panose="02000000000000000000" pitchFamily="2" charset="0"/>
              </a:rPr>
              <a:t> d’olive glycérine, PCA</a:t>
            </a:r>
          </a:p>
          <a:p>
            <a:pPr algn="ctr">
              <a:defRPr/>
            </a:pPr>
            <a:r>
              <a:rPr lang="fr-FR" sz="1200" b="1" dirty="0" smtClean="0">
                <a:solidFill>
                  <a:srgbClr val="3E3E3E"/>
                </a:solidFill>
                <a:latin typeface="Roboto" panose="02000000000000000000" pitchFamily="2" charset="0"/>
                <a:ea typeface="Roboto" panose="02000000000000000000" pitchFamily="2" charset="0"/>
              </a:rPr>
              <a:t>Hydratant</a:t>
            </a:r>
            <a:r>
              <a:rPr lang="fr-FR" sz="1200" dirty="0" smtClean="0">
                <a:solidFill>
                  <a:srgbClr val="3E3E3E"/>
                </a:solidFill>
                <a:latin typeface="Roboto" panose="02000000000000000000" pitchFamily="2" charset="0"/>
                <a:ea typeface="Roboto" panose="02000000000000000000" pitchFamily="2" charset="0"/>
              </a:rPr>
              <a:t> </a:t>
            </a:r>
            <a:endParaRPr lang="fr-FR" sz="1200" dirty="0">
              <a:solidFill>
                <a:srgbClr val="3E3E3E"/>
              </a:solidFill>
              <a:latin typeface="Roboto" panose="02000000000000000000" pitchFamily="2" charset="0"/>
              <a:ea typeface="Roboto" panose="02000000000000000000" pitchFamily="2" charset="0"/>
            </a:endParaRPr>
          </a:p>
        </p:txBody>
      </p:sp>
      <p:sp>
        <p:nvSpPr>
          <p:cNvPr id="13" name="Rectangle 12"/>
          <p:cNvSpPr/>
          <p:nvPr/>
        </p:nvSpPr>
        <p:spPr>
          <a:xfrm>
            <a:off x="2340990" y="6127804"/>
            <a:ext cx="1911076" cy="646331"/>
          </a:xfrm>
          <a:prstGeom prst="rect">
            <a:avLst/>
          </a:prstGeom>
        </p:spPr>
        <p:txBody>
          <a:bodyPr wrap="square">
            <a:spAutoFit/>
          </a:bodyPr>
          <a:lstStyle/>
          <a:p>
            <a:pPr algn="ctr">
              <a:defRPr/>
            </a:pPr>
            <a:r>
              <a:rPr lang="fr-FR" sz="1200" dirty="0" smtClean="0">
                <a:solidFill>
                  <a:srgbClr val="3E3E3E"/>
                </a:solidFill>
                <a:latin typeface="Roboto" panose="02000000000000000000" pitchFamily="2" charset="0"/>
                <a:ea typeface="Roboto" panose="02000000000000000000" pitchFamily="2" charset="0"/>
              </a:rPr>
              <a:t>Vitamines A et dérivé de silicium </a:t>
            </a:r>
          </a:p>
          <a:p>
            <a:pPr algn="ctr">
              <a:defRPr/>
            </a:pPr>
            <a:r>
              <a:rPr lang="fr-FR" sz="1200" b="1" dirty="0" smtClean="0">
                <a:solidFill>
                  <a:srgbClr val="3E3E3E"/>
                </a:solidFill>
                <a:latin typeface="Roboto" panose="02000000000000000000" pitchFamily="2" charset="0"/>
                <a:ea typeface="Roboto" panose="02000000000000000000" pitchFamily="2" charset="0"/>
              </a:rPr>
              <a:t>Régénérant </a:t>
            </a:r>
            <a:endParaRPr lang="fr-FR" sz="1200" b="1" dirty="0">
              <a:solidFill>
                <a:srgbClr val="3E3E3E"/>
              </a:solidFill>
              <a:latin typeface="Roboto" panose="02000000000000000000" pitchFamily="2" charset="0"/>
              <a:ea typeface="Roboto" panose="02000000000000000000" pitchFamily="2" charset="0"/>
            </a:endParaRPr>
          </a:p>
        </p:txBody>
      </p:sp>
      <p:sp>
        <p:nvSpPr>
          <p:cNvPr id="14" name="Rectangle 13"/>
          <p:cNvSpPr/>
          <p:nvPr/>
        </p:nvSpPr>
        <p:spPr>
          <a:xfrm>
            <a:off x="6342594" y="6092646"/>
            <a:ext cx="1672348" cy="461665"/>
          </a:xfrm>
          <a:prstGeom prst="rect">
            <a:avLst/>
          </a:prstGeom>
        </p:spPr>
        <p:txBody>
          <a:bodyPr wrap="square">
            <a:spAutoFit/>
          </a:bodyPr>
          <a:lstStyle/>
          <a:p>
            <a:pPr algn="ctr">
              <a:defRPr/>
            </a:pPr>
            <a:r>
              <a:rPr lang="fr-FR" sz="1200" dirty="0" smtClean="0">
                <a:solidFill>
                  <a:prstClr val="black"/>
                </a:solidFill>
                <a:latin typeface="Roboto" panose="02000000000000000000" pitchFamily="2" charset="0"/>
                <a:ea typeface="Roboto" panose="02000000000000000000" pitchFamily="2" charset="0"/>
              </a:rPr>
              <a:t>Jojoba</a:t>
            </a:r>
          </a:p>
          <a:p>
            <a:pPr algn="ctr">
              <a:defRPr/>
            </a:pPr>
            <a:r>
              <a:rPr lang="fr-FR" sz="1200" b="1" dirty="0" smtClean="0">
                <a:solidFill>
                  <a:prstClr val="black"/>
                </a:solidFill>
                <a:latin typeface="Roboto" panose="02000000000000000000" pitchFamily="2" charset="0"/>
                <a:ea typeface="Roboto" panose="02000000000000000000" pitchFamily="2" charset="0"/>
              </a:rPr>
              <a:t>Réparateur</a:t>
            </a:r>
            <a:endParaRPr lang="fr-FR" sz="1200" b="1" dirty="0">
              <a:solidFill>
                <a:prstClr val="black"/>
              </a:solidFill>
              <a:latin typeface="Roboto" panose="02000000000000000000" pitchFamily="2" charset="0"/>
              <a:ea typeface="Roboto" panose="02000000000000000000" pitchFamily="2" charset="0"/>
            </a:endParaRPr>
          </a:p>
        </p:txBody>
      </p:sp>
      <p:grpSp>
        <p:nvGrpSpPr>
          <p:cNvPr id="25" name="Groupe 24"/>
          <p:cNvGrpSpPr/>
          <p:nvPr/>
        </p:nvGrpSpPr>
        <p:grpSpPr>
          <a:xfrm>
            <a:off x="10913703" y="5364847"/>
            <a:ext cx="755188" cy="341166"/>
            <a:chOff x="10100930" y="5195486"/>
            <a:chExt cx="1204600" cy="544193"/>
          </a:xfrm>
        </p:grpSpPr>
        <p:pic>
          <p:nvPicPr>
            <p:cNvPr id="17" name="Image 16"/>
            <p:cNvPicPr>
              <a:picLocks noChangeAspect="1"/>
            </p:cNvPicPr>
            <p:nvPr/>
          </p:nvPicPr>
          <p:blipFill rotWithShape="1">
            <a:blip r:embed="rId5" cstate="print">
              <a:extLst>
                <a:ext uri="{28A0092B-C50C-407E-A947-70E740481C1C}">
                  <a14:useLocalDpi xmlns:a14="http://schemas.microsoft.com/office/drawing/2010/main" val="0"/>
                </a:ext>
              </a:extLst>
            </a:blip>
            <a:srcRect l="32226" t="18331" r="21301" b="16717"/>
            <a:stretch/>
          </p:blipFill>
          <p:spPr>
            <a:xfrm>
              <a:off x="10100930" y="5220928"/>
              <a:ext cx="583594" cy="518751"/>
            </a:xfrm>
            <a:prstGeom prst="rect">
              <a:avLst/>
            </a:prstGeom>
          </p:spPr>
        </p:pic>
        <p:pic>
          <p:nvPicPr>
            <p:cNvPr id="19" name="Image 18"/>
            <p:cNvPicPr>
              <a:picLocks noChangeAspect="1"/>
            </p:cNvPicPr>
            <p:nvPr/>
          </p:nvPicPr>
          <p:blipFill rotWithShape="1">
            <a:blip r:embed="rId6" cstate="print">
              <a:extLst>
                <a:ext uri="{28A0092B-C50C-407E-A947-70E740481C1C}">
                  <a14:useLocalDpi xmlns:a14="http://schemas.microsoft.com/office/drawing/2010/main" val="0"/>
                </a:ext>
              </a:extLst>
            </a:blip>
            <a:srcRect l="7270" t="-2" b="32033"/>
            <a:stretch/>
          </p:blipFill>
          <p:spPr>
            <a:xfrm>
              <a:off x="10718898" y="5195486"/>
              <a:ext cx="586632" cy="544193"/>
            </a:xfrm>
            <a:prstGeom prst="rect">
              <a:avLst/>
            </a:prstGeom>
          </p:spPr>
        </p:pic>
      </p:grpSp>
      <p:sp>
        <p:nvSpPr>
          <p:cNvPr id="22" name="Rectangle 21"/>
          <p:cNvSpPr/>
          <p:nvPr/>
        </p:nvSpPr>
        <p:spPr>
          <a:xfrm>
            <a:off x="10531905" y="6024667"/>
            <a:ext cx="1538430" cy="646331"/>
          </a:xfrm>
          <a:prstGeom prst="rect">
            <a:avLst/>
          </a:prstGeom>
        </p:spPr>
        <p:txBody>
          <a:bodyPr wrap="square">
            <a:spAutoFit/>
          </a:bodyPr>
          <a:lstStyle/>
          <a:p>
            <a:pPr algn="ctr">
              <a:defRPr/>
            </a:pPr>
            <a:r>
              <a:rPr lang="fr-FR" sz="1200" dirty="0" smtClean="0">
                <a:solidFill>
                  <a:prstClr val="black"/>
                </a:solidFill>
                <a:latin typeface="Roboto" panose="02000000000000000000" pitchFamily="2" charset="0"/>
                <a:ea typeface="Roboto" panose="02000000000000000000" pitchFamily="2" charset="0"/>
              </a:rPr>
              <a:t>HE  de rose, camomille et </a:t>
            </a:r>
            <a:r>
              <a:rPr lang="fr-FR" sz="1200" dirty="0" err="1" smtClean="0">
                <a:solidFill>
                  <a:prstClr val="black"/>
                </a:solidFill>
                <a:latin typeface="Roboto" panose="02000000000000000000" pitchFamily="2" charset="0"/>
                <a:ea typeface="Roboto" panose="02000000000000000000" pitchFamily="2" charset="0"/>
              </a:rPr>
              <a:t>shiu</a:t>
            </a:r>
            <a:endParaRPr lang="fr-FR" sz="1200" dirty="0" smtClean="0">
              <a:solidFill>
                <a:prstClr val="black"/>
              </a:solidFill>
              <a:latin typeface="Roboto" panose="02000000000000000000" pitchFamily="2" charset="0"/>
              <a:ea typeface="Roboto" panose="02000000000000000000" pitchFamily="2" charset="0"/>
            </a:endParaRPr>
          </a:p>
          <a:p>
            <a:pPr algn="ctr">
              <a:defRPr/>
            </a:pPr>
            <a:r>
              <a:rPr lang="fr-FR" sz="1200" b="1" dirty="0" smtClean="0">
                <a:solidFill>
                  <a:prstClr val="black"/>
                </a:solidFill>
                <a:latin typeface="Roboto" panose="02000000000000000000" pitchFamily="2" charset="0"/>
                <a:ea typeface="Roboto" panose="02000000000000000000" pitchFamily="2" charset="0"/>
              </a:rPr>
              <a:t>Équilibrant, relaxant</a:t>
            </a:r>
            <a:endParaRPr lang="fr-FR" sz="1200" b="1" dirty="0">
              <a:solidFill>
                <a:prstClr val="black"/>
              </a:solidFill>
              <a:latin typeface="Roboto" panose="02000000000000000000" pitchFamily="2" charset="0"/>
              <a:ea typeface="Roboto" panose="02000000000000000000" pitchFamily="2" charset="0"/>
            </a:endParaRPr>
          </a:p>
        </p:txBody>
      </p:sp>
      <p:sp>
        <p:nvSpPr>
          <p:cNvPr id="24" name="Rectangle 23"/>
          <p:cNvSpPr/>
          <p:nvPr/>
        </p:nvSpPr>
        <p:spPr>
          <a:xfrm>
            <a:off x="4545813" y="1449686"/>
            <a:ext cx="5846914" cy="3173556"/>
          </a:xfrm>
          <a:prstGeom prst="rect">
            <a:avLst/>
          </a:prstGeom>
          <a:noFill/>
          <a:ln>
            <a:solidFill>
              <a:srgbClr val="C2E1E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6" name="Rectangle 25"/>
          <p:cNvSpPr/>
          <p:nvPr/>
        </p:nvSpPr>
        <p:spPr>
          <a:xfrm>
            <a:off x="4670448" y="1642040"/>
            <a:ext cx="5782456" cy="2800767"/>
          </a:xfrm>
          <a:prstGeom prst="rect">
            <a:avLst/>
          </a:prstGeom>
        </p:spPr>
        <p:txBody>
          <a:bodyPr wrap="square">
            <a:spAutoFit/>
          </a:bodyPr>
          <a:lstStyle/>
          <a:p>
            <a:pPr algn="just">
              <a:defRPr/>
            </a:pPr>
            <a:r>
              <a:rPr lang="fr-FR" sz="1600" dirty="0">
                <a:solidFill>
                  <a:srgbClr val="3E3E3E"/>
                </a:solidFill>
                <a:latin typeface="Roboto" panose="02000000000000000000" pitchFamily="2" charset="0"/>
                <a:ea typeface="Roboto" panose="02000000000000000000" pitchFamily="2" charset="0"/>
              </a:rPr>
              <a:t>▪ </a:t>
            </a:r>
            <a:r>
              <a:rPr lang="fr-FR" sz="1600" dirty="0" smtClean="0">
                <a:solidFill>
                  <a:srgbClr val="3E3E3E"/>
                </a:solidFill>
                <a:latin typeface="Roboto" panose="02000000000000000000" pitchFamily="2" charset="0"/>
                <a:ea typeface="Roboto" panose="02000000000000000000" pitchFamily="2" charset="0"/>
              </a:rPr>
              <a:t>1 à 3 fois par semaine, appliquez généreusement </a:t>
            </a:r>
            <a:r>
              <a:rPr lang="fr-FR" sz="1600" dirty="0">
                <a:solidFill>
                  <a:srgbClr val="3E3E3E"/>
                </a:solidFill>
                <a:latin typeface="Roboto" panose="02000000000000000000" pitchFamily="2" charset="0"/>
                <a:ea typeface="Roboto" panose="02000000000000000000" pitchFamily="2" charset="0"/>
              </a:rPr>
              <a:t>sur le visage, le cou et le décolleté. </a:t>
            </a:r>
            <a:r>
              <a:rPr lang="fr-FR" sz="1600" dirty="0" smtClean="0">
                <a:solidFill>
                  <a:srgbClr val="3E3E3E"/>
                </a:solidFill>
                <a:latin typeface="Roboto" panose="02000000000000000000" pitchFamily="2" charset="0"/>
                <a:ea typeface="Roboto" panose="02000000000000000000" pitchFamily="2" charset="0"/>
              </a:rPr>
              <a:t>Laisser </a:t>
            </a:r>
            <a:r>
              <a:rPr lang="fr-FR" sz="1600" dirty="0">
                <a:solidFill>
                  <a:srgbClr val="3E3E3E"/>
                </a:solidFill>
                <a:latin typeface="Roboto" panose="02000000000000000000" pitchFamily="2" charset="0"/>
                <a:ea typeface="Roboto" panose="02000000000000000000" pitchFamily="2" charset="0"/>
              </a:rPr>
              <a:t>agir de 20 minutes à 1 heure selon les besoins, puis </a:t>
            </a:r>
            <a:r>
              <a:rPr lang="fr-FR" sz="1600" dirty="0" smtClean="0">
                <a:solidFill>
                  <a:srgbClr val="3E3E3E"/>
                </a:solidFill>
                <a:latin typeface="Roboto" panose="02000000000000000000" pitchFamily="2" charset="0"/>
                <a:ea typeface="Roboto" panose="02000000000000000000" pitchFamily="2" charset="0"/>
              </a:rPr>
              <a:t>absorber </a:t>
            </a:r>
            <a:r>
              <a:rPr lang="fr-FR" sz="1600" dirty="0">
                <a:solidFill>
                  <a:srgbClr val="3E3E3E"/>
                </a:solidFill>
                <a:latin typeface="Roboto" panose="02000000000000000000" pitchFamily="2" charset="0"/>
                <a:ea typeface="Roboto" panose="02000000000000000000" pitchFamily="2" charset="0"/>
              </a:rPr>
              <a:t>l'excédent avec un mouchoir en papier. Ne pas rincer.</a:t>
            </a:r>
          </a:p>
          <a:p>
            <a:pPr algn="just">
              <a:defRPr/>
            </a:pPr>
            <a:endParaRPr lang="fr-FR" sz="1600" dirty="0" smtClean="0">
              <a:solidFill>
                <a:srgbClr val="3E3E3E"/>
              </a:solidFill>
              <a:latin typeface="Roboto" panose="02000000000000000000" pitchFamily="2" charset="0"/>
              <a:ea typeface="Roboto" panose="02000000000000000000" pitchFamily="2" charset="0"/>
            </a:endParaRPr>
          </a:p>
          <a:p>
            <a:pPr algn="just">
              <a:defRPr/>
            </a:pPr>
            <a:r>
              <a:rPr lang="fr-FR" sz="1600" dirty="0">
                <a:solidFill>
                  <a:srgbClr val="3E3E3E"/>
                </a:solidFill>
                <a:latin typeface="Roboto" panose="02000000000000000000" pitchFamily="2" charset="0"/>
                <a:ea typeface="Roboto" panose="02000000000000000000" pitchFamily="2" charset="0"/>
              </a:rPr>
              <a:t>▪ Pour les peaux très </a:t>
            </a:r>
            <a:r>
              <a:rPr lang="fr-FR" sz="1600" dirty="0" smtClean="0">
                <a:solidFill>
                  <a:srgbClr val="3E3E3E"/>
                </a:solidFill>
                <a:latin typeface="Roboto" panose="02000000000000000000" pitchFamily="2" charset="0"/>
                <a:ea typeface="Roboto" panose="02000000000000000000" pitchFamily="2" charset="0"/>
              </a:rPr>
              <a:t>déshydratées : Utiliser en masque de nuit </a:t>
            </a:r>
            <a:r>
              <a:rPr lang="fr-FR" sz="1600" dirty="0">
                <a:solidFill>
                  <a:srgbClr val="3E3E3E"/>
                </a:solidFill>
                <a:latin typeface="Roboto" panose="02000000000000000000" pitchFamily="2" charset="0"/>
                <a:ea typeface="Roboto" panose="02000000000000000000" pitchFamily="2" charset="0"/>
              </a:rPr>
              <a:t>pendant </a:t>
            </a:r>
            <a:r>
              <a:rPr lang="fr-FR" sz="1600" dirty="0" smtClean="0">
                <a:solidFill>
                  <a:srgbClr val="3E3E3E"/>
                </a:solidFill>
                <a:latin typeface="Roboto" panose="02000000000000000000" pitchFamily="2" charset="0"/>
                <a:ea typeface="Roboto" panose="02000000000000000000" pitchFamily="2" charset="0"/>
              </a:rPr>
              <a:t>1 semaine en </a:t>
            </a:r>
            <a:r>
              <a:rPr lang="fr-FR" sz="1600" dirty="0">
                <a:solidFill>
                  <a:srgbClr val="3E3E3E"/>
                </a:solidFill>
                <a:latin typeface="Roboto" panose="02000000000000000000" pitchFamily="2" charset="0"/>
                <a:ea typeface="Roboto" panose="02000000000000000000" pitchFamily="2" charset="0"/>
              </a:rPr>
              <a:t>remplacement de </a:t>
            </a:r>
            <a:r>
              <a:rPr lang="fr-FR" sz="1600" dirty="0" smtClean="0">
                <a:solidFill>
                  <a:srgbClr val="3E3E3E"/>
                </a:solidFill>
                <a:latin typeface="Roboto" panose="02000000000000000000" pitchFamily="2" charset="0"/>
                <a:ea typeface="Roboto" panose="02000000000000000000" pitchFamily="2" charset="0"/>
              </a:rPr>
              <a:t>la </a:t>
            </a:r>
            <a:r>
              <a:rPr lang="fr-FR" sz="1600" dirty="0">
                <a:solidFill>
                  <a:srgbClr val="3E3E3E"/>
                </a:solidFill>
                <a:latin typeface="Roboto" panose="02000000000000000000" pitchFamily="2" charset="0"/>
                <a:ea typeface="Roboto" panose="02000000000000000000" pitchFamily="2" charset="0"/>
              </a:rPr>
              <a:t>crème habituelle. </a:t>
            </a:r>
            <a:endParaRPr lang="fr-FR" sz="1600" dirty="0" smtClean="0">
              <a:solidFill>
                <a:srgbClr val="3E3E3E"/>
              </a:solidFill>
              <a:latin typeface="Roboto" panose="02000000000000000000" pitchFamily="2" charset="0"/>
              <a:ea typeface="Roboto" panose="02000000000000000000" pitchFamily="2" charset="0"/>
            </a:endParaRPr>
          </a:p>
          <a:p>
            <a:pPr algn="just">
              <a:defRPr/>
            </a:pPr>
            <a:endParaRPr lang="fr-FR" sz="1600" dirty="0">
              <a:solidFill>
                <a:srgbClr val="3E3E3E"/>
              </a:solidFill>
              <a:latin typeface="Roboto" panose="02000000000000000000" pitchFamily="2" charset="0"/>
              <a:ea typeface="Roboto" panose="02000000000000000000" pitchFamily="2" charset="0"/>
            </a:endParaRPr>
          </a:p>
          <a:p>
            <a:pPr algn="just">
              <a:defRPr/>
            </a:pPr>
            <a:r>
              <a:rPr lang="fr-FR" sz="1600" dirty="0">
                <a:solidFill>
                  <a:srgbClr val="3E3E3E"/>
                </a:solidFill>
                <a:latin typeface="Roboto" panose="02000000000000000000" pitchFamily="2" charset="0"/>
                <a:ea typeface="Roboto" panose="02000000000000000000" pitchFamily="2" charset="0"/>
              </a:rPr>
              <a:t>▪ </a:t>
            </a:r>
            <a:r>
              <a:rPr lang="fr-FR" sz="1600" dirty="0" smtClean="0">
                <a:solidFill>
                  <a:srgbClr val="3E3E3E"/>
                </a:solidFill>
                <a:latin typeface="Roboto" panose="02000000000000000000" pitchFamily="2" charset="0"/>
                <a:ea typeface="Roboto" panose="02000000000000000000" pitchFamily="2" charset="0"/>
              </a:rPr>
              <a:t>En </a:t>
            </a:r>
            <a:r>
              <a:rPr lang="fr-FR" sz="1600" dirty="0">
                <a:solidFill>
                  <a:srgbClr val="3E3E3E"/>
                </a:solidFill>
                <a:latin typeface="Roboto" panose="02000000000000000000" pitchFamily="2" charset="0"/>
                <a:ea typeface="Roboto" panose="02000000000000000000" pitchFamily="2" charset="0"/>
              </a:rPr>
              <a:t>soin SOS </a:t>
            </a:r>
            <a:r>
              <a:rPr lang="fr-FR" sz="1600" dirty="0" smtClean="0">
                <a:solidFill>
                  <a:srgbClr val="3E3E3E"/>
                </a:solidFill>
                <a:latin typeface="Roboto" panose="02000000000000000000" pitchFamily="2" charset="0"/>
                <a:ea typeface="Roboto" panose="02000000000000000000" pitchFamily="2" charset="0"/>
              </a:rPr>
              <a:t>pour les peaux </a:t>
            </a:r>
            <a:r>
              <a:rPr lang="fr-FR" sz="1600" dirty="0">
                <a:solidFill>
                  <a:srgbClr val="3E3E3E"/>
                </a:solidFill>
                <a:latin typeface="Roboto" panose="02000000000000000000" pitchFamily="2" charset="0"/>
                <a:ea typeface="Roboto" panose="02000000000000000000" pitchFamily="2" charset="0"/>
              </a:rPr>
              <a:t>en détresse, </a:t>
            </a:r>
            <a:r>
              <a:rPr lang="fr-FR" sz="1600" dirty="0" smtClean="0">
                <a:solidFill>
                  <a:srgbClr val="3E3E3E"/>
                </a:solidFill>
                <a:latin typeface="Roboto" panose="02000000000000000000" pitchFamily="2" charset="0"/>
                <a:ea typeface="Roboto" panose="02000000000000000000" pitchFamily="2" charset="0"/>
              </a:rPr>
              <a:t>agressées </a:t>
            </a:r>
            <a:r>
              <a:rPr lang="fr-FR" sz="1600" dirty="0">
                <a:solidFill>
                  <a:srgbClr val="3E3E3E"/>
                </a:solidFill>
                <a:latin typeface="Roboto" panose="02000000000000000000" pitchFamily="2" charset="0"/>
                <a:ea typeface="Roboto" panose="02000000000000000000" pitchFamily="2" charset="0"/>
              </a:rPr>
              <a:t>par le </a:t>
            </a:r>
            <a:r>
              <a:rPr lang="fr-FR" sz="1600" dirty="0" smtClean="0">
                <a:solidFill>
                  <a:srgbClr val="3E3E3E"/>
                </a:solidFill>
                <a:latin typeface="Roboto" panose="02000000000000000000" pitchFamily="2" charset="0"/>
                <a:ea typeface="Roboto" panose="02000000000000000000" pitchFamily="2" charset="0"/>
              </a:rPr>
              <a:t>soleil : Utiliser en masque de nuit </a:t>
            </a:r>
            <a:r>
              <a:rPr lang="fr-FR" sz="1600" dirty="0">
                <a:solidFill>
                  <a:srgbClr val="3E3E3E"/>
                </a:solidFill>
                <a:latin typeface="Roboto" panose="02000000000000000000" pitchFamily="2" charset="0"/>
                <a:ea typeface="Roboto" panose="02000000000000000000" pitchFamily="2" charset="0"/>
              </a:rPr>
              <a:t>pendant 3 </a:t>
            </a:r>
            <a:r>
              <a:rPr lang="fr-FR" sz="1600" dirty="0" smtClean="0">
                <a:solidFill>
                  <a:srgbClr val="3E3E3E"/>
                </a:solidFill>
                <a:latin typeface="Roboto" panose="02000000000000000000" pitchFamily="2" charset="0"/>
                <a:ea typeface="Roboto" panose="02000000000000000000" pitchFamily="2" charset="0"/>
              </a:rPr>
              <a:t>semaines.</a:t>
            </a:r>
          </a:p>
        </p:txBody>
      </p:sp>
      <p:grpSp>
        <p:nvGrpSpPr>
          <p:cNvPr id="36" name="Groupe 35"/>
          <p:cNvGrpSpPr/>
          <p:nvPr/>
        </p:nvGrpSpPr>
        <p:grpSpPr>
          <a:xfrm>
            <a:off x="239631" y="5074527"/>
            <a:ext cx="1000118" cy="488784"/>
            <a:chOff x="294588" y="4878292"/>
            <a:chExt cx="1509688" cy="737824"/>
          </a:xfrm>
        </p:grpSpPr>
        <p:pic>
          <p:nvPicPr>
            <p:cNvPr id="27" name="Image 26"/>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066453" y="4878292"/>
              <a:ext cx="737823" cy="737823"/>
            </a:xfrm>
            <a:prstGeom prst="rect">
              <a:avLst/>
            </a:prstGeom>
          </p:spPr>
        </p:pic>
        <p:pic>
          <p:nvPicPr>
            <p:cNvPr id="29" name="Image 28"/>
            <p:cNvPicPr>
              <a:picLocks noChangeAspect="1"/>
            </p:cNvPicPr>
            <p:nvPr/>
          </p:nvPicPr>
          <p:blipFill rotWithShape="1">
            <a:blip r:embed="rId8" cstate="print">
              <a:extLst>
                <a:ext uri="{28A0092B-C50C-407E-A947-70E740481C1C}">
                  <a14:useLocalDpi xmlns:a14="http://schemas.microsoft.com/office/drawing/2010/main" val="0"/>
                </a:ext>
              </a:extLst>
            </a:blip>
            <a:srcRect l="31826" t="54506" r="5573" b="3760"/>
            <a:stretch/>
          </p:blipFill>
          <p:spPr>
            <a:xfrm>
              <a:off x="294588" y="4878293"/>
              <a:ext cx="737823" cy="737823"/>
            </a:xfrm>
            <a:prstGeom prst="rect">
              <a:avLst/>
            </a:prstGeom>
          </p:spPr>
        </p:pic>
      </p:grpSp>
      <p:pic>
        <p:nvPicPr>
          <p:cNvPr id="33" name="Image 32"/>
          <p:cNvPicPr>
            <a:picLocks noChangeAspect="1"/>
          </p:cNvPicPr>
          <p:nvPr/>
        </p:nvPicPr>
        <p:blipFill rotWithShape="1">
          <a:blip r:embed="rId9" cstate="print">
            <a:extLst>
              <a:ext uri="{28A0092B-C50C-407E-A947-70E740481C1C}">
                <a14:useLocalDpi xmlns:a14="http://schemas.microsoft.com/office/drawing/2010/main" val="0"/>
              </a:ext>
            </a:extLst>
          </a:blip>
          <a:srcRect r="16768" b="8877"/>
          <a:stretch/>
        </p:blipFill>
        <p:spPr>
          <a:xfrm>
            <a:off x="4143919" y="8273634"/>
            <a:ext cx="829236" cy="816461"/>
          </a:xfrm>
          <a:prstGeom prst="rect">
            <a:avLst/>
          </a:prstGeom>
        </p:spPr>
      </p:pic>
      <p:sp>
        <p:nvSpPr>
          <p:cNvPr id="38" name="object 18"/>
          <p:cNvSpPr/>
          <p:nvPr/>
        </p:nvSpPr>
        <p:spPr>
          <a:xfrm rot="17265207">
            <a:off x="1145966" y="4285457"/>
            <a:ext cx="581648" cy="139700"/>
          </a:xfrm>
          <a:custGeom>
            <a:avLst/>
            <a:gdLst/>
            <a:ahLst/>
            <a:cxnLst/>
            <a:rect l="l" t="t" r="r" b="b"/>
            <a:pathLst>
              <a:path w="524510" h="139700">
                <a:moveTo>
                  <a:pt x="52889" y="0"/>
                </a:moveTo>
                <a:lnTo>
                  <a:pt x="45806" y="2624"/>
                </a:lnTo>
                <a:lnTo>
                  <a:pt x="40906" y="7137"/>
                </a:lnTo>
                <a:lnTo>
                  <a:pt x="31038" y="27543"/>
                </a:lnTo>
                <a:lnTo>
                  <a:pt x="12903" y="68750"/>
                </a:lnTo>
                <a:lnTo>
                  <a:pt x="2578" y="89077"/>
                </a:lnTo>
                <a:lnTo>
                  <a:pt x="0" y="93687"/>
                </a:lnTo>
                <a:lnTo>
                  <a:pt x="4165" y="97066"/>
                </a:lnTo>
                <a:lnTo>
                  <a:pt x="33296" y="97135"/>
                </a:lnTo>
                <a:lnTo>
                  <a:pt x="45036" y="98016"/>
                </a:lnTo>
                <a:lnTo>
                  <a:pt x="57162" y="100672"/>
                </a:lnTo>
                <a:lnTo>
                  <a:pt x="75507" y="105933"/>
                </a:lnTo>
                <a:lnTo>
                  <a:pt x="84780" y="108198"/>
                </a:lnTo>
                <a:lnTo>
                  <a:pt x="121872" y="115798"/>
                </a:lnTo>
                <a:lnTo>
                  <a:pt x="136004" y="117022"/>
                </a:lnTo>
                <a:lnTo>
                  <a:pt x="149644" y="115239"/>
                </a:lnTo>
                <a:lnTo>
                  <a:pt x="154165" y="113944"/>
                </a:lnTo>
                <a:lnTo>
                  <a:pt x="162153" y="104038"/>
                </a:lnTo>
                <a:lnTo>
                  <a:pt x="152730" y="104787"/>
                </a:lnTo>
                <a:lnTo>
                  <a:pt x="134383" y="103711"/>
                </a:lnTo>
                <a:lnTo>
                  <a:pt x="114703" y="99101"/>
                </a:lnTo>
                <a:lnTo>
                  <a:pt x="95380" y="92914"/>
                </a:lnTo>
                <a:lnTo>
                  <a:pt x="78104" y="87109"/>
                </a:lnTo>
                <a:lnTo>
                  <a:pt x="67089" y="84113"/>
                </a:lnTo>
                <a:lnTo>
                  <a:pt x="56853" y="82234"/>
                </a:lnTo>
                <a:lnTo>
                  <a:pt x="46981" y="81185"/>
                </a:lnTo>
                <a:lnTo>
                  <a:pt x="37058" y="80683"/>
                </a:lnTo>
                <a:lnTo>
                  <a:pt x="82754" y="61438"/>
                </a:lnTo>
                <a:lnTo>
                  <a:pt x="129791" y="50636"/>
                </a:lnTo>
                <a:lnTo>
                  <a:pt x="177787" y="47205"/>
                </a:lnTo>
                <a:lnTo>
                  <a:pt x="226357" y="50074"/>
                </a:lnTo>
                <a:lnTo>
                  <a:pt x="275118" y="58170"/>
                </a:lnTo>
                <a:lnTo>
                  <a:pt x="323687" y="70422"/>
                </a:lnTo>
                <a:lnTo>
                  <a:pt x="371680" y="85758"/>
                </a:lnTo>
                <a:lnTo>
                  <a:pt x="418713" y="103105"/>
                </a:lnTo>
                <a:lnTo>
                  <a:pt x="464404" y="121392"/>
                </a:lnTo>
                <a:lnTo>
                  <a:pt x="508368" y="139547"/>
                </a:lnTo>
                <a:lnTo>
                  <a:pt x="514583" y="139376"/>
                </a:lnTo>
                <a:lnTo>
                  <a:pt x="520857" y="135885"/>
                </a:lnTo>
                <a:lnTo>
                  <a:pt x="524261" y="131062"/>
                </a:lnTo>
                <a:lnTo>
                  <a:pt x="521868" y="126898"/>
                </a:lnTo>
                <a:lnTo>
                  <a:pt x="481800" y="107400"/>
                </a:lnTo>
                <a:lnTo>
                  <a:pt x="439458" y="88548"/>
                </a:lnTo>
                <a:lnTo>
                  <a:pt x="395305" y="71087"/>
                </a:lnTo>
                <a:lnTo>
                  <a:pt x="349805" y="55764"/>
                </a:lnTo>
                <a:lnTo>
                  <a:pt x="303423" y="43323"/>
                </a:lnTo>
                <a:lnTo>
                  <a:pt x="256622" y="34508"/>
                </a:lnTo>
                <a:lnTo>
                  <a:pt x="209866" y="30067"/>
                </a:lnTo>
                <a:lnTo>
                  <a:pt x="163619" y="30743"/>
                </a:lnTo>
                <a:lnTo>
                  <a:pt x="118346" y="37281"/>
                </a:lnTo>
                <a:lnTo>
                  <a:pt x="74510" y="50429"/>
                </a:lnTo>
                <a:lnTo>
                  <a:pt x="32575" y="70929"/>
                </a:lnTo>
                <a:lnTo>
                  <a:pt x="40069" y="55181"/>
                </a:lnTo>
                <a:lnTo>
                  <a:pt x="46894" y="39287"/>
                </a:lnTo>
                <a:lnTo>
                  <a:pt x="53224" y="23098"/>
                </a:lnTo>
                <a:lnTo>
                  <a:pt x="59232" y="6464"/>
                </a:lnTo>
                <a:lnTo>
                  <a:pt x="58562" y="775"/>
                </a:lnTo>
                <a:lnTo>
                  <a:pt x="52889" y="0"/>
                </a:lnTo>
                <a:close/>
              </a:path>
            </a:pathLst>
          </a:custGeom>
          <a:solidFill>
            <a:srgbClr val="C2E1EB"/>
          </a:solidFill>
        </p:spPr>
        <p:txBody>
          <a:bodyPr wrap="square" lIns="0" tIns="0" rIns="0" bIns="0" rtlCol="0"/>
          <a:lstStyle/>
          <a:p>
            <a:endParaRPr>
              <a:solidFill>
                <a:srgbClr val="C2E1EB"/>
              </a:solidFill>
              <a:ea typeface="Roboto" panose="02000000000000000000" pitchFamily="2" charset="0"/>
            </a:endParaRPr>
          </a:p>
        </p:txBody>
      </p:sp>
      <p:sp>
        <p:nvSpPr>
          <p:cNvPr id="40" name="Rectangle 39"/>
          <p:cNvSpPr/>
          <p:nvPr/>
        </p:nvSpPr>
        <p:spPr>
          <a:xfrm>
            <a:off x="4420047" y="6057409"/>
            <a:ext cx="2320073" cy="830997"/>
          </a:xfrm>
          <a:prstGeom prst="rect">
            <a:avLst/>
          </a:prstGeom>
        </p:spPr>
        <p:txBody>
          <a:bodyPr wrap="square">
            <a:spAutoFit/>
          </a:bodyPr>
          <a:lstStyle/>
          <a:p>
            <a:pPr algn="ctr">
              <a:defRPr/>
            </a:pPr>
            <a:r>
              <a:rPr lang="fr-FR" sz="1200" dirty="0" err="1" smtClean="0">
                <a:solidFill>
                  <a:prstClr val="black"/>
                </a:solidFill>
                <a:latin typeface="Roboto" panose="02000000000000000000" pitchFamily="2" charset="0"/>
                <a:ea typeface="Roboto" panose="02000000000000000000" pitchFamily="2" charset="0"/>
              </a:rPr>
              <a:t>Bacopa</a:t>
            </a:r>
            <a:r>
              <a:rPr lang="fr-FR" sz="1200" dirty="0" smtClean="0">
                <a:solidFill>
                  <a:prstClr val="black"/>
                </a:solidFill>
                <a:latin typeface="Roboto" panose="02000000000000000000" pitchFamily="2" charset="0"/>
                <a:ea typeface="Roboto" panose="02000000000000000000" pitchFamily="2" charset="0"/>
              </a:rPr>
              <a:t> </a:t>
            </a:r>
            <a:r>
              <a:rPr lang="fr-FR" sz="1200" dirty="0" err="1" smtClean="0">
                <a:solidFill>
                  <a:prstClr val="black"/>
                </a:solidFill>
                <a:latin typeface="Roboto" panose="02000000000000000000" pitchFamily="2" charset="0"/>
                <a:ea typeface="Roboto" panose="02000000000000000000" pitchFamily="2" charset="0"/>
              </a:rPr>
              <a:t>monniera</a:t>
            </a:r>
            <a:r>
              <a:rPr lang="fr-FR" sz="1200" dirty="0" smtClean="0">
                <a:solidFill>
                  <a:prstClr val="black"/>
                </a:solidFill>
                <a:latin typeface="Roboto" panose="02000000000000000000" pitchFamily="2" charset="0"/>
                <a:ea typeface="Roboto" panose="02000000000000000000" pitchFamily="2" charset="0"/>
              </a:rPr>
              <a:t> </a:t>
            </a:r>
          </a:p>
          <a:p>
            <a:pPr algn="ctr">
              <a:defRPr/>
            </a:pPr>
            <a:r>
              <a:rPr lang="fr-FR" sz="1200" dirty="0" smtClean="0">
                <a:solidFill>
                  <a:prstClr val="black"/>
                </a:solidFill>
                <a:latin typeface="Roboto" panose="02000000000000000000" pitchFamily="2" charset="0"/>
                <a:ea typeface="Roboto" panose="02000000000000000000" pitchFamily="2" charset="0"/>
              </a:rPr>
              <a:t>Vitamines E, C </a:t>
            </a:r>
          </a:p>
          <a:p>
            <a:pPr algn="ctr">
              <a:defRPr/>
            </a:pPr>
            <a:r>
              <a:rPr lang="fr-FR" sz="1200" b="1" dirty="0" smtClean="0">
                <a:solidFill>
                  <a:prstClr val="black"/>
                </a:solidFill>
                <a:latin typeface="Roboto" panose="02000000000000000000" pitchFamily="2" charset="0"/>
                <a:ea typeface="Roboto" panose="02000000000000000000" pitchFamily="2" charset="0"/>
              </a:rPr>
              <a:t>Antioxydant </a:t>
            </a:r>
          </a:p>
          <a:p>
            <a:pPr algn="ctr">
              <a:defRPr/>
            </a:pPr>
            <a:endParaRPr lang="fr-FR" sz="1200" b="1" dirty="0">
              <a:solidFill>
                <a:prstClr val="black"/>
              </a:solidFill>
              <a:latin typeface="Roboto" panose="02000000000000000000" pitchFamily="2" charset="0"/>
              <a:ea typeface="Roboto" panose="02000000000000000000" pitchFamily="2" charset="0"/>
            </a:endParaRPr>
          </a:p>
        </p:txBody>
      </p:sp>
      <p:pic>
        <p:nvPicPr>
          <p:cNvPr id="20" name="Image 19"/>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8654838" y="5210904"/>
            <a:ext cx="526623" cy="722505"/>
          </a:xfrm>
          <a:prstGeom prst="rect">
            <a:avLst/>
          </a:prstGeom>
        </p:spPr>
      </p:pic>
      <p:sp>
        <p:nvSpPr>
          <p:cNvPr id="41" name="Rectangle 40"/>
          <p:cNvSpPr/>
          <p:nvPr/>
        </p:nvSpPr>
        <p:spPr>
          <a:xfrm>
            <a:off x="8225923" y="6092666"/>
            <a:ext cx="1911076" cy="646331"/>
          </a:xfrm>
          <a:prstGeom prst="rect">
            <a:avLst/>
          </a:prstGeom>
        </p:spPr>
        <p:txBody>
          <a:bodyPr wrap="square">
            <a:spAutoFit/>
          </a:bodyPr>
          <a:lstStyle/>
          <a:p>
            <a:pPr algn="ctr">
              <a:defRPr/>
            </a:pPr>
            <a:r>
              <a:rPr lang="fr-FR" sz="1200" dirty="0" smtClean="0">
                <a:solidFill>
                  <a:srgbClr val="3E3E3E"/>
                </a:solidFill>
                <a:latin typeface="Roboto" panose="02000000000000000000" pitchFamily="2" charset="0"/>
                <a:ea typeface="Roboto" panose="02000000000000000000" pitchFamily="2" charset="0"/>
              </a:rPr>
              <a:t>Vitamine B5 </a:t>
            </a:r>
          </a:p>
          <a:p>
            <a:pPr algn="ctr">
              <a:defRPr/>
            </a:pPr>
            <a:r>
              <a:rPr lang="fr-FR" sz="1200" dirty="0" smtClean="0">
                <a:solidFill>
                  <a:srgbClr val="3E3E3E"/>
                </a:solidFill>
                <a:latin typeface="Roboto" panose="02000000000000000000" pitchFamily="2" charset="0"/>
                <a:ea typeface="Roboto" panose="02000000000000000000" pitchFamily="2" charset="0"/>
              </a:rPr>
              <a:t>et </a:t>
            </a:r>
            <a:r>
              <a:rPr lang="fr-FR" sz="1200" dirty="0" err="1" smtClean="0">
                <a:solidFill>
                  <a:srgbClr val="3E3E3E"/>
                </a:solidFill>
                <a:latin typeface="Roboto" panose="02000000000000000000" pitchFamily="2" charset="0"/>
                <a:ea typeface="Roboto" panose="02000000000000000000" pitchFamily="2" charset="0"/>
              </a:rPr>
              <a:t>bisabolol</a:t>
            </a:r>
            <a:endParaRPr lang="fr-FR" sz="1200" dirty="0" smtClean="0">
              <a:solidFill>
                <a:srgbClr val="3E3E3E"/>
              </a:solidFill>
              <a:latin typeface="Roboto" panose="02000000000000000000" pitchFamily="2" charset="0"/>
              <a:ea typeface="Roboto" panose="02000000000000000000" pitchFamily="2" charset="0"/>
            </a:endParaRPr>
          </a:p>
          <a:p>
            <a:pPr algn="ctr">
              <a:defRPr/>
            </a:pPr>
            <a:r>
              <a:rPr lang="fr-FR" sz="1200" b="1" dirty="0" smtClean="0">
                <a:solidFill>
                  <a:srgbClr val="3E3E3E"/>
                </a:solidFill>
                <a:latin typeface="Roboto" panose="02000000000000000000" pitchFamily="2" charset="0"/>
                <a:ea typeface="Roboto" panose="02000000000000000000" pitchFamily="2" charset="0"/>
              </a:rPr>
              <a:t>Apaisante</a:t>
            </a:r>
          </a:p>
        </p:txBody>
      </p:sp>
      <p:pic>
        <p:nvPicPr>
          <p:cNvPr id="5" name="Image 4"/>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1801453" y="1450646"/>
            <a:ext cx="2547264" cy="3183720"/>
          </a:xfrm>
          <a:prstGeom prst="rect">
            <a:avLst/>
          </a:prstGeom>
        </p:spPr>
      </p:pic>
      <p:pic>
        <p:nvPicPr>
          <p:cNvPr id="7" name="Image 6"/>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3023949" y="5183977"/>
            <a:ext cx="545157" cy="748564"/>
          </a:xfrm>
          <a:prstGeom prst="rect">
            <a:avLst/>
          </a:prstGeom>
        </p:spPr>
      </p:pic>
      <p:pic>
        <p:nvPicPr>
          <p:cNvPr id="39" name="Image 38"/>
          <p:cNvPicPr>
            <a:picLocks noChangeAspect="1"/>
          </p:cNvPicPr>
          <p:nvPr/>
        </p:nvPicPr>
        <p:blipFill rotWithShape="1">
          <a:blip r:embed="rId13" cstate="print">
            <a:extLst>
              <a:ext uri="{28A0092B-C50C-407E-A947-70E740481C1C}">
                <a14:useLocalDpi xmlns:a14="http://schemas.microsoft.com/office/drawing/2010/main" val="0"/>
              </a:ext>
            </a:extLst>
          </a:blip>
          <a:srcRect l="16942" t="36660" r="32295" b="17392"/>
          <a:stretch/>
        </p:blipFill>
        <p:spPr>
          <a:xfrm>
            <a:off x="1259073" y="5091486"/>
            <a:ext cx="488783" cy="491941"/>
          </a:xfrm>
          <a:prstGeom prst="rect">
            <a:avLst/>
          </a:prstGeom>
        </p:spPr>
      </p:pic>
      <p:pic>
        <p:nvPicPr>
          <p:cNvPr id="34" name="Image 33"/>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5381191" y="5221262"/>
            <a:ext cx="757737" cy="681458"/>
          </a:xfrm>
          <a:prstGeom prst="rect">
            <a:avLst/>
          </a:prstGeom>
        </p:spPr>
      </p:pic>
      <p:pic>
        <p:nvPicPr>
          <p:cNvPr id="42" name="Image 41"/>
          <p:cNvPicPr>
            <a:picLocks noChangeAspect="1"/>
          </p:cNvPicPr>
          <p:nvPr/>
        </p:nvPicPr>
        <p:blipFill rotWithShape="1">
          <a:blip r:embed="rId15" cstate="print">
            <a:extLst>
              <a:ext uri="{28A0092B-C50C-407E-A947-70E740481C1C}">
                <a14:useLocalDpi xmlns:a14="http://schemas.microsoft.com/office/drawing/2010/main" val="0"/>
              </a:ext>
            </a:extLst>
          </a:blip>
          <a:srcRect r="29036" b="9685"/>
          <a:stretch/>
        </p:blipFill>
        <p:spPr>
          <a:xfrm>
            <a:off x="4833963" y="5161148"/>
            <a:ext cx="683585" cy="669222"/>
          </a:xfrm>
          <a:prstGeom prst="rect">
            <a:avLst/>
          </a:prstGeom>
        </p:spPr>
      </p:pic>
      <p:pic>
        <p:nvPicPr>
          <p:cNvPr id="43" name="Image 42"/>
          <p:cNvPicPr>
            <a:picLocks noChangeAspect="1"/>
          </p:cNvPicPr>
          <p:nvPr/>
        </p:nvPicPr>
        <p:blipFill rotWithShape="1">
          <a:blip r:embed="rId16" cstate="print">
            <a:extLst>
              <a:ext uri="{28A0092B-C50C-407E-A947-70E740481C1C}">
                <a14:useLocalDpi xmlns:a14="http://schemas.microsoft.com/office/drawing/2010/main" val="0"/>
              </a:ext>
            </a:extLst>
          </a:blip>
          <a:srcRect l="9397" r="36046"/>
          <a:stretch/>
        </p:blipFill>
        <p:spPr>
          <a:xfrm>
            <a:off x="6883832" y="5255644"/>
            <a:ext cx="637953" cy="647076"/>
          </a:xfrm>
          <a:prstGeom prst="rect">
            <a:avLst/>
          </a:prstGeom>
        </p:spPr>
      </p:pic>
      <p:pic>
        <p:nvPicPr>
          <p:cNvPr id="44" name="Image 43"/>
          <p:cNvPicPr>
            <a:picLocks noChangeAspect="1"/>
          </p:cNvPicPr>
          <p:nvPr/>
        </p:nvPicPr>
        <p:blipFill>
          <a:blip r:embed="rId17" cstate="print">
            <a:extLst>
              <a:ext uri="{28A0092B-C50C-407E-A947-70E740481C1C}">
                <a14:useLocalDpi xmlns:a14="http://schemas.microsoft.com/office/drawing/2010/main" val="0"/>
              </a:ext>
            </a:extLst>
          </a:blip>
          <a:stretch>
            <a:fillRect/>
          </a:stretch>
        </p:blipFill>
        <p:spPr>
          <a:xfrm>
            <a:off x="9114541" y="5217261"/>
            <a:ext cx="517358" cy="709793"/>
          </a:xfrm>
          <a:prstGeom prst="rect">
            <a:avLst/>
          </a:prstGeom>
        </p:spPr>
      </p:pic>
      <p:sp>
        <p:nvSpPr>
          <p:cNvPr id="30" name="Rectangle 29"/>
          <p:cNvSpPr/>
          <p:nvPr/>
        </p:nvSpPr>
        <p:spPr>
          <a:xfrm>
            <a:off x="2021079" y="5163683"/>
            <a:ext cx="792387" cy="830997"/>
          </a:xfrm>
          <a:prstGeom prst="rect">
            <a:avLst/>
          </a:prstGeom>
        </p:spPr>
        <p:txBody>
          <a:bodyPr wrap="square">
            <a:spAutoFit/>
          </a:bodyPr>
          <a:lstStyle/>
          <a:p>
            <a:pPr algn="ctr">
              <a:defRPr/>
            </a:pPr>
            <a:r>
              <a:rPr lang="fr-FR" sz="4800" b="1" dirty="0" smtClean="0">
                <a:solidFill>
                  <a:srgbClr val="C2E1EB"/>
                </a:solidFill>
                <a:latin typeface="Roboto" panose="02000000000000000000" pitchFamily="2" charset="0"/>
                <a:ea typeface="Roboto" panose="02000000000000000000" pitchFamily="2" charset="0"/>
              </a:rPr>
              <a:t>+</a:t>
            </a:r>
            <a:endParaRPr lang="fr-FR" sz="1100" b="1" dirty="0">
              <a:solidFill>
                <a:srgbClr val="C2E1EB"/>
              </a:solidFill>
              <a:latin typeface="Roboto" panose="02000000000000000000" pitchFamily="2" charset="0"/>
              <a:ea typeface="Roboto" panose="02000000000000000000" pitchFamily="2" charset="0"/>
            </a:endParaRPr>
          </a:p>
        </p:txBody>
      </p:sp>
    </p:spTree>
    <p:extLst>
      <p:ext uri="{BB962C8B-B14F-4D97-AF65-F5344CB8AC3E}">
        <p14:creationId xmlns:p14="http://schemas.microsoft.com/office/powerpoint/2010/main" val="968134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6">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6">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6">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8"/>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6"/>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39"/>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10"/>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37"/>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11"/>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30"/>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7"/>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13"/>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nodeType="clickEffect">
                                  <p:stCondLst>
                                    <p:cond delay="0"/>
                                  </p:stCondLst>
                                  <p:childTnLst>
                                    <p:set>
                                      <p:cBhvr>
                                        <p:cTn id="44" dur="1" fill="hold">
                                          <p:stCondLst>
                                            <p:cond delay="0"/>
                                          </p:stCondLst>
                                        </p:cTn>
                                        <p:tgtEl>
                                          <p:spTgt spid="42"/>
                                        </p:tgtEl>
                                        <p:attrNameLst>
                                          <p:attrName>style.visibility</p:attrName>
                                        </p:attrNameLst>
                                      </p:cBhvr>
                                      <p:to>
                                        <p:strVal val="visible"/>
                                      </p:to>
                                    </p:set>
                                  </p:childTnLst>
                                </p:cTn>
                              </p:par>
                              <p:par>
                                <p:cTn id="45" presetID="1" presetClass="entr" presetSubtype="0" fill="hold" nodeType="withEffect">
                                  <p:stCondLst>
                                    <p:cond delay="0"/>
                                  </p:stCondLst>
                                  <p:childTnLst>
                                    <p:set>
                                      <p:cBhvr>
                                        <p:cTn id="46" dur="1" fill="hold">
                                          <p:stCondLst>
                                            <p:cond delay="0"/>
                                          </p:stCondLst>
                                        </p:cTn>
                                        <p:tgtEl>
                                          <p:spTgt spid="34"/>
                                        </p:tgtEl>
                                        <p:attrNameLst>
                                          <p:attrName>style.visibility</p:attrName>
                                        </p:attrNameLst>
                                      </p:cBhvr>
                                      <p:to>
                                        <p:strVal val="visible"/>
                                      </p:to>
                                    </p:set>
                                  </p:childTnLst>
                                </p:cTn>
                              </p:par>
                              <p:par>
                                <p:cTn id="47" presetID="1" presetClass="entr" presetSubtype="0" fill="hold" grpId="0" nodeType="withEffect">
                                  <p:stCondLst>
                                    <p:cond delay="0"/>
                                  </p:stCondLst>
                                  <p:childTnLst>
                                    <p:set>
                                      <p:cBhvr>
                                        <p:cTn id="48" dur="1" fill="hold">
                                          <p:stCondLst>
                                            <p:cond delay="0"/>
                                          </p:stCondLst>
                                        </p:cTn>
                                        <p:tgtEl>
                                          <p:spTgt spid="40"/>
                                        </p:tgtEl>
                                        <p:attrNameLst>
                                          <p:attrName>style.visibility</p:attrName>
                                        </p:attrNameLst>
                                      </p:cBhvr>
                                      <p:to>
                                        <p:strVal val="visible"/>
                                      </p:to>
                                    </p:set>
                                  </p:childTnLst>
                                </p:cTn>
                              </p:par>
                            </p:childTnLst>
                          </p:cTn>
                        </p:par>
                      </p:childTnLst>
                    </p:cTn>
                  </p:par>
                  <p:par>
                    <p:cTn id="49" fill="hold">
                      <p:stCondLst>
                        <p:cond delay="indefinite"/>
                      </p:stCondLst>
                      <p:childTnLst>
                        <p:par>
                          <p:cTn id="50" fill="hold">
                            <p:stCondLst>
                              <p:cond delay="0"/>
                            </p:stCondLst>
                            <p:childTnLst>
                              <p:par>
                                <p:cTn id="51" presetID="1" presetClass="entr" presetSubtype="0" fill="hold" nodeType="clickEffect">
                                  <p:stCondLst>
                                    <p:cond delay="0"/>
                                  </p:stCondLst>
                                  <p:childTnLst>
                                    <p:set>
                                      <p:cBhvr>
                                        <p:cTn id="52" dur="1" fill="hold">
                                          <p:stCondLst>
                                            <p:cond delay="0"/>
                                          </p:stCondLst>
                                        </p:cTn>
                                        <p:tgtEl>
                                          <p:spTgt spid="43"/>
                                        </p:tgtEl>
                                        <p:attrNameLst>
                                          <p:attrName>style.visibility</p:attrName>
                                        </p:attrNameLst>
                                      </p:cBhvr>
                                      <p:to>
                                        <p:strVal val="visible"/>
                                      </p:to>
                                    </p:set>
                                  </p:childTnLst>
                                </p:cTn>
                              </p:par>
                              <p:par>
                                <p:cTn id="53" presetID="1" presetClass="entr" presetSubtype="0" fill="hold" grpId="0" nodeType="withEffect">
                                  <p:stCondLst>
                                    <p:cond delay="0"/>
                                  </p:stCondLst>
                                  <p:childTnLst>
                                    <p:set>
                                      <p:cBhvr>
                                        <p:cTn id="54" dur="1" fill="hold">
                                          <p:stCondLst>
                                            <p:cond delay="0"/>
                                          </p:stCondLst>
                                        </p:cTn>
                                        <p:tgtEl>
                                          <p:spTgt spid="14"/>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nodeType="clickEffect">
                                  <p:stCondLst>
                                    <p:cond delay="0"/>
                                  </p:stCondLst>
                                  <p:childTnLst>
                                    <p:set>
                                      <p:cBhvr>
                                        <p:cTn id="58" dur="1" fill="hold">
                                          <p:stCondLst>
                                            <p:cond delay="0"/>
                                          </p:stCondLst>
                                        </p:cTn>
                                        <p:tgtEl>
                                          <p:spTgt spid="20"/>
                                        </p:tgtEl>
                                        <p:attrNameLst>
                                          <p:attrName>style.visibility</p:attrName>
                                        </p:attrNameLst>
                                      </p:cBhvr>
                                      <p:to>
                                        <p:strVal val="visible"/>
                                      </p:to>
                                    </p:set>
                                  </p:childTnLst>
                                </p:cTn>
                              </p:par>
                              <p:par>
                                <p:cTn id="59" presetID="1" presetClass="entr" presetSubtype="0" fill="hold" nodeType="withEffect">
                                  <p:stCondLst>
                                    <p:cond delay="0"/>
                                  </p:stCondLst>
                                  <p:childTnLst>
                                    <p:set>
                                      <p:cBhvr>
                                        <p:cTn id="60" dur="1" fill="hold">
                                          <p:stCondLst>
                                            <p:cond delay="0"/>
                                          </p:stCondLst>
                                        </p:cTn>
                                        <p:tgtEl>
                                          <p:spTgt spid="44"/>
                                        </p:tgtEl>
                                        <p:attrNameLst>
                                          <p:attrName>style.visibility</p:attrName>
                                        </p:attrNameLst>
                                      </p:cBhvr>
                                      <p:to>
                                        <p:strVal val="visible"/>
                                      </p:to>
                                    </p:set>
                                  </p:childTnLst>
                                </p:cTn>
                              </p:par>
                              <p:par>
                                <p:cTn id="61" presetID="1" presetClass="entr" presetSubtype="0" fill="hold" grpId="0" nodeType="withEffect">
                                  <p:stCondLst>
                                    <p:cond delay="0"/>
                                  </p:stCondLst>
                                  <p:childTnLst>
                                    <p:set>
                                      <p:cBhvr>
                                        <p:cTn id="62" dur="1" fill="hold">
                                          <p:stCondLst>
                                            <p:cond delay="0"/>
                                          </p:stCondLst>
                                        </p:cTn>
                                        <p:tgtEl>
                                          <p:spTgt spid="41"/>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nodeType="clickEffect">
                                  <p:stCondLst>
                                    <p:cond delay="0"/>
                                  </p:stCondLst>
                                  <p:childTnLst>
                                    <p:set>
                                      <p:cBhvr>
                                        <p:cTn id="66" dur="1" fill="hold">
                                          <p:stCondLst>
                                            <p:cond delay="0"/>
                                          </p:stCondLst>
                                        </p:cTn>
                                        <p:tgtEl>
                                          <p:spTgt spid="25"/>
                                        </p:tgtEl>
                                        <p:attrNameLst>
                                          <p:attrName>style.visibility</p:attrName>
                                        </p:attrNameLst>
                                      </p:cBhvr>
                                      <p:to>
                                        <p:strVal val="visible"/>
                                      </p:to>
                                    </p:set>
                                  </p:childTnLst>
                                </p:cTn>
                              </p:par>
                              <p:par>
                                <p:cTn id="67" presetID="1" presetClass="entr" presetSubtype="0" fill="hold" grpId="0" nodeType="withEffect">
                                  <p:stCondLst>
                                    <p:cond delay="0"/>
                                  </p:stCondLst>
                                  <p:childTnLst>
                                    <p:set>
                                      <p:cBhvr>
                                        <p:cTn id="68" dur="1" fill="hold">
                                          <p:stCondLst>
                                            <p:cond delay="0"/>
                                          </p:stCondLst>
                                        </p:cTn>
                                        <p:tgtEl>
                                          <p:spTgt spid="2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3" grpId="0"/>
      <p:bldP spid="14" grpId="0"/>
      <p:bldP spid="22" grpId="0"/>
      <p:bldP spid="38" grpId="0" animBg="1"/>
      <p:bldP spid="40" grpId="0"/>
      <p:bldP spid="41" grpId="0"/>
      <p:bldP spid="30"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 name="Rectangle 79"/>
          <p:cNvSpPr/>
          <p:nvPr/>
        </p:nvSpPr>
        <p:spPr>
          <a:xfrm>
            <a:off x="361954" y="1314843"/>
            <a:ext cx="11532093" cy="4713393"/>
          </a:xfrm>
          <a:prstGeom prst="rect">
            <a:avLst/>
          </a:prstGeom>
          <a:solidFill>
            <a:srgbClr val="C2E1E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lvl="0" algn="ctr">
              <a:defRPr/>
            </a:pPr>
            <a:endParaRPr lang="fr-FR" b="1" kern="0" cap="small" dirty="0">
              <a:solidFill>
                <a:prstClr val="black">
                  <a:lumMod val="75000"/>
                  <a:lumOff val="25000"/>
                </a:prstClr>
              </a:solidFill>
              <a:latin typeface="KyivType Sans2" panose="00000500000000000000" charset="0"/>
            </a:endParaRPr>
          </a:p>
        </p:txBody>
      </p:sp>
      <p:grpSp>
        <p:nvGrpSpPr>
          <p:cNvPr id="3" name="Groupe 2"/>
          <p:cNvGrpSpPr/>
          <p:nvPr/>
        </p:nvGrpSpPr>
        <p:grpSpPr>
          <a:xfrm>
            <a:off x="1280642" y="2308802"/>
            <a:ext cx="2141841" cy="2844376"/>
            <a:chOff x="448922" y="698605"/>
            <a:chExt cx="2141841" cy="2844376"/>
          </a:xfrm>
        </p:grpSpPr>
        <p:pic>
          <p:nvPicPr>
            <p:cNvPr id="1034" name="Picture 10" descr="https://o.remove.bg/downloads/db2fd569-131f-471d-a820-5704f5c26948/image-removebg-preview.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2881807">
              <a:off x="1355055" y="895602"/>
              <a:ext cx="933450" cy="990601"/>
            </a:xfrm>
            <a:prstGeom prst="rect">
              <a:avLst/>
            </a:prstGeom>
            <a:noFill/>
            <a:extLst>
              <a:ext uri="{909E8E84-426E-40DD-AFC4-6F175D3DCCD1}">
                <a14:hiddenFill xmlns:a14="http://schemas.microsoft.com/office/drawing/2010/main">
                  <a:solidFill>
                    <a:srgbClr val="FFFFFF"/>
                  </a:solidFill>
                </a14:hiddenFill>
              </a:ext>
            </a:extLst>
          </p:spPr>
        </p:pic>
        <p:pic>
          <p:nvPicPr>
            <p:cNvPr id="1036" name="Picture 12" descr="https://o.remove.bg/downloads/e18254a1-304a-4a60-bfb4-5d1e45d372a2/image-removebg-preview.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29412" y="698605"/>
              <a:ext cx="655943" cy="2198690"/>
            </a:xfrm>
            <a:prstGeom prst="rect">
              <a:avLst/>
            </a:prstGeom>
            <a:noFill/>
            <a:extLst>
              <a:ext uri="{909E8E84-426E-40DD-AFC4-6F175D3DCCD1}">
                <a14:hiddenFill xmlns:a14="http://schemas.microsoft.com/office/drawing/2010/main">
                  <a:solidFill>
                    <a:srgbClr val="FFFFFF"/>
                  </a:solidFill>
                </a14:hiddenFill>
              </a:ext>
            </a:extLst>
          </p:spPr>
        </p:pic>
        <p:sp>
          <p:nvSpPr>
            <p:cNvPr id="43" name="Rectangle 42"/>
            <p:cNvSpPr/>
            <p:nvPr/>
          </p:nvSpPr>
          <p:spPr>
            <a:xfrm>
              <a:off x="448922" y="2946081"/>
              <a:ext cx="1372858" cy="5969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fr-FR" sz="1200" b="1" dirty="0">
                  <a:solidFill>
                    <a:prstClr val="black"/>
                  </a:solidFill>
                </a:rPr>
                <a:t>Sérum Hydra n°1</a:t>
              </a:r>
            </a:p>
          </p:txBody>
        </p:sp>
        <p:sp>
          <p:nvSpPr>
            <p:cNvPr id="45" name="Rectangle 44"/>
            <p:cNvSpPr/>
            <p:nvPr/>
          </p:nvSpPr>
          <p:spPr>
            <a:xfrm>
              <a:off x="1501307" y="1717546"/>
              <a:ext cx="1089456" cy="5969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fr-FR" sz="1200" dirty="0" smtClean="0">
                  <a:solidFill>
                    <a:prstClr val="black"/>
                  </a:solidFill>
                </a:rPr>
                <a:t>Hydrater en profondeur</a:t>
              </a:r>
              <a:endParaRPr lang="fr-FR" sz="1200" dirty="0">
                <a:solidFill>
                  <a:prstClr val="black"/>
                </a:solidFill>
              </a:endParaRPr>
            </a:p>
          </p:txBody>
        </p:sp>
      </p:grpSp>
      <p:grpSp>
        <p:nvGrpSpPr>
          <p:cNvPr id="5" name="Groupe 4"/>
          <p:cNvGrpSpPr/>
          <p:nvPr/>
        </p:nvGrpSpPr>
        <p:grpSpPr>
          <a:xfrm>
            <a:off x="4072039" y="2276017"/>
            <a:ext cx="2280554" cy="2775119"/>
            <a:chOff x="4797287" y="798046"/>
            <a:chExt cx="2280554" cy="2775119"/>
          </a:xfrm>
        </p:grpSpPr>
        <p:pic>
          <p:nvPicPr>
            <p:cNvPr id="41" name="Picture 10" descr="https://o.remove.bg/downloads/db2fd569-131f-471d-a820-5704f5c26948/image-removebg-preview.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2881807">
              <a:off x="5842633" y="990868"/>
              <a:ext cx="933450" cy="990601"/>
            </a:xfrm>
            <a:prstGeom prst="rect">
              <a:avLst/>
            </a:prstGeom>
            <a:noFill/>
            <a:extLst>
              <a:ext uri="{909E8E84-426E-40DD-AFC4-6F175D3DCCD1}">
                <a14:hiddenFill xmlns:a14="http://schemas.microsoft.com/office/drawing/2010/main">
                  <a:solidFill>
                    <a:srgbClr val="FFFFFF"/>
                  </a:solidFill>
                </a14:hiddenFill>
              </a:ext>
            </a:extLst>
          </p:spPr>
        </p:pic>
        <p:pic>
          <p:nvPicPr>
            <p:cNvPr id="55" name="Picture 4" descr="https://o.remove.bg/downloads/70e7a334-18f5-4b1b-b210-2ba76ecb7bf1/image-removebg-preview.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226286" y="798046"/>
              <a:ext cx="593604" cy="2297816"/>
            </a:xfrm>
            <a:prstGeom prst="rect">
              <a:avLst/>
            </a:prstGeom>
            <a:noFill/>
            <a:extLst>
              <a:ext uri="{909E8E84-426E-40DD-AFC4-6F175D3DCCD1}">
                <a14:hiddenFill xmlns:a14="http://schemas.microsoft.com/office/drawing/2010/main">
                  <a:solidFill>
                    <a:srgbClr val="FFFFFF"/>
                  </a:solidFill>
                </a14:hiddenFill>
              </a:ext>
            </a:extLst>
          </p:spPr>
        </p:pic>
        <p:sp>
          <p:nvSpPr>
            <p:cNvPr id="60" name="Rectangle 59"/>
            <p:cNvSpPr/>
            <p:nvPr/>
          </p:nvSpPr>
          <p:spPr>
            <a:xfrm>
              <a:off x="4797287" y="3091749"/>
              <a:ext cx="1372858" cy="48141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fr-FR" sz="1200" b="1" dirty="0" smtClean="0">
                  <a:solidFill>
                    <a:prstClr val="black"/>
                  </a:solidFill>
                </a:rPr>
                <a:t>Hydra n°1 Fluide</a:t>
              </a:r>
              <a:endParaRPr lang="fr-FR" sz="1200" b="1" dirty="0">
                <a:solidFill>
                  <a:prstClr val="black"/>
                </a:solidFill>
              </a:endParaRPr>
            </a:p>
          </p:txBody>
        </p:sp>
        <p:sp>
          <p:nvSpPr>
            <p:cNvPr id="62" name="Rectangle 61"/>
            <p:cNvSpPr/>
            <p:nvPr/>
          </p:nvSpPr>
          <p:spPr>
            <a:xfrm>
              <a:off x="6025050" y="1820156"/>
              <a:ext cx="1052791" cy="127570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fr-FR" sz="1200" dirty="0" smtClean="0">
                  <a:solidFill>
                    <a:prstClr val="black"/>
                  </a:solidFill>
                </a:rPr>
                <a:t>Hydrater</a:t>
              </a:r>
            </a:p>
            <a:p>
              <a:pPr lvl="0" algn="ctr">
                <a:defRPr/>
              </a:pPr>
              <a:r>
                <a:rPr lang="fr-FR" sz="1200" dirty="0" err="1" smtClean="0">
                  <a:solidFill>
                    <a:prstClr val="black"/>
                  </a:solidFill>
                </a:rPr>
                <a:t>Matifier</a:t>
              </a:r>
              <a:r>
                <a:rPr lang="fr-FR" sz="1200" dirty="0" smtClean="0">
                  <a:solidFill>
                    <a:prstClr val="black"/>
                  </a:solidFill>
                </a:rPr>
                <a:t> </a:t>
              </a:r>
            </a:p>
            <a:p>
              <a:pPr lvl="0" algn="ctr">
                <a:defRPr/>
              </a:pPr>
              <a:r>
                <a:rPr lang="fr-FR" sz="1200" dirty="0">
                  <a:solidFill>
                    <a:prstClr val="black"/>
                  </a:solidFill>
                </a:rPr>
                <a:t>l</a:t>
              </a:r>
              <a:r>
                <a:rPr lang="fr-FR" sz="1200" dirty="0" smtClean="0">
                  <a:solidFill>
                    <a:prstClr val="black"/>
                  </a:solidFill>
                </a:rPr>
                <a:t>es peaux mixtes déshydratées </a:t>
              </a:r>
              <a:endParaRPr lang="fr-FR" sz="1200" dirty="0">
                <a:solidFill>
                  <a:prstClr val="black"/>
                </a:solidFill>
              </a:endParaRPr>
            </a:p>
          </p:txBody>
        </p:sp>
      </p:grpSp>
      <p:grpSp>
        <p:nvGrpSpPr>
          <p:cNvPr id="6" name="Groupe 5"/>
          <p:cNvGrpSpPr/>
          <p:nvPr/>
        </p:nvGrpSpPr>
        <p:grpSpPr>
          <a:xfrm>
            <a:off x="7179275" y="2308802"/>
            <a:ext cx="2298756" cy="2779231"/>
            <a:chOff x="7576898" y="2266131"/>
            <a:chExt cx="2298756" cy="2779231"/>
          </a:xfrm>
        </p:grpSpPr>
        <p:pic>
          <p:nvPicPr>
            <p:cNvPr id="46" name="Picture 6" descr="https://o.remove.bg/downloads/e27517f3-9561-45f5-9649-a73a5fc6689c/image-removebg-preview.pn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7771286" y="2266131"/>
              <a:ext cx="999643" cy="2188999"/>
            </a:xfrm>
            <a:prstGeom prst="rect">
              <a:avLst/>
            </a:prstGeom>
            <a:noFill/>
            <a:extLst>
              <a:ext uri="{909E8E84-426E-40DD-AFC4-6F175D3DCCD1}">
                <a14:hiddenFill xmlns:a14="http://schemas.microsoft.com/office/drawing/2010/main">
                  <a:solidFill>
                    <a:srgbClr val="FFFFFF"/>
                  </a:solidFill>
                </a14:hiddenFill>
              </a:ext>
            </a:extLst>
          </p:spPr>
        </p:pic>
        <p:pic>
          <p:nvPicPr>
            <p:cNvPr id="61" name="Picture 10" descr="https://o.remove.bg/downloads/db2fd569-131f-471d-a820-5704f5c26948/image-removebg-preview.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2881807">
              <a:off x="8743827" y="2453270"/>
              <a:ext cx="933450" cy="990601"/>
            </a:xfrm>
            <a:prstGeom prst="rect">
              <a:avLst/>
            </a:prstGeom>
            <a:noFill/>
            <a:extLst>
              <a:ext uri="{909E8E84-426E-40DD-AFC4-6F175D3DCCD1}">
                <a14:hiddenFill xmlns:a14="http://schemas.microsoft.com/office/drawing/2010/main">
                  <a:solidFill>
                    <a:srgbClr val="FFFFFF"/>
                  </a:solidFill>
                </a14:hiddenFill>
              </a:ext>
            </a:extLst>
          </p:spPr>
        </p:pic>
        <p:sp>
          <p:nvSpPr>
            <p:cNvPr id="38" name="Rectangle 37"/>
            <p:cNvSpPr/>
            <p:nvPr/>
          </p:nvSpPr>
          <p:spPr>
            <a:xfrm>
              <a:off x="7576898" y="4563946"/>
              <a:ext cx="1372858" cy="48141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fr-FR" sz="1200" b="1" dirty="0" smtClean="0">
                  <a:solidFill>
                    <a:prstClr val="black"/>
                  </a:solidFill>
                </a:rPr>
                <a:t>Hydra n°1 Crème</a:t>
              </a:r>
              <a:endParaRPr lang="fr-FR" sz="1200" b="1" dirty="0">
                <a:solidFill>
                  <a:prstClr val="black"/>
                </a:solidFill>
              </a:endParaRPr>
            </a:p>
          </p:txBody>
        </p:sp>
        <p:sp>
          <p:nvSpPr>
            <p:cNvPr id="63" name="Rectangle 62"/>
            <p:cNvSpPr/>
            <p:nvPr/>
          </p:nvSpPr>
          <p:spPr>
            <a:xfrm>
              <a:off x="8786198" y="3558328"/>
              <a:ext cx="1089456" cy="5969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fr-FR" sz="1200" dirty="0" smtClean="0">
                  <a:solidFill>
                    <a:prstClr val="black"/>
                  </a:solidFill>
                </a:rPr>
                <a:t>Hydrater</a:t>
              </a:r>
            </a:p>
            <a:p>
              <a:pPr lvl="0" algn="ctr">
                <a:defRPr/>
              </a:pPr>
              <a:r>
                <a:rPr lang="fr-FR" sz="1200" dirty="0" smtClean="0">
                  <a:solidFill>
                    <a:prstClr val="black"/>
                  </a:solidFill>
                </a:rPr>
                <a:t>Réconforter </a:t>
              </a:r>
            </a:p>
            <a:p>
              <a:pPr lvl="0" algn="ctr">
                <a:defRPr/>
              </a:pPr>
              <a:r>
                <a:rPr lang="fr-FR" sz="1200" dirty="0">
                  <a:solidFill>
                    <a:prstClr val="black"/>
                  </a:solidFill>
                </a:rPr>
                <a:t>l</a:t>
              </a:r>
              <a:r>
                <a:rPr lang="fr-FR" sz="1200" dirty="0" smtClean="0">
                  <a:solidFill>
                    <a:prstClr val="black"/>
                  </a:solidFill>
                </a:rPr>
                <a:t>es peaux très déshydratées </a:t>
              </a:r>
              <a:endParaRPr lang="fr-FR" sz="1200" dirty="0">
                <a:solidFill>
                  <a:prstClr val="black"/>
                </a:solidFill>
              </a:endParaRPr>
            </a:p>
          </p:txBody>
        </p:sp>
      </p:grpSp>
      <p:grpSp>
        <p:nvGrpSpPr>
          <p:cNvPr id="7" name="Groupe 6"/>
          <p:cNvGrpSpPr/>
          <p:nvPr/>
        </p:nvGrpSpPr>
        <p:grpSpPr>
          <a:xfrm>
            <a:off x="9901107" y="2256244"/>
            <a:ext cx="2125634" cy="2800259"/>
            <a:chOff x="9982270" y="2266131"/>
            <a:chExt cx="2125634" cy="2800259"/>
          </a:xfrm>
        </p:grpSpPr>
        <p:pic>
          <p:nvPicPr>
            <p:cNvPr id="42" name="Picture 10" descr="https://o.remove.bg/downloads/db2fd569-131f-471d-a820-5704f5c26948/image-removebg-preview.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2881807">
              <a:off x="11020630" y="2439180"/>
              <a:ext cx="933450" cy="990601"/>
            </a:xfrm>
            <a:prstGeom prst="rect">
              <a:avLst/>
            </a:prstGeom>
            <a:noFill/>
            <a:extLst>
              <a:ext uri="{909E8E84-426E-40DD-AFC4-6F175D3DCCD1}">
                <a14:hiddenFill xmlns:a14="http://schemas.microsoft.com/office/drawing/2010/main">
                  <a:solidFill>
                    <a:srgbClr val="FFFFFF"/>
                  </a:solidFill>
                </a14:hiddenFill>
              </a:ext>
            </a:extLst>
          </p:spPr>
        </p:pic>
        <p:pic>
          <p:nvPicPr>
            <p:cNvPr id="57" name="Picture 8" descr="https://o.remove.bg/downloads/a09d0e90-3d8e-4aca-abd2-4954080a2bda/image-removebg-preview.pn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0129217" y="2266131"/>
              <a:ext cx="988609" cy="2188804"/>
            </a:xfrm>
            <a:prstGeom prst="rect">
              <a:avLst/>
            </a:prstGeom>
            <a:noFill/>
            <a:extLst>
              <a:ext uri="{909E8E84-426E-40DD-AFC4-6F175D3DCCD1}">
                <a14:hiddenFill xmlns:a14="http://schemas.microsoft.com/office/drawing/2010/main">
                  <a:solidFill>
                    <a:srgbClr val="FFFFFF"/>
                  </a:solidFill>
                </a14:hiddenFill>
              </a:ext>
            </a:extLst>
          </p:spPr>
        </p:pic>
        <p:sp>
          <p:nvSpPr>
            <p:cNvPr id="39" name="Rectangle 38"/>
            <p:cNvSpPr/>
            <p:nvPr/>
          </p:nvSpPr>
          <p:spPr>
            <a:xfrm>
              <a:off x="9982270" y="4584974"/>
              <a:ext cx="1372858" cy="48141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fr-FR" sz="1200" b="1" dirty="0" smtClean="0">
                  <a:solidFill>
                    <a:prstClr val="black"/>
                  </a:solidFill>
                </a:rPr>
                <a:t>Hydra n°1 Masque</a:t>
              </a:r>
              <a:endParaRPr lang="fr-FR" sz="1200" b="1" dirty="0">
                <a:solidFill>
                  <a:prstClr val="black"/>
                </a:solidFill>
              </a:endParaRPr>
            </a:p>
          </p:txBody>
        </p:sp>
        <p:sp>
          <p:nvSpPr>
            <p:cNvPr id="64" name="Rectangle 63"/>
            <p:cNvSpPr/>
            <p:nvPr/>
          </p:nvSpPr>
          <p:spPr>
            <a:xfrm>
              <a:off x="11018448" y="3269765"/>
              <a:ext cx="1089456" cy="5969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fr-FR" sz="1200" dirty="0" smtClean="0">
                  <a:solidFill>
                    <a:prstClr val="black"/>
                  </a:solidFill>
                </a:rPr>
                <a:t>Hydrater</a:t>
              </a:r>
            </a:p>
            <a:p>
              <a:pPr lvl="0" algn="ctr">
                <a:defRPr/>
              </a:pPr>
              <a:r>
                <a:rPr lang="fr-FR" sz="1200" dirty="0" smtClean="0">
                  <a:solidFill>
                    <a:prstClr val="black"/>
                  </a:solidFill>
                </a:rPr>
                <a:t>Réparer</a:t>
              </a:r>
            </a:p>
          </p:txBody>
        </p:sp>
      </p:grpSp>
      <p:sp>
        <p:nvSpPr>
          <p:cNvPr id="65" name="Titre 1"/>
          <p:cNvSpPr>
            <a:spLocks noGrp="1"/>
          </p:cNvSpPr>
          <p:nvPr>
            <p:ph type="title"/>
          </p:nvPr>
        </p:nvSpPr>
        <p:spPr>
          <a:xfrm>
            <a:off x="0" y="-10720"/>
            <a:ext cx="12192000" cy="1325563"/>
          </a:xfrm>
        </p:spPr>
        <p:txBody>
          <a:bodyPr>
            <a:normAutofit/>
          </a:bodyPr>
          <a:lstStyle/>
          <a:p>
            <a:pPr algn="ctr"/>
            <a:r>
              <a:rPr lang="fr-FR" sz="4800" cap="small" dirty="0" smtClean="0">
                <a:solidFill>
                  <a:srgbClr val="3E3E3E"/>
                </a:solidFill>
                <a:latin typeface="KyivType Sans2" panose="00000500000000000000" pitchFamily="50" charset="0"/>
              </a:rPr>
              <a:t>La gamme hydratante </a:t>
            </a:r>
            <a:r>
              <a:rPr lang="fr-FR" sz="4800" cap="small" dirty="0" err="1" smtClean="0">
                <a:solidFill>
                  <a:srgbClr val="3E3E3E"/>
                </a:solidFill>
                <a:latin typeface="KyivType Sans2" panose="00000500000000000000" pitchFamily="50" charset="0"/>
              </a:rPr>
              <a:t>yon-ka</a:t>
            </a:r>
            <a:endParaRPr lang="fr-FR" sz="4800" cap="small" dirty="0">
              <a:solidFill>
                <a:srgbClr val="3E3E3E"/>
              </a:solidFill>
              <a:latin typeface="KyivType Sans2" panose="00000500000000000000" pitchFamily="50" charset="0"/>
            </a:endParaRPr>
          </a:p>
        </p:txBody>
      </p:sp>
    </p:spTree>
    <p:extLst>
      <p:ext uri="{BB962C8B-B14F-4D97-AF65-F5344CB8AC3E}">
        <p14:creationId xmlns:p14="http://schemas.microsoft.com/office/powerpoint/2010/main" val="199271561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Image 7"/>
          <p:cNvPicPr>
            <a:picLocks noChangeAspect="1"/>
          </p:cNvPicPr>
          <p:nvPr/>
        </p:nvPicPr>
        <p:blipFill rotWithShape="1">
          <a:blip r:embed="rId3">
            <a:duotone>
              <a:schemeClr val="bg2">
                <a:shade val="45000"/>
                <a:satMod val="135000"/>
              </a:schemeClr>
              <a:prstClr val="white"/>
            </a:duotone>
            <a:extLst>
              <a:ext uri="{BEBA8EAE-BF5A-486C-A8C5-ECC9F3942E4B}">
                <a14:imgProps xmlns:a14="http://schemas.microsoft.com/office/drawing/2010/main">
                  <a14:imgLayer r:embed="rId4">
                    <a14:imgEffect>
                      <a14:sharpenSoften amount="50000"/>
                    </a14:imgEffect>
                    <a14:imgEffect>
                      <a14:saturation sat="0"/>
                    </a14:imgEffect>
                  </a14:imgLayer>
                </a14:imgProps>
              </a:ext>
              <a:ext uri="{28A0092B-C50C-407E-A947-70E740481C1C}">
                <a14:useLocalDpi xmlns:a14="http://schemas.microsoft.com/office/drawing/2010/main" val="0"/>
              </a:ext>
            </a:extLst>
          </a:blip>
          <a:srcRect r="44102"/>
          <a:stretch/>
        </p:blipFill>
        <p:spPr>
          <a:xfrm>
            <a:off x="-104175" y="-2583"/>
            <a:ext cx="5999548" cy="6860583"/>
          </a:xfrm>
          <a:prstGeom prst="rect">
            <a:avLst/>
          </a:prstGeom>
        </p:spPr>
      </p:pic>
      <p:pic>
        <p:nvPicPr>
          <p:cNvPr id="16" name="Image 15"/>
          <p:cNvPicPr>
            <a:picLocks noChangeAspect="1"/>
          </p:cNvPicPr>
          <p:nvPr/>
        </p:nvPicPr>
        <p:blipFill rotWithShape="1">
          <a:blip r:embed="rId5" cstate="print">
            <a:extLst>
              <a:ext uri="{28A0092B-C50C-407E-A947-70E740481C1C}">
                <a14:useLocalDpi xmlns:a14="http://schemas.microsoft.com/office/drawing/2010/main" val="0"/>
              </a:ext>
            </a:extLst>
          </a:blip>
          <a:srcRect b="11266"/>
          <a:stretch/>
        </p:blipFill>
        <p:spPr>
          <a:xfrm>
            <a:off x="6204028" y="0"/>
            <a:ext cx="5987972" cy="6875362"/>
          </a:xfrm>
          <a:prstGeom prst="rect">
            <a:avLst/>
          </a:prstGeom>
        </p:spPr>
      </p:pic>
      <p:sp>
        <p:nvSpPr>
          <p:cNvPr id="17" name="Rectangle 16"/>
          <p:cNvSpPr/>
          <p:nvPr/>
        </p:nvSpPr>
        <p:spPr>
          <a:xfrm>
            <a:off x="5482539" y="-2584"/>
            <a:ext cx="949124" cy="6860583"/>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 name="Titre 1"/>
          <p:cNvSpPr>
            <a:spLocks noGrp="1"/>
          </p:cNvSpPr>
          <p:nvPr>
            <p:ph type="title"/>
          </p:nvPr>
        </p:nvSpPr>
        <p:spPr>
          <a:xfrm>
            <a:off x="3026967" y="2582463"/>
            <a:ext cx="6138066" cy="1325563"/>
          </a:xfrm>
          <a:solidFill>
            <a:srgbClr val="F9F9F9">
              <a:alpha val="45882"/>
            </a:srgbClr>
          </a:solidFill>
          <a:ln>
            <a:noFill/>
            <a:prstDash val="lgDashDot"/>
          </a:ln>
        </p:spPr>
        <p:txBody>
          <a:bodyPr>
            <a:noAutofit/>
          </a:bodyPr>
          <a:lstStyle/>
          <a:p>
            <a:pPr algn="ctr"/>
            <a:r>
              <a:rPr lang="fr-FR" sz="4800" cap="small" dirty="0" smtClean="0">
                <a:solidFill>
                  <a:srgbClr val="75B2C5"/>
                </a:solidFill>
                <a:latin typeface="KyivType Sans2" panose="00000500000000000000" pitchFamily="50" charset="0"/>
              </a:rPr>
              <a:t>Le soin professionnel</a:t>
            </a:r>
            <a:endParaRPr lang="fr-FR" sz="5400" cap="small" dirty="0">
              <a:solidFill>
                <a:srgbClr val="75B2C5"/>
              </a:solidFill>
              <a:latin typeface="KyivType Sans2" panose="00000500000000000000" pitchFamily="50" charset="0"/>
            </a:endParaRPr>
          </a:p>
        </p:txBody>
      </p:sp>
      <p:cxnSp>
        <p:nvCxnSpPr>
          <p:cNvPr id="10" name="Connecteur droit 9"/>
          <p:cNvCxnSpPr/>
          <p:nvPr/>
        </p:nvCxnSpPr>
        <p:spPr>
          <a:xfrm>
            <a:off x="6003400" y="451413"/>
            <a:ext cx="0" cy="2131050"/>
          </a:xfrm>
          <a:prstGeom prst="line">
            <a:avLst/>
          </a:prstGeom>
          <a:ln w="38100">
            <a:solidFill>
              <a:srgbClr val="75B2C5"/>
            </a:solidFill>
          </a:ln>
        </p:spPr>
        <p:style>
          <a:lnRef idx="1">
            <a:schemeClr val="accent1"/>
          </a:lnRef>
          <a:fillRef idx="0">
            <a:schemeClr val="accent1"/>
          </a:fillRef>
          <a:effectRef idx="0">
            <a:schemeClr val="accent1"/>
          </a:effectRef>
          <a:fontRef idx="minor">
            <a:schemeClr val="tx1"/>
          </a:fontRef>
        </p:style>
      </p:cxnSp>
      <p:cxnSp>
        <p:nvCxnSpPr>
          <p:cNvPr id="12" name="Connecteur droit 11"/>
          <p:cNvCxnSpPr/>
          <p:nvPr/>
        </p:nvCxnSpPr>
        <p:spPr>
          <a:xfrm>
            <a:off x="6003400" y="3908026"/>
            <a:ext cx="0" cy="2131050"/>
          </a:xfrm>
          <a:prstGeom prst="line">
            <a:avLst/>
          </a:prstGeom>
          <a:ln w="38100">
            <a:solidFill>
              <a:srgbClr val="75B2C5"/>
            </a:solidFill>
          </a:ln>
        </p:spPr>
        <p:style>
          <a:lnRef idx="1">
            <a:schemeClr val="accent1"/>
          </a:lnRef>
          <a:fillRef idx="0">
            <a:schemeClr val="accent1"/>
          </a:fillRef>
          <a:effectRef idx="0">
            <a:schemeClr val="accent1"/>
          </a:effectRef>
          <a:fontRef idx="minor">
            <a:schemeClr val="tx1"/>
          </a:fontRef>
        </p:style>
      </p:cxnSp>
      <p:sp>
        <p:nvSpPr>
          <p:cNvPr id="13" name="Organigramme : Connecteur 12"/>
          <p:cNvSpPr/>
          <p:nvPr/>
        </p:nvSpPr>
        <p:spPr>
          <a:xfrm>
            <a:off x="5910800" y="353028"/>
            <a:ext cx="200628" cy="196769"/>
          </a:xfrm>
          <a:prstGeom prst="flowChartConnector">
            <a:avLst/>
          </a:prstGeom>
          <a:solidFill>
            <a:srgbClr val="75B2C5"/>
          </a:solidFill>
          <a:ln>
            <a:solidFill>
              <a:srgbClr val="75B2C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schemeClr val="accent2">
                  <a:lumMod val="75000"/>
                </a:schemeClr>
              </a:solidFill>
            </a:endParaRPr>
          </a:p>
        </p:txBody>
      </p:sp>
      <p:sp>
        <p:nvSpPr>
          <p:cNvPr id="14" name="Organigramme : Connecteur 13"/>
          <p:cNvSpPr/>
          <p:nvPr/>
        </p:nvSpPr>
        <p:spPr>
          <a:xfrm>
            <a:off x="5937812" y="5998566"/>
            <a:ext cx="173616" cy="164742"/>
          </a:xfrm>
          <a:prstGeom prst="flowChartConnector">
            <a:avLst/>
          </a:prstGeom>
          <a:solidFill>
            <a:srgbClr val="75B2C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3814099869"/>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 name="Rectangle 42"/>
          <p:cNvSpPr/>
          <p:nvPr/>
        </p:nvSpPr>
        <p:spPr>
          <a:xfrm>
            <a:off x="1772238" y="515956"/>
            <a:ext cx="8625411" cy="726188"/>
          </a:xfrm>
          <a:prstGeom prst="rect">
            <a:avLst/>
          </a:prstGeom>
          <a:solidFill>
            <a:srgbClr val="C2E1E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3" name="Sous-titre 2">
            <a:extLst>
              <a:ext uri="{FF2B5EF4-FFF2-40B4-BE49-F238E27FC236}">
                <a16:creationId xmlns:a16="http://schemas.microsoft.com/office/drawing/2014/main" id="{5257DCD9-7062-4C85-9309-DADF1D224FEC}"/>
              </a:ext>
            </a:extLst>
          </p:cNvPr>
          <p:cNvSpPr txBox="1">
            <a:spLocks/>
          </p:cNvSpPr>
          <p:nvPr/>
        </p:nvSpPr>
        <p:spPr>
          <a:xfrm>
            <a:off x="620522" y="495612"/>
            <a:ext cx="10827447" cy="1018948"/>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Sofia Pro Regular" panose="00000500000000000000" pitchFamily="50"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Sofia Pro Regular" panose="00000500000000000000" pitchFamily="50"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Sofia Pro Regular" panose="00000500000000000000" pitchFamily="50"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Sofia Pro Regular" panose="00000500000000000000" pitchFamily="50"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Sofia Pro Regular" panose="00000500000000000000" pitchFamily="50"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fr-FR" sz="4600" dirty="0" smtClean="0">
                <a:solidFill>
                  <a:srgbClr val="E7E6E6">
                    <a:lumMod val="25000"/>
                  </a:srgbClr>
                </a:solidFill>
                <a:latin typeface="KyivType Sans2" panose="00000500000000000000" pitchFamily="50" charset="0"/>
              </a:rPr>
              <a:t>H</a:t>
            </a:r>
            <a:r>
              <a:rPr lang="fr-FR" sz="4600" noProof="0" dirty="0" err="1" smtClean="0">
                <a:solidFill>
                  <a:srgbClr val="E7E6E6">
                    <a:lumMod val="25000"/>
                  </a:srgbClr>
                </a:solidFill>
                <a:latin typeface="KyivType Sans2" panose="00000500000000000000" pitchFamily="50" charset="0"/>
              </a:rPr>
              <a:t>ydralessence</a:t>
            </a:r>
            <a:r>
              <a:rPr lang="fr-FR" sz="4600" noProof="0" dirty="0" smtClean="0">
                <a:solidFill>
                  <a:srgbClr val="E7E6E6">
                    <a:lumMod val="25000"/>
                  </a:srgbClr>
                </a:solidFill>
                <a:latin typeface="KyivType Sans2" panose="00000500000000000000" pitchFamily="50" charset="0"/>
              </a:rPr>
              <a:t> </a:t>
            </a:r>
            <a:r>
              <a:rPr kumimoji="0" lang="fr-FR" sz="4600" b="0" i="0" u="none" strike="noStrike" kern="1200" cap="none" spc="0" normalizeH="0" baseline="0" noProof="0" dirty="0" smtClean="0">
                <a:ln>
                  <a:noFill/>
                </a:ln>
                <a:solidFill>
                  <a:srgbClr val="E7E6E6">
                    <a:lumMod val="25000"/>
                  </a:srgbClr>
                </a:solidFill>
                <a:effectLst/>
                <a:uLnTx/>
                <a:uFillTx/>
                <a:latin typeface="KyivType Sans2" panose="00000500000000000000" pitchFamily="50" charset="0"/>
              </a:rPr>
              <a:t>en 2’</a:t>
            </a:r>
            <a:endParaRPr kumimoji="0" lang="fr-FR" sz="4600" b="0" i="0" u="none" strike="noStrike" kern="1200" cap="none" spc="0" normalizeH="0" baseline="0" noProof="0" dirty="0">
              <a:ln>
                <a:noFill/>
              </a:ln>
              <a:solidFill>
                <a:srgbClr val="E7E6E6">
                  <a:lumMod val="25000"/>
                </a:srgbClr>
              </a:solidFill>
              <a:effectLst/>
              <a:uLnTx/>
              <a:uFillTx/>
              <a:latin typeface="KyivType Sans2" panose="00000500000000000000" pitchFamily="50" charset="0"/>
            </a:endParaRPr>
          </a:p>
        </p:txBody>
      </p:sp>
      <p:sp>
        <p:nvSpPr>
          <p:cNvPr id="5" name="Rectangle 4">
            <a:extLst>
              <a:ext uri="{FF2B5EF4-FFF2-40B4-BE49-F238E27FC236}">
                <a16:creationId xmlns:a16="http://schemas.microsoft.com/office/drawing/2014/main" id="{FF4C9ABF-87D2-4977-BB36-4FC5FFF5E3F7}"/>
              </a:ext>
            </a:extLst>
          </p:cNvPr>
          <p:cNvSpPr/>
          <p:nvPr/>
        </p:nvSpPr>
        <p:spPr>
          <a:xfrm>
            <a:off x="0" y="1488928"/>
            <a:ext cx="12192000" cy="400110"/>
          </a:xfrm>
          <a:prstGeom prst="rect">
            <a:avLst/>
          </a:prstGeom>
          <a:solidFill>
            <a:srgbClr val="C2E1EB">
              <a:alpha val="84000"/>
            </a:srgbClr>
          </a:solidFill>
        </p:spPr>
        <p:txBody>
          <a:bodyPr wrap="square">
            <a:spAutoFit/>
          </a:bodyPr>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000" b="0" i="0" u="none" strike="noStrike" kern="1200" cap="small" spc="0" normalizeH="0" baseline="0" noProof="0" dirty="0">
                <a:ln>
                  <a:noFill/>
                </a:ln>
                <a:solidFill>
                  <a:prstClr val="black"/>
                </a:solidFill>
                <a:effectLst/>
                <a:uLnTx/>
                <a:uFillTx/>
                <a:latin typeface="Century Gothic" panose="020B0502020202020204" pitchFamily="34" charset="0"/>
              </a:rPr>
              <a:t>Un soin </a:t>
            </a:r>
            <a:r>
              <a:rPr lang="fr-FR" sz="2000" cap="small" noProof="0" dirty="0" smtClean="0">
                <a:solidFill>
                  <a:prstClr val="black"/>
                </a:solidFill>
                <a:latin typeface="Century Gothic" panose="020B0502020202020204" pitchFamily="34" charset="0"/>
              </a:rPr>
              <a:t>désaltérant et ressourçant haute performance</a:t>
            </a:r>
            <a:endParaRPr kumimoji="0" lang="fr-FR" sz="2000" b="0" i="0" u="none" strike="noStrike" kern="1200" cap="small" spc="0" normalizeH="0" baseline="0" noProof="0" dirty="0">
              <a:ln>
                <a:noFill/>
              </a:ln>
              <a:solidFill>
                <a:prstClr val="black"/>
              </a:solidFill>
              <a:effectLst/>
              <a:uLnTx/>
              <a:uFillTx/>
              <a:latin typeface="Century Gothic" panose="020B0502020202020204" pitchFamily="34" charset="0"/>
            </a:endParaRPr>
          </a:p>
        </p:txBody>
      </p:sp>
      <p:grpSp>
        <p:nvGrpSpPr>
          <p:cNvPr id="2" name="Groupe 1"/>
          <p:cNvGrpSpPr/>
          <p:nvPr/>
        </p:nvGrpSpPr>
        <p:grpSpPr>
          <a:xfrm>
            <a:off x="343614" y="2013317"/>
            <a:ext cx="8492636" cy="1554602"/>
            <a:chOff x="320334" y="2189324"/>
            <a:chExt cx="8492636" cy="1554602"/>
          </a:xfrm>
        </p:grpSpPr>
        <p:sp>
          <p:nvSpPr>
            <p:cNvPr id="19" name="Rectangle à coins arrondis 39">
              <a:extLst>
                <a:ext uri="{FF2B5EF4-FFF2-40B4-BE49-F238E27FC236}">
                  <a16:creationId xmlns:a16="http://schemas.microsoft.com/office/drawing/2014/main" id="{A79A2DE4-50CE-42D3-8993-C287D5F5AAEF}"/>
                </a:ext>
              </a:extLst>
            </p:cNvPr>
            <p:cNvSpPr/>
            <p:nvPr/>
          </p:nvSpPr>
          <p:spPr>
            <a:xfrm>
              <a:off x="320334" y="2388980"/>
              <a:ext cx="8422678" cy="1293854"/>
            </a:xfrm>
            <a:prstGeom prst="roundRect">
              <a:avLst/>
            </a:prstGeom>
            <a:solidFill>
              <a:schemeClr val="bg1"/>
            </a:solidFill>
            <a:ln>
              <a:solidFill>
                <a:srgbClr val="9790B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entury Gothic" panose="020B0502020202020204" pitchFamily="34" charset="0"/>
              </a:endParaRPr>
            </a:p>
          </p:txBody>
        </p:sp>
        <p:sp>
          <p:nvSpPr>
            <p:cNvPr id="20" name="Titre 1">
              <a:extLst>
                <a:ext uri="{FF2B5EF4-FFF2-40B4-BE49-F238E27FC236}">
                  <a16:creationId xmlns:a16="http://schemas.microsoft.com/office/drawing/2014/main" id="{F9B4EA63-E30E-4DF4-812A-3B706B348BA4}"/>
                </a:ext>
              </a:extLst>
            </p:cNvPr>
            <p:cNvSpPr txBox="1">
              <a:spLocks/>
            </p:cNvSpPr>
            <p:nvPr/>
          </p:nvSpPr>
          <p:spPr>
            <a:xfrm>
              <a:off x="686646" y="2189324"/>
              <a:ext cx="2219943" cy="498007"/>
            </a:xfrm>
            <a:prstGeom prst="rect">
              <a:avLst/>
            </a:prstGeom>
            <a:solidFill>
              <a:schemeClr val="bg1"/>
            </a:solidFill>
          </p:spPr>
          <p:txBody>
            <a:bodyPr vert="horz" lIns="91440" tIns="45720" rIns="91440" bIns="45720" rtlCol="0" anchor="ctr">
              <a:noAutofit/>
            </a:bodyPr>
            <a:lstStyle>
              <a:lvl1pPr algn="ctr" defTabSz="914400" rtl="0" eaLnBrk="1" latinLnBrk="0" hangingPunct="1">
                <a:lnSpc>
                  <a:spcPct val="90000"/>
                </a:lnSpc>
                <a:spcBef>
                  <a:spcPct val="0"/>
                </a:spcBef>
                <a:buNone/>
                <a:defRPr sz="3600" kern="1200">
                  <a:solidFill>
                    <a:schemeClr val="bg2">
                      <a:lumMod val="25000"/>
                    </a:schemeClr>
                  </a:solidFill>
                  <a:latin typeface="Butler" panose="02070803080706020303" pitchFamily="18" charset="0"/>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fr-FR" sz="2000" b="1" i="0" u="none" strike="noStrike" kern="1200" cap="small" spc="0" normalizeH="0" baseline="0" noProof="0" dirty="0">
                  <a:ln>
                    <a:noFill/>
                  </a:ln>
                  <a:solidFill>
                    <a:srgbClr val="E7E6E6">
                      <a:lumMod val="25000"/>
                    </a:srgbClr>
                  </a:solidFill>
                  <a:effectLst/>
                  <a:uLnTx/>
                  <a:uFillTx/>
                  <a:latin typeface="Century Gothic" panose="020B0502020202020204" pitchFamily="34" charset="0"/>
                </a:rPr>
                <a:t>R</a:t>
              </a:r>
              <a:r>
                <a:rPr kumimoji="0" lang="fr-FR" sz="2000" b="1" i="0" u="none" strike="noStrike" kern="1200" cap="small" spc="0" normalizeH="0" baseline="0" noProof="0" dirty="0" err="1">
                  <a:ln>
                    <a:noFill/>
                  </a:ln>
                  <a:solidFill>
                    <a:srgbClr val="E7E6E6">
                      <a:lumMod val="25000"/>
                    </a:srgbClr>
                  </a:solidFill>
                  <a:effectLst/>
                  <a:uLnTx/>
                  <a:uFillTx/>
                  <a:latin typeface="Century Gothic" panose="020B0502020202020204" pitchFamily="34" charset="0"/>
                </a:rPr>
                <a:t>ésultats</a:t>
              </a:r>
              <a:endParaRPr kumimoji="0" lang="fr-FR" sz="2000" b="0" i="0" u="none" strike="noStrike" kern="1200" cap="none" spc="0" normalizeH="0" baseline="0" noProof="0" dirty="0">
                <a:ln>
                  <a:noFill/>
                </a:ln>
                <a:solidFill>
                  <a:srgbClr val="E7E6E6">
                    <a:lumMod val="25000"/>
                  </a:srgbClr>
                </a:solidFill>
                <a:effectLst/>
                <a:uLnTx/>
                <a:uFillTx/>
                <a:latin typeface="Century Gothic" panose="020B0502020202020204" pitchFamily="34" charset="0"/>
              </a:endParaRPr>
            </a:p>
          </p:txBody>
        </p:sp>
        <p:sp>
          <p:nvSpPr>
            <p:cNvPr id="21" name="ZoneTexte 20">
              <a:extLst>
                <a:ext uri="{FF2B5EF4-FFF2-40B4-BE49-F238E27FC236}">
                  <a16:creationId xmlns:a16="http://schemas.microsoft.com/office/drawing/2014/main" id="{527661BC-D811-4395-8C6B-1B213178910A}"/>
                </a:ext>
              </a:extLst>
            </p:cNvPr>
            <p:cNvSpPr txBox="1"/>
            <p:nvPr/>
          </p:nvSpPr>
          <p:spPr>
            <a:xfrm>
              <a:off x="654502" y="3047053"/>
              <a:ext cx="1050043" cy="56015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600" b="1" i="0" u="none" strike="noStrike" kern="1200" cap="small" spc="0" normalizeH="0" baseline="0" noProof="0" dirty="0" smtClean="0">
                  <a:ln>
                    <a:noFill/>
                  </a:ln>
                  <a:solidFill>
                    <a:srgbClr val="E7E6E6">
                      <a:lumMod val="25000"/>
                    </a:srgbClr>
                  </a:solidFill>
                  <a:effectLst/>
                  <a:uLnTx/>
                  <a:uFillTx/>
                  <a:latin typeface="Century Gothic" panose="020B0502020202020204" pitchFamily="34" charset="0"/>
                </a:rPr>
                <a:t>Hydrate </a:t>
              </a:r>
              <a:endParaRPr kumimoji="0" lang="fr-FR" sz="1600" b="1" i="0" u="none" strike="noStrike" kern="1200" cap="small" spc="0" normalizeH="0" baseline="0" noProof="0" dirty="0">
                <a:ln>
                  <a:noFill/>
                </a:ln>
                <a:solidFill>
                  <a:srgbClr val="E7E6E6">
                    <a:lumMod val="25000"/>
                  </a:srgbClr>
                </a:solidFill>
                <a:effectLst/>
                <a:uLnTx/>
                <a:uFillTx/>
                <a:latin typeface="Century Gothic" panose="020B0502020202020204" pitchFamily="34" charset="0"/>
              </a:endParaRPr>
            </a:p>
            <a:p>
              <a:pPr lvl="0" algn="ctr">
                <a:lnSpc>
                  <a:spcPct val="90000"/>
                </a:lnSpc>
                <a:spcBef>
                  <a:spcPct val="0"/>
                </a:spcBef>
                <a:defRPr/>
              </a:pPr>
              <a:r>
                <a:rPr lang="fr-FR" sz="1600" cap="small" dirty="0">
                  <a:solidFill>
                    <a:srgbClr val="E7E6E6">
                      <a:lumMod val="25000"/>
                    </a:srgbClr>
                  </a:solidFill>
                  <a:latin typeface="Century Gothic" panose="020B0502020202020204" pitchFamily="34" charset="0"/>
                </a:rPr>
                <a:t>la peau</a:t>
              </a:r>
              <a:endParaRPr lang="fr-FR" sz="1600" dirty="0">
                <a:solidFill>
                  <a:srgbClr val="E7E6E6">
                    <a:lumMod val="25000"/>
                  </a:srgbClr>
                </a:solidFill>
                <a:latin typeface="Century Gothic" panose="020B0502020202020204" pitchFamily="34" charset="0"/>
              </a:endParaRPr>
            </a:p>
          </p:txBody>
        </p:sp>
        <p:sp>
          <p:nvSpPr>
            <p:cNvPr id="22" name="ZoneTexte 21">
              <a:extLst>
                <a:ext uri="{FF2B5EF4-FFF2-40B4-BE49-F238E27FC236}">
                  <a16:creationId xmlns:a16="http://schemas.microsoft.com/office/drawing/2014/main" id="{730273FE-D7BB-4895-AE67-0B446DDE7F91}"/>
                </a:ext>
              </a:extLst>
            </p:cNvPr>
            <p:cNvSpPr txBox="1"/>
            <p:nvPr/>
          </p:nvSpPr>
          <p:spPr>
            <a:xfrm>
              <a:off x="4931814" y="2634098"/>
              <a:ext cx="1079152" cy="523220"/>
            </a:xfrm>
            <a:prstGeom prst="rect">
              <a:avLst/>
            </a:prstGeom>
            <a:solidFill>
              <a:schemeClr val="bg1"/>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800" b="1" i="0" u="none" strike="noStrike" kern="1200" cap="none" spc="0" normalizeH="0" baseline="0" noProof="0" dirty="0">
                  <a:ln w="18415" cmpd="sng">
                    <a:solidFill>
                      <a:srgbClr val="FFFFFF"/>
                    </a:solidFill>
                    <a:prstDash val="solid"/>
                  </a:ln>
                  <a:solidFill>
                    <a:srgbClr val="9790BE"/>
                  </a:solidFill>
                  <a:effectLst>
                    <a:outerShdw blurRad="38100" dist="38100" dir="2700000" algn="tl">
                      <a:srgbClr val="000000">
                        <a:alpha val="43137"/>
                      </a:srgbClr>
                    </a:outerShdw>
                  </a:effectLst>
                  <a:uLnTx/>
                  <a:uFillTx/>
                  <a:latin typeface="Century Gothic" panose="020B0502020202020204" pitchFamily="34" charset="0"/>
                </a:rPr>
                <a:t>03</a:t>
              </a:r>
            </a:p>
          </p:txBody>
        </p:sp>
        <p:sp>
          <p:nvSpPr>
            <p:cNvPr id="23" name="ZoneTexte 22">
              <a:extLst>
                <a:ext uri="{FF2B5EF4-FFF2-40B4-BE49-F238E27FC236}">
                  <a16:creationId xmlns:a16="http://schemas.microsoft.com/office/drawing/2014/main" id="{AA4F62C2-CF47-4510-9AA4-5C4AF9B530BA}"/>
                </a:ext>
              </a:extLst>
            </p:cNvPr>
            <p:cNvSpPr txBox="1"/>
            <p:nvPr/>
          </p:nvSpPr>
          <p:spPr>
            <a:xfrm>
              <a:off x="546989" y="2644433"/>
              <a:ext cx="1079152" cy="523220"/>
            </a:xfrm>
            <a:prstGeom prst="rect">
              <a:avLst/>
            </a:prstGeom>
            <a:solidFill>
              <a:schemeClr val="bg1"/>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800" b="1" i="0" u="none" strike="noStrike" kern="1200" cap="none" spc="0" normalizeH="0" baseline="0" noProof="0" dirty="0">
                  <a:ln w="18415" cmpd="sng">
                    <a:solidFill>
                      <a:srgbClr val="FFFFFF"/>
                    </a:solidFill>
                    <a:prstDash val="solid"/>
                  </a:ln>
                  <a:solidFill>
                    <a:srgbClr val="9790BE"/>
                  </a:solidFill>
                  <a:effectLst>
                    <a:outerShdw blurRad="38100" dist="38100" dir="2700000" algn="tl">
                      <a:srgbClr val="000000">
                        <a:alpha val="43137"/>
                      </a:srgbClr>
                    </a:outerShdw>
                  </a:effectLst>
                  <a:uLnTx/>
                  <a:uFillTx/>
                  <a:latin typeface="Century Gothic" panose="020B0502020202020204" pitchFamily="34" charset="0"/>
                </a:rPr>
                <a:t>01</a:t>
              </a:r>
            </a:p>
          </p:txBody>
        </p:sp>
        <p:sp>
          <p:nvSpPr>
            <p:cNvPr id="24" name="ZoneTexte 23">
              <a:extLst>
                <a:ext uri="{FF2B5EF4-FFF2-40B4-BE49-F238E27FC236}">
                  <a16:creationId xmlns:a16="http://schemas.microsoft.com/office/drawing/2014/main" id="{91ACC5E1-42C0-45C4-957E-CE2ECFF29967}"/>
                </a:ext>
              </a:extLst>
            </p:cNvPr>
            <p:cNvSpPr txBox="1"/>
            <p:nvPr/>
          </p:nvSpPr>
          <p:spPr>
            <a:xfrm>
              <a:off x="2572214" y="2645539"/>
              <a:ext cx="1079152" cy="523220"/>
            </a:xfrm>
            <a:prstGeom prst="rect">
              <a:avLst/>
            </a:prstGeom>
            <a:solidFill>
              <a:schemeClr val="bg1"/>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800" b="1" i="0" u="none" strike="noStrike" kern="1200" cap="none" spc="0" normalizeH="0" baseline="0" noProof="0" dirty="0">
                  <a:ln w="18415" cmpd="sng">
                    <a:solidFill>
                      <a:srgbClr val="FFFFFF"/>
                    </a:solidFill>
                    <a:prstDash val="solid"/>
                  </a:ln>
                  <a:solidFill>
                    <a:srgbClr val="9790BE"/>
                  </a:solidFill>
                  <a:effectLst>
                    <a:outerShdw blurRad="38100" dist="38100" dir="2700000" algn="tl">
                      <a:srgbClr val="000000">
                        <a:alpha val="43137"/>
                      </a:srgbClr>
                    </a:outerShdw>
                  </a:effectLst>
                  <a:uLnTx/>
                  <a:uFillTx/>
                  <a:latin typeface="Century Gothic" panose="020B0502020202020204" pitchFamily="34" charset="0"/>
                </a:rPr>
                <a:t>02</a:t>
              </a:r>
            </a:p>
          </p:txBody>
        </p:sp>
        <p:sp>
          <p:nvSpPr>
            <p:cNvPr id="25" name="Titre 1">
              <a:extLst>
                <a:ext uri="{FF2B5EF4-FFF2-40B4-BE49-F238E27FC236}">
                  <a16:creationId xmlns:a16="http://schemas.microsoft.com/office/drawing/2014/main" id="{627D01CB-31CE-4970-945D-9061B7BAABF2}"/>
                </a:ext>
              </a:extLst>
            </p:cNvPr>
            <p:cNvSpPr txBox="1">
              <a:spLocks/>
            </p:cNvSpPr>
            <p:nvPr/>
          </p:nvSpPr>
          <p:spPr>
            <a:xfrm>
              <a:off x="2233840" y="3012515"/>
              <a:ext cx="1881428" cy="661208"/>
            </a:xfrm>
            <a:prstGeom prst="rect">
              <a:avLst/>
            </a:prstGeom>
          </p:spPr>
          <p:txBody>
            <a:bodyPr vert="horz" lIns="91440" tIns="45720" rIns="91440" bIns="45720" rtlCol="0" anchor="ctr">
              <a:normAutofit/>
            </a:bodyPr>
            <a:lstStyle>
              <a:lvl1pPr algn="ctr" defTabSz="914400" rtl="0" eaLnBrk="1" latinLnBrk="0" hangingPunct="1">
                <a:lnSpc>
                  <a:spcPct val="90000"/>
                </a:lnSpc>
                <a:spcBef>
                  <a:spcPct val="0"/>
                </a:spcBef>
                <a:buNone/>
                <a:defRPr sz="3600" kern="1200">
                  <a:solidFill>
                    <a:schemeClr val="bg2">
                      <a:lumMod val="25000"/>
                    </a:schemeClr>
                  </a:solidFill>
                  <a:latin typeface="Butler" panose="02070803080706020303" pitchFamily="18" charset="0"/>
                  <a:ea typeface="+mj-ea"/>
                  <a:cs typeface="+mj-cs"/>
                </a:defRPr>
              </a:lvl1pPr>
            </a:lstStyle>
            <a:p>
              <a:pPr lvl="0">
                <a:defRPr/>
              </a:pPr>
              <a:r>
                <a:rPr lang="fr-FR" sz="1600" b="1" cap="small" dirty="0">
                  <a:solidFill>
                    <a:srgbClr val="E7E6E6">
                      <a:lumMod val="25000"/>
                    </a:srgbClr>
                  </a:solidFill>
                  <a:latin typeface="Century Gothic" panose="020B0502020202020204" pitchFamily="34" charset="0"/>
                </a:rPr>
                <a:t>Désaltère</a:t>
              </a:r>
            </a:p>
            <a:p>
              <a:pPr lvl="0">
                <a:defRPr/>
              </a:pPr>
              <a:r>
                <a:rPr lang="fr-FR" sz="1600" cap="small" dirty="0">
                  <a:solidFill>
                    <a:srgbClr val="E7E6E6">
                      <a:lumMod val="25000"/>
                    </a:srgbClr>
                  </a:solidFill>
                  <a:latin typeface="Century Gothic" panose="020B0502020202020204" pitchFamily="34" charset="0"/>
                </a:rPr>
                <a:t>la peau</a:t>
              </a:r>
              <a:endParaRPr lang="fr-FR" sz="1600" dirty="0">
                <a:solidFill>
                  <a:srgbClr val="E7E6E6">
                    <a:lumMod val="25000"/>
                  </a:srgbClr>
                </a:solidFill>
                <a:latin typeface="Century Gothic" panose="020B0502020202020204" pitchFamily="34" charset="0"/>
              </a:endParaRPr>
            </a:p>
          </p:txBody>
        </p:sp>
        <p:sp>
          <p:nvSpPr>
            <p:cNvPr id="26" name="Titre 1">
              <a:extLst>
                <a:ext uri="{FF2B5EF4-FFF2-40B4-BE49-F238E27FC236}">
                  <a16:creationId xmlns:a16="http://schemas.microsoft.com/office/drawing/2014/main" id="{D112E4AD-2CB9-4485-B61B-E457B5B4BD0F}"/>
                </a:ext>
              </a:extLst>
            </p:cNvPr>
            <p:cNvSpPr txBox="1">
              <a:spLocks/>
            </p:cNvSpPr>
            <p:nvPr/>
          </p:nvSpPr>
          <p:spPr>
            <a:xfrm>
              <a:off x="6977738" y="3011376"/>
              <a:ext cx="1835232" cy="677109"/>
            </a:xfrm>
            <a:prstGeom prst="rect">
              <a:avLst/>
            </a:prstGeom>
          </p:spPr>
          <p:txBody>
            <a:bodyPr vert="horz" lIns="91440" tIns="45720" rIns="91440" bIns="45720" rtlCol="0" anchor="ctr">
              <a:normAutofit/>
            </a:bodyPr>
            <a:lstStyle>
              <a:lvl1pPr algn="ctr" defTabSz="914400" rtl="0" eaLnBrk="1" latinLnBrk="0" hangingPunct="1">
                <a:lnSpc>
                  <a:spcPct val="90000"/>
                </a:lnSpc>
                <a:spcBef>
                  <a:spcPct val="0"/>
                </a:spcBef>
                <a:buNone/>
                <a:defRPr sz="3600" kern="1200">
                  <a:solidFill>
                    <a:schemeClr val="bg2">
                      <a:lumMod val="25000"/>
                    </a:schemeClr>
                  </a:solidFill>
                  <a:latin typeface="Butler" panose="02070803080706020303" pitchFamily="18" charset="0"/>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fr-FR" sz="1600" b="1" i="0" u="none" strike="noStrike" kern="1200" cap="small" spc="0" normalizeH="0" baseline="0" noProof="0" dirty="0" smtClean="0">
                  <a:ln>
                    <a:noFill/>
                  </a:ln>
                  <a:solidFill>
                    <a:srgbClr val="E7E6E6">
                      <a:lumMod val="25000"/>
                    </a:srgbClr>
                  </a:solidFill>
                  <a:effectLst/>
                  <a:uLnTx/>
                  <a:uFillTx/>
                  <a:latin typeface="Century Gothic" panose="020B0502020202020204" pitchFamily="34" charset="0"/>
                </a:rPr>
                <a:t>Rééquilibre</a:t>
              </a:r>
              <a:endParaRPr kumimoji="0" lang="fr-FR" sz="1600" b="1" i="0" u="none" strike="noStrike" kern="1200" cap="small" spc="0" normalizeH="0" baseline="0" noProof="0" dirty="0">
                <a:ln>
                  <a:noFill/>
                </a:ln>
                <a:solidFill>
                  <a:srgbClr val="E7E6E6">
                    <a:lumMod val="25000"/>
                  </a:srgbClr>
                </a:solidFill>
                <a:effectLst/>
                <a:uLnTx/>
                <a:uFillTx/>
                <a:latin typeface="Century Gothic" panose="020B0502020202020204" pitchFamily="34" charset="0"/>
              </a:endParaRPr>
            </a:p>
            <a:p>
              <a:pPr marL="0" marR="0" lvl="0" indent="0" algn="ctr" defTabSz="914400" rtl="0" eaLnBrk="1" fontAlgn="auto" latinLnBrk="0" hangingPunct="1">
                <a:lnSpc>
                  <a:spcPct val="90000"/>
                </a:lnSpc>
                <a:spcBef>
                  <a:spcPct val="0"/>
                </a:spcBef>
                <a:spcAft>
                  <a:spcPts val="0"/>
                </a:spcAft>
                <a:buClrTx/>
                <a:buSzTx/>
                <a:buFontTx/>
                <a:buNone/>
                <a:tabLst/>
                <a:defRPr/>
              </a:pPr>
              <a:r>
                <a:rPr lang="fr-FR" sz="1600" cap="small" dirty="0">
                  <a:solidFill>
                    <a:srgbClr val="E7E6E6">
                      <a:lumMod val="25000"/>
                    </a:srgbClr>
                  </a:solidFill>
                  <a:latin typeface="Century Gothic" panose="020B0502020202020204" pitchFamily="34" charset="0"/>
                </a:rPr>
                <a:t>l</a:t>
              </a:r>
              <a:r>
                <a:rPr kumimoji="0" lang="fr-FR" sz="1600" b="0" i="0" u="none" strike="noStrike" kern="1200" cap="small" spc="0" normalizeH="0" baseline="0" noProof="0" dirty="0" smtClean="0">
                  <a:ln>
                    <a:noFill/>
                  </a:ln>
                  <a:solidFill>
                    <a:srgbClr val="E7E6E6">
                      <a:lumMod val="25000"/>
                    </a:srgbClr>
                  </a:solidFill>
                  <a:effectLst/>
                  <a:uLnTx/>
                  <a:uFillTx/>
                  <a:latin typeface="Century Gothic" panose="020B0502020202020204" pitchFamily="34" charset="0"/>
                </a:rPr>
                <a:t>a peau</a:t>
              </a:r>
              <a:endParaRPr kumimoji="0" lang="fr-FR" sz="1600" b="0" i="0" u="none" strike="noStrike" kern="1200" cap="none" spc="0" normalizeH="0" baseline="0" noProof="0" dirty="0">
                <a:ln>
                  <a:noFill/>
                </a:ln>
                <a:solidFill>
                  <a:srgbClr val="E7E6E6">
                    <a:lumMod val="25000"/>
                  </a:srgbClr>
                </a:solidFill>
                <a:effectLst/>
                <a:uLnTx/>
                <a:uFillTx/>
                <a:latin typeface="Century Gothic" panose="020B0502020202020204" pitchFamily="34" charset="0"/>
              </a:endParaRPr>
            </a:p>
          </p:txBody>
        </p:sp>
        <p:sp>
          <p:nvSpPr>
            <p:cNvPr id="27" name="ZoneTexte 26">
              <a:extLst>
                <a:ext uri="{FF2B5EF4-FFF2-40B4-BE49-F238E27FC236}">
                  <a16:creationId xmlns:a16="http://schemas.microsoft.com/office/drawing/2014/main" id="{F560F0DB-2BB4-4228-9907-64B85593ACA6}"/>
                </a:ext>
              </a:extLst>
            </p:cNvPr>
            <p:cNvSpPr txBox="1"/>
            <p:nvPr/>
          </p:nvSpPr>
          <p:spPr>
            <a:xfrm>
              <a:off x="7233954" y="2643517"/>
              <a:ext cx="1079152" cy="523220"/>
            </a:xfrm>
            <a:prstGeom prst="rect">
              <a:avLst/>
            </a:prstGeom>
            <a:solidFill>
              <a:schemeClr val="bg1"/>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800" b="1" i="0" u="none" strike="noStrike" kern="1200" cap="none" spc="0" normalizeH="0" baseline="0" noProof="0" dirty="0">
                  <a:ln w="18415" cmpd="sng">
                    <a:solidFill>
                      <a:srgbClr val="FFFFFF"/>
                    </a:solidFill>
                    <a:prstDash val="solid"/>
                  </a:ln>
                  <a:solidFill>
                    <a:srgbClr val="9790BE"/>
                  </a:solidFill>
                  <a:effectLst>
                    <a:outerShdw blurRad="38100" dist="38100" dir="2700000" algn="tl">
                      <a:srgbClr val="000000">
                        <a:alpha val="43137"/>
                      </a:srgbClr>
                    </a:outerShdw>
                  </a:effectLst>
                  <a:uLnTx/>
                  <a:uFillTx/>
                  <a:latin typeface="Century Gothic" panose="020B0502020202020204" pitchFamily="34" charset="0"/>
                </a:rPr>
                <a:t>04</a:t>
              </a:r>
            </a:p>
          </p:txBody>
        </p:sp>
        <p:sp>
          <p:nvSpPr>
            <p:cNvPr id="28" name="Titre 1">
              <a:extLst>
                <a:ext uri="{FF2B5EF4-FFF2-40B4-BE49-F238E27FC236}">
                  <a16:creationId xmlns:a16="http://schemas.microsoft.com/office/drawing/2014/main" id="{B5072D99-C69A-4035-9906-B7F4EE20514E}"/>
                </a:ext>
              </a:extLst>
            </p:cNvPr>
            <p:cNvSpPr txBox="1">
              <a:spLocks/>
            </p:cNvSpPr>
            <p:nvPr/>
          </p:nvSpPr>
          <p:spPr>
            <a:xfrm>
              <a:off x="4496521" y="3032958"/>
              <a:ext cx="1975966" cy="710968"/>
            </a:xfrm>
            <a:prstGeom prst="rect">
              <a:avLst/>
            </a:prstGeom>
          </p:spPr>
          <p:txBody>
            <a:bodyPr vert="horz" lIns="91440" tIns="45720" rIns="91440" bIns="45720" rtlCol="0" anchor="ctr">
              <a:normAutofit/>
            </a:bodyPr>
            <a:lstStyle>
              <a:lvl1pPr algn="ctr" defTabSz="914400" rtl="0" eaLnBrk="1" latinLnBrk="0" hangingPunct="1">
                <a:lnSpc>
                  <a:spcPct val="90000"/>
                </a:lnSpc>
                <a:spcBef>
                  <a:spcPct val="0"/>
                </a:spcBef>
                <a:buNone/>
                <a:defRPr sz="3600" kern="1200">
                  <a:solidFill>
                    <a:schemeClr val="bg2">
                      <a:lumMod val="25000"/>
                    </a:schemeClr>
                  </a:solidFill>
                  <a:latin typeface="Butler" panose="02070803080706020303" pitchFamily="18" charset="0"/>
                  <a:ea typeface="+mj-ea"/>
                  <a:cs typeface="+mj-cs"/>
                </a:defRPr>
              </a:lvl1pPr>
            </a:lstStyle>
            <a:p>
              <a:pPr lvl="0">
                <a:defRPr/>
              </a:pPr>
              <a:r>
                <a:rPr lang="fr-FR" sz="1600" b="1" cap="small" dirty="0">
                  <a:solidFill>
                    <a:srgbClr val="E7E6E6">
                      <a:lumMod val="25000"/>
                    </a:srgbClr>
                  </a:solidFill>
                  <a:latin typeface="Century Gothic" panose="020B0502020202020204" pitchFamily="34" charset="0"/>
                </a:rPr>
                <a:t>Apaise</a:t>
              </a:r>
              <a:r>
                <a:rPr lang="fr-FR" sz="1600" cap="small" dirty="0">
                  <a:solidFill>
                    <a:srgbClr val="E7E6E6">
                      <a:lumMod val="25000"/>
                    </a:srgbClr>
                  </a:solidFill>
                  <a:latin typeface="Century Gothic" panose="020B0502020202020204" pitchFamily="34" charset="0"/>
                </a:rPr>
                <a:t/>
              </a:r>
              <a:br>
                <a:rPr lang="fr-FR" sz="1600" cap="small" dirty="0">
                  <a:solidFill>
                    <a:srgbClr val="E7E6E6">
                      <a:lumMod val="25000"/>
                    </a:srgbClr>
                  </a:solidFill>
                  <a:latin typeface="Century Gothic" panose="020B0502020202020204" pitchFamily="34" charset="0"/>
                </a:rPr>
              </a:br>
              <a:r>
                <a:rPr lang="fr-FR" sz="1600" cap="small" dirty="0">
                  <a:solidFill>
                    <a:srgbClr val="E7E6E6">
                      <a:lumMod val="25000"/>
                    </a:srgbClr>
                  </a:solidFill>
                  <a:latin typeface="Century Gothic" panose="020B0502020202020204" pitchFamily="34" charset="0"/>
                </a:rPr>
                <a:t>la peau</a:t>
              </a:r>
              <a:endParaRPr lang="fr-FR" sz="1600" dirty="0">
                <a:solidFill>
                  <a:srgbClr val="E7E6E6">
                    <a:lumMod val="25000"/>
                  </a:srgbClr>
                </a:solidFill>
                <a:latin typeface="Century Gothic" panose="020B0502020202020204" pitchFamily="34" charset="0"/>
              </a:endParaRPr>
            </a:p>
          </p:txBody>
        </p:sp>
      </p:grpSp>
      <p:grpSp>
        <p:nvGrpSpPr>
          <p:cNvPr id="49" name="Groupe 48">
            <a:extLst>
              <a:ext uri="{FF2B5EF4-FFF2-40B4-BE49-F238E27FC236}">
                <a16:creationId xmlns:a16="http://schemas.microsoft.com/office/drawing/2014/main" id="{2A679AAE-93B2-4C5A-9DD4-84D79FF84566}"/>
              </a:ext>
            </a:extLst>
          </p:cNvPr>
          <p:cNvGrpSpPr/>
          <p:nvPr/>
        </p:nvGrpSpPr>
        <p:grpSpPr>
          <a:xfrm>
            <a:off x="5462899" y="3847057"/>
            <a:ext cx="6350214" cy="1013614"/>
            <a:chOff x="6030411" y="2793568"/>
            <a:chExt cx="6360374" cy="1163984"/>
          </a:xfrm>
        </p:grpSpPr>
        <p:sp>
          <p:nvSpPr>
            <p:cNvPr id="50" name="Rectangle à coins arrondis 8">
              <a:extLst>
                <a:ext uri="{FF2B5EF4-FFF2-40B4-BE49-F238E27FC236}">
                  <a16:creationId xmlns:a16="http://schemas.microsoft.com/office/drawing/2014/main" id="{37E9CEDD-0C69-4F05-9E58-150419603EFE}"/>
                </a:ext>
              </a:extLst>
            </p:cNvPr>
            <p:cNvSpPr/>
            <p:nvPr/>
          </p:nvSpPr>
          <p:spPr>
            <a:xfrm>
              <a:off x="6030411" y="3097581"/>
              <a:ext cx="6360374" cy="859971"/>
            </a:xfrm>
            <a:prstGeom prst="roundRect">
              <a:avLst/>
            </a:prstGeom>
            <a:solidFill>
              <a:schemeClr val="bg1"/>
            </a:solidFill>
            <a:ln>
              <a:solidFill>
                <a:srgbClr val="9790B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entury Gothic" panose="020B0502020202020204" pitchFamily="34" charset="0"/>
              </a:endParaRPr>
            </a:p>
          </p:txBody>
        </p:sp>
        <p:sp>
          <p:nvSpPr>
            <p:cNvPr id="51" name="Titre 1">
              <a:extLst>
                <a:ext uri="{FF2B5EF4-FFF2-40B4-BE49-F238E27FC236}">
                  <a16:creationId xmlns:a16="http://schemas.microsoft.com/office/drawing/2014/main" id="{11B07903-97F9-4B79-A4F3-B25896E456AC}"/>
                </a:ext>
              </a:extLst>
            </p:cNvPr>
            <p:cNvSpPr txBox="1">
              <a:spLocks/>
            </p:cNvSpPr>
            <p:nvPr/>
          </p:nvSpPr>
          <p:spPr>
            <a:xfrm>
              <a:off x="6272740" y="2793568"/>
              <a:ext cx="2558006" cy="578995"/>
            </a:xfrm>
            <a:prstGeom prst="rect">
              <a:avLst/>
            </a:prstGeom>
            <a:solidFill>
              <a:schemeClr val="bg1"/>
            </a:solidFill>
          </p:spPr>
          <p:txBody>
            <a:bodyPr vert="horz" lIns="91440" tIns="45720" rIns="91440" bIns="45720" rtlCol="0" anchor="ctr">
              <a:noAutofit/>
            </a:bodyPr>
            <a:lstStyle>
              <a:lvl1pPr algn="ctr" defTabSz="914400" rtl="0" eaLnBrk="1" latinLnBrk="0" hangingPunct="1">
                <a:lnSpc>
                  <a:spcPct val="90000"/>
                </a:lnSpc>
                <a:spcBef>
                  <a:spcPct val="0"/>
                </a:spcBef>
                <a:buNone/>
                <a:defRPr sz="3600" kern="1200">
                  <a:solidFill>
                    <a:schemeClr val="bg2">
                      <a:lumMod val="25000"/>
                    </a:schemeClr>
                  </a:solidFill>
                  <a:latin typeface="Butler" panose="02070803080706020303" pitchFamily="18" charset="0"/>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fr-FR" sz="2000" b="1" i="0" u="none" strike="noStrike" kern="1200" cap="small" spc="0" normalizeH="0" baseline="0" noProof="0" dirty="0" smtClean="0">
                  <a:ln>
                    <a:noFill/>
                  </a:ln>
                  <a:solidFill>
                    <a:srgbClr val="E7E6E6">
                      <a:lumMod val="25000"/>
                    </a:srgbClr>
                  </a:solidFill>
                  <a:effectLst/>
                  <a:uLnTx/>
                  <a:uFillTx/>
                  <a:latin typeface="Century Gothic" panose="020B0502020202020204" pitchFamily="34" charset="0"/>
                </a:rPr>
                <a:t>Fréquence</a:t>
              </a:r>
              <a:endParaRPr kumimoji="0" lang="fr-FR" sz="2000" b="0" i="0" u="none" strike="noStrike" kern="1200" cap="none" spc="0" normalizeH="0" baseline="0" noProof="0" dirty="0">
                <a:ln>
                  <a:noFill/>
                </a:ln>
                <a:solidFill>
                  <a:srgbClr val="E7E6E6">
                    <a:lumMod val="25000"/>
                  </a:srgbClr>
                </a:solidFill>
                <a:effectLst/>
                <a:uLnTx/>
                <a:uFillTx/>
                <a:latin typeface="Century Gothic" panose="020B0502020202020204" pitchFamily="34" charset="0"/>
              </a:endParaRPr>
            </a:p>
          </p:txBody>
        </p:sp>
        <p:sp>
          <p:nvSpPr>
            <p:cNvPr id="52" name="ZoneTexte 51">
              <a:extLst>
                <a:ext uri="{FF2B5EF4-FFF2-40B4-BE49-F238E27FC236}">
                  <a16:creationId xmlns:a16="http://schemas.microsoft.com/office/drawing/2014/main" id="{50F2ADAC-D29E-438F-B4F2-C9BAB54ABB99}"/>
                </a:ext>
              </a:extLst>
            </p:cNvPr>
            <p:cNvSpPr txBox="1"/>
            <p:nvPr/>
          </p:nvSpPr>
          <p:spPr>
            <a:xfrm>
              <a:off x="6323237" y="3278524"/>
              <a:ext cx="5961549" cy="67152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600" b="0" i="0" u="none" strike="noStrike" kern="1200" cap="none" spc="0" normalizeH="0" baseline="0" noProof="0" dirty="0" smtClean="0">
                  <a:ln>
                    <a:noFill/>
                  </a:ln>
                  <a:solidFill>
                    <a:srgbClr val="E7E6E6">
                      <a:lumMod val="25000"/>
                    </a:srgbClr>
                  </a:solidFill>
                  <a:effectLst/>
                  <a:uLnTx/>
                  <a:uFillTx/>
                  <a:latin typeface="Century Gothic" panose="020B0502020202020204" pitchFamily="34" charset="0"/>
                </a:rPr>
                <a:t>Cure : 1 fois par semaine</a:t>
              </a:r>
              <a:r>
                <a:rPr kumimoji="0" lang="fr-FR" sz="1600" b="0" i="0" u="none" strike="noStrike" kern="1200" cap="none" spc="0" normalizeH="0" noProof="0" dirty="0" smtClean="0">
                  <a:ln>
                    <a:noFill/>
                  </a:ln>
                  <a:solidFill>
                    <a:srgbClr val="E7E6E6">
                      <a:lumMod val="25000"/>
                    </a:srgbClr>
                  </a:solidFill>
                  <a:effectLst/>
                  <a:uLnTx/>
                  <a:uFillTx/>
                  <a:latin typeface="Century Gothic" panose="020B0502020202020204" pitchFamily="34" charset="0"/>
                </a:rPr>
                <a: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600" b="0" i="0" u="none" strike="noStrike" kern="1200" cap="none" spc="0" normalizeH="0" noProof="0" dirty="0" smtClean="0">
                  <a:ln>
                    <a:noFill/>
                  </a:ln>
                  <a:solidFill>
                    <a:srgbClr val="E7E6E6">
                      <a:lumMod val="25000"/>
                    </a:srgbClr>
                  </a:solidFill>
                  <a:effectLst/>
                  <a:uLnTx/>
                  <a:uFillTx/>
                  <a:latin typeface="Century Gothic" panose="020B0502020202020204" pitchFamily="34" charset="0"/>
                </a:rPr>
                <a:t>Entretien : 1 fois par </a:t>
              </a:r>
              <a:r>
                <a:rPr kumimoji="0" lang="fr-FR" sz="1600" b="0" i="0" u="none" strike="noStrike" kern="1200" cap="none" spc="0" normalizeH="0" baseline="0" noProof="0" dirty="0" smtClean="0">
                  <a:ln>
                    <a:noFill/>
                  </a:ln>
                  <a:solidFill>
                    <a:srgbClr val="E7E6E6">
                      <a:lumMod val="25000"/>
                    </a:srgbClr>
                  </a:solidFill>
                  <a:effectLst/>
                  <a:uLnTx/>
                  <a:uFillTx/>
                  <a:latin typeface="Century Gothic" panose="020B0502020202020204" pitchFamily="34" charset="0"/>
                </a:rPr>
                <a:t>mois</a:t>
              </a:r>
              <a:endParaRPr kumimoji="0" lang="fr-FR" sz="1600" b="0" i="0" u="none" strike="noStrike" kern="1200" cap="none" spc="0" normalizeH="0" baseline="0" noProof="0" dirty="0">
                <a:ln>
                  <a:noFill/>
                </a:ln>
                <a:solidFill>
                  <a:srgbClr val="E7E6E6">
                    <a:lumMod val="25000"/>
                  </a:srgbClr>
                </a:solidFill>
                <a:effectLst/>
                <a:uLnTx/>
                <a:uFillTx/>
                <a:latin typeface="Century Gothic" panose="020B0502020202020204" pitchFamily="34" charset="0"/>
              </a:endParaRPr>
            </a:p>
          </p:txBody>
        </p:sp>
      </p:grpSp>
      <p:grpSp>
        <p:nvGrpSpPr>
          <p:cNvPr id="4" name="Groupe 3"/>
          <p:cNvGrpSpPr/>
          <p:nvPr/>
        </p:nvGrpSpPr>
        <p:grpSpPr>
          <a:xfrm>
            <a:off x="59697" y="3741138"/>
            <a:ext cx="6388820" cy="2983847"/>
            <a:chOff x="59697" y="3741138"/>
            <a:chExt cx="6388820" cy="2983847"/>
          </a:xfrm>
        </p:grpSpPr>
        <p:grpSp>
          <p:nvGrpSpPr>
            <p:cNvPr id="9" name="Groupe 8">
              <a:extLst>
                <a:ext uri="{FF2B5EF4-FFF2-40B4-BE49-F238E27FC236}">
                  <a16:creationId xmlns:a16="http://schemas.microsoft.com/office/drawing/2014/main" id="{8EB5A6AC-A19C-4C96-9156-24AC6D495A2E}"/>
                </a:ext>
              </a:extLst>
            </p:cNvPr>
            <p:cNvGrpSpPr/>
            <p:nvPr/>
          </p:nvGrpSpPr>
          <p:grpSpPr>
            <a:xfrm>
              <a:off x="59697" y="3741138"/>
              <a:ext cx="6388820" cy="2983847"/>
              <a:chOff x="5643462" y="2793568"/>
              <a:chExt cx="6399042" cy="2751641"/>
            </a:xfrm>
          </p:grpSpPr>
          <p:grpSp>
            <p:nvGrpSpPr>
              <p:cNvPr id="10" name="Groupe 9">
                <a:extLst>
                  <a:ext uri="{FF2B5EF4-FFF2-40B4-BE49-F238E27FC236}">
                    <a16:creationId xmlns:a16="http://schemas.microsoft.com/office/drawing/2014/main" id="{2A679AAE-93B2-4C5A-9DD4-84D79FF84566}"/>
                  </a:ext>
                </a:extLst>
              </p:cNvPr>
              <p:cNvGrpSpPr/>
              <p:nvPr/>
            </p:nvGrpSpPr>
            <p:grpSpPr>
              <a:xfrm>
                <a:off x="5643462" y="2793568"/>
                <a:ext cx="6399042" cy="2751641"/>
                <a:chOff x="5643462" y="2793568"/>
                <a:chExt cx="6399042" cy="2751641"/>
              </a:xfrm>
            </p:grpSpPr>
            <p:sp>
              <p:nvSpPr>
                <p:cNvPr id="13" name="Rectangle à coins arrondis 8">
                  <a:extLst>
                    <a:ext uri="{FF2B5EF4-FFF2-40B4-BE49-F238E27FC236}">
                      <a16:creationId xmlns:a16="http://schemas.microsoft.com/office/drawing/2014/main" id="{37E9CEDD-0C69-4F05-9E58-150419603EFE}"/>
                    </a:ext>
                  </a:extLst>
                </p:cNvPr>
                <p:cNvSpPr/>
                <p:nvPr/>
              </p:nvSpPr>
              <p:spPr>
                <a:xfrm>
                  <a:off x="6030411" y="3097582"/>
                  <a:ext cx="4732072" cy="2447627"/>
                </a:xfrm>
                <a:prstGeom prst="roundRect">
                  <a:avLst/>
                </a:prstGeom>
                <a:solidFill>
                  <a:schemeClr val="bg1"/>
                </a:solidFill>
                <a:ln>
                  <a:solidFill>
                    <a:srgbClr val="9790B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entury Gothic" panose="020B0502020202020204" pitchFamily="34" charset="0"/>
                  </a:endParaRPr>
                </a:p>
              </p:txBody>
            </p:sp>
            <p:sp>
              <p:nvSpPr>
                <p:cNvPr id="14" name="Titre 1">
                  <a:extLst>
                    <a:ext uri="{FF2B5EF4-FFF2-40B4-BE49-F238E27FC236}">
                      <a16:creationId xmlns:a16="http://schemas.microsoft.com/office/drawing/2014/main" id="{11B07903-97F9-4B79-A4F3-B25896E456AC}"/>
                    </a:ext>
                  </a:extLst>
                </p:cNvPr>
                <p:cNvSpPr txBox="1">
                  <a:spLocks/>
                </p:cNvSpPr>
                <p:nvPr/>
              </p:nvSpPr>
              <p:spPr>
                <a:xfrm>
                  <a:off x="6272740" y="2793568"/>
                  <a:ext cx="2558006" cy="578995"/>
                </a:xfrm>
                <a:prstGeom prst="rect">
                  <a:avLst/>
                </a:prstGeom>
                <a:solidFill>
                  <a:schemeClr val="bg1"/>
                </a:solidFill>
              </p:spPr>
              <p:txBody>
                <a:bodyPr vert="horz" lIns="91440" tIns="45720" rIns="91440" bIns="45720" rtlCol="0" anchor="ctr">
                  <a:noAutofit/>
                </a:bodyPr>
                <a:lstStyle>
                  <a:lvl1pPr algn="ctr" defTabSz="914400" rtl="0" eaLnBrk="1" latinLnBrk="0" hangingPunct="1">
                    <a:lnSpc>
                      <a:spcPct val="90000"/>
                    </a:lnSpc>
                    <a:spcBef>
                      <a:spcPct val="0"/>
                    </a:spcBef>
                    <a:buNone/>
                    <a:defRPr sz="3600" kern="1200">
                      <a:solidFill>
                        <a:schemeClr val="bg2">
                          <a:lumMod val="25000"/>
                        </a:schemeClr>
                      </a:solidFill>
                      <a:latin typeface="Butler" panose="02070803080706020303" pitchFamily="18" charset="0"/>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lang="fr-FR" sz="2000" b="1" cap="small" dirty="0" smtClean="0">
                      <a:solidFill>
                        <a:srgbClr val="E7E6E6">
                          <a:lumMod val="25000"/>
                        </a:srgbClr>
                      </a:solidFill>
                      <a:latin typeface="Century Gothic" panose="020B0502020202020204" pitchFamily="34" charset="0"/>
                    </a:rPr>
                    <a:t>Principales</a:t>
                  </a:r>
                  <a:r>
                    <a:rPr kumimoji="0" lang="fr-FR" sz="2000" b="1" i="0" u="none" strike="noStrike" kern="1200" cap="small" spc="0" normalizeH="0" baseline="0" noProof="0" dirty="0" smtClean="0">
                      <a:ln>
                        <a:noFill/>
                      </a:ln>
                      <a:solidFill>
                        <a:srgbClr val="E7E6E6">
                          <a:lumMod val="25000"/>
                        </a:srgbClr>
                      </a:solidFill>
                      <a:effectLst/>
                      <a:uLnTx/>
                      <a:uFillTx/>
                      <a:latin typeface="Century Gothic" panose="020B0502020202020204" pitchFamily="34" charset="0"/>
                    </a:rPr>
                    <a:t> Etapes </a:t>
                  </a:r>
                  <a:endParaRPr kumimoji="0" lang="fr-FR" sz="2000" b="0" i="0" u="none" strike="noStrike" kern="1200" cap="none" spc="0" normalizeH="0" baseline="0" noProof="0" dirty="0">
                    <a:ln>
                      <a:noFill/>
                    </a:ln>
                    <a:solidFill>
                      <a:srgbClr val="E7E6E6">
                        <a:lumMod val="25000"/>
                      </a:srgbClr>
                    </a:solidFill>
                    <a:effectLst/>
                    <a:uLnTx/>
                    <a:uFillTx/>
                    <a:latin typeface="Century Gothic" panose="020B0502020202020204" pitchFamily="34" charset="0"/>
                  </a:endParaRPr>
                </a:p>
              </p:txBody>
            </p:sp>
            <p:sp>
              <p:nvSpPr>
                <p:cNvPr id="15" name="ZoneTexte 14">
                  <a:extLst>
                    <a:ext uri="{FF2B5EF4-FFF2-40B4-BE49-F238E27FC236}">
                      <a16:creationId xmlns:a16="http://schemas.microsoft.com/office/drawing/2014/main" id="{50F2ADAC-D29E-438F-B4F2-C9BAB54ABB99}"/>
                    </a:ext>
                  </a:extLst>
                </p:cNvPr>
                <p:cNvSpPr txBox="1"/>
                <p:nvPr/>
              </p:nvSpPr>
              <p:spPr>
                <a:xfrm>
                  <a:off x="6356456" y="3436949"/>
                  <a:ext cx="4698853" cy="31220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600" b="0" i="0" u="none" strike="noStrike" kern="1200" cap="none" spc="0" normalizeH="0" baseline="0" noProof="0" dirty="0" smtClean="0">
                      <a:ln>
                        <a:noFill/>
                      </a:ln>
                      <a:solidFill>
                        <a:srgbClr val="E7E6E6">
                          <a:lumMod val="25000"/>
                        </a:srgbClr>
                      </a:solidFill>
                      <a:effectLst/>
                      <a:uLnTx/>
                      <a:uFillTx/>
                      <a:latin typeface="Century Gothic" panose="020B0502020202020204" pitchFamily="34" charset="0"/>
                    </a:rPr>
                    <a:t>Masque sous vapeur</a:t>
                  </a:r>
                  <a:endParaRPr kumimoji="0" lang="fr-FR" sz="1600" b="0" i="0" u="none" strike="noStrike" kern="1200" cap="none" spc="0" normalizeH="0" baseline="0" noProof="0" dirty="0">
                    <a:ln>
                      <a:noFill/>
                    </a:ln>
                    <a:solidFill>
                      <a:srgbClr val="E7E6E6">
                        <a:lumMod val="25000"/>
                      </a:srgbClr>
                    </a:solidFill>
                    <a:effectLst/>
                    <a:uLnTx/>
                    <a:uFillTx/>
                    <a:latin typeface="Century Gothic" panose="020B0502020202020204" pitchFamily="34" charset="0"/>
                  </a:endParaRPr>
                </a:p>
              </p:txBody>
            </p:sp>
            <p:sp>
              <p:nvSpPr>
                <p:cNvPr id="16" name="ZoneTexte 15">
                  <a:extLst>
                    <a:ext uri="{FF2B5EF4-FFF2-40B4-BE49-F238E27FC236}">
                      <a16:creationId xmlns:a16="http://schemas.microsoft.com/office/drawing/2014/main" id="{F87E5F9C-3496-42C8-A1C4-5AD703AC5F99}"/>
                    </a:ext>
                  </a:extLst>
                </p:cNvPr>
                <p:cNvSpPr txBox="1"/>
                <p:nvPr/>
              </p:nvSpPr>
              <p:spPr>
                <a:xfrm>
                  <a:off x="6382565" y="4978690"/>
                  <a:ext cx="5659939" cy="31220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600" b="0" i="0" u="none" strike="noStrike" kern="1200" cap="none" spc="0" normalizeH="0" baseline="0" noProof="0" dirty="0" smtClean="0">
                      <a:ln>
                        <a:noFill/>
                      </a:ln>
                      <a:solidFill>
                        <a:srgbClr val="E7E6E6">
                          <a:lumMod val="25000"/>
                        </a:srgbClr>
                      </a:solidFill>
                      <a:effectLst/>
                      <a:uLnTx/>
                      <a:uFillTx/>
                      <a:latin typeface="Century Gothic" panose="020B0502020202020204" pitchFamily="34" charset="0"/>
                    </a:rPr>
                    <a:t>Double masque sur</a:t>
                  </a:r>
                  <a:r>
                    <a:rPr kumimoji="0" lang="fr-FR" sz="1600" b="0" i="0" u="none" strike="noStrike" kern="1200" cap="none" spc="0" normalizeH="0" noProof="0" dirty="0" smtClean="0">
                      <a:ln>
                        <a:noFill/>
                      </a:ln>
                      <a:solidFill>
                        <a:srgbClr val="E7E6E6">
                          <a:lumMod val="25000"/>
                        </a:srgbClr>
                      </a:solidFill>
                      <a:effectLst/>
                      <a:uLnTx/>
                      <a:uFillTx/>
                      <a:latin typeface="Century Gothic" panose="020B0502020202020204" pitchFamily="34" charset="0"/>
                    </a:rPr>
                    <a:t> mesure</a:t>
                  </a:r>
                  <a:endParaRPr kumimoji="0" lang="fr-FR" sz="1600" b="0" i="0" u="none" strike="noStrike" kern="1200" cap="none" spc="0" normalizeH="0" baseline="0" noProof="0" dirty="0">
                    <a:ln>
                      <a:noFill/>
                    </a:ln>
                    <a:solidFill>
                      <a:srgbClr val="E7E6E6">
                        <a:lumMod val="25000"/>
                      </a:srgbClr>
                    </a:solidFill>
                    <a:effectLst/>
                    <a:uLnTx/>
                    <a:uFillTx/>
                    <a:latin typeface="Century Gothic" panose="020B0502020202020204" pitchFamily="34" charset="0"/>
                  </a:endParaRPr>
                </a:p>
              </p:txBody>
            </p:sp>
            <p:sp>
              <p:nvSpPr>
                <p:cNvPr id="17" name="ZoneTexte 16">
                  <a:extLst>
                    <a:ext uri="{FF2B5EF4-FFF2-40B4-BE49-F238E27FC236}">
                      <a16:creationId xmlns:a16="http://schemas.microsoft.com/office/drawing/2014/main" id="{5C6A0B9A-E4AD-46BF-8CC5-AA23C79A3463}"/>
                    </a:ext>
                  </a:extLst>
                </p:cNvPr>
                <p:cNvSpPr txBox="1"/>
                <p:nvPr/>
              </p:nvSpPr>
              <p:spPr>
                <a:xfrm>
                  <a:off x="6356456" y="3882020"/>
                  <a:ext cx="4525118" cy="31220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sz="1600" dirty="0">
                      <a:solidFill>
                        <a:srgbClr val="E7E6E6">
                          <a:lumMod val="25000"/>
                        </a:srgbClr>
                      </a:solidFill>
                      <a:latin typeface="Century Gothic" panose="020B0502020202020204" pitchFamily="34" charset="0"/>
                    </a:rPr>
                    <a:t>10mn d’extraction </a:t>
                  </a:r>
                  <a:r>
                    <a:rPr kumimoji="0" lang="fr-FR" sz="1600" b="0" i="0" u="none" strike="noStrike" kern="1200" cap="none" spc="0" normalizeH="0" baseline="0" noProof="0" dirty="0" smtClean="0">
                      <a:ln>
                        <a:noFill/>
                      </a:ln>
                      <a:solidFill>
                        <a:srgbClr val="E7E6E6">
                          <a:lumMod val="25000"/>
                        </a:srgbClr>
                      </a:solidFill>
                      <a:effectLst/>
                      <a:uLnTx/>
                      <a:uFillTx/>
                      <a:latin typeface="Century Gothic" panose="020B0502020202020204" pitchFamily="34" charset="0"/>
                    </a:rPr>
                    <a:t>des comédons </a:t>
                  </a:r>
                  <a:endParaRPr kumimoji="0" lang="fr-FR" sz="1600" b="0" i="0" u="none" strike="noStrike" kern="1200" cap="none" spc="0" normalizeH="0" baseline="0" noProof="0" dirty="0">
                    <a:ln>
                      <a:noFill/>
                    </a:ln>
                    <a:solidFill>
                      <a:srgbClr val="E7E6E6">
                        <a:lumMod val="25000"/>
                      </a:srgbClr>
                    </a:solidFill>
                    <a:effectLst/>
                    <a:uLnTx/>
                    <a:uFillTx/>
                    <a:latin typeface="Century Gothic" panose="020B0502020202020204" pitchFamily="34" charset="0"/>
                  </a:endParaRPr>
                </a:p>
              </p:txBody>
            </p:sp>
            <p:sp>
              <p:nvSpPr>
                <p:cNvPr id="18" name="ZoneTexte 17">
                  <a:extLst>
                    <a:ext uri="{FF2B5EF4-FFF2-40B4-BE49-F238E27FC236}">
                      <a16:creationId xmlns:a16="http://schemas.microsoft.com/office/drawing/2014/main" id="{8820432A-692C-4E7A-BCCB-99D8D1FDD431}"/>
                    </a:ext>
                  </a:extLst>
                </p:cNvPr>
                <p:cNvSpPr txBox="1"/>
                <p:nvPr/>
              </p:nvSpPr>
              <p:spPr>
                <a:xfrm>
                  <a:off x="5643462" y="4348278"/>
                  <a:ext cx="766712" cy="482502"/>
                </a:xfrm>
                <a:prstGeom prst="rect">
                  <a:avLst/>
                </a:prstGeom>
                <a:solidFill>
                  <a:schemeClr val="bg1"/>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800" b="1" i="0" u="none" strike="noStrike" kern="1200" cap="none" spc="0" normalizeH="0" baseline="0" noProof="0" dirty="0">
                      <a:ln w="18415" cmpd="sng">
                        <a:solidFill>
                          <a:srgbClr val="FFFFFF"/>
                        </a:solidFill>
                        <a:prstDash val="solid"/>
                      </a:ln>
                      <a:solidFill>
                        <a:srgbClr val="9790BE"/>
                      </a:solidFill>
                      <a:effectLst>
                        <a:outerShdw blurRad="38100" dist="38100" dir="2700000" algn="tl">
                          <a:srgbClr val="000000">
                            <a:alpha val="43137"/>
                          </a:srgbClr>
                        </a:outerShdw>
                      </a:effectLst>
                      <a:uLnTx/>
                      <a:uFillTx/>
                      <a:latin typeface="Century Gothic" panose="020B0502020202020204" pitchFamily="34" charset="0"/>
                    </a:rPr>
                    <a:t>03</a:t>
                  </a:r>
                </a:p>
              </p:txBody>
            </p:sp>
          </p:grpSp>
          <p:sp>
            <p:nvSpPr>
              <p:cNvPr id="11" name="ZoneTexte 10">
                <a:extLst>
                  <a:ext uri="{FF2B5EF4-FFF2-40B4-BE49-F238E27FC236}">
                    <a16:creationId xmlns:a16="http://schemas.microsoft.com/office/drawing/2014/main" id="{EDF72643-E999-4BAA-8FAD-4DB5D97C9BD0}"/>
                  </a:ext>
                </a:extLst>
              </p:cNvPr>
              <p:cNvSpPr txBox="1"/>
              <p:nvPr/>
            </p:nvSpPr>
            <p:spPr>
              <a:xfrm>
                <a:off x="5655347" y="3303525"/>
                <a:ext cx="766712" cy="482502"/>
              </a:xfrm>
              <a:prstGeom prst="rect">
                <a:avLst/>
              </a:prstGeom>
              <a:solidFill>
                <a:schemeClr val="bg1"/>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800" b="1" i="0" u="none" strike="noStrike" kern="1200" cap="none" spc="0" normalizeH="0" baseline="0" noProof="0" dirty="0">
                    <a:ln w="18415" cmpd="sng">
                      <a:solidFill>
                        <a:srgbClr val="FFFFFF"/>
                      </a:solidFill>
                      <a:prstDash val="solid"/>
                    </a:ln>
                    <a:solidFill>
                      <a:srgbClr val="9790BE"/>
                    </a:solidFill>
                    <a:effectLst>
                      <a:outerShdw blurRad="38100" dist="38100" dir="2700000" algn="tl">
                        <a:srgbClr val="000000">
                          <a:alpha val="43137"/>
                        </a:srgbClr>
                      </a:outerShdw>
                    </a:effectLst>
                    <a:uLnTx/>
                    <a:uFillTx/>
                    <a:latin typeface="Century Gothic" panose="020B0502020202020204" pitchFamily="34" charset="0"/>
                  </a:rPr>
                  <a:t>01</a:t>
                </a:r>
              </a:p>
            </p:txBody>
          </p:sp>
          <p:sp>
            <p:nvSpPr>
              <p:cNvPr id="12" name="ZoneTexte 11">
                <a:extLst>
                  <a:ext uri="{FF2B5EF4-FFF2-40B4-BE49-F238E27FC236}">
                    <a16:creationId xmlns:a16="http://schemas.microsoft.com/office/drawing/2014/main" id="{F8DEA308-1803-4BD2-9D5D-3595A7EEE36F}"/>
                  </a:ext>
                </a:extLst>
              </p:cNvPr>
              <p:cNvSpPr txBox="1"/>
              <p:nvPr/>
            </p:nvSpPr>
            <p:spPr>
              <a:xfrm>
                <a:off x="5643462" y="3797126"/>
                <a:ext cx="766712" cy="482502"/>
              </a:xfrm>
              <a:prstGeom prst="rect">
                <a:avLst/>
              </a:prstGeom>
              <a:solidFill>
                <a:schemeClr val="bg1"/>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800" b="1" i="0" u="none" strike="noStrike" kern="1200" cap="none" spc="0" normalizeH="0" baseline="0" noProof="0" dirty="0">
                    <a:ln w="18415" cmpd="sng">
                      <a:solidFill>
                        <a:srgbClr val="FFFFFF"/>
                      </a:solidFill>
                      <a:prstDash val="solid"/>
                    </a:ln>
                    <a:solidFill>
                      <a:srgbClr val="9790BE"/>
                    </a:solidFill>
                    <a:effectLst>
                      <a:outerShdw blurRad="38100" dist="38100" dir="2700000" algn="tl">
                        <a:srgbClr val="000000">
                          <a:alpha val="43137"/>
                        </a:srgbClr>
                      </a:outerShdw>
                    </a:effectLst>
                    <a:uLnTx/>
                    <a:uFillTx/>
                    <a:latin typeface="Century Gothic" panose="020B0502020202020204" pitchFamily="34" charset="0"/>
                  </a:rPr>
                  <a:t>02</a:t>
                </a:r>
              </a:p>
            </p:txBody>
          </p:sp>
        </p:grpSp>
        <p:grpSp>
          <p:nvGrpSpPr>
            <p:cNvPr id="3" name="Groupe 2"/>
            <p:cNvGrpSpPr/>
            <p:nvPr/>
          </p:nvGrpSpPr>
          <p:grpSpPr>
            <a:xfrm>
              <a:off x="83428" y="5538301"/>
              <a:ext cx="4930367" cy="994694"/>
              <a:chOff x="83428" y="5203957"/>
              <a:chExt cx="4930367" cy="994694"/>
            </a:xfrm>
          </p:grpSpPr>
          <p:sp>
            <p:nvSpPr>
              <p:cNvPr id="37" name="ZoneTexte 36">
                <a:extLst>
                  <a:ext uri="{FF2B5EF4-FFF2-40B4-BE49-F238E27FC236}">
                    <a16:creationId xmlns:a16="http://schemas.microsoft.com/office/drawing/2014/main" id="{5C6A0B9A-E4AD-46BF-8CC5-AA23C79A3463}"/>
                  </a:ext>
                </a:extLst>
              </p:cNvPr>
              <p:cNvSpPr txBox="1"/>
              <p:nvPr/>
            </p:nvSpPr>
            <p:spPr>
              <a:xfrm>
                <a:off x="845942" y="5203957"/>
                <a:ext cx="4167853"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sz="1600" dirty="0">
                    <a:solidFill>
                      <a:srgbClr val="E7E6E6">
                        <a:lumMod val="25000"/>
                      </a:srgbClr>
                    </a:solidFill>
                    <a:latin typeface="Century Gothic" panose="020B0502020202020204" pitchFamily="34" charset="0"/>
                  </a:rPr>
                  <a:t>Double massage</a:t>
                </a:r>
              </a:p>
            </p:txBody>
          </p:sp>
          <p:sp>
            <p:nvSpPr>
              <p:cNvPr id="38" name="ZoneTexte 37">
                <a:extLst>
                  <a:ext uri="{FF2B5EF4-FFF2-40B4-BE49-F238E27FC236}">
                    <a16:creationId xmlns:a16="http://schemas.microsoft.com/office/drawing/2014/main" id="{8820432A-692C-4E7A-BCCB-99D8D1FDD431}"/>
                  </a:ext>
                </a:extLst>
              </p:cNvPr>
              <p:cNvSpPr txBox="1"/>
              <p:nvPr/>
            </p:nvSpPr>
            <p:spPr>
              <a:xfrm>
                <a:off x="83428" y="5675431"/>
                <a:ext cx="765487" cy="523220"/>
              </a:xfrm>
              <a:prstGeom prst="rect">
                <a:avLst/>
              </a:prstGeom>
              <a:solidFill>
                <a:schemeClr val="bg1"/>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800" b="1" i="0" u="none" strike="noStrike" kern="1200" cap="none" spc="0" normalizeH="0" baseline="0" noProof="0" dirty="0" smtClean="0">
                    <a:ln w="18415" cmpd="sng">
                      <a:solidFill>
                        <a:srgbClr val="FFFFFF"/>
                      </a:solidFill>
                      <a:prstDash val="solid"/>
                    </a:ln>
                    <a:solidFill>
                      <a:srgbClr val="9790BE"/>
                    </a:solidFill>
                    <a:effectLst>
                      <a:outerShdw blurRad="38100" dist="38100" dir="2700000" algn="tl">
                        <a:srgbClr val="000000">
                          <a:alpha val="43137"/>
                        </a:srgbClr>
                      </a:outerShdw>
                    </a:effectLst>
                    <a:uLnTx/>
                    <a:uFillTx/>
                    <a:latin typeface="Century Gothic" panose="020B0502020202020204" pitchFamily="34" charset="0"/>
                  </a:rPr>
                  <a:t>04</a:t>
                </a:r>
                <a:endParaRPr kumimoji="0" lang="fr-FR" sz="2800" b="1" i="0" u="none" strike="noStrike" kern="1200" cap="none" spc="0" normalizeH="0" baseline="0" noProof="0" dirty="0">
                  <a:ln w="18415" cmpd="sng">
                    <a:solidFill>
                      <a:srgbClr val="FFFFFF"/>
                    </a:solidFill>
                    <a:prstDash val="solid"/>
                  </a:ln>
                  <a:solidFill>
                    <a:srgbClr val="9790BE"/>
                  </a:solidFill>
                  <a:effectLst>
                    <a:outerShdw blurRad="38100" dist="38100" dir="2700000" algn="tl">
                      <a:srgbClr val="000000">
                        <a:alpha val="43137"/>
                      </a:srgbClr>
                    </a:outerShdw>
                  </a:effectLst>
                  <a:uLnTx/>
                  <a:uFillTx/>
                  <a:latin typeface="Century Gothic" panose="020B0502020202020204" pitchFamily="34" charset="0"/>
                </a:endParaRPr>
              </a:p>
            </p:txBody>
          </p:sp>
        </p:grpSp>
      </p:grpSp>
      <p:grpSp>
        <p:nvGrpSpPr>
          <p:cNvPr id="41" name="Groupe 40">
            <a:extLst>
              <a:ext uri="{FF2B5EF4-FFF2-40B4-BE49-F238E27FC236}">
                <a16:creationId xmlns:a16="http://schemas.microsoft.com/office/drawing/2014/main" id="{2A679AAE-93B2-4C5A-9DD4-84D79FF84566}"/>
              </a:ext>
            </a:extLst>
          </p:cNvPr>
          <p:cNvGrpSpPr/>
          <p:nvPr/>
        </p:nvGrpSpPr>
        <p:grpSpPr>
          <a:xfrm>
            <a:off x="5462899" y="4892884"/>
            <a:ext cx="6350214" cy="813068"/>
            <a:chOff x="6030411" y="2877459"/>
            <a:chExt cx="6360374" cy="902993"/>
          </a:xfrm>
        </p:grpSpPr>
        <p:sp>
          <p:nvSpPr>
            <p:cNvPr id="42" name="Rectangle à coins arrondis 8">
              <a:extLst>
                <a:ext uri="{FF2B5EF4-FFF2-40B4-BE49-F238E27FC236}">
                  <a16:creationId xmlns:a16="http://schemas.microsoft.com/office/drawing/2014/main" id="{37E9CEDD-0C69-4F05-9E58-150419603EFE}"/>
                </a:ext>
              </a:extLst>
            </p:cNvPr>
            <p:cNvSpPr/>
            <p:nvPr/>
          </p:nvSpPr>
          <p:spPr>
            <a:xfrm>
              <a:off x="6030411" y="3097582"/>
              <a:ext cx="6360374" cy="682870"/>
            </a:xfrm>
            <a:prstGeom prst="roundRect">
              <a:avLst/>
            </a:prstGeom>
            <a:solidFill>
              <a:schemeClr val="bg1"/>
            </a:solidFill>
            <a:ln>
              <a:solidFill>
                <a:srgbClr val="9790B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entury Gothic" panose="020B0502020202020204" pitchFamily="34" charset="0"/>
              </a:endParaRPr>
            </a:p>
          </p:txBody>
        </p:sp>
        <p:sp>
          <p:nvSpPr>
            <p:cNvPr id="46" name="Titre 1">
              <a:extLst>
                <a:ext uri="{FF2B5EF4-FFF2-40B4-BE49-F238E27FC236}">
                  <a16:creationId xmlns:a16="http://schemas.microsoft.com/office/drawing/2014/main" id="{11B07903-97F9-4B79-A4F3-B25896E456AC}"/>
                </a:ext>
              </a:extLst>
            </p:cNvPr>
            <p:cNvSpPr txBox="1">
              <a:spLocks/>
            </p:cNvSpPr>
            <p:nvPr/>
          </p:nvSpPr>
          <p:spPr>
            <a:xfrm>
              <a:off x="6272739" y="2877459"/>
              <a:ext cx="2558006" cy="399816"/>
            </a:xfrm>
            <a:prstGeom prst="rect">
              <a:avLst/>
            </a:prstGeom>
            <a:solidFill>
              <a:schemeClr val="bg1"/>
            </a:solidFill>
          </p:spPr>
          <p:txBody>
            <a:bodyPr vert="horz" lIns="91440" tIns="45720" rIns="91440" bIns="45720" rtlCol="0" anchor="ctr">
              <a:noAutofit/>
            </a:bodyPr>
            <a:lstStyle>
              <a:lvl1pPr algn="ctr" defTabSz="914400" rtl="0" eaLnBrk="1" latinLnBrk="0" hangingPunct="1">
                <a:lnSpc>
                  <a:spcPct val="90000"/>
                </a:lnSpc>
                <a:spcBef>
                  <a:spcPct val="0"/>
                </a:spcBef>
                <a:buNone/>
                <a:defRPr sz="3600" kern="1200">
                  <a:solidFill>
                    <a:schemeClr val="bg2">
                      <a:lumMod val="25000"/>
                    </a:schemeClr>
                  </a:solidFill>
                  <a:latin typeface="Butler" panose="02070803080706020303" pitchFamily="18" charset="0"/>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fr-FR" sz="2000" b="1" i="0" u="none" strike="noStrike" kern="1200" cap="small" spc="0" normalizeH="0" baseline="0" noProof="0" dirty="0" smtClean="0">
                  <a:ln>
                    <a:noFill/>
                  </a:ln>
                  <a:solidFill>
                    <a:srgbClr val="E7E6E6">
                      <a:lumMod val="25000"/>
                    </a:srgbClr>
                  </a:solidFill>
                  <a:effectLst/>
                  <a:uLnTx/>
                  <a:uFillTx/>
                  <a:latin typeface="Century Gothic" panose="020B0502020202020204" pitchFamily="34" charset="0"/>
                </a:rPr>
                <a:t>Cible</a:t>
              </a:r>
              <a:endParaRPr kumimoji="0" lang="fr-FR" sz="2000" b="0" i="0" u="none" strike="noStrike" kern="1200" cap="none" spc="0" normalizeH="0" baseline="0" noProof="0" dirty="0">
                <a:ln>
                  <a:noFill/>
                </a:ln>
                <a:solidFill>
                  <a:srgbClr val="E7E6E6">
                    <a:lumMod val="25000"/>
                  </a:srgbClr>
                </a:solidFill>
                <a:effectLst/>
                <a:uLnTx/>
                <a:uFillTx/>
                <a:latin typeface="Century Gothic" panose="020B0502020202020204" pitchFamily="34" charset="0"/>
              </a:endParaRPr>
            </a:p>
          </p:txBody>
        </p:sp>
        <p:sp>
          <p:nvSpPr>
            <p:cNvPr id="47" name="ZoneTexte 46">
              <a:extLst>
                <a:ext uri="{FF2B5EF4-FFF2-40B4-BE49-F238E27FC236}">
                  <a16:creationId xmlns:a16="http://schemas.microsoft.com/office/drawing/2014/main" id="{50F2ADAC-D29E-438F-B4F2-C9BAB54ABB99}"/>
                </a:ext>
              </a:extLst>
            </p:cNvPr>
            <p:cNvSpPr txBox="1"/>
            <p:nvPr/>
          </p:nvSpPr>
          <p:spPr>
            <a:xfrm>
              <a:off x="6351272" y="3263952"/>
              <a:ext cx="5961549" cy="375998"/>
            </a:xfrm>
            <a:prstGeom prst="rect">
              <a:avLst/>
            </a:prstGeom>
            <a:noFill/>
          </p:spPr>
          <p:txBody>
            <a:bodyPr wrap="square" rtlCol="0">
              <a:spAutoFit/>
            </a:bodyPr>
            <a:lstStyle/>
            <a:p>
              <a:pPr lvl="0">
                <a:defRPr/>
              </a:pPr>
              <a:r>
                <a:rPr lang="fr-FR" sz="1600" dirty="0">
                  <a:solidFill>
                    <a:srgbClr val="E7E6E6">
                      <a:lumMod val="25000"/>
                    </a:srgbClr>
                  </a:solidFill>
                  <a:latin typeface="Century Gothic" panose="020B0502020202020204" pitchFamily="34" charset="0"/>
                </a:rPr>
                <a:t>Peaux </a:t>
              </a:r>
              <a:r>
                <a:rPr lang="fr-FR" sz="1600" dirty="0" smtClean="0">
                  <a:solidFill>
                    <a:srgbClr val="E7E6E6">
                      <a:lumMod val="25000"/>
                    </a:srgbClr>
                  </a:solidFill>
                  <a:latin typeface="Century Gothic" panose="020B0502020202020204" pitchFamily="34" charset="0"/>
                </a:rPr>
                <a:t>déshydratées</a:t>
              </a:r>
              <a:endParaRPr lang="fr-FR" sz="1600" dirty="0">
                <a:solidFill>
                  <a:srgbClr val="E7E6E6">
                    <a:lumMod val="25000"/>
                  </a:srgbClr>
                </a:solidFill>
                <a:latin typeface="Century Gothic" panose="020B0502020202020204" pitchFamily="34" charset="0"/>
              </a:endParaRPr>
            </a:p>
          </p:txBody>
        </p:sp>
      </p:grpSp>
      <p:grpSp>
        <p:nvGrpSpPr>
          <p:cNvPr id="56" name="Groupe 55">
            <a:extLst>
              <a:ext uri="{FF2B5EF4-FFF2-40B4-BE49-F238E27FC236}">
                <a16:creationId xmlns:a16="http://schemas.microsoft.com/office/drawing/2014/main" id="{2A679AAE-93B2-4C5A-9DD4-84D79FF84566}"/>
              </a:ext>
            </a:extLst>
          </p:cNvPr>
          <p:cNvGrpSpPr/>
          <p:nvPr/>
        </p:nvGrpSpPr>
        <p:grpSpPr>
          <a:xfrm>
            <a:off x="5462899" y="5738165"/>
            <a:ext cx="6350214" cy="972303"/>
            <a:chOff x="6030411" y="2793568"/>
            <a:chExt cx="6360374" cy="1079840"/>
          </a:xfrm>
        </p:grpSpPr>
        <p:sp>
          <p:nvSpPr>
            <p:cNvPr id="57" name="Rectangle à coins arrondis 8">
              <a:extLst>
                <a:ext uri="{FF2B5EF4-FFF2-40B4-BE49-F238E27FC236}">
                  <a16:creationId xmlns:a16="http://schemas.microsoft.com/office/drawing/2014/main" id="{37E9CEDD-0C69-4F05-9E58-150419603EFE}"/>
                </a:ext>
              </a:extLst>
            </p:cNvPr>
            <p:cNvSpPr/>
            <p:nvPr/>
          </p:nvSpPr>
          <p:spPr>
            <a:xfrm>
              <a:off x="6030411" y="3097581"/>
              <a:ext cx="6360374" cy="775827"/>
            </a:xfrm>
            <a:prstGeom prst="roundRect">
              <a:avLst/>
            </a:prstGeom>
            <a:solidFill>
              <a:schemeClr val="bg1"/>
            </a:solidFill>
            <a:ln>
              <a:solidFill>
                <a:srgbClr val="9790B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entury Gothic" panose="020B0502020202020204" pitchFamily="34" charset="0"/>
              </a:endParaRPr>
            </a:p>
          </p:txBody>
        </p:sp>
        <p:sp>
          <p:nvSpPr>
            <p:cNvPr id="58" name="Titre 1">
              <a:extLst>
                <a:ext uri="{FF2B5EF4-FFF2-40B4-BE49-F238E27FC236}">
                  <a16:creationId xmlns:a16="http://schemas.microsoft.com/office/drawing/2014/main" id="{11B07903-97F9-4B79-A4F3-B25896E456AC}"/>
                </a:ext>
              </a:extLst>
            </p:cNvPr>
            <p:cNvSpPr txBox="1">
              <a:spLocks/>
            </p:cNvSpPr>
            <p:nvPr/>
          </p:nvSpPr>
          <p:spPr>
            <a:xfrm>
              <a:off x="6272739" y="2793568"/>
              <a:ext cx="3654056" cy="578995"/>
            </a:xfrm>
            <a:prstGeom prst="rect">
              <a:avLst/>
            </a:prstGeom>
            <a:solidFill>
              <a:schemeClr val="bg1"/>
            </a:solidFill>
          </p:spPr>
          <p:txBody>
            <a:bodyPr vert="horz" lIns="91440" tIns="45720" rIns="91440" bIns="45720" rtlCol="0" anchor="ctr">
              <a:noAutofit/>
            </a:bodyPr>
            <a:lstStyle>
              <a:lvl1pPr algn="ctr" defTabSz="914400" rtl="0" eaLnBrk="1" latinLnBrk="0" hangingPunct="1">
                <a:lnSpc>
                  <a:spcPct val="90000"/>
                </a:lnSpc>
                <a:spcBef>
                  <a:spcPct val="0"/>
                </a:spcBef>
                <a:buNone/>
                <a:defRPr sz="3600" kern="1200">
                  <a:solidFill>
                    <a:schemeClr val="bg2">
                      <a:lumMod val="25000"/>
                    </a:schemeClr>
                  </a:solidFill>
                  <a:latin typeface="Butler" panose="02070803080706020303" pitchFamily="18" charset="0"/>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fr-FR" sz="2000" b="1" i="0" u="none" strike="noStrike" kern="1200" cap="small" spc="0" normalizeH="0" noProof="0" dirty="0" smtClean="0">
                  <a:ln>
                    <a:noFill/>
                  </a:ln>
                  <a:solidFill>
                    <a:srgbClr val="E7E6E6">
                      <a:lumMod val="25000"/>
                    </a:srgbClr>
                  </a:solidFill>
                  <a:effectLst/>
                  <a:uLnTx/>
                  <a:uFillTx/>
                  <a:latin typeface="Century Gothic" panose="020B0502020202020204" pitchFamily="34" charset="0"/>
                </a:rPr>
                <a:t>Durée / Prix recommandé</a:t>
              </a:r>
              <a:endParaRPr kumimoji="0" lang="fr-FR" sz="2000" b="0" i="0" u="none" strike="noStrike" kern="1200" cap="none" spc="0" normalizeH="0" baseline="0" noProof="0" dirty="0">
                <a:ln>
                  <a:noFill/>
                </a:ln>
                <a:solidFill>
                  <a:srgbClr val="E7E6E6">
                    <a:lumMod val="25000"/>
                  </a:srgbClr>
                </a:solidFill>
                <a:effectLst/>
                <a:uLnTx/>
                <a:uFillTx/>
                <a:latin typeface="Century Gothic" panose="020B0502020202020204" pitchFamily="34" charset="0"/>
              </a:endParaRPr>
            </a:p>
          </p:txBody>
        </p:sp>
        <p:sp>
          <p:nvSpPr>
            <p:cNvPr id="59" name="ZoneTexte 58">
              <a:extLst>
                <a:ext uri="{FF2B5EF4-FFF2-40B4-BE49-F238E27FC236}">
                  <a16:creationId xmlns:a16="http://schemas.microsoft.com/office/drawing/2014/main" id="{50F2ADAC-D29E-438F-B4F2-C9BAB54ABB99}"/>
                </a:ext>
              </a:extLst>
            </p:cNvPr>
            <p:cNvSpPr txBox="1"/>
            <p:nvPr/>
          </p:nvSpPr>
          <p:spPr>
            <a:xfrm>
              <a:off x="6355059" y="3240078"/>
              <a:ext cx="5961549" cy="375998"/>
            </a:xfrm>
            <a:prstGeom prst="rect">
              <a:avLst/>
            </a:prstGeom>
            <a:noFill/>
          </p:spPr>
          <p:txBody>
            <a:bodyPr wrap="square" rtlCol="0">
              <a:spAutoFit/>
            </a:bodyPr>
            <a:lstStyle/>
            <a:p>
              <a:pPr lvl="0">
                <a:defRPr/>
              </a:pPr>
              <a:r>
                <a:rPr lang="fr-FR" sz="1600" dirty="0">
                  <a:solidFill>
                    <a:srgbClr val="E7E6E6">
                      <a:lumMod val="25000"/>
                    </a:srgbClr>
                  </a:solidFill>
                  <a:latin typeface="Century Gothic" panose="020B0502020202020204" pitchFamily="34" charset="0"/>
                </a:rPr>
                <a:t>60mn / </a:t>
              </a:r>
              <a:r>
                <a:rPr lang="fr-FR" sz="1600" dirty="0" smtClean="0">
                  <a:solidFill>
                    <a:srgbClr val="E7E6E6">
                      <a:lumMod val="25000"/>
                    </a:srgbClr>
                  </a:solidFill>
                  <a:latin typeface="Century Gothic" panose="020B0502020202020204" pitchFamily="34" charset="0"/>
                </a:rPr>
                <a:t>72€</a:t>
              </a:r>
              <a:endParaRPr lang="fr-FR" sz="1600" dirty="0">
                <a:solidFill>
                  <a:srgbClr val="E7E6E6">
                    <a:lumMod val="25000"/>
                  </a:srgbClr>
                </a:solidFill>
                <a:latin typeface="Century Gothic" panose="020B0502020202020204" pitchFamily="34" charset="0"/>
              </a:endParaRPr>
            </a:p>
          </p:txBody>
        </p:sp>
      </p:grpSp>
    </p:spTree>
    <p:extLst>
      <p:ext uri="{BB962C8B-B14F-4D97-AF65-F5344CB8AC3E}">
        <p14:creationId xmlns:p14="http://schemas.microsoft.com/office/powerpoint/2010/main" val="9997432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49"/>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41"/>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5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p:cNvPicPr>
            <a:picLocks noChangeAspect="1"/>
          </p:cNvPicPr>
          <p:nvPr/>
        </p:nvPicPr>
        <p:blipFill rotWithShape="1">
          <a:blip r:embed="rId3"/>
          <a:srcRect l="9416" t="15333" r="27709" b="16667"/>
          <a:stretch/>
        </p:blipFill>
        <p:spPr>
          <a:xfrm>
            <a:off x="91440" y="0"/>
            <a:ext cx="12100560" cy="6858000"/>
          </a:xfrm>
          <a:prstGeom prst="rect">
            <a:avLst/>
          </a:prstGeom>
        </p:spPr>
      </p:pic>
    </p:spTree>
    <p:extLst>
      <p:ext uri="{BB962C8B-B14F-4D97-AF65-F5344CB8AC3E}">
        <p14:creationId xmlns:p14="http://schemas.microsoft.com/office/powerpoint/2010/main" val="415439423"/>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 name="Rectangle 79"/>
          <p:cNvSpPr/>
          <p:nvPr/>
        </p:nvSpPr>
        <p:spPr>
          <a:xfrm>
            <a:off x="361954" y="1314843"/>
            <a:ext cx="11532093" cy="4713393"/>
          </a:xfrm>
          <a:prstGeom prst="rect">
            <a:avLst/>
          </a:prstGeom>
          <a:solidFill>
            <a:srgbClr val="C2E1E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lvl="0" algn="ctr">
              <a:defRPr/>
            </a:pPr>
            <a:endParaRPr lang="fr-FR" b="1" kern="0" cap="small" dirty="0">
              <a:solidFill>
                <a:prstClr val="black">
                  <a:lumMod val="75000"/>
                  <a:lumOff val="25000"/>
                </a:prstClr>
              </a:solidFill>
              <a:latin typeface="KyivType Sans2" panose="00000500000000000000" charset="0"/>
            </a:endParaRPr>
          </a:p>
        </p:txBody>
      </p:sp>
      <p:grpSp>
        <p:nvGrpSpPr>
          <p:cNvPr id="3" name="Groupe 2"/>
          <p:cNvGrpSpPr/>
          <p:nvPr/>
        </p:nvGrpSpPr>
        <p:grpSpPr>
          <a:xfrm>
            <a:off x="1217828" y="2471463"/>
            <a:ext cx="2786376" cy="2979508"/>
            <a:chOff x="435606" y="925827"/>
            <a:chExt cx="2786376" cy="2979508"/>
          </a:xfrm>
        </p:grpSpPr>
        <p:pic>
          <p:nvPicPr>
            <p:cNvPr id="1034" name="Picture 10" descr="https://o.remove.bg/downloads/db2fd569-131f-471d-a820-5704f5c26948/image-removebg-preview.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2881807">
              <a:off x="1676427" y="897251"/>
              <a:ext cx="933450" cy="990601"/>
            </a:xfrm>
            <a:prstGeom prst="rect">
              <a:avLst/>
            </a:prstGeom>
            <a:noFill/>
            <a:extLst>
              <a:ext uri="{909E8E84-426E-40DD-AFC4-6F175D3DCCD1}">
                <a14:hiddenFill xmlns:a14="http://schemas.microsoft.com/office/drawing/2010/main">
                  <a:solidFill>
                    <a:srgbClr val="FFFFFF"/>
                  </a:solidFill>
                </a14:hiddenFill>
              </a:ext>
            </a:extLst>
          </p:spPr>
        </p:pic>
        <p:sp>
          <p:nvSpPr>
            <p:cNvPr id="43" name="Rectangle 42"/>
            <p:cNvSpPr/>
            <p:nvPr/>
          </p:nvSpPr>
          <p:spPr>
            <a:xfrm>
              <a:off x="435606" y="3308435"/>
              <a:ext cx="1372858" cy="5969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fr-FR" sz="1200" b="1" dirty="0" smtClean="0">
                  <a:solidFill>
                    <a:prstClr val="black"/>
                  </a:solidFill>
                </a:rPr>
                <a:t>Hydratant 60 </a:t>
              </a:r>
            </a:p>
            <a:p>
              <a:pPr lvl="0" algn="ctr">
                <a:defRPr/>
              </a:pPr>
              <a:r>
                <a:rPr lang="fr-FR" sz="1200" b="1" dirty="0" smtClean="0">
                  <a:solidFill>
                    <a:prstClr val="black"/>
                  </a:solidFill>
                </a:rPr>
                <a:t>Masque </a:t>
              </a:r>
              <a:endParaRPr lang="fr-FR" sz="1200" b="1" dirty="0">
                <a:solidFill>
                  <a:prstClr val="black"/>
                </a:solidFill>
              </a:endParaRPr>
            </a:p>
          </p:txBody>
        </p:sp>
        <p:sp>
          <p:nvSpPr>
            <p:cNvPr id="45" name="Rectangle 44"/>
            <p:cNvSpPr/>
            <p:nvPr/>
          </p:nvSpPr>
          <p:spPr>
            <a:xfrm>
              <a:off x="1879965" y="1952140"/>
              <a:ext cx="1342017" cy="5969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fr-FR" sz="1200" dirty="0" smtClean="0">
                  <a:solidFill>
                    <a:prstClr val="black"/>
                  </a:solidFill>
                </a:rPr>
                <a:t>Hydrater</a:t>
              </a:r>
            </a:p>
            <a:p>
              <a:pPr lvl="0" algn="ctr">
                <a:defRPr/>
              </a:pPr>
              <a:r>
                <a:rPr lang="fr-FR" sz="1200" dirty="0" smtClean="0">
                  <a:solidFill>
                    <a:prstClr val="black"/>
                  </a:solidFill>
                </a:rPr>
                <a:t>Les peaux mixtes et grasses </a:t>
              </a:r>
              <a:endParaRPr lang="fr-FR" sz="1200" dirty="0">
                <a:solidFill>
                  <a:prstClr val="black"/>
                </a:solidFill>
              </a:endParaRPr>
            </a:p>
          </p:txBody>
        </p:sp>
      </p:grpSp>
      <p:grpSp>
        <p:nvGrpSpPr>
          <p:cNvPr id="4" name="Groupe 3"/>
          <p:cNvGrpSpPr/>
          <p:nvPr/>
        </p:nvGrpSpPr>
        <p:grpSpPr>
          <a:xfrm>
            <a:off x="5258593" y="2502678"/>
            <a:ext cx="2536125" cy="2948293"/>
            <a:chOff x="5247638" y="985985"/>
            <a:chExt cx="2536125" cy="2948293"/>
          </a:xfrm>
        </p:grpSpPr>
        <p:pic>
          <p:nvPicPr>
            <p:cNvPr id="40" name="Picture 10" descr="https://o.remove.bg/downloads/db2fd569-131f-471d-a820-5704f5c26948/image-removebg-preview.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2881807">
              <a:off x="6347531" y="957409"/>
              <a:ext cx="933450" cy="990601"/>
            </a:xfrm>
            <a:prstGeom prst="rect">
              <a:avLst/>
            </a:prstGeom>
            <a:noFill/>
            <a:extLst>
              <a:ext uri="{909E8E84-426E-40DD-AFC4-6F175D3DCCD1}">
                <a14:hiddenFill xmlns:a14="http://schemas.microsoft.com/office/drawing/2010/main">
                  <a:solidFill>
                    <a:srgbClr val="FFFFFF"/>
                  </a:solidFill>
                </a14:hiddenFill>
              </a:ext>
            </a:extLst>
          </p:spPr>
        </p:pic>
        <p:sp>
          <p:nvSpPr>
            <p:cNvPr id="58" name="Rectangle 57"/>
            <p:cNvSpPr/>
            <p:nvPr/>
          </p:nvSpPr>
          <p:spPr>
            <a:xfrm>
              <a:off x="6694307" y="1986065"/>
              <a:ext cx="1089456" cy="5969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fr-FR" sz="1200" dirty="0" smtClean="0">
                  <a:solidFill>
                    <a:prstClr val="black"/>
                  </a:solidFill>
                </a:rPr>
                <a:t>Hydrater les peaux sèches /déshydratées </a:t>
              </a:r>
              <a:endParaRPr lang="fr-FR" sz="1200" dirty="0">
                <a:solidFill>
                  <a:prstClr val="black"/>
                </a:solidFill>
              </a:endParaRPr>
            </a:p>
          </p:txBody>
        </p:sp>
        <p:sp>
          <p:nvSpPr>
            <p:cNvPr id="59" name="Rectangle 58"/>
            <p:cNvSpPr/>
            <p:nvPr/>
          </p:nvSpPr>
          <p:spPr>
            <a:xfrm>
              <a:off x="5247638" y="3337378"/>
              <a:ext cx="1372858" cy="5969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fr-FR" sz="1200" b="1" dirty="0" smtClean="0">
                  <a:solidFill>
                    <a:prstClr val="black"/>
                  </a:solidFill>
                </a:rPr>
                <a:t>Hydra N°1 </a:t>
              </a:r>
            </a:p>
            <a:p>
              <a:pPr lvl="0" algn="ctr">
                <a:defRPr/>
              </a:pPr>
              <a:r>
                <a:rPr lang="fr-FR" sz="1200" b="1" dirty="0" smtClean="0">
                  <a:solidFill>
                    <a:prstClr val="black"/>
                  </a:solidFill>
                </a:rPr>
                <a:t>Masque</a:t>
              </a:r>
              <a:endParaRPr lang="fr-FR" sz="1200" b="1" dirty="0">
                <a:solidFill>
                  <a:prstClr val="black"/>
                </a:solidFill>
              </a:endParaRPr>
            </a:p>
          </p:txBody>
        </p:sp>
      </p:grpSp>
      <p:grpSp>
        <p:nvGrpSpPr>
          <p:cNvPr id="5" name="Groupe 4"/>
          <p:cNvGrpSpPr/>
          <p:nvPr/>
        </p:nvGrpSpPr>
        <p:grpSpPr>
          <a:xfrm>
            <a:off x="8970749" y="2502677"/>
            <a:ext cx="2864574" cy="2832810"/>
            <a:chOff x="4432850" y="1019444"/>
            <a:chExt cx="2864574" cy="2832810"/>
          </a:xfrm>
        </p:grpSpPr>
        <p:pic>
          <p:nvPicPr>
            <p:cNvPr id="41" name="Picture 10" descr="https://o.remove.bg/downloads/db2fd569-131f-471d-a820-5704f5c26948/image-removebg-preview.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2881807">
              <a:off x="5842633" y="990868"/>
              <a:ext cx="933450" cy="990601"/>
            </a:xfrm>
            <a:prstGeom prst="rect">
              <a:avLst/>
            </a:prstGeom>
            <a:noFill/>
            <a:extLst>
              <a:ext uri="{909E8E84-426E-40DD-AFC4-6F175D3DCCD1}">
                <a14:hiddenFill xmlns:a14="http://schemas.microsoft.com/office/drawing/2010/main">
                  <a:solidFill>
                    <a:srgbClr val="FFFFFF"/>
                  </a:solidFill>
                </a14:hiddenFill>
              </a:ext>
            </a:extLst>
          </p:spPr>
        </p:pic>
        <p:sp>
          <p:nvSpPr>
            <p:cNvPr id="60" name="Rectangle 59"/>
            <p:cNvSpPr/>
            <p:nvPr/>
          </p:nvSpPr>
          <p:spPr>
            <a:xfrm>
              <a:off x="4432850" y="3370838"/>
              <a:ext cx="1372858" cy="48141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fr-FR" sz="1200" b="1" dirty="0" smtClean="0">
                  <a:solidFill>
                    <a:prstClr val="black"/>
                  </a:solidFill>
                </a:rPr>
                <a:t>Masque Modelant </a:t>
              </a:r>
              <a:endParaRPr lang="fr-FR" sz="1200" b="1" dirty="0">
                <a:solidFill>
                  <a:prstClr val="black"/>
                </a:solidFill>
              </a:endParaRPr>
            </a:p>
          </p:txBody>
        </p:sp>
        <p:sp>
          <p:nvSpPr>
            <p:cNvPr id="62" name="Rectangle 61"/>
            <p:cNvSpPr/>
            <p:nvPr/>
          </p:nvSpPr>
          <p:spPr>
            <a:xfrm>
              <a:off x="6207968" y="1982466"/>
              <a:ext cx="1089456" cy="5969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fr-FR" sz="1200" dirty="0" smtClean="0">
                  <a:solidFill>
                    <a:prstClr val="black"/>
                  </a:solidFill>
                </a:rPr>
                <a:t>Hydrater</a:t>
              </a:r>
            </a:p>
            <a:p>
              <a:pPr lvl="0" algn="ctr">
                <a:defRPr/>
              </a:pPr>
              <a:r>
                <a:rPr lang="fr-FR" sz="1200" dirty="0" smtClean="0">
                  <a:solidFill>
                    <a:prstClr val="black"/>
                  </a:solidFill>
                </a:rPr>
                <a:t>Illuminer</a:t>
              </a:r>
              <a:endParaRPr lang="fr-FR" sz="1200" dirty="0">
                <a:solidFill>
                  <a:prstClr val="black"/>
                </a:solidFill>
              </a:endParaRPr>
            </a:p>
          </p:txBody>
        </p:sp>
      </p:grpSp>
      <p:sp>
        <p:nvSpPr>
          <p:cNvPr id="65" name="Titre 1"/>
          <p:cNvSpPr>
            <a:spLocks noGrp="1"/>
          </p:cNvSpPr>
          <p:nvPr>
            <p:ph type="title"/>
          </p:nvPr>
        </p:nvSpPr>
        <p:spPr>
          <a:xfrm>
            <a:off x="0" y="-10720"/>
            <a:ext cx="12192000" cy="1325563"/>
          </a:xfrm>
        </p:spPr>
        <p:txBody>
          <a:bodyPr>
            <a:normAutofit/>
          </a:bodyPr>
          <a:lstStyle/>
          <a:p>
            <a:pPr algn="ctr"/>
            <a:r>
              <a:rPr lang="fr-FR" sz="4800" cap="small" dirty="0" smtClean="0">
                <a:solidFill>
                  <a:srgbClr val="3E3E3E"/>
                </a:solidFill>
                <a:latin typeface="KyivType Sans2" panose="00000500000000000000" pitchFamily="50" charset="0"/>
              </a:rPr>
              <a:t>Les produits hydratants du soin </a:t>
            </a:r>
            <a:endParaRPr lang="fr-FR" sz="4800" cap="small" dirty="0">
              <a:solidFill>
                <a:srgbClr val="3E3E3E"/>
              </a:solidFill>
              <a:latin typeface="KyivType Sans2" panose="00000500000000000000" pitchFamily="50" charset="0"/>
            </a:endParaRPr>
          </a:p>
        </p:txBody>
      </p:sp>
      <p:pic>
        <p:nvPicPr>
          <p:cNvPr id="29" name="Image 28"/>
          <p:cNvPicPr>
            <a:picLocks noChangeAspect="1"/>
          </p:cNvPicPr>
          <p:nvPr/>
        </p:nvPicPr>
        <p:blipFill rotWithShape="1">
          <a:blip r:embed="rId4" cstate="print">
            <a:extLst>
              <a:ext uri="{28A0092B-C50C-407E-A947-70E740481C1C}">
                <a14:useLocalDpi xmlns:a14="http://schemas.microsoft.com/office/drawing/2010/main" val="0"/>
              </a:ext>
            </a:extLst>
          </a:blip>
          <a:srcRect t="38713"/>
          <a:stretch/>
        </p:blipFill>
        <p:spPr>
          <a:xfrm>
            <a:off x="8057978" y="2620055"/>
            <a:ext cx="3083640" cy="2362554"/>
          </a:xfrm>
          <a:prstGeom prst="rect">
            <a:avLst/>
          </a:prstGeom>
        </p:spPr>
      </p:pic>
      <p:pic>
        <p:nvPicPr>
          <p:cNvPr id="2" name="Image 1"/>
          <p:cNvPicPr>
            <a:picLocks noChangeAspect="1"/>
          </p:cNvPicPr>
          <p:nvPr/>
        </p:nvPicPr>
        <p:blipFill rotWithShape="1">
          <a:blip r:embed="rId5" cstate="print">
            <a:extLst>
              <a:ext uri="{28A0092B-C50C-407E-A947-70E740481C1C}">
                <a14:useLocalDpi xmlns:a14="http://schemas.microsoft.com/office/drawing/2010/main" val="0"/>
              </a:ext>
            </a:extLst>
          </a:blip>
          <a:srcRect l="29653" r="31995"/>
          <a:stretch/>
        </p:blipFill>
        <p:spPr>
          <a:xfrm>
            <a:off x="1280159" y="1097884"/>
            <a:ext cx="1188721" cy="3874770"/>
          </a:xfrm>
          <a:prstGeom prst="rect">
            <a:avLst/>
          </a:prstGeom>
        </p:spPr>
      </p:pic>
      <p:pic>
        <p:nvPicPr>
          <p:cNvPr id="9" name="Image 8"/>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526776" y="1658186"/>
            <a:ext cx="2700855" cy="3375670"/>
          </a:xfrm>
          <a:prstGeom prst="rect">
            <a:avLst/>
          </a:prstGeom>
        </p:spPr>
      </p:pic>
    </p:spTree>
    <p:extLst>
      <p:ext uri="{BB962C8B-B14F-4D97-AF65-F5344CB8AC3E}">
        <p14:creationId xmlns:p14="http://schemas.microsoft.com/office/powerpoint/2010/main" val="85636010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9"/>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9"/>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Image 11"/>
          <p:cNvPicPr>
            <a:picLocks noChangeAspect="1"/>
          </p:cNvPicPr>
          <p:nvPr/>
        </p:nvPicPr>
        <p:blipFill rotWithShape="1">
          <a:blip r:embed="rId3">
            <a:extLst>
              <a:ext uri="{28A0092B-C50C-407E-A947-70E740481C1C}">
                <a14:useLocalDpi xmlns:a14="http://schemas.microsoft.com/office/drawing/2010/main" val="0"/>
              </a:ext>
            </a:extLst>
          </a:blip>
          <a:srcRect b="58758"/>
          <a:stretch/>
        </p:blipFill>
        <p:spPr>
          <a:xfrm>
            <a:off x="0" y="3562102"/>
            <a:ext cx="12221024" cy="3394711"/>
          </a:xfrm>
          <a:prstGeom prst="rect">
            <a:avLst/>
          </a:prstGeom>
        </p:spPr>
      </p:pic>
      <p:pic>
        <p:nvPicPr>
          <p:cNvPr id="6" name="Image 5"/>
          <p:cNvPicPr>
            <a:picLocks noChangeAspect="1"/>
          </p:cNvPicPr>
          <p:nvPr/>
        </p:nvPicPr>
        <p:blipFill rotWithShape="1">
          <a:blip r:embed="rId4" cstate="print">
            <a:extLst>
              <a:ext uri="{28A0092B-C50C-407E-A947-70E740481C1C}">
                <a14:useLocalDpi xmlns:a14="http://schemas.microsoft.com/office/drawing/2010/main" val="0"/>
              </a:ext>
            </a:extLst>
          </a:blip>
          <a:srcRect b="58270"/>
          <a:stretch/>
        </p:blipFill>
        <p:spPr>
          <a:xfrm>
            <a:off x="0" y="14392"/>
            <a:ext cx="12192000" cy="3391748"/>
          </a:xfrm>
          <a:prstGeom prst="rect">
            <a:avLst/>
          </a:prstGeom>
        </p:spPr>
      </p:pic>
      <p:sp>
        <p:nvSpPr>
          <p:cNvPr id="13" name="Rectangle 12"/>
          <p:cNvSpPr/>
          <p:nvPr/>
        </p:nvSpPr>
        <p:spPr>
          <a:xfrm>
            <a:off x="-14512" y="3389995"/>
            <a:ext cx="12221024" cy="64434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 name="Titre 1"/>
          <p:cNvSpPr>
            <a:spLocks noGrp="1"/>
          </p:cNvSpPr>
          <p:nvPr>
            <p:ph type="title"/>
          </p:nvPr>
        </p:nvSpPr>
        <p:spPr>
          <a:xfrm>
            <a:off x="852712" y="3072533"/>
            <a:ext cx="10515600" cy="1325563"/>
          </a:xfrm>
        </p:spPr>
        <p:txBody>
          <a:bodyPr>
            <a:normAutofit/>
          </a:bodyPr>
          <a:lstStyle/>
          <a:p>
            <a:pPr algn="ctr"/>
            <a:r>
              <a:rPr lang="fr-FR" sz="4800" cap="small" dirty="0" smtClean="0">
                <a:solidFill>
                  <a:srgbClr val="3E3E3E"/>
                </a:solidFill>
                <a:latin typeface="KyivType Sans2" panose="00000500000000000000" pitchFamily="50" charset="0"/>
              </a:rPr>
              <a:t>ET SI ON JOUAIT ! </a:t>
            </a:r>
            <a:endParaRPr lang="fr-FR" sz="4800" cap="small" dirty="0">
              <a:latin typeface="KyivType Sans2" panose="00000500000000000000" pitchFamily="50" charset="0"/>
            </a:endParaRPr>
          </a:p>
        </p:txBody>
      </p:sp>
    </p:spTree>
    <p:extLst>
      <p:ext uri="{BB962C8B-B14F-4D97-AF65-F5344CB8AC3E}">
        <p14:creationId xmlns:p14="http://schemas.microsoft.com/office/powerpoint/2010/main" val="3527630706"/>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Image 11"/>
          <p:cNvPicPr>
            <a:picLocks noChangeAspect="1"/>
          </p:cNvPicPr>
          <p:nvPr/>
        </p:nvPicPr>
        <p:blipFill rotWithShape="1">
          <a:blip r:embed="rId3">
            <a:extLst>
              <a:ext uri="{28A0092B-C50C-407E-A947-70E740481C1C}">
                <a14:useLocalDpi xmlns:a14="http://schemas.microsoft.com/office/drawing/2010/main" val="0"/>
              </a:ext>
            </a:extLst>
          </a:blip>
          <a:srcRect b="58758"/>
          <a:stretch/>
        </p:blipFill>
        <p:spPr>
          <a:xfrm>
            <a:off x="0" y="3562102"/>
            <a:ext cx="12221024" cy="3394711"/>
          </a:xfrm>
          <a:prstGeom prst="rect">
            <a:avLst/>
          </a:prstGeom>
        </p:spPr>
      </p:pic>
      <p:pic>
        <p:nvPicPr>
          <p:cNvPr id="6" name="Image 5"/>
          <p:cNvPicPr>
            <a:picLocks noChangeAspect="1"/>
          </p:cNvPicPr>
          <p:nvPr/>
        </p:nvPicPr>
        <p:blipFill rotWithShape="1">
          <a:blip r:embed="rId4" cstate="print">
            <a:extLst>
              <a:ext uri="{28A0092B-C50C-407E-A947-70E740481C1C}">
                <a14:useLocalDpi xmlns:a14="http://schemas.microsoft.com/office/drawing/2010/main" val="0"/>
              </a:ext>
            </a:extLst>
          </a:blip>
          <a:srcRect b="58270"/>
          <a:stretch/>
        </p:blipFill>
        <p:spPr>
          <a:xfrm>
            <a:off x="0" y="14392"/>
            <a:ext cx="12192000" cy="3391748"/>
          </a:xfrm>
          <a:prstGeom prst="rect">
            <a:avLst/>
          </a:prstGeom>
        </p:spPr>
      </p:pic>
      <p:sp>
        <p:nvSpPr>
          <p:cNvPr id="2" name="Titre 1"/>
          <p:cNvSpPr>
            <a:spLocks noGrp="1"/>
          </p:cNvSpPr>
          <p:nvPr>
            <p:ph type="title"/>
          </p:nvPr>
        </p:nvSpPr>
        <p:spPr>
          <a:xfrm>
            <a:off x="838200" y="-48879"/>
            <a:ext cx="10515600" cy="1325563"/>
          </a:xfrm>
        </p:spPr>
        <p:txBody>
          <a:bodyPr>
            <a:normAutofit/>
          </a:bodyPr>
          <a:lstStyle/>
          <a:p>
            <a:pPr algn="ctr"/>
            <a:r>
              <a:rPr lang="fr-FR" sz="4800" cap="small" dirty="0" smtClean="0">
                <a:solidFill>
                  <a:srgbClr val="3E3E3E"/>
                </a:solidFill>
                <a:latin typeface="KyivType Sans2" panose="00000500000000000000" pitchFamily="50" charset="0"/>
              </a:rPr>
              <a:t>L’hydratation est …</a:t>
            </a:r>
            <a:r>
              <a:rPr lang="fr-FR" sz="4800" cap="small" dirty="0" smtClean="0">
                <a:latin typeface="KyivType Sans2" panose="00000500000000000000" pitchFamily="50" charset="0"/>
              </a:rPr>
              <a:t> </a:t>
            </a:r>
            <a:endParaRPr lang="fr-FR" sz="4800" cap="small" dirty="0">
              <a:latin typeface="KyivType Sans2" panose="00000500000000000000" pitchFamily="50" charset="0"/>
            </a:endParaRPr>
          </a:p>
        </p:txBody>
      </p:sp>
      <p:sp>
        <p:nvSpPr>
          <p:cNvPr id="9" name="Espace réservé du contenu 2"/>
          <p:cNvSpPr txBox="1">
            <a:spLocks/>
          </p:cNvSpPr>
          <p:nvPr/>
        </p:nvSpPr>
        <p:spPr>
          <a:xfrm>
            <a:off x="8304544" y="1849065"/>
            <a:ext cx="2822833" cy="2112150"/>
          </a:xfrm>
          <a:prstGeom prst="roundRect">
            <a:avLst/>
          </a:prstGeom>
          <a:solidFill>
            <a:schemeClr val="bg1"/>
          </a:solidFill>
          <a:ln>
            <a:solidFill>
              <a:schemeClr val="tx1"/>
            </a:solidFill>
            <a:prstDash val="solid"/>
          </a:ln>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endParaRPr lang="fr-FR" dirty="0" smtClean="0">
              <a:solidFill>
                <a:srgbClr val="3E3E3E"/>
              </a:solidFill>
            </a:endParaRPr>
          </a:p>
          <a:p>
            <a:pPr marL="0" indent="0" algn="ctr">
              <a:buNone/>
            </a:pPr>
            <a:r>
              <a:rPr lang="fr-FR" dirty="0" smtClean="0">
                <a:solidFill>
                  <a:srgbClr val="3E3E3E"/>
                </a:solidFill>
              </a:rPr>
              <a:t>A tous âges </a:t>
            </a:r>
            <a:endParaRPr lang="fr-FR" dirty="0">
              <a:solidFill>
                <a:srgbClr val="3E3E3E"/>
              </a:solidFill>
            </a:endParaRPr>
          </a:p>
        </p:txBody>
      </p:sp>
      <p:sp>
        <p:nvSpPr>
          <p:cNvPr id="10" name="Espace réservé du contenu 2"/>
          <p:cNvSpPr txBox="1">
            <a:spLocks/>
          </p:cNvSpPr>
          <p:nvPr/>
        </p:nvSpPr>
        <p:spPr>
          <a:xfrm>
            <a:off x="2286159" y="3460058"/>
            <a:ext cx="3197236" cy="2472112"/>
          </a:xfrm>
          <a:prstGeom prst="roundRect">
            <a:avLst/>
          </a:prstGeom>
          <a:solidFill>
            <a:schemeClr val="bg1"/>
          </a:solidFill>
          <a:ln>
            <a:solidFill>
              <a:schemeClr val="tx1"/>
            </a:solidFill>
            <a:prstDash val="solid"/>
          </a:ln>
        </p:spPr>
        <p:txBody>
          <a:bodyPr vert="horz" lIns="91440" tIns="45720" rIns="91440" bIns="45720" rtlCol="0" anchor="b">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fr-FR" dirty="0" smtClean="0">
                <a:solidFill>
                  <a:srgbClr val="3E3E3E"/>
                </a:solidFill>
              </a:rPr>
              <a:t>Elle préserve : aspect, souplesse, douceur, tonicité et éclat.</a:t>
            </a:r>
          </a:p>
        </p:txBody>
      </p:sp>
      <p:sp>
        <p:nvSpPr>
          <p:cNvPr id="11" name="Espace réservé du contenu 2"/>
          <p:cNvSpPr txBox="1">
            <a:spLocks/>
          </p:cNvSpPr>
          <p:nvPr/>
        </p:nvSpPr>
        <p:spPr>
          <a:xfrm>
            <a:off x="6878615" y="3600640"/>
            <a:ext cx="2822833" cy="2331530"/>
          </a:xfrm>
          <a:prstGeom prst="roundRect">
            <a:avLst/>
          </a:prstGeom>
          <a:solidFill>
            <a:schemeClr val="bg1"/>
          </a:solidFill>
          <a:ln>
            <a:solidFill>
              <a:schemeClr val="tx1"/>
            </a:solidFill>
            <a:prstDash val="solid"/>
          </a:ln>
        </p:spPr>
        <p:txBody>
          <a:bodyPr vert="horz" lIns="91440" tIns="45720" rIns="91440" bIns="45720" rtlCol="0" anchor="ctr">
            <a:normAutofit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lgn="ctr">
              <a:lnSpc>
                <a:spcPct val="100000"/>
              </a:lnSpc>
              <a:spcBef>
                <a:spcPts val="0"/>
              </a:spcBef>
              <a:buNone/>
              <a:defRPr/>
            </a:pPr>
            <a:endParaRPr lang="fr-FR" altLang="fr-FR" dirty="0" smtClean="0">
              <a:solidFill>
                <a:srgbClr val="3E3E3E"/>
              </a:solidFill>
              <a:sym typeface="Candara" pitchFamily="34" charset="0"/>
            </a:endParaRPr>
          </a:p>
          <a:p>
            <a:pPr marL="0" lvl="0" indent="0" algn="ctr">
              <a:lnSpc>
                <a:spcPct val="100000"/>
              </a:lnSpc>
              <a:spcBef>
                <a:spcPts val="0"/>
              </a:spcBef>
              <a:buNone/>
              <a:defRPr/>
            </a:pPr>
            <a:r>
              <a:rPr lang="fr-FR" altLang="fr-FR" dirty="0" smtClean="0">
                <a:solidFill>
                  <a:srgbClr val="3E3E3E"/>
                </a:solidFill>
                <a:sym typeface="Candara" pitchFamily="34" charset="0"/>
              </a:rPr>
              <a:t>Bien hydratée, </a:t>
            </a:r>
            <a:r>
              <a:rPr lang="fr-FR" altLang="fr-FR" dirty="0">
                <a:solidFill>
                  <a:srgbClr val="3E3E3E"/>
                </a:solidFill>
                <a:sym typeface="Candara" pitchFamily="34" charset="0"/>
              </a:rPr>
              <a:t>la peau traverse mieux les </a:t>
            </a:r>
            <a:r>
              <a:rPr lang="fr-FR" altLang="fr-FR" dirty="0" smtClean="0">
                <a:solidFill>
                  <a:srgbClr val="3E3E3E"/>
                </a:solidFill>
                <a:sym typeface="Candara" pitchFamily="34" charset="0"/>
              </a:rPr>
              <a:t>années !</a:t>
            </a:r>
            <a:endParaRPr lang="fr-FR" dirty="0">
              <a:solidFill>
                <a:srgbClr val="3E3E3E"/>
              </a:solidFill>
            </a:endParaRPr>
          </a:p>
        </p:txBody>
      </p:sp>
      <p:sp>
        <p:nvSpPr>
          <p:cNvPr id="8" name="Espace réservé du contenu 2"/>
          <p:cNvSpPr txBox="1">
            <a:spLocks/>
          </p:cNvSpPr>
          <p:nvPr/>
        </p:nvSpPr>
        <p:spPr>
          <a:xfrm>
            <a:off x="4417088" y="1849065"/>
            <a:ext cx="2822833" cy="2112150"/>
          </a:xfrm>
          <a:prstGeom prst="roundRect">
            <a:avLst/>
          </a:prstGeom>
          <a:solidFill>
            <a:schemeClr val="bg1"/>
          </a:solidFill>
          <a:ln>
            <a:solidFill>
              <a:schemeClr val="tx1"/>
            </a:solidFill>
            <a:prstDash val="solid"/>
          </a:ln>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endParaRPr lang="fr-FR" sz="1200" dirty="0">
              <a:solidFill>
                <a:srgbClr val="3E3E3E"/>
              </a:solidFill>
            </a:endParaRPr>
          </a:p>
          <a:p>
            <a:pPr marL="0" indent="0" algn="ctr">
              <a:buNone/>
            </a:pPr>
            <a:r>
              <a:rPr lang="fr-FR" dirty="0" smtClean="0">
                <a:solidFill>
                  <a:srgbClr val="3E3E3E"/>
                </a:solidFill>
              </a:rPr>
              <a:t>Pour tous les types de peaux </a:t>
            </a:r>
            <a:endParaRPr lang="fr-FR" dirty="0">
              <a:solidFill>
                <a:srgbClr val="3E3E3E"/>
              </a:solidFill>
            </a:endParaRPr>
          </a:p>
        </p:txBody>
      </p:sp>
      <p:sp>
        <p:nvSpPr>
          <p:cNvPr id="14" name="Espace réservé du contenu 2"/>
          <p:cNvSpPr txBox="1">
            <a:spLocks/>
          </p:cNvSpPr>
          <p:nvPr/>
        </p:nvSpPr>
        <p:spPr>
          <a:xfrm>
            <a:off x="557654" y="1849065"/>
            <a:ext cx="2780299" cy="2017052"/>
          </a:xfrm>
          <a:prstGeom prst="roundRect">
            <a:avLst/>
          </a:prstGeom>
          <a:solidFill>
            <a:srgbClr val="FDFDFD"/>
          </a:solidFill>
          <a:ln w="3175">
            <a:solidFill>
              <a:schemeClr val="tx1"/>
            </a:solidFill>
            <a:prstDash val="solid"/>
          </a:ln>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fr-FR" dirty="0" smtClean="0">
                <a:solidFill>
                  <a:srgbClr val="3E3E3E"/>
                </a:solidFill>
              </a:rPr>
              <a:t>Un Besoin universel et fondamental</a:t>
            </a:r>
          </a:p>
        </p:txBody>
      </p:sp>
      <p:sp>
        <p:nvSpPr>
          <p:cNvPr id="13" name="Rectangle 12"/>
          <p:cNvSpPr/>
          <p:nvPr/>
        </p:nvSpPr>
        <p:spPr>
          <a:xfrm>
            <a:off x="-14512" y="3389995"/>
            <a:ext cx="12221024" cy="64434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36131441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0"/>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P spid="11" grpId="0" animBg="1"/>
      <p:bldP spid="8" grpId="0" animBg="1"/>
      <p:bldP spid="14"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12192000" cy="6858000"/>
          </a:xfrm>
          <a:prstGeom prst="rect">
            <a:avLst/>
          </a:prstGeom>
          <a:solidFill>
            <a:srgbClr val="C2E1EB">
              <a:alpha val="63922"/>
            </a:srgbClr>
          </a:solid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Roboto Light"/>
              <a:ea typeface="+mn-ea"/>
              <a:cs typeface="+mn-cs"/>
            </a:endParaRPr>
          </a:p>
        </p:txBody>
      </p:sp>
      <p:sp>
        <p:nvSpPr>
          <p:cNvPr id="2" name="Espace réservé du texte 1"/>
          <p:cNvSpPr>
            <a:spLocks noGrp="1"/>
          </p:cNvSpPr>
          <p:nvPr>
            <p:ph type="body" sz="quarter" idx="10"/>
          </p:nvPr>
        </p:nvSpPr>
        <p:spPr>
          <a:xfrm>
            <a:off x="838199" y="1278543"/>
            <a:ext cx="10312625" cy="4928048"/>
          </a:xfrm>
          <a:solidFill>
            <a:schemeClr val="bg1"/>
          </a:solidFill>
        </p:spPr>
        <p:txBody>
          <a:bodyPr/>
          <a:lstStyle/>
          <a:p>
            <a:pPr marL="0" indent="0" algn="ctr">
              <a:buNone/>
            </a:pPr>
            <a:endParaRPr lang="fr-FR" sz="3000" dirty="0"/>
          </a:p>
          <a:p>
            <a:pPr marL="0" indent="0" algn="ctr">
              <a:spcBef>
                <a:spcPct val="50000"/>
              </a:spcBef>
              <a:buNone/>
            </a:pPr>
            <a:r>
              <a:rPr lang="fr-FR" altLang="fr-FR" sz="2800" b="1" dirty="0">
                <a:solidFill>
                  <a:srgbClr val="3E3E3E"/>
                </a:solidFill>
                <a:latin typeface="KyivType Sans2" panose="00000500000000000000" pitchFamily="50" charset="0"/>
              </a:rPr>
              <a:t>Quels sont les composants du </a:t>
            </a:r>
            <a:r>
              <a:rPr lang="fr-FR" altLang="fr-FR" sz="2800" b="1" cap="small" dirty="0">
                <a:solidFill>
                  <a:srgbClr val="3E3E3E"/>
                </a:solidFill>
                <a:latin typeface="KyivType Sans2" panose="00000500000000000000" pitchFamily="50" charset="0"/>
              </a:rPr>
              <a:t>complexe </a:t>
            </a:r>
            <a:r>
              <a:rPr lang="fr-FR" altLang="fr-FR" sz="2800" b="1" cap="small" dirty="0" smtClean="0">
                <a:solidFill>
                  <a:srgbClr val="3E3E3E"/>
                </a:solidFill>
                <a:latin typeface="KyivType Sans2" panose="00000500000000000000" pitchFamily="50" charset="0"/>
              </a:rPr>
              <a:t>hydratant</a:t>
            </a:r>
          </a:p>
          <a:p>
            <a:pPr marL="0" indent="0" algn="ctr">
              <a:spcBef>
                <a:spcPct val="50000"/>
              </a:spcBef>
              <a:buNone/>
            </a:pPr>
            <a:r>
              <a:rPr lang="fr-FR" altLang="fr-FR" sz="2800" b="1" dirty="0" smtClean="0">
                <a:solidFill>
                  <a:srgbClr val="3E3E3E"/>
                </a:solidFill>
                <a:latin typeface="KyivType Sans2" panose="00000500000000000000" pitchFamily="50" charset="0"/>
              </a:rPr>
              <a:t>dans la </a:t>
            </a:r>
            <a:r>
              <a:rPr lang="fr-FR" altLang="fr-FR" sz="2800" b="1" dirty="0">
                <a:solidFill>
                  <a:srgbClr val="3E3E3E"/>
                </a:solidFill>
                <a:latin typeface="KyivType Sans2" panose="00000500000000000000" pitchFamily="50" charset="0"/>
              </a:rPr>
              <a:t>gamme HYDRA N°1?</a:t>
            </a:r>
          </a:p>
        </p:txBody>
      </p:sp>
      <p:sp>
        <p:nvSpPr>
          <p:cNvPr id="3" name="Titre 2"/>
          <p:cNvSpPr>
            <a:spLocks noGrp="1"/>
          </p:cNvSpPr>
          <p:nvPr>
            <p:ph type="title"/>
          </p:nvPr>
        </p:nvSpPr>
        <p:spPr/>
        <p:txBody>
          <a:bodyPr>
            <a:normAutofit/>
          </a:bodyPr>
          <a:lstStyle/>
          <a:p>
            <a:pPr algn="ctr"/>
            <a:r>
              <a:rPr lang="fr-FR" sz="4800" dirty="0">
                <a:solidFill>
                  <a:srgbClr val="3E3E3E"/>
                </a:solidFill>
                <a:latin typeface="KyivType Sans2" panose="00000500000000000000" pitchFamily="50" charset="0"/>
              </a:rPr>
              <a:t>Et si on jouait !</a:t>
            </a:r>
          </a:p>
        </p:txBody>
      </p:sp>
      <p:pic>
        <p:nvPicPr>
          <p:cNvPr id="5" name="Imag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753100" y="6172200"/>
            <a:ext cx="685800" cy="685800"/>
          </a:xfrm>
          <a:prstGeom prst="rect">
            <a:avLst/>
          </a:prstGeom>
        </p:spPr>
      </p:pic>
      <p:sp>
        <p:nvSpPr>
          <p:cNvPr id="8" name="Oval 6"/>
          <p:cNvSpPr>
            <a:spLocks noChangeArrowheads="1"/>
          </p:cNvSpPr>
          <p:nvPr/>
        </p:nvSpPr>
        <p:spPr bwMode="auto">
          <a:xfrm>
            <a:off x="1388577" y="3326934"/>
            <a:ext cx="2013148" cy="1992312"/>
          </a:xfrm>
          <a:prstGeom prst="rect">
            <a:avLst/>
          </a:prstGeom>
          <a:solidFill>
            <a:srgbClr val="C2E1EB"/>
          </a:solidFill>
          <a:ln w="28575">
            <a:noFill/>
            <a:round/>
            <a:headEnd/>
            <a:tailEnd/>
          </a:ln>
          <a:effectLst/>
          <a:scene3d>
            <a:camera prst="orthographicFront"/>
            <a:lightRig rig="threePt" dir="t"/>
          </a:scene3d>
          <a:sp3d>
            <a:bevelT w="165100" prst="coolSlant"/>
          </a:sp3d>
        </p:spPr>
        <p:txBody>
          <a:bodyPr wrap="none" lIns="94598" tIns="47300" rIns="94598" bIns="47300" anchor="ctr"/>
          <a:lstStyle/>
          <a:p>
            <a:pPr algn="ctr" defTabSz="945424">
              <a:spcBef>
                <a:spcPct val="50000"/>
              </a:spcBef>
              <a:defRPr/>
            </a:pPr>
            <a:r>
              <a:rPr lang="fr-FR" sz="1600" dirty="0" smtClean="0">
                <a:solidFill>
                  <a:srgbClr val="3E3E3E"/>
                </a:solidFill>
                <a:latin typeface="Roboto" panose="02000000000000000000" pitchFamily="2" charset="0"/>
                <a:ea typeface="Roboto" panose="02000000000000000000" pitchFamily="2" charset="0"/>
              </a:rPr>
              <a:t>Acide hyaluronique</a:t>
            </a:r>
          </a:p>
          <a:p>
            <a:pPr algn="ctr" defTabSz="945424">
              <a:spcBef>
                <a:spcPct val="50000"/>
              </a:spcBef>
              <a:defRPr/>
            </a:pPr>
            <a:r>
              <a:rPr lang="fr-FR" sz="1600" dirty="0" smtClean="0">
                <a:solidFill>
                  <a:srgbClr val="3E3E3E"/>
                </a:solidFill>
                <a:latin typeface="Roboto" panose="02000000000000000000" pitchFamily="2" charset="0"/>
                <a:ea typeface="Roboto" panose="02000000000000000000" pitchFamily="2" charset="0"/>
              </a:rPr>
              <a:t>PCA</a:t>
            </a:r>
            <a:endParaRPr lang="fr-FR" sz="1600" dirty="0">
              <a:solidFill>
                <a:srgbClr val="3E3E3E"/>
              </a:solidFill>
              <a:latin typeface="Roboto" panose="02000000000000000000" pitchFamily="2" charset="0"/>
              <a:ea typeface="Roboto" panose="02000000000000000000" pitchFamily="2" charset="0"/>
            </a:endParaRPr>
          </a:p>
          <a:p>
            <a:pPr algn="ctr" defTabSz="945424">
              <a:spcBef>
                <a:spcPct val="50000"/>
              </a:spcBef>
              <a:defRPr/>
            </a:pPr>
            <a:r>
              <a:rPr lang="fr-FR" sz="1600" dirty="0">
                <a:solidFill>
                  <a:srgbClr val="3E3E3E"/>
                </a:solidFill>
                <a:latin typeface="Roboto" panose="02000000000000000000" pitchFamily="2" charset="0"/>
                <a:ea typeface="Roboto" panose="02000000000000000000" pitchFamily="2" charset="0"/>
              </a:rPr>
              <a:t>Glycérine végétale</a:t>
            </a:r>
          </a:p>
          <a:p>
            <a:pPr algn="ctr" defTabSz="945424">
              <a:spcBef>
                <a:spcPct val="50000"/>
              </a:spcBef>
              <a:defRPr/>
            </a:pPr>
            <a:r>
              <a:rPr lang="fr-FR" sz="1600" dirty="0" smtClean="0">
                <a:solidFill>
                  <a:srgbClr val="3E3E3E"/>
                </a:solidFill>
                <a:latin typeface="Roboto" panose="02000000000000000000" pitchFamily="2" charset="0"/>
                <a:ea typeface="Roboto" panose="02000000000000000000" pitchFamily="2" charset="0"/>
              </a:rPr>
              <a:t>Allantoïne</a:t>
            </a:r>
          </a:p>
          <a:p>
            <a:pPr algn="ctr" defTabSz="945424">
              <a:spcBef>
                <a:spcPct val="50000"/>
              </a:spcBef>
              <a:defRPr/>
            </a:pPr>
            <a:r>
              <a:rPr lang="fr-FR" sz="1600" dirty="0" err="1" smtClean="0">
                <a:solidFill>
                  <a:srgbClr val="3E3E3E"/>
                </a:solidFill>
                <a:latin typeface="Roboto" panose="02000000000000000000" pitchFamily="2" charset="0"/>
                <a:ea typeface="Roboto" panose="02000000000000000000" pitchFamily="2" charset="0"/>
              </a:rPr>
              <a:t>Aloe</a:t>
            </a:r>
            <a:r>
              <a:rPr lang="fr-FR" sz="1600" dirty="0" smtClean="0">
                <a:solidFill>
                  <a:srgbClr val="3E3E3E"/>
                </a:solidFill>
                <a:latin typeface="Roboto" panose="02000000000000000000" pitchFamily="2" charset="0"/>
                <a:ea typeface="Roboto" panose="02000000000000000000" pitchFamily="2" charset="0"/>
              </a:rPr>
              <a:t> </a:t>
            </a:r>
            <a:r>
              <a:rPr lang="fr-FR" sz="1600" dirty="0" err="1" smtClean="0">
                <a:solidFill>
                  <a:srgbClr val="3E3E3E"/>
                </a:solidFill>
                <a:latin typeface="Roboto" panose="02000000000000000000" pitchFamily="2" charset="0"/>
                <a:ea typeface="Roboto" panose="02000000000000000000" pitchFamily="2" charset="0"/>
              </a:rPr>
              <a:t>vera</a:t>
            </a:r>
            <a:endParaRPr lang="fr-FR" sz="1600" dirty="0" smtClean="0">
              <a:solidFill>
                <a:srgbClr val="3E3E3E"/>
              </a:solidFill>
              <a:latin typeface="Roboto" panose="02000000000000000000" pitchFamily="2" charset="0"/>
              <a:ea typeface="Roboto" panose="02000000000000000000" pitchFamily="2" charset="0"/>
            </a:endParaRPr>
          </a:p>
        </p:txBody>
      </p:sp>
      <p:sp>
        <p:nvSpPr>
          <p:cNvPr id="10" name="Oval 6"/>
          <p:cNvSpPr>
            <a:spLocks noChangeArrowheads="1"/>
          </p:cNvSpPr>
          <p:nvPr/>
        </p:nvSpPr>
        <p:spPr bwMode="auto">
          <a:xfrm>
            <a:off x="5204382" y="3326934"/>
            <a:ext cx="1969306" cy="1992312"/>
          </a:xfrm>
          <a:prstGeom prst="rect">
            <a:avLst/>
          </a:prstGeom>
          <a:solidFill>
            <a:srgbClr val="C2E1EB"/>
          </a:solidFill>
          <a:ln w="28575">
            <a:noFill/>
            <a:round/>
            <a:headEnd/>
            <a:tailEnd/>
          </a:ln>
          <a:effectLst/>
          <a:scene3d>
            <a:camera prst="orthographicFront"/>
            <a:lightRig rig="threePt" dir="t"/>
          </a:scene3d>
          <a:sp3d>
            <a:bevelT w="165100" prst="coolSlant"/>
          </a:sp3d>
        </p:spPr>
        <p:txBody>
          <a:bodyPr wrap="none" lIns="94598" tIns="47300" rIns="94598" bIns="47300" anchor="ctr"/>
          <a:lstStyle/>
          <a:p>
            <a:pPr algn="ctr" defTabSz="945424">
              <a:spcBef>
                <a:spcPct val="50000"/>
              </a:spcBef>
              <a:defRPr/>
            </a:pPr>
            <a:r>
              <a:rPr lang="fr-FR" sz="1600" dirty="0">
                <a:solidFill>
                  <a:srgbClr val="3E3E3E"/>
                </a:solidFill>
                <a:latin typeface="Roboto" panose="02000000000000000000" pitchFamily="2" charset="0"/>
                <a:ea typeface="Roboto" panose="02000000000000000000" pitchFamily="2" charset="0"/>
              </a:rPr>
              <a:t>Romarin</a:t>
            </a:r>
          </a:p>
          <a:p>
            <a:pPr algn="ctr" defTabSz="945424">
              <a:spcBef>
                <a:spcPct val="50000"/>
              </a:spcBef>
              <a:defRPr/>
            </a:pPr>
            <a:r>
              <a:rPr lang="fr-FR" sz="1600" dirty="0">
                <a:solidFill>
                  <a:srgbClr val="3E3E3E"/>
                </a:solidFill>
                <a:latin typeface="Roboto" panose="02000000000000000000" pitchFamily="2" charset="0"/>
                <a:ea typeface="Roboto" panose="02000000000000000000" pitchFamily="2" charset="0"/>
              </a:rPr>
              <a:t>Cyprès</a:t>
            </a:r>
          </a:p>
          <a:p>
            <a:pPr algn="ctr" defTabSz="945424">
              <a:spcBef>
                <a:spcPct val="50000"/>
              </a:spcBef>
              <a:defRPr/>
            </a:pPr>
            <a:r>
              <a:rPr lang="fr-FR" sz="1600" dirty="0">
                <a:solidFill>
                  <a:srgbClr val="3E3E3E"/>
                </a:solidFill>
                <a:latin typeface="Roboto" panose="02000000000000000000" pitchFamily="2" charset="0"/>
                <a:ea typeface="Roboto" panose="02000000000000000000" pitchFamily="2" charset="0"/>
              </a:rPr>
              <a:t>Géranium</a:t>
            </a:r>
          </a:p>
          <a:p>
            <a:pPr algn="ctr" defTabSz="945424">
              <a:spcBef>
                <a:spcPct val="50000"/>
              </a:spcBef>
              <a:defRPr/>
            </a:pPr>
            <a:r>
              <a:rPr lang="fr-FR" sz="1600" dirty="0" smtClean="0">
                <a:solidFill>
                  <a:srgbClr val="3E3E3E"/>
                </a:solidFill>
                <a:latin typeface="Roboto" panose="02000000000000000000" pitchFamily="2" charset="0"/>
                <a:ea typeface="Roboto" panose="02000000000000000000" pitchFamily="2" charset="0"/>
              </a:rPr>
              <a:t>Lavande</a:t>
            </a:r>
          </a:p>
          <a:p>
            <a:pPr algn="ctr" defTabSz="945424">
              <a:spcBef>
                <a:spcPct val="50000"/>
              </a:spcBef>
              <a:defRPr/>
            </a:pPr>
            <a:r>
              <a:rPr lang="fr-FR" sz="1600" dirty="0" smtClean="0">
                <a:solidFill>
                  <a:srgbClr val="3E3E3E"/>
                </a:solidFill>
                <a:latin typeface="Roboto" panose="02000000000000000000" pitchFamily="2" charset="0"/>
                <a:ea typeface="Roboto" panose="02000000000000000000" pitchFamily="2" charset="0"/>
              </a:rPr>
              <a:t>Thym</a:t>
            </a:r>
            <a:endParaRPr lang="fr-FR" sz="1600" dirty="0">
              <a:solidFill>
                <a:srgbClr val="3E3E3E"/>
              </a:solidFill>
              <a:latin typeface="Roboto" panose="02000000000000000000" pitchFamily="2" charset="0"/>
              <a:ea typeface="Roboto" panose="02000000000000000000" pitchFamily="2" charset="0"/>
            </a:endParaRPr>
          </a:p>
        </p:txBody>
      </p:sp>
      <p:sp>
        <p:nvSpPr>
          <p:cNvPr id="12" name="Oval 6"/>
          <p:cNvSpPr>
            <a:spLocks noChangeArrowheads="1"/>
          </p:cNvSpPr>
          <p:nvPr/>
        </p:nvSpPr>
        <p:spPr bwMode="auto">
          <a:xfrm>
            <a:off x="8831484" y="3326934"/>
            <a:ext cx="2036969" cy="1992312"/>
          </a:xfrm>
          <a:prstGeom prst="rect">
            <a:avLst/>
          </a:prstGeom>
          <a:solidFill>
            <a:srgbClr val="C2E1EB"/>
          </a:solidFill>
          <a:ln w="28575">
            <a:noFill/>
            <a:round/>
            <a:headEnd/>
            <a:tailEnd/>
          </a:ln>
          <a:effectLst/>
          <a:scene3d>
            <a:camera prst="orthographicFront"/>
            <a:lightRig rig="threePt" dir="t"/>
          </a:scene3d>
          <a:sp3d>
            <a:bevelT w="165100" prst="coolSlant"/>
          </a:sp3d>
        </p:spPr>
        <p:txBody>
          <a:bodyPr wrap="none" lIns="94598" tIns="47300" rIns="94598" bIns="47300" anchor="ctr"/>
          <a:lstStyle/>
          <a:p>
            <a:pPr algn="ctr" defTabSz="945424">
              <a:spcBef>
                <a:spcPct val="50000"/>
              </a:spcBef>
              <a:defRPr/>
            </a:pPr>
            <a:r>
              <a:rPr lang="fr-FR" sz="1600" dirty="0">
                <a:solidFill>
                  <a:srgbClr val="3E3E3E"/>
                </a:solidFill>
                <a:latin typeface="Roboto" panose="02000000000000000000" pitchFamily="2" charset="0"/>
                <a:ea typeface="Roboto" panose="02000000000000000000" pitchFamily="2" charset="0"/>
              </a:rPr>
              <a:t>Acide </a:t>
            </a:r>
            <a:r>
              <a:rPr lang="fr-FR" sz="1600" dirty="0" smtClean="0">
                <a:solidFill>
                  <a:srgbClr val="3E3E3E"/>
                </a:solidFill>
                <a:latin typeface="Roboto" panose="02000000000000000000" pitchFamily="2" charset="0"/>
                <a:ea typeface="Roboto" panose="02000000000000000000" pitchFamily="2" charset="0"/>
              </a:rPr>
              <a:t>Hyaluronique</a:t>
            </a:r>
            <a:endParaRPr lang="fr-FR" sz="1100" i="1" dirty="0">
              <a:solidFill>
                <a:srgbClr val="3E3E3E"/>
              </a:solidFill>
              <a:latin typeface="Roboto" panose="02000000000000000000" pitchFamily="2" charset="0"/>
              <a:ea typeface="Roboto" panose="02000000000000000000" pitchFamily="2" charset="0"/>
            </a:endParaRPr>
          </a:p>
          <a:p>
            <a:pPr algn="ctr" defTabSz="945424">
              <a:spcBef>
                <a:spcPct val="50000"/>
              </a:spcBef>
              <a:defRPr/>
            </a:pPr>
            <a:r>
              <a:rPr lang="fr-FR" sz="1600" dirty="0" err="1">
                <a:solidFill>
                  <a:srgbClr val="3E3E3E"/>
                </a:solidFill>
                <a:latin typeface="Roboto" panose="02000000000000000000" pitchFamily="2" charset="0"/>
                <a:ea typeface="Roboto" panose="02000000000000000000" pitchFamily="2" charset="0"/>
              </a:rPr>
              <a:t>Aloe</a:t>
            </a:r>
            <a:r>
              <a:rPr lang="fr-FR" sz="1600" dirty="0">
                <a:solidFill>
                  <a:srgbClr val="3E3E3E"/>
                </a:solidFill>
                <a:latin typeface="Roboto" panose="02000000000000000000" pitchFamily="2" charset="0"/>
                <a:ea typeface="Roboto" panose="02000000000000000000" pitchFamily="2" charset="0"/>
              </a:rPr>
              <a:t> Vera</a:t>
            </a:r>
          </a:p>
          <a:p>
            <a:pPr algn="ctr" defTabSz="945424">
              <a:spcBef>
                <a:spcPct val="50000"/>
              </a:spcBef>
              <a:defRPr/>
            </a:pPr>
            <a:r>
              <a:rPr lang="fr-FR" sz="1600" dirty="0" err="1">
                <a:solidFill>
                  <a:srgbClr val="3E3E3E"/>
                </a:solidFill>
                <a:latin typeface="Roboto" panose="02000000000000000000" pitchFamily="2" charset="0"/>
                <a:ea typeface="Roboto" panose="02000000000000000000" pitchFamily="2" charset="0"/>
              </a:rPr>
              <a:t>Imperata</a:t>
            </a:r>
            <a:r>
              <a:rPr lang="fr-FR" sz="1600" dirty="0">
                <a:solidFill>
                  <a:srgbClr val="3E3E3E"/>
                </a:solidFill>
                <a:latin typeface="Roboto" panose="02000000000000000000" pitchFamily="2" charset="0"/>
                <a:ea typeface="Roboto" panose="02000000000000000000" pitchFamily="2" charset="0"/>
              </a:rPr>
              <a:t> </a:t>
            </a:r>
            <a:r>
              <a:rPr lang="fr-FR" sz="1600" dirty="0" err="1">
                <a:solidFill>
                  <a:srgbClr val="3E3E3E"/>
                </a:solidFill>
                <a:latin typeface="Roboto" panose="02000000000000000000" pitchFamily="2" charset="0"/>
                <a:ea typeface="Roboto" panose="02000000000000000000" pitchFamily="2" charset="0"/>
              </a:rPr>
              <a:t>Cylindrica</a:t>
            </a:r>
            <a:endParaRPr lang="fr-FR" sz="1600" dirty="0">
              <a:solidFill>
                <a:srgbClr val="3E3E3E"/>
              </a:solidFill>
              <a:latin typeface="Roboto" panose="02000000000000000000" pitchFamily="2" charset="0"/>
              <a:ea typeface="Roboto" panose="02000000000000000000" pitchFamily="2" charset="0"/>
            </a:endParaRPr>
          </a:p>
          <a:p>
            <a:pPr algn="ctr" defTabSz="945424">
              <a:spcBef>
                <a:spcPct val="50000"/>
              </a:spcBef>
              <a:defRPr/>
            </a:pPr>
            <a:r>
              <a:rPr lang="fr-FR" sz="1600" dirty="0">
                <a:solidFill>
                  <a:srgbClr val="3E3E3E"/>
                </a:solidFill>
                <a:latin typeface="Roboto" panose="02000000000000000000" pitchFamily="2" charset="0"/>
                <a:ea typeface="Roboto" panose="02000000000000000000" pitchFamily="2" charset="0"/>
              </a:rPr>
              <a:t>Phytosqualane d’olive</a:t>
            </a:r>
          </a:p>
          <a:p>
            <a:pPr algn="ctr" defTabSz="945424">
              <a:spcBef>
                <a:spcPct val="50000"/>
              </a:spcBef>
              <a:defRPr/>
            </a:pPr>
            <a:r>
              <a:rPr lang="fr-FR" sz="1600" dirty="0">
                <a:solidFill>
                  <a:srgbClr val="3E3E3E"/>
                </a:solidFill>
                <a:latin typeface="Roboto" panose="02000000000000000000" pitchFamily="2" charset="0"/>
                <a:ea typeface="Roboto" panose="02000000000000000000" pitchFamily="2" charset="0"/>
              </a:rPr>
              <a:t>Vit. A, C, E</a:t>
            </a:r>
          </a:p>
        </p:txBody>
      </p:sp>
    </p:spTree>
    <p:extLst>
      <p:ext uri="{BB962C8B-B14F-4D97-AF65-F5344CB8AC3E}">
        <p14:creationId xmlns:p14="http://schemas.microsoft.com/office/powerpoint/2010/main" val="5151290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xit" presetSubtype="0" fill="hold" grpId="1" nodeType="clickEffect">
                                  <p:stCondLst>
                                    <p:cond delay="0"/>
                                  </p:stCondLst>
                                  <p:childTnLst>
                                    <p:set>
                                      <p:cBhvr>
                                        <p:cTn id="18" dur="1" fill="hold">
                                          <p:stCondLst>
                                            <p:cond delay="0"/>
                                          </p:stCondLst>
                                        </p:cTn>
                                        <p:tgtEl>
                                          <p:spTgt spid="8"/>
                                        </p:tgtEl>
                                        <p:attrNameLst>
                                          <p:attrName>style.visibility</p:attrName>
                                        </p:attrNameLst>
                                      </p:cBhvr>
                                      <p:to>
                                        <p:strVal val="hidden"/>
                                      </p:to>
                                    </p:set>
                                  </p:childTnLst>
                                </p:cTn>
                              </p:par>
                              <p:par>
                                <p:cTn id="19" presetID="1" presetClass="exit" presetSubtype="0" fill="hold" grpId="1" nodeType="withEffect">
                                  <p:stCondLst>
                                    <p:cond delay="0"/>
                                  </p:stCondLst>
                                  <p:childTnLst>
                                    <p:set>
                                      <p:cBhvr>
                                        <p:cTn id="20" dur="1" fill="hold">
                                          <p:stCondLst>
                                            <p:cond delay="0"/>
                                          </p:stCondLst>
                                        </p:cTn>
                                        <p:tgtEl>
                                          <p:spTgt spid="10"/>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8" grpId="1" animBg="1"/>
      <p:bldP spid="10" grpId="0" animBg="1"/>
      <p:bldP spid="10" grpId="1" animBg="1"/>
      <p:bldP spid="12"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12192000" cy="6858000"/>
          </a:xfrm>
          <a:prstGeom prst="rect">
            <a:avLst/>
          </a:prstGeom>
          <a:solidFill>
            <a:srgbClr val="C2E1EB">
              <a:alpha val="63922"/>
            </a:srgbClr>
          </a:solidFill>
          <a:ln w="571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Roboto Light"/>
              <a:ea typeface="+mn-ea"/>
              <a:cs typeface="+mn-cs"/>
            </a:endParaRPr>
          </a:p>
        </p:txBody>
      </p:sp>
      <p:sp>
        <p:nvSpPr>
          <p:cNvPr id="2" name="Espace réservé du texte 1"/>
          <p:cNvSpPr>
            <a:spLocks noGrp="1"/>
          </p:cNvSpPr>
          <p:nvPr>
            <p:ph type="body" sz="quarter" idx="10"/>
          </p:nvPr>
        </p:nvSpPr>
        <p:spPr>
          <a:xfrm>
            <a:off x="838199" y="1278543"/>
            <a:ext cx="10312625" cy="4928048"/>
          </a:xfrm>
          <a:solidFill>
            <a:schemeClr val="bg1"/>
          </a:solidFill>
        </p:spPr>
        <p:txBody>
          <a:bodyPr/>
          <a:lstStyle/>
          <a:p>
            <a:pPr marL="0" indent="0" algn="ctr">
              <a:buNone/>
            </a:pPr>
            <a:endParaRPr lang="fr-FR" sz="3000" dirty="0"/>
          </a:p>
          <a:p>
            <a:pPr marL="0" indent="0" algn="ctr">
              <a:spcBef>
                <a:spcPct val="50000"/>
              </a:spcBef>
              <a:buNone/>
            </a:pPr>
            <a:r>
              <a:rPr lang="fr-FR" altLang="fr-FR" sz="2800" b="1" dirty="0" smtClean="0">
                <a:solidFill>
                  <a:srgbClr val="3E3E3E"/>
                </a:solidFill>
                <a:latin typeface="KyivType Sans2" panose="00000500000000000000" pitchFamily="50" charset="0"/>
              </a:rPr>
              <a:t>Quel est l’actif </a:t>
            </a:r>
            <a:r>
              <a:rPr lang="fr-FR" altLang="fr-FR" sz="2800" b="1" dirty="0" err="1" smtClean="0">
                <a:solidFill>
                  <a:srgbClr val="3E3E3E"/>
                </a:solidFill>
                <a:latin typeface="KyivType Sans2" panose="00000500000000000000" pitchFamily="50" charset="0"/>
              </a:rPr>
              <a:t>matifiant</a:t>
            </a:r>
            <a:r>
              <a:rPr lang="fr-FR" altLang="fr-FR" sz="2800" b="1" dirty="0" smtClean="0">
                <a:solidFill>
                  <a:srgbClr val="3E3E3E"/>
                </a:solidFill>
                <a:latin typeface="KyivType Sans2" panose="00000500000000000000" pitchFamily="50" charset="0"/>
              </a:rPr>
              <a:t> dans </a:t>
            </a:r>
            <a:r>
              <a:rPr lang="fr-FR" altLang="fr-FR" sz="2800" b="1" cap="small" dirty="0" smtClean="0">
                <a:solidFill>
                  <a:srgbClr val="3E3E3E"/>
                </a:solidFill>
                <a:latin typeface="KyivType Sans2" panose="00000500000000000000" pitchFamily="50" charset="0"/>
              </a:rPr>
              <a:t>hydra n°1 fluide </a:t>
            </a:r>
            <a:r>
              <a:rPr lang="fr-FR" altLang="fr-FR" sz="2800" b="1" dirty="0" smtClean="0">
                <a:solidFill>
                  <a:srgbClr val="3E3E3E"/>
                </a:solidFill>
                <a:latin typeface="KyivType Sans2" panose="00000500000000000000" pitchFamily="50" charset="0"/>
              </a:rPr>
              <a:t>? </a:t>
            </a:r>
            <a:endParaRPr lang="fr-FR" altLang="fr-FR" sz="2800" b="1" dirty="0">
              <a:solidFill>
                <a:srgbClr val="3E3E3E"/>
              </a:solidFill>
              <a:latin typeface="KyivType Sans2" panose="00000500000000000000" pitchFamily="50" charset="0"/>
            </a:endParaRPr>
          </a:p>
        </p:txBody>
      </p:sp>
      <p:sp>
        <p:nvSpPr>
          <p:cNvPr id="3" name="Titre 2"/>
          <p:cNvSpPr>
            <a:spLocks noGrp="1"/>
          </p:cNvSpPr>
          <p:nvPr>
            <p:ph type="title"/>
          </p:nvPr>
        </p:nvSpPr>
        <p:spPr/>
        <p:txBody>
          <a:bodyPr>
            <a:normAutofit/>
          </a:bodyPr>
          <a:lstStyle/>
          <a:p>
            <a:pPr algn="ctr"/>
            <a:r>
              <a:rPr lang="fr-FR" sz="4800" dirty="0">
                <a:solidFill>
                  <a:srgbClr val="3E3E3E"/>
                </a:solidFill>
                <a:latin typeface="KyivType Sans2" panose="00000500000000000000" pitchFamily="50" charset="0"/>
              </a:rPr>
              <a:t>Et si on jouait !</a:t>
            </a:r>
          </a:p>
        </p:txBody>
      </p:sp>
      <p:pic>
        <p:nvPicPr>
          <p:cNvPr id="5" name="Imag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753100" y="6172200"/>
            <a:ext cx="685800" cy="685800"/>
          </a:xfrm>
          <a:prstGeom prst="rect">
            <a:avLst/>
          </a:prstGeom>
        </p:spPr>
      </p:pic>
      <p:sp>
        <p:nvSpPr>
          <p:cNvPr id="8" name="Oval 6"/>
          <p:cNvSpPr>
            <a:spLocks noChangeArrowheads="1"/>
          </p:cNvSpPr>
          <p:nvPr/>
        </p:nvSpPr>
        <p:spPr bwMode="auto">
          <a:xfrm>
            <a:off x="1388577" y="3326934"/>
            <a:ext cx="2013148" cy="1992312"/>
          </a:xfrm>
          <a:prstGeom prst="rect">
            <a:avLst/>
          </a:prstGeom>
          <a:solidFill>
            <a:srgbClr val="C2E1EB"/>
          </a:solidFill>
          <a:ln w="28575">
            <a:noFill/>
            <a:round/>
            <a:headEnd/>
            <a:tailEnd/>
          </a:ln>
          <a:effectLst/>
          <a:scene3d>
            <a:camera prst="orthographicFront"/>
            <a:lightRig rig="threePt" dir="t"/>
          </a:scene3d>
          <a:sp3d extrusionH="76200">
            <a:bevelT w="165100" prst="coolSlant"/>
          </a:sp3d>
        </p:spPr>
        <p:txBody>
          <a:bodyPr wrap="none" lIns="94598" tIns="47300" rIns="94598" bIns="47300" anchor="ctr"/>
          <a:lstStyle/>
          <a:p>
            <a:pPr algn="ctr" defTabSz="945424">
              <a:spcBef>
                <a:spcPct val="50000"/>
              </a:spcBef>
              <a:defRPr/>
            </a:pPr>
            <a:r>
              <a:rPr lang="fr-FR" sz="1400" b="1" dirty="0" err="1" smtClean="0">
                <a:solidFill>
                  <a:srgbClr val="3E3E3E"/>
                </a:solidFill>
                <a:latin typeface="Roboto" panose="02000000000000000000" pitchFamily="2" charset="0"/>
                <a:ea typeface="Roboto" panose="02000000000000000000" pitchFamily="2" charset="0"/>
              </a:rPr>
              <a:t>Konjac</a:t>
            </a:r>
            <a:r>
              <a:rPr lang="fr-FR" sz="1400" b="1" dirty="0" smtClean="0">
                <a:solidFill>
                  <a:srgbClr val="3E3E3E"/>
                </a:solidFill>
                <a:latin typeface="Roboto" panose="02000000000000000000" pitchFamily="2" charset="0"/>
                <a:ea typeface="Roboto" panose="02000000000000000000" pitchFamily="2" charset="0"/>
              </a:rPr>
              <a:t> </a:t>
            </a:r>
            <a:endParaRPr lang="fr-FR" sz="1400" b="1" dirty="0">
              <a:solidFill>
                <a:srgbClr val="3E3E3E"/>
              </a:solidFill>
              <a:latin typeface="Roboto" panose="02000000000000000000" pitchFamily="2" charset="0"/>
              <a:ea typeface="Roboto" panose="02000000000000000000" pitchFamily="2" charset="0"/>
            </a:endParaRPr>
          </a:p>
        </p:txBody>
      </p:sp>
      <p:sp>
        <p:nvSpPr>
          <p:cNvPr id="10" name="Oval 6"/>
          <p:cNvSpPr>
            <a:spLocks noChangeArrowheads="1"/>
          </p:cNvSpPr>
          <p:nvPr/>
        </p:nvSpPr>
        <p:spPr bwMode="auto">
          <a:xfrm>
            <a:off x="5204382" y="3326934"/>
            <a:ext cx="1969306" cy="1992312"/>
          </a:xfrm>
          <a:prstGeom prst="rect">
            <a:avLst/>
          </a:prstGeom>
          <a:solidFill>
            <a:srgbClr val="C2E1EB"/>
          </a:solidFill>
          <a:ln w="28575">
            <a:noFill/>
            <a:round/>
            <a:headEnd/>
            <a:tailEnd/>
          </a:ln>
          <a:effectLst/>
          <a:scene3d>
            <a:camera prst="orthographicFront"/>
            <a:lightRig rig="threePt" dir="t"/>
          </a:scene3d>
          <a:sp3d extrusionH="76200">
            <a:bevelT w="165100" prst="coolSlant"/>
          </a:sp3d>
        </p:spPr>
        <p:txBody>
          <a:bodyPr wrap="none" lIns="94598" tIns="47300" rIns="94598" bIns="47300" anchor="ctr"/>
          <a:lstStyle/>
          <a:p>
            <a:pPr algn="ctr" defTabSz="945424">
              <a:spcBef>
                <a:spcPct val="50000"/>
              </a:spcBef>
              <a:defRPr/>
            </a:pPr>
            <a:r>
              <a:rPr lang="fr-FR" sz="1400" b="1" dirty="0" smtClean="0">
                <a:solidFill>
                  <a:srgbClr val="3E3E3E"/>
                </a:solidFill>
                <a:latin typeface="Roboto" panose="02000000000000000000" pitchFamily="2" charset="0"/>
                <a:ea typeface="Roboto" panose="02000000000000000000" pitchFamily="2" charset="0"/>
              </a:rPr>
              <a:t>Silice </a:t>
            </a:r>
            <a:endParaRPr lang="fr-FR" sz="1400" b="1" dirty="0">
              <a:solidFill>
                <a:srgbClr val="3E3E3E"/>
              </a:solidFill>
              <a:latin typeface="Roboto" panose="02000000000000000000" pitchFamily="2" charset="0"/>
              <a:ea typeface="Roboto" panose="02000000000000000000" pitchFamily="2" charset="0"/>
            </a:endParaRPr>
          </a:p>
        </p:txBody>
      </p:sp>
      <p:sp>
        <p:nvSpPr>
          <p:cNvPr id="12" name="Oval 6"/>
          <p:cNvSpPr>
            <a:spLocks noChangeArrowheads="1"/>
          </p:cNvSpPr>
          <p:nvPr/>
        </p:nvSpPr>
        <p:spPr bwMode="auto">
          <a:xfrm>
            <a:off x="8976345" y="3326934"/>
            <a:ext cx="1892108" cy="1992312"/>
          </a:xfrm>
          <a:prstGeom prst="rect">
            <a:avLst/>
          </a:prstGeom>
          <a:solidFill>
            <a:srgbClr val="C2E1EB"/>
          </a:solidFill>
          <a:ln w="28575">
            <a:noFill/>
            <a:round/>
            <a:headEnd/>
            <a:tailEnd/>
          </a:ln>
          <a:effectLst/>
          <a:scene3d>
            <a:camera prst="orthographicFront"/>
            <a:lightRig rig="threePt" dir="t"/>
          </a:scene3d>
          <a:sp3d extrusionH="76200">
            <a:bevelT w="165100" prst="coolSlant"/>
          </a:sp3d>
        </p:spPr>
        <p:txBody>
          <a:bodyPr wrap="none" lIns="94598" tIns="47300" rIns="94598" bIns="47300" anchor="ctr"/>
          <a:lstStyle/>
          <a:p>
            <a:pPr algn="ctr" defTabSz="945424">
              <a:spcBef>
                <a:spcPct val="50000"/>
              </a:spcBef>
              <a:defRPr/>
            </a:pPr>
            <a:r>
              <a:rPr lang="fr-FR" sz="1400" b="1" dirty="0" smtClean="0">
                <a:solidFill>
                  <a:srgbClr val="3E3E3E"/>
                </a:solidFill>
                <a:latin typeface="Roboto" panose="02000000000000000000" pitchFamily="2" charset="0"/>
                <a:ea typeface="Roboto" panose="02000000000000000000" pitchFamily="2" charset="0"/>
              </a:rPr>
              <a:t>Silicium </a:t>
            </a:r>
            <a:endParaRPr lang="fr-FR" sz="1400" b="1" dirty="0">
              <a:solidFill>
                <a:srgbClr val="3E3E3E"/>
              </a:solidFill>
              <a:latin typeface="Roboto" panose="02000000000000000000" pitchFamily="2" charset="0"/>
              <a:ea typeface="Roboto" panose="02000000000000000000" pitchFamily="2" charset="0"/>
            </a:endParaRPr>
          </a:p>
        </p:txBody>
      </p:sp>
    </p:spTree>
    <p:extLst>
      <p:ext uri="{BB962C8B-B14F-4D97-AF65-F5344CB8AC3E}">
        <p14:creationId xmlns:p14="http://schemas.microsoft.com/office/powerpoint/2010/main" val="27732414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xit" presetSubtype="0" fill="hold" grpId="1" nodeType="clickEffect">
                                  <p:stCondLst>
                                    <p:cond delay="0"/>
                                  </p:stCondLst>
                                  <p:childTnLst>
                                    <p:set>
                                      <p:cBhvr>
                                        <p:cTn id="18" dur="1" fill="hold">
                                          <p:stCondLst>
                                            <p:cond delay="0"/>
                                          </p:stCondLst>
                                        </p:cTn>
                                        <p:tgtEl>
                                          <p:spTgt spid="8"/>
                                        </p:tgtEl>
                                        <p:attrNameLst>
                                          <p:attrName>style.visibility</p:attrName>
                                        </p:attrNameLst>
                                      </p:cBhvr>
                                      <p:to>
                                        <p:strVal val="hidden"/>
                                      </p:to>
                                    </p:set>
                                  </p:childTnLst>
                                </p:cTn>
                              </p:par>
                              <p:par>
                                <p:cTn id="19" presetID="1" presetClass="exit" presetSubtype="0" fill="hold" grpId="1" nodeType="withEffect">
                                  <p:stCondLst>
                                    <p:cond delay="0"/>
                                  </p:stCondLst>
                                  <p:childTnLst>
                                    <p:set>
                                      <p:cBhvr>
                                        <p:cTn id="20" dur="1" fill="hold">
                                          <p:stCondLst>
                                            <p:cond delay="0"/>
                                          </p:stCondLst>
                                        </p:cTn>
                                        <p:tgtEl>
                                          <p:spTgt spid="1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8" grpId="1" animBg="1"/>
      <p:bldP spid="10" grpId="0" animBg="1"/>
      <p:bldP spid="12" grpId="0" animBg="1"/>
      <p:bldP spid="12" grpId="1"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12192000" cy="6858000"/>
          </a:xfrm>
          <a:prstGeom prst="rect">
            <a:avLst/>
          </a:prstGeom>
          <a:solidFill>
            <a:srgbClr val="C2E1EB">
              <a:alpha val="63922"/>
            </a:srgbClr>
          </a:solidFill>
          <a:ln w="571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Roboto Light"/>
              <a:ea typeface="+mn-ea"/>
              <a:cs typeface="+mn-cs"/>
            </a:endParaRPr>
          </a:p>
        </p:txBody>
      </p:sp>
      <p:sp>
        <p:nvSpPr>
          <p:cNvPr id="2" name="Espace réservé du texte 1"/>
          <p:cNvSpPr>
            <a:spLocks noGrp="1"/>
          </p:cNvSpPr>
          <p:nvPr>
            <p:ph type="body" sz="quarter" idx="10"/>
          </p:nvPr>
        </p:nvSpPr>
        <p:spPr>
          <a:xfrm>
            <a:off x="838199" y="1278543"/>
            <a:ext cx="10312625" cy="4928048"/>
          </a:xfrm>
          <a:solidFill>
            <a:schemeClr val="bg1"/>
          </a:solidFill>
        </p:spPr>
        <p:txBody>
          <a:bodyPr/>
          <a:lstStyle/>
          <a:p>
            <a:pPr marL="0" indent="0" algn="ctr">
              <a:buNone/>
            </a:pPr>
            <a:endParaRPr lang="fr-FR" sz="3000" dirty="0"/>
          </a:p>
          <a:p>
            <a:pPr marL="0" indent="0" algn="ctr">
              <a:spcBef>
                <a:spcPct val="50000"/>
              </a:spcBef>
              <a:buNone/>
            </a:pPr>
            <a:r>
              <a:rPr lang="fr-FR" altLang="fr-FR" sz="2800" b="1" dirty="0" smtClean="0">
                <a:solidFill>
                  <a:srgbClr val="3E3E3E"/>
                </a:solidFill>
                <a:latin typeface="KyivType Sans2" panose="00000500000000000000" pitchFamily="50" charset="0"/>
              </a:rPr>
              <a:t>Quels sont les actifs stars du </a:t>
            </a:r>
            <a:r>
              <a:rPr lang="fr-FR" altLang="fr-FR" sz="2800" b="1" cap="small" dirty="0">
                <a:solidFill>
                  <a:srgbClr val="3E3E3E"/>
                </a:solidFill>
                <a:latin typeface="KyivType Sans2" panose="00000500000000000000" pitchFamily="50" charset="0"/>
              </a:rPr>
              <a:t>M</a:t>
            </a:r>
            <a:r>
              <a:rPr lang="fr-FR" altLang="fr-FR" sz="2800" b="1" cap="small" dirty="0" smtClean="0">
                <a:solidFill>
                  <a:srgbClr val="3E3E3E"/>
                </a:solidFill>
                <a:latin typeface="KyivType Sans2" panose="00000500000000000000" pitchFamily="50" charset="0"/>
              </a:rPr>
              <a:t>asque Hydra n°1 ?</a:t>
            </a:r>
            <a:endParaRPr lang="fr-FR" altLang="fr-FR" sz="2800" b="1" cap="small" dirty="0">
              <a:solidFill>
                <a:srgbClr val="3E3E3E"/>
              </a:solidFill>
              <a:latin typeface="KyivType Sans2" panose="00000500000000000000" pitchFamily="50" charset="0"/>
            </a:endParaRPr>
          </a:p>
        </p:txBody>
      </p:sp>
      <p:sp>
        <p:nvSpPr>
          <p:cNvPr id="3" name="Titre 2"/>
          <p:cNvSpPr>
            <a:spLocks noGrp="1"/>
          </p:cNvSpPr>
          <p:nvPr>
            <p:ph type="title"/>
          </p:nvPr>
        </p:nvSpPr>
        <p:spPr/>
        <p:txBody>
          <a:bodyPr>
            <a:normAutofit/>
          </a:bodyPr>
          <a:lstStyle/>
          <a:p>
            <a:pPr algn="ctr"/>
            <a:r>
              <a:rPr lang="fr-FR" sz="4800" dirty="0">
                <a:solidFill>
                  <a:srgbClr val="3E3E3E"/>
                </a:solidFill>
                <a:latin typeface="KyivType Sans2" panose="00000500000000000000" pitchFamily="50" charset="0"/>
              </a:rPr>
              <a:t>Et si on jouait !</a:t>
            </a:r>
          </a:p>
        </p:txBody>
      </p:sp>
      <p:pic>
        <p:nvPicPr>
          <p:cNvPr id="5" name="Imag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753100" y="6172200"/>
            <a:ext cx="685800" cy="685800"/>
          </a:xfrm>
          <a:prstGeom prst="rect">
            <a:avLst/>
          </a:prstGeom>
        </p:spPr>
      </p:pic>
      <p:sp>
        <p:nvSpPr>
          <p:cNvPr id="8" name="Oval 6"/>
          <p:cNvSpPr>
            <a:spLocks noChangeArrowheads="1"/>
          </p:cNvSpPr>
          <p:nvPr/>
        </p:nvSpPr>
        <p:spPr bwMode="auto">
          <a:xfrm>
            <a:off x="1388577" y="3326934"/>
            <a:ext cx="2013148" cy="1992312"/>
          </a:xfrm>
          <a:prstGeom prst="rect">
            <a:avLst/>
          </a:prstGeom>
          <a:solidFill>
            <a:srgbClr val="C2E1EB"/>
          </a:solidFill>
          <a:ln w="28575">
            <a:noFill/>
            <a:round/>
            <a:headEnd/>
            <a:tailEnd/>
          </a:ln>
          <a:effectLst/>
          <a:scene3d>
            <a:camera prst="orthographicFront"/>
            <a:lightRig rig="threePt" dir="t"/>
          </a:scene3d>
          <a:sp3d extrusionH="76200">
            <a:bevelT w="165100" prst="coolSlant"/>
          </a:sp3d>
        </p:spPr>
        <p:txBody>
          <a:bodyPr wrap="none" lIns="94598" tIns="47300" rIns="94598" bIns="47300" anchor="ctr"/>
          <a:lstStyle/>
          <a:p>
            <a:pPr algn="ctr" defTabSz="945424">
              <a:spcBef>
                <a:spcPct val="50000"/>
              </a:spcBef>
              <a:defRPr/>
            </a:pPr>
            <a:r>
              <a:rPr lang="fr-FR" sz="1400" b="1" dirty="0">
                <a:solidFill>
                  <a:srgbClr val="3E3E3E"/>
                </a:solidFill>
                <a:latin typeface="Roboto" panose="02000000000000000000" pitchFamily="2" charset="0"/>
                <a:ea typeface="Roboto" panose="02000000000000000000" pitchFamily="2" charset="0"/>
              </a:rPr>
              <a:t>Acide hyaluronique </a:t>
            </a:r>
            <a:endParaRPr lang="fr-FR" sz="1400" b="1" dirty="0" smtClean="0">
              <a:solidFill>
                <a:srgbClr val="3E3E3E"/>
              </a:solidFill>
              <a:latin typeface="Roboto" panose="02000000000000000000" pitchFamily="2" charset="0"/>
              <a:ea typeface="Roboto" panose="02000000000000000000" pitchFamily="2" charset="0"/>
            </a:endParaRPr>
          </a:p>
          <a:p>
            <a:pPr algn="ctr" defTabSz="945424">
              <a:spcBef>
                <a:spcPct val="50000"/>
              </a:spcBef>
              <a:defRPr/>
            </a:pPr>
            <a:r>
              <a:rPr lang="fr-FR" sz="1400" b="1" dirty="0" smtClean="0">
                <a:solidFill>
                  <a:srgbClr val="3E3E3E"/>
                </a:solidFill>
                <a:latin typeface="Roboto" panose="02000000000000000000" pitchFamily="2" charset="0"/>
                <a:ea typeface="Roboto" panose="02000000000000000000" pitchFamily="2" charset="0"/>
              </a:rPr>
              <a:t>+</a:t>
            </a:r>
          </a:p>
          <a:p>
            <a:pPr algn="ctr" defTabSz="945424">
              <a:spcBef>
                <a:spcPct val="50000"/>
              </a:spcBef>
              <a:defRPr/>
            </a:pPr>
            <a:r>
              <a:rPr lang="fr-FR" sz="1400" b="1" dirty="0" smtClean="0">
                <a:solidFill>
                  <a:srgbClr val="3E3E3E"/>
                </a:solidFill>
                <a:latin typeface="Roboto" panose="02000000000000000000" pitchFamily="2" charset="0"/>
                <a:ea typeface="Roboto" panose="02000000000000000000" pitchFamily="2" charset="0"/>
              </a:rPr>
              <a:t> </a:t>
            </a:r>
            <a:r>
              <a:rPr lang="fr-FR" sz="1400" b="1" dirty="0">
                <a:solidFill>
                  <a:srgbClr val="3E3E3E"/>
                </a:solidFill>
                <a:latin typeface="Roboto" panose="02000000000000000000" pitchFamily="2" charset="0"/>
                <a:ea typeface="Roboto" panose="02000000000000000000" pitchFamily="2" charset="0"/>
              </a:rPr>
              <a:t>NMF </a:t>
            </a:r>
            <a:endParaRPr lang="fr-FR" sz="1400" b="1" dirty="0" smtClean="0">
              <a:solidFill>
                <a:srgbClr val="3E3E3E"/>
              </a:solidFill>
              <a:latin typeface="Roboto" panose="02000000000000000000" pitchFamily="2" charset="0"/>
              <a:ea typeface="Roboto" panose="02000000000000000000" pitchFamily="2" charset="0"/>
            </a:endParaRPr>
          </a:p>
          <a:p>
            <a:pPr algn="ctr" defTabSz="945424">
              <a:spcBef>
                <a:spcPct val="50000"/>
              </a:spcBef>
              <a:defRPr/>
            </a:pPr>
            <a:r>
              <a:rPr lang="fr-FR" sz="1400" b="1" dirty="0" smtClean="0">
                <a:solidFill>
                  <a:srgbClr val="3E3E3E"/>
                </a:solidFill>
                <a:latin typeface="Roboto" panose="02000000000000000000" pitchFamily="2" charset="0"/>
                <a:ea typeface="Roboto" panose="02000000000000000000" pitchFamily="2" charset="0"/>
              </a:rPr>
              <a:t>(</a:t>
            </a:r>
            <a:r>
              <a:rPr lang="fr-FR" sz="1400" b="1" dirty="0">
                <a:solidFill>
                  <a:srgbClr val="3E3E3E"/>
                </a:solidFill>
                <a:latin typeface="Roboto" panose="02000000000000000000" pitchFamily="2" charset="0"/>
                <a:ea typeface="Roboto" panose="02000000000000000000" pitchFamily="2" charset="0"/>
              </a:rPr>
              <a:t>Sérine et PCA Sodium)</a:t>
            </a:r>
          </a:p>
        </p:txBody>
      </p:sp>
      <p:sp>
        <p:nvSpPr>
          <p:cNvPr id="10" name="Oval 6"/>
          <p:cNvSpPr>
            <a:spLocks noChangeArrowheads="1"/>
          </p:cNvSpPr>
          <p:nvPr/>
        </p:nvSpPr>
        <p:spPr bwMode="auto">
          <a:xfrm>
            <a:off x="5204382" y="3326934"/>
            <a:ext cx="1969306" cy="1992312"/>
          </a:xfrm>
          <a:prstGeom prst="rect">
            <a:avLst/>
          </a:prstGeom>
          <a:solidFill>
            <a:srgbClr val="C2E1EB"/>
          </a:solidFill>
          <a:ln w="28575">
            <a:noFill/>
            <a:round/>
            <a:headEnd/>
            <a:tailEnd/>
          </a:ln>
          <a:effectLst/>
          <a:scene3d>
            <a:camera prst="orthographicFront"/>
            <a:lightRig rig="threePt" dir="t"/>
          </a:scene3d>
          <a:sp3d extrusionH="76200">
            <a:bevelT w="165100" prst="coolSlant"/>
          </a:sp3d>
        </p:spPr>
        <p:txBody>
          <a:bodyPr wrap="none" lIns="94598" tIns="47300" rIns="94598" bIns="47300" anchor="ctr"/>
          <a:lstStyle/>
          <a:p>
            <a:pPr algn="ctr" defTabSz="945424">
              <a:spcBef>
                <a:spcPct val="50000"/>
              </a:spcBef>
              <a:defRPr/>
            </a:pPr>
            <a:r>
              <a:rPr lang="fr-FR" sz="1400" b="1" dirty="0" err="1">
                <a:solidFill>
                  <a:srgbClr val="3E3E3E"/>
                </a:solidFill>
                <a:latin typeface="Roboto" panose="02000000000000000000" pitchFamily="2" charset="0"/>
                <a:ea typeface="Roboto" panose="02000000000000000000" pitchFamily="2" charset="0"/>
              </a:rPr>
              <a:t>Imperata</a:t>
            </a:r>
            <a:r>
              <a:rPr lang="fr-FR" sz="1400" b="1" dirty="0">
                <a:solidFill>
                  <a:srgbClr val="3E3E3E"/>
                </a:solidFill>
                <a:latin typeface="Roboto" panose="02000000000000000000" pitchFamily="2" charset="0"/>
                <a:ea typeface="Roboto" panose="02000000000000000000" pitchFamily="2" charset="0"/>
              </a:rPr>
              <a:t> </a:t>
            </a:r>
            <a:r>
              <a:rPr lang="fr-FR" sz="1400" b="1" dirty="0" err="1" smtClean="0">
                <a:solidFill>
                  <a:srgbClr val="3E3E3E"/>
                </a:solidFill>
                <a:latin typeface="Roboto" panose="02000000000000000000" pitchFamily="2" charset="0"/>
                <a:ea typeface="Roboto" panose="02000000000000000000" pitchFamily="2" charset="0"/>
              </a:rPr>
              <a:t>cylindrica</a:t>
            </a:r>
            <a:endParaRPr lang="fr-FR" sz="1400" b="1" dirty="0" smtClean="0">
              <a:solidFill>
                <a:srgbClr val="3E3E3E"/>
              </a:solidFill>
              <a:latin typeface="Roboto" panose="02000000000000000000" pitchFamily="2" charset="0"/>
              <a:ea typeface="Roboto" panose="02000000000000000000" pitchFamily="2" charset="0"/>
            </a:endParaRPr>
          </a:p>
          <a:p>
            <a:pPr algn="ctr" defTabSz="945424">
              <a:spcBef>
                <a:spcPct val="50000"/>
              </a:spcBef>
              <a:defRPr/>
            </a:pPr>
            <a:r>
              <a:rPr lang="fr-FR" sz="1400" b="1" dirty="0" smtClean="0">
                <a:solidFill>
                  <a:srgbClr val="3E3E3E"/>
                </a:solidFill>
                <a:latin typeface="Roboto" panose="02000000000000000000" pitchFamily="2" charset="0"/>
                <a:ea typeface="Roboto" panose="02000000000000000000" pitchFamily="2" charset="0"/>
              </a:rPr>
              <a:t> </a:t>
            </a:r>
            <a:r>
              <a:rPr lang="fr-FR" sz="1400" b="1" dirty="0">
                <a:solidFill>
                  <a:srgbClr val="3E3E3E"/>
                </a:solidFill>
                <a:latin typeface="Roboto" panose="02000000000000000000" pitchFamily="2" charset="0"/>
                <a:ea typeface="Roboto" panose="02000000000000000000" pitchFamily="2" charset="0"/>
              </a:rPr>
              <a:t>+ </a:t>
            </a:r>
            <a:endParaRPr lang="fr-FR" sz="1400" b="1" dirty="0" smtClean="0">
              <a:solidFill>
                <a:srgbClr val="3E3E3E"/>
              </a:solidFill>
              <a:latin typeface="Roboto" panose="02000000000000000000" pitchFamily="2" charset="0"/>
              <a:ea typeface="Roboto" panose="02000000000000000000" pitchFamily="2" charset="0"/>
            </a:endParaRPr>
          </a:p>
          <a:p>
            <a:pPr algn="ctr" defTabSz="945424">
              <a:spcBef>
                <a:spcPct val="50000"/>
              </a:spcBef>
              <a:defRPr/>
            </a:pPr>
            <a:r>
              <a:rPr lang="fr-FR" sz="1400" b="1" dirty="0" smtClean="0">
                <a:solidFill>
                  <a:srgbClr val="3E3E3E"/>
                </a:solidFill>
                <a:latin typeface="Roboto" panose="02000000000000000000" pitchFamily="2" charset="0"/>
                <a:ea typeface="Roboto" panose="02000000000000000000" pitchFamily="2" charset="0"/>
              </a:rPr>
              <a:t>Jojoba</a:t>
            </a:r>
            <a:endParaRPr lang="fr-FR" sz="1400" b="1" dirty="0">
              <a:solidFill>
                <a:srgbClr val="3E3E3E"/>
              </a:solidFill>
              <a:latin typeface="Roboto" panose="02000000000000000000" pitchFamily="2" charset="0"/>
              <a:ea typeface="Roboto" panose="02000000000000000000" pitchFamily="2" charset="0"/>
            </a:endParaRPr>
          </a:p>
          <a:p>
            <a:pPr algn="ctr" defTabSz="945424">
              <a:spcBef>
                <a:spcPct val="50000"/>
              </a:spcBef>
              <a:defRPr/>
            </a:pPr>
            <a:r>
              <a:rPr lang="fr-FR" sz="1400" b="1" dirty="0" smtClean="0">
                <a:solidFill>
                  <a:srgbClr val="3E3E3E"/>
                </a:solidFill>
                <a:latin typeface="Roboto" panose="02000000000000000000" pitchFamily="2" charset="0"/>
                <a:ea typeface="Roboto" panose="02000000000000000000" pitchFamily="2" charset="0"/>
              </a:rPr>
              <a:t> </a:t>
            </a:r>
            <a:endParaRPr lang="fr-FR" sz="1400" b="1" dirty="0">
              <a:solidFill>
                <a:srgbClr val="3E3E3E"/>
              </a:solidFill>
              <a:latin typeface="Roboto" panose="02000000000000000000" pitchFamily="2" charset="0"/>
              <a:ea typeface="Roboto" panose="02000000000000000000" pitchFamily="2" charset="0"/>
            </a:endParaRPr>
          </a:p>
        </p:txBody>
      </p:sp>
      <p:sp>
        <p:nvSpPr>
          <p:cNvPr id="12" name="Oval 6"/>
          <p:cNvSpPr>
            <a:spLocks noChangeArrowheads="1"/>
          </p:cNvSpPr>
          <p:nvPr/>
        </p:nvSpPr>
        <p:spPr bwMode="auto">
          <a:xfrm>
            <a:off x="8976345" y="3326934"/>
            <a:ext cx="1892108" cy="1992312"/>
          </a:xfrm>
          <a:prstGeom prst="rect">
            <a:avLst/>
          </a:prstGeom>
          <a:solidFill>
            <a:srgbClr val="C2E1EB"/>
          </a:solidFill>
          <a:ln w="28575">
            <a:noFill/>
            <a:round/>
            <a:headEnd/>
            <a:tailEnd/>
          </a:ln>
          <a:effectLst/>
          <a:scene3d>
            <a:camera prst="orthographicFront"/>
            <a:lightRig rig="threePt" dir="t"/>
          </a:scene3d>
          <a:sp3d extrusionH="76200">
            <a:bevelT w="165100" prst="coolSlant"/>
          </a:sp3d>
        </p:spPr>
        <p:txBody>
          <a:bodyPr wrap="none" lIns="94598" tIns="47300" rIns="94598" bIns="47300" anchor="ctr"/>
          <a:lstStyle/>
          <a:p>
            <a:pPr algn="ctr" defTabSz="945424">
              <a:spcBef>
                <a:spcPct val="50000"/>
              </a:spcBef>
              <a:defRPr/>
            </a:pPr>
            <a:r>
              <a:rPr lang="fr-FR" sz="1400" b="1" dirty="0">
                <a:solidFill>
                  <a:srgbClr val="3E3E3E"/>
                </a:solidFill>
                <a:latin typeface="Roboto" panose="02000000000000000000" pitchFamily="2" charset="0"/>
                <a:ea typeface="Roboto" panose="02000000000000000000" pitchFamily="2" charset="0"/>
              </a:rPr>
              <a:t>Acide hyaluronique </a:t>
            </a:r>
          </a:p>
          <a:p>
            <a:pPr algn="ctr" defTabSz="945424">
              <a:spcBef>
                <a:spcPct val="50000"/>
              </a:spcBef>
              <a:defRPr/>
            </a:pPr>
            <a:r>
              <a:rPr lang="fr-FR" sz="1400" b="1" dirty="0">
                <a:solidFill>
                  <a:srgbClr val="3E3E3E"/>
                </a:solidFill>
                <a:latin typeface="Roboto" panose="02000000000000000000" pitchFamily="2" charset="0"/>
                <a:ea typeface="Roboto" panose="02000000000000000000" pitchFamily="2" charset="0"/>
              </a:rPr>
              <a:t>+</a:t>
            </a:r>
          </a:p>
          <a:p>
            <a:pPr algn="ctr" defTabSz="945424">
              <a:spcBef>
                <a:spcPct val="50000"/>
              </a:spcBef>
              <a:defRPr/>
            </a:pPr>
            <a:r>
              <a:rPr lang="fr-FR" sz="1400" b="1" dirty="0">
                <a:solidFill>
                  <a:srgbClr val="3E3E3E"/>
                </a:solidFill>
                <a:latin typeface="Roboto" panose="02000000000000000000" pitchFamily="2" charset="0"/>
                <a:ea typeface="Roboto" panose="02000000000000000000" pitchFamily="2" charset="0"/>
              </a:rPr>
              <a:t> </a:t>
            </a:r>
            <a:r>
              <a:rPr lang="fr-FR" sz="1400" b="1" dirty="0" err="1" smtClean="0">
                <a:solidFill>
                  <a:srgbClr val="3E3E3E"/>
                </a:solidFill>
                <a:latin typeface="Roboto" panose="02000000000000000000" pitchFamily="2" charset="0"/>
                <a:ea typeface="Roboto" panose="02000000000000000000" pitchFamily="2" charset="0"/>
              </a:rPr>
              <a:t>Aloe</a:t>
            </a:r>
            <a:r>
              <a:rPr lang="fr-FR" sz="1400" b="1" dirty="0" smtClean="0">
                <a:solidFill>
                  <a:srgbClr val="3E3E3E"/>
                </a:solidFill>
                <a:latin typeface="Roboto" panose="02000000000000000000" pitchFamily="2" charset="0"/>
                <a:ea typeface="Roboto" panose="02000000000000000000" pitchFamily="2" charset="0"/>
              </a:rPr>
              <a:t> </a:t>
            </a:r>
            <a:r>
              <a:rPr lang="fr-FR" sz="1400" b="1" dirty="0" err="1" smtClean="0">
                <a:solidFill>
                  <a:srgbClr val="3E3E3E"/>
                </a:solidFill>
                <a:latin typeface="Roboto" panose="02000000000000000000" pitchFamily="2" charset="0"/>
                <a:ea typeface="Roboto" panose="02000000000000000000" pitchFamily="2" charset="0"/>
              </a:rPr>
              <a:t>vera</a:t>
            </a:r>
            <a:r>
              <a:rPr lang="fr-FR" sz="1400" b="1" dirty="0" smtClean="0">
                <a:solidFill>
                  <a:srgbClr val="3E3E3E"/>
                </a:solidFill>
                <a:latin typeface="Roboto" panose="02000000000000000000" pitchFamily="2" charset="0"/>
                <a:ea typeface="Roboto" panose="02000000000000000000" pitchFamily="2" charset="0"/>
              </a:rPr>
              <a:t>  </a:t>
            </a:r>
            <a:endParaRPr lang="fr-FR" sz="1400" b="1" dirty="0">
              <a:solidFill>
                <a:srgbClr val="3E3E3E"/>
              </a:solidFill>
              <a:latin typeface="Roboto" panose="02000000000000000000" pitchFamily="2" charset="0"/>
              <a:ea typeface="Roboto" panose="02000000000000000000" pitchFamily="2" charset="0"/>
            </a:endParaRPr>
          </a:p>
        </p:txBody>
      </p:sp>
    </p:spTree>
    <p:extLst>
      <p:ext uri="{BB962C8B-B14F-4D97-AF65-F5344CB8AC3E}">
        <p14:creationId xmlns:p14="http://schemas.microsoft.com/office/powerpoint/2010/main" val="19999100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xit" presetSubtype="0" fill="hold" grpId="1" nodeType="clickEffect">
                                  <p:stCondLst>
                                    <p:cond delay="0"/>
                                  </p:stCondLst>
                                  <p:childTnLst>
                                    <p:set>
                                      <p:cBhvr>
                                        <p:cTn id="18" dur="1" fill="hold">
                                          <p:stCondLst>
                                            <p:cond delay="0"/>
                                          </p:stCondLst>
                                        </p:cTn>
                                        <p:tgtEl>
                                          <p:spTgt spid="8"/>
                                        </p:tgtEl>
                                        <p:attrNameLst>
                                          <p:attrName>style.visibility</p:attrName>
                                        </p:attrNameLst>
                                      </p:cBhvr>
                                      <p:to>
                                        <p:strVal val="hidden"/>
                                      </p:to>
                                    </p:set>
                                  </p:childTnLst>
                                </p:cTn>
                              </p:par>
                              <p:par>
                                <p:cTn id="19" presetID="1" presetClass="exit" presetSubtype="0" fill="hold" grpId="1" nodeType="withEffect">
                                  <p:stCondLst>
                                    <p:cond delay="0"/>
                                  </p:stCondLst>
                                  <p:childTnLst>
                                    <p:set>
                                      <p:cBhvr>
                                        <p:cTn id="20" dur="1" fill="hold">
                                          <p:stCondLst>
                                            <p:cond delay="0"/>
                                          </p:stCondLst>
                                        </p:cTn>
                                        <p:tgtEl>
                                          <p:spTgt spid="1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8" grpId="1" animBg="1"/>
      <p:bldP spid="10" grpId="0" animBg="1"/>
      <p:bldP spid="12" grpId="0" animBg="1"/>
      <p:bldP spid="12" grpId="1"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12192000" cy="6858000"/>
          </a:xfrm>
          <a:prstGeom prst="rect">
            <a:avLst/>
          </a:prstGeom>
          <a:solidFill>
            <a:srgbClr val="C2E1EB">
              <a:alpha val="63922"/>
            </a:srgbClr>
          </a:solidFill>
          <a:ln w="571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Roboto Light"/>
              <a:ea typeface="+mn-ea"/>
              <a:cs typeface="+mn-cs"/>
            </a:endParaRPr>
          </a:p>
        </p:txBody>
      </p:sp>
      <p:sp>
        <p:nvSpPr>
          <p:cNvPr id="2" name="Espace réservé du texte 1"/>
          <p:cNvSpPr>
            <a:spLocks noGrp="1"/>
          </p:cNvSpPr>
          <p:nvPr>
            <p:ph type="body" sz="quarter" idx="10"/>
          </p:nvPr>
        </p:nvSpPr>
        <p:spPr>
          <a:xfrm>
            <a:off x="838199" y="1278543"/>
            <a:ext cx="10312625" cy="4928048"/>
          </a:xfrm>
          <a:solidFill>
            <a:schemeClr val="bg1"/>
          </a:solidFill>
        </p:spPr>
        <p:txBody>
          <a:bodyPr anchor="t"/>
          <a:lstStyle/>
          <a:p>
            <a:pPr marL="0" indent="0" algn="ctr">
              <a:buNone/>
            </a:pPr>
            <a:endParaRPr lang="fr-FR" sz="3000" dirty="0"/>
          </a:p>
          <a:p>
            <a:pPr marL="0" indent="0" algn="ctr">
              <a:spcBef>
                <a:spcPct val="50000"/>
              </a:spcBef>
              <a:buNone/>
            </a:pPr>
            <a:endParaRPr lang="fr-FR" altLang="fr-FR" sz="2800" b="1" dirty="0" smtClean="0">
              <a:solidFill>
                <a:srgbClr val="3E3E3E"/>
              </a:solidFill>
              <a:latin typeface="KyivType Sans2" panose="00000500000000000000" pitchFamily="50" charset="0"/>
            </a:endParaRPr>
          </a:p>
          <a:p>
            <a:pPr marL="0" indent="0" algn="ctr">
              <a:spcBef>
                <a:spcPct val="50000"/>
              </a:spcBef>
              <a:buNone/>
            </a:pPr>
            <a:endParaRPr lang="fr-FR" altLang="fr-FR" sz="2800" b="1" dirty="0">
              <a:solidFill>
                <a:srgbClr val="3E3E3E"/>
              </a:solidFill>
              <a:latin typeface="KyivType Sans2" panose="00000500000000000000" pitchFamily="50" charset="0"/>
            </a:endParaRPr>
          </a:p>
          <a:p>
            <a:pPr marL="0" indent="0" algn="ctr">
              <a:spcBef>
                <a:spcPct val="50000"/>
              </a:spcBef>
              <a:buNone/>
            </a:pPr>
            <a:r>
              <a:rPr lang="fr-FR" altLang="fr-FR" sz="2800" b="1" dirty="0" smtClean="0">
                <a:solidFill>
                  <a:srgbClr val="3E3E3E"/>
                </a:solidFill>
                <a:latin typeface="KyivType Sans2" panose="00000500000000000000" pitchFamily="50" charset="0"/>
              </a:rPr>
              <a:t>Quelle est la différence entre </a:t>
            </a:r>
            <a:r>
              <a:rPr lang="fr-FR" altLang="fr-FR" sz="2800" b="1" cap="small" dirty="0" smtClean="0">
                <a:solidFill>
                  <a:srgbClr val="3E3E3E"/>
                </a:solidFill>
                <a:latin typeface="KyivType Sans2" panose="00000500000000000000" pitchFamily="50" charset="0"/>
              </a:rPr>
              <a:t>hydrasun  </a:t>
            </a:r>
            <a:r>
              <a:rPr lang="fr-FR" altLang="fr-FR" sz="2800" b="1" dirty="0" smtClean="0">
                <a:solidFill>
                  <a:srgbClr val="3E3E3E"/>
                </a:solidFill>
                <a:latin typeface="KyivType Sans2" panose="00000500000000000000" pitchFamily="50" charset="0"/>
              </a:rPr>
              <a:t>et </a:t>
            </a:r>
            <a:r>
              <a:rPr lang="fr-FR" altLang="fr-FR" sz="2800" b="1" cap="small" dirty="0" smtClean="0">
                <a:solidFill>
                  <a:srgbClr val="3E3E3E"/>
                </a:solidFill>
                <a:latin typeface="KyivType Sans2" panose="00000500000000000000" pitchFamily="50" charset="0"/>
              </a:rPr>
              <a:t>hydralessence</a:t>
            </a:r>
            <a:r>
              <a:rPr lang="fr-FR" altLang="fr-FR" sz="2800" b="1" dirty="0" smtClean="0">
                <a:solidFill>
                  <a:srgbClr val="3E3E3E"/>
                </a:solidFill>
                <a:latin typeface="KyivType Sans2" panose="00000500000000000000" pitchFamily="50" charset="0"/>
              </a:rPr>
              <a:t> ?</a:t>
            </a:r>
            <a:endParaRPr lang="fr-FR" altLang="fr-FR" sz="2800" b="1" cap="small" dirty="0">
              <a:solidFill>
                <a:srgbClr val="3E3E3E"/>
              </a:solidFill>
              <a:latin typeface="KyivType Sans2" panose="00000500000000000000" pitchFamily="50" charset="0"/>
            </a:endParaRPr>
          </a:p>
        </p:txBody>
      </p:sp>
      <p:sp>
        <p:nvSpPr>
          <p:cNvPr id="3" name="Titre 2"/>
          <p:cNvSpPr>
            <a:spLocks noGrp="1"/>
          </p:cNvSpPr>
          <p:nvPr>
            <p:ph type="title"/>
          </p:nvPr>
        </p:nvSpPr>
        <p:spPr/>
        <p:txBody>
          <a:bodyPr>
            <a:normAutofit/>
          </a:bodyPr>
          <a:lstStyle/>
          <a:p>
            <a:pPr algn="ctr"/>
            <a:r>
              <a:rPr lang="fr-FR" sz="4800" dirty="0">
                <a:solidFill>
                  <a:srgbClr val="3E3E3E"/>
                </a:solidFill>
                <a:latin typeface="KyivType Sans2" panose="00000500000000000000" pitchFamily="50" charset="0"/>
              </a:rPr>
              <a:t>Et si on jouait !</a:t>
            </a:r>
          </a:p>
        </p:txBody>
      </p:sp>
      <p:pic>
        <p:nvPicPr>
          <p:cNvPr id="5" name="Imag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753100" y="6172200"/>
            <a:ext cx="685800" cy="685800"/>
          </a:xfrm>
          <a:prstGeom prst="rect">
            <a:avLst/>
          </a:prstGeom>
        </p:spPr>
      </p:pic>
    </p:spTree>
    <p:extLst>
      <p:ext uri="{BB962C8B-B14F-4D97-AF65-F5344CB8AC3E}">
        <p14:creationId xmlns:p14="http://schemas.microsoft.com/office/powerpoint/2010/main" val="2295054400"/>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Image 11"/>
          <p:cNvPicPr>
            <a:picLocks noChangeAspect="1"/>
          </p:cNvPicPr>
          <p:nvPr/>
        </p:nvPicPr>
        <p:blipFill rotWithShape="1">
          <a:blip r:embed="rId3">
            <a:extLst>
              <a:ext uri="{28A0092B-C50C-407E-A947-70E740481C1C}">
                <a14:useLocalDpi xmlns:a14="http://schemas.microsoft.com/office/drawing/2010/main" val="0"/>
              </a:ext>
            </a:extLst>
          </a:blip>
          <a:srcRect b="58758"/>
          <a:stretch/>
        </p:blipFill>
        <p:spPr>
          <a:xfrm>
            <a:off x="0" y="3562102"/>
            <a:ext cx="12221024" cy="3394711"/>
          </a:xfrm>
          <a:prstGeom prst="rect">
            <a:avLst/>
          </a:prstGeom>
        </p:spPr>
      </p:pic>
      <p:pic>
        <p:nvPicPr>
          <p:cNvPr id="6" name="Image 5"/>
          <p:cNvPicPr>
            <a:picLocks noChangeAspect="1"/>
          </p:cNvPicPr>
          <p:nvPr/>
        </p:nvPicPr>
        <p:blipFill rotWithShape="1">
          <a:blip r:embed="rId4" cstate="print">
            <a:extLst>
              <a:ext uri="{28A0092B-C50C-407E-A947-70E740481C1C}">
                <a14:useLocalDpi xmlns:a14="http://schemas.microsoft.com/office/drawing/2010/main" val="0"/>
              </a:ext>
            </a:extLst>
          </a:blip>
          <a:srcRect b="58270"/>
          <a:stretch/>
        </p:blipFill>
        <p:spPr>
          <a:xfrm>
            <a:off x="0" y="14392"/>
            <a:ext cx="12192000" cy="3391748"/>
          </a:xfrm>
          <a:prstGeom prst="rect">
            <a:avLst/>
          </a:prstGeom>
        </p:spPr>
      </p:pic>
      <p:sp>
        <p:nvSpPr>
          <p:cNvPr id="13" name="Rectangle 12"/>
          <p:cNvSpPr/>
          <p:nvPr/>
        </p:nvSpPr>
        <p:spPr>
          <a:xfrm>
            <a:off x="-14512" y="3389995"/>
            <a:ext cx="12221024" cy="64434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 name="Titre 1"/>
          <p:cNvSpPr>
            <a:spLocks noGrp="1"/>
          </p:cNvSpPr>
          <p:nvPr>
            <p:ph type="title"/>
          </p:nvPr>
        </p:nvSpPr>
        <p:spPr>
          <a:xfrm>
            <a:off x="852712" y="3072533"/>
            <a:ext cx="10515600" cy="1325563"/>
          </a:xfrm>
        </p:spPr>
        <p:txBody>
          <a:bodyPr>
            <a:normAutofit/>
          </a:bodyPr>
          <a:lstStyle/>
          <a:p>
            <a:pPr algn="ctr"/>
            <a:r>
              <a:rPr lang="fr-FR" sz="4800" cap="small" dirty="0" smtClean="0">
                <a:solidFill>
                  <a:srgbClr val="3E3E3E"/>
                </a:solidFill>
                <a:latin typeface="KyivType Sans2" panose="00000500000000000000" pitchFamily="50" charset="0"/>
              </a:rPr>
              <a:t>L’OFFRE</a:t>
            </a:r>
            <a:endParaRPr lang="fr-FR" sz="4800" cap="small" dirty="0">
              <a:latin typeface="KyivType Sans2" panose="00000500000000000000" pitchFamily="50" charset="0"/>
            </a:endParaRPr>
          </a:p>
        </p:txBody>
      </p:sp>
    </p:spTree>
    <p:extLst>
      <p:ext uri="{BB962C8B-B14F-4D97-AF65-F5344CB8AC3E}">
        <p14:creationId xmlns:p14="http://schemas.microsoft.com/office/powerpoint/2010/main" val="3782142235"/>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104172" y="0"/>
            <a:ext cx="12296172" cy="6921062"/>
          </a:xfrm>
          <a:prstGeom prst="rect">
            <a:avLst/>
          </a:prstGeom>
          <a:solidFill>
            <a:srgbClr val="B2D4DF">
              <a:alpha val="6392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graphicFrame>
        <p:nvGraphicFramePr>
          <p:cNvPr id="4" name="Objet 3"/>
          <p:cNvGraphicFramePr>
            <a:graphicFrameLocks noChangeAspect="1"/>
          </p:cNvGraphicFramePr>
          <p:nvPr>
            <p:extLst>
              <p:ext uri="{D42A27DB-BD31-4B8C-83A1-F6EECF244321}">
                <p14:modId xmlns:p14="http://schemas.microsoft.com/office/powerpoint/2010/main" val="1810161046"/>
              </p:ext>
            </p:extLst>
          </p:nvPr>
        </p:nvGraphicFramePr>
        <p:xfrm>
          <a:off x="241838" y="1202625"/>
          <a:ext cx="3697288" cy="5418138"/>
        </p:xfrm>
        <a:graphic>
          <a:graphicData uri="http://schemas.openxmlformats.org/presentationml/2006/ole">
            <mc:AlternateContent xmlns:mc="http://schemas.openxmlformats.org/markup-compatibility/2006">
              <mc:Choice xmlns:v="urn:schemas-microsoft-com:vml" Requires="v">
                <p:oleObj spid="_x0000_s1043" name="Acrobat Document" r:id="rId4" imgW="11607459" imgH="17011567" progId="Acrobat.Document.DC">
                  <p:embed/>
                </p:oleObj>
              </mc:Choice>
              <mc:Fallback>
                <p:oleObj name="Acrobat Document" r:id="rId4" imgW="11607459" imgH="17011567" progId="Acrobat.Document.DC">
                  <p:embed/>
                  <p:pic>
                    <p:nvPicPr>
                      <p:cNvPr id="0" name=""/>
                      <p:cNvPicPr/>
                      <p:nvPr/>
                    </p:nvPicPr>
                    <p:blipFill>
                      <a:blip r:embed="rId5"/>
                      <a:stretch>
                        <a:fillRect/>
                      </a:stretch>
                    </p:blipFill>
                    <p:spPr>
                      <a:xfrm>
                        <a:off x="241838" y="1202625"/>
                        <a:ext cx="3697288" cy="5418138"/>
                      </a:xfrm>
                      <a:prstGeom prst="rect">
                        <a:avLst/>
                      </a:prstGeom>
                    </p:spPr>
                  </p:pic>
                </p:oleObj>
              </mc:Fallback>
            </mc:AlternateContent>
          </a:graphicData>
        </a:graphic>
      </p:graphicFrame>
      <p:pic>
        <p:nvPicPr>
          <p:cNvPr id="5" name="Picture 10" descr="https://o.remove.bg/downloads/db2fd569-131f-471d-a820-5704f5c26948/image-removebg-preview.pn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rot="20275127">
            <a:off x="3675963" y="890584"/>
            <a:ext cx="933450" cy="990601"/>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p:cNvSpPr/>
          <p:nvPr/>
        </p:nvSpPr>
        <p:spPr>
          <a:xfrm>
            <a:off x="4328774" y="904175"/>
            <a:ext cx="1917697" cy="5969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fr-FR" sz="2400" dirty="0" smtClean="0">
                <a:solidFill>
                  <a:prstClr val="black"/>
                </a:solidFill>
                <a:latin typeface="Roboto" panose="02000000000000000000" pitchFamily="2" charset="0"/>
                <a:ea typeface="Roboto" panose="02000000000000000000" pitchFamily="2" charset="0"/>
              </a:rPr>
              <a:t>kakemono</a:t>
            </a:r>
            <a:r>
              <a:rPr lang="fr-FR" sz="1200" dirty="0" smtClean="0">
                <a:solidFill>
                  <a:prstClr val="black"/>
                </a:solidFill>
              </a:rPr>
              <a:t> </a:t>
            </a:r>
            <a:endParaRPr lang="fr-FR" sz="1200" dirty="0">
              <a:solidFill>
                <a:prstClr val="black"/>
              </a:solidFill>
            </a:endParaRPr>
          </a:p>
        </p:txBody>
      </p:sp>
      <p:pic>
        <p:nvPicPr>
          <p:cNvPr id="10" name="Image 9"/>
          <p:cNvPicPr>
            <a:picLocks noChangeAspect="1"/>
          </p:cNvPicPr>
          <p:nvPr/>
        </p:nvPicPr>
        <p:blipFill>
          <a:blip r:embed="rId7"/>
          <a:stretch>
            <a:fillRect/>
          </a:stretch>
        </p:blipFill>
        <p:spPr>
          <a:xfrm>
            <a:off x="8155437" y="223089"/>
            <a:ext cx="3718494" cy="5262866"/>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sp>
        <p:nvSpPr>
          <p:cNvPr id="2" name="Rectangle 1"/>
          <p:cNvSpPr/>
          <p:nvPr/>
        </p:nvSpPr>
        <p:spPr>
          <a:xfrm>
            <a:off x="4436099" y="2264931"/>
            <a:ext cx="3156703" cy="2492990"/>
          </a:xfrm>
          <a:prstGeom prst="rect">
            <a:avLst/>
          </a:prstGeom>
          <a:solidFill>
            <a:srgbClr val="FEDAD7">
              <a:alpha val="52941"/>
            </a:srgbClr>
          </a:solidFill>
        </p:spPr>
        <p:txBody>
          <a:bodyPr wrap="square">
            <a:spAutoFit/>
          </a:bodyPr>
          <a:lstStyle/>
          <a:p>
            <a:pPr algn="ctr"/>
            <a:r>
              <a:rPr lang="fr-FR" sz="2000" b="1" u="sng" kern="0" dirty="0">
                <a:solidFill>
                  <a:srgbClr val="FD6B63"/>
                </a:solidFill>
                <a:latin typeface="Roboto" panose="020B0604020202020204" charset="0"/>
                <a:ea typeface="Roboto" panose="020B0604020202020204" charset="0"/>
              </a:rPr>
              <a:t>OFFRE </a:t>
            </a:r>
            <a:r>
              <a:rPr lang="fr-FR" sz="2000" b="1" u="sng" kern="0" dirty="0" smtClean="0">
                <a:solidFill>
                  <a:srgbClr val="FD6B63"/>
                </a:solidFill>
                <a:latin typeface="Roboto" panose="020B0604020202020204" charset="0"/>
                <a:ea typeface="Roboto" panose="020B0604020202020204" charset="0"/>
              </a:rPr>
              <a:t>CONSOMMATEUR</a:t>
            </a:r>
          </a:p>
          <a:p>
            <a:pPr algn="ctr"/>
            <a:r>
              <a:rPr lang="fr-FR" sz="2000" b="1" u="sng" kern="0" dirty="0" smtClean="0">
                <a:solidFill>
                  <a:srgbClr val="FD6B63"/>
                </a:solidFill>
                <a:latin typeface="Roboto" panose="020B0604020202020204" charset="0"/>
                <a:ea typeface="Roboto" panose="020B0604020202020204" charset="0"/>
              </a:rPr>
              <a:t> SUGGEREE</a:t>
            </a:r>
          </a:p>
          <a:p>
            <a:pPr algn="ctr"/>
            <a:r>
              <a:rPr lang="fr-FR" sz="2000" u="sng" kern="0" dirty="0">
                <a:solidFill>
                  <a:srgbClr val="0C481A"/>
                </a:solidFill>
                <a:latin typeface="Roboto" panose="020B0604020202020204" charset="0"/>
                <a:ea typeface="Roboto" panose="020B0604020202020204" charset="0"/>
              </a:rPr>
              <a:t/>
            </a:r>
            <a:br>
              <a:rPr lang="fr-FR" sz="2000" u="sng" kern="0" dirty="0">
                <a:solidFill>
                  <a:srgbClr val="0C481A"/>
                </a:solidFill>
                <a:latin typeface="Roboto" panose="020B0604020202020204" charset="0"/>
                <a:ea typeface="Roboto" panose="020B0604020202020204" charset="0"/>
              </a:rPr>
            </a:br>
            <a:r>
              <a:rPr lang="fr-FR" sz="1600" kern="0" dirty="0">
                <a:solidFill>
                  <a:srgbClr val="3E3E3E"/>
                </a:solidFill>
                <a:latin typeface="Roboto" panose="020B0604020202020204" charset="0"/>
                <a:ea typeface="Roboto" panose="020B0604020202020204" charset="0"/>
              </a:rPr>
              <a:t>À l’achat d’un soin </a:t>
            </a:r>
            <a:r>
              <a:rPr lang="fr-FR" sz="1600" kern="0" dirty="0" smtClean="0">
                <a:solidFill>
                  <a:srgbClr val="3E3E3E"/>
                </a:solidFill>
                <a:latin typeface="Roboto" panose="020B0604020202020204" charset="0"/>
                <a:ea typeface="Roboto" panose="020B0604020202020204" charset="0"/>
              </a:rPr>
              <a:t> </a:t>
            </a:r>
            <a:r>
              <a:rPr lang="fr-FR" sz="1600" kern="0" dirty="0">
                <a:solidFill>
                  <a:srgbClr val="3E3E3E"/>
                </a:solidFill>
                <a:latin typeface="Roboto" panose="020B0604020202020204" charset="0"/>
                <a:ea typeface="Roboto" panose="020B0604020202020204" charset="0"/>
              </a:rPr>
              <a:t>HYDRALESSENCE </a:t>
            </a:r>
            <a:br>
              <a:rPr lang="fr-FR" sz="1600" kern="0" dirty="0">
                <a:solidFill>
                  <a:srgbClr val="3E3E3E"/>
                </a:solidFill>
                <a:latin typeface="Roboto" panose="020B0604020202020204" charset="0"/>
                <a:ea typeface="Roboto" panose="020B0604020202020204" charset="0"/>
              </a:rPr>
            </a:br>
            <a:r>
              <a:rPr lang="fr-FR" sz="1600" kern="0" dirty="0">
                <a:solidFill>
                  <a:srgbClr val="3E3E3E"/>
                </a:solidFill>
                <a:latin typeface="Roboto" panose="020B0604020202020204" charset="0"/>
                <a:ea typeface="Roboto" panose="020B0604020202020204" charset="0"/>
              </a:rPr>
              <a:t/>
            </a:r>
            <a:br>
              <a:rPr lang="fr-FR" sz="1600" kern="0" dirty="0">
                <a:solidFill>
                  <a:srgbClr val="3E3E3E"/>
                </a:solidFill>
                <a:latin typeface="Roboto" panose="020B0604020202020204" charset="0"/>
                <a:ea typeface="Roboto" panose="020B0604020202020204" charset="0"/>
              </a:rPr>
            </a:br>
            <a:r>
              <a:rPr lang="fr-FR" sz="1600" b="1" kern="0" dirty="0">
                <a:solidFill>
                  <a:srgbClr val="3E3E3E"/>
                </a:solidFill>
                <a:effectLst>
                  <a:outerShdw blurRad="38100" dist="38100" dir="2700000" algn="tl">
                    <a:srgbClr val="000000">
                      <a:alpha val="43137"/>
                    </a:srgbClr>
                  </a:outerShdw>
                </a:effectLst>
                <a:latin typeface="Roboto" panose="020B0604020202020204" charset="0"/>
                <a:ea typeface="Roboto" panose="020B0604020202020204" charset="0"/>
              </a:rPr>
              <a:t>-25% </a:t>
            </a:r>
            <a:r>
              <a:rPr lang="fr-FR" sz="1600" b="1" kern="0" dirty="0">
                <a:solidFill>
                  <a:srgbClr val="3E3E3E"/>
                </a:solidFill>
                <a:latin typeface="Roboto" panose="020B0604020202020204" charset="0"/>
                <a:ea typeface="Roboto" panose="020B0604020202020204" charset="0"/>
              </a:rPr>
              <a:t>de remise sur l’achat de 2 produits dont un HYDRA N°1 au choix. </a:t>
            </a:r>
            <a:endParaRPr lang="fr-FR" sz="1600" dirty="0"/>
          </a:p>
        </p:txBody>
      </p:sp>
      <p:pic>
        <p:nvPicPr>
          <p:cNvPr id="13" name="Picture 10" descr="https://o.remove.bg/downloads/db2fd569-131f-471d-a820-5704f5c26948/image-removebg-preview.pn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rot="18052401" flipH="1">
            <a:off x="7074498" y="1387704"/>
            <a:ext cx="1117859" cy="990601"/>
          </a:xfrm>
          <a:prstGeom prst="rect">
            <a:avLst/>
          </a:prstGeom>
          <a:noFill/>
          <a:extLst>
            <a:ext uri="{909E8E84-426E-40DD-AFC4-6F175D3DCCD1}">
              <a14:hiddenFill xmlns:a14="http://schemas.microsoft.com/office/drawing/2010/main">
                <a:solidFill>
                  <a:srgbClr val="FFFFFF"/>
                </a:solidFill>
              </a14:hiddenFill>
            </a:ext>
          </a:extLst>
        </p:spPr>
      </p:pic>
      <p:pic>
        <p:nvPicPr>
          <p:cNvPr id="16" name="Image 15"/>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4761374" y="4655317"/>
            <a:ext cx="2871465" cy="2274005"/>
          </a:xfrm>
          <a:prstGeom prst="rect">
            <a:avLst/>
          </a:prstGeom>
        </p:spPr>
      </p:pic>
      <p:pic>
        <p:nvPicPr>
          <p:cNvPr id="17" name="Picture 10" descr="https://o.remove.bg/downloads/db2fd569-131f-471d-a820-5704f5c26948/image-removebg-preview.pn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rot="10800000" flipH="1">
            <a:off x="6757334" y="6006193"/>
            <a:ext cx="1117859" cy="902234"/>
          </a:xfrm>
          <a:prstGeom prst="rect">
            <a:avLst/>
          </a:prstGeom>
          <a:noFill/>
          <a:extLst>
            <a:ext uri="{909E8E84-426E-40DD-AFC4-6F175D3DCCD1}">
              <a14:hiddenFill xmlns:a14="http://schemas.microsoft.com/office/drawing/2010/main">
                <a:solidFill>
                  <a:srgbClr val="FFFFFF"/>
                </a:solidFill>
              </a14:hiddenFill>
            </a:ext>
          </a:extLst>
        </p:spPr>
      </p:pic>
      <p:sp>
        <p:nvSpPr>
          <p:cNvPr id="18" name="Rectangle 17"/>
          <p:cNvSpPr/>
          <p:nvPr/>
        </p:nvSpPr>
        <p:spPr>
          <a:xfrm>
            <a:off x="7805583" y="5903230"/>
            <a:ext cx="3156703" cy="830997"/>
          </a:xfrm>
          <a:prstGeom prst="rect">
            <a:avLst/>
          </a:prstGeom>
          <a:solidFill>
            <a:srgbClr val="FEDAD7">
              <a:alpha val="52941"/>
            </a:srgbClr>
          </a:solidFill>
        </p:spPr>
        <p:txBody>
          <a:bodyPr wrap="square">
            <a:spAutoFit/>
          </a:bodyPr>
          <a:lstStyle/>
          <a:p>
            <a:pPr algn="ctr"/>
            <a:r>
              <a:rPr lang="fr-FR" sz="1600" dirty="0">
                <a:latin typeface="Roboto" panose="02000000000000000000" pitchFamily="2" charset="0"/>
                <a:ea typeface="Roboto" panose="02000000000000000000" pitchFamily="2" charset="0"/>
              </a:rPr>
              <a:t>Coffret institutionnel  personnalisable</a:t>
            </a:r>
          </a:p>
          <a:p>
            <a:pPr algn="ctr"/>
            <a:r>
              <a:rPr lang="fr-FR" sz="1600" dirty="0">
                <a:latin typeface="Roboto" panose="02000000000000000000" pitchFamily="2" charset="0"/>
                <a:ea typeface="Roboto" panose="02000000000000000000" pitchFamily="2" charset="0"/>
              </a:rPr>
              <a:t> avec des fourreaux adaptés</a:t>
            </a:r>
          </a:p>
        </p:txBody>
      </p:sp>
    </p:spTree>
    <p:extLst>
      <p:ext uri="{BB962C8B-B14F-4D97-AF65-F5344CB8AC3E}">
        <p14:creationId xmlns:p14="http://schemas.microsoft.com/office/powerpoint/2010/main" val="2162383799"/>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LOTION EDITION LIMITEE 2022 FR 1920x1080">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0" y="0"/>
            <a:ext cx="12192000" cy="6858000"/>
          </a:xfrm>
          <a:prstGeom prst="rect">
            <a:avLst/>
          </a:prstGeom>
        </p:spPr>
      </p:pic>
    </p:spTree>
    <p:extLst>
      <p:ext uri="{BB962C8B-B14F-4D97-AF65-F5344CB8AC3E}">
        <p14:creationId xmlns:p14="http://schemas.microsoft.com/office/powerpoint/2010/main" val="24704783"/>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3"/>
                                        </p:tgtEl>
                                      </p:cBhvr>
                                    </p:cmd>
                                  </p:childTnLst>
                                </p:cTn>
                              </p:par>
                            </p:childTnLst>
                          </p:cTn>
                        </p:par>
                      </p:childTnLst>
                    </p:cTn>
                  </p:par>
                </p:childTnLst>
              </p:cTn>
              <p:nextCondLst>
                <p:cond evt="onClick" delay="0">
                  <p:tgtEl>
                    <p:spTgt spid="3"/>
                  </p:tgtEl>
                </p:cond>
              </p:nextCondLst>
            </p:seq>
            <p:video>
              <p:cMediaNode vol="80000">
                <p:cTn id="7" fill="hold" display="0">
                  <p:stCondLst>
                    <p:cond delay="indefinite"/>
                  </p:stCondLst>
                </p:cTn>
                <p:tgtEl>
                  <p:spTgt spid="3"/>
                </p:tgtEl>
              </p:cMediaNode>
            </p:video>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p:cNvPicPr>
            <a:picLocks noChangeAspect="1"/>
          </p:cNvPicPr>
          <p:nvPr/>
        </p:nvPicPr>
        <p:blipFill rotWithShape="1">
          <a:blip r:embed="rId3"/>
          <a:srcRect t="8231" b="9192"/>
          <a:stretch/>
        </p:blipFill>
        <p:spPr>
          <a:xfrm>
            <a:off x="0" y="1"/>
            <a:ext cx="12192000" cy="6857999"/>
          </a:xfrm>
          <a:prstGeom prst="rect">
            <a:avLst/>
          </a:prstGeom>
        </p:spPr>
      </p:pic>
      <p:pic>
        <p:nvPicPr>
          <p:cNvPr id="2" name="Image 1"/>
          <p:cNvPicPr>
            <a:picLocks noChangeAspect="1"/>
          </p:cNvPicPr>
          <p:nvPr/>
        </p:nvPicPr>
        <p:blipFill rotWithShape="1">
          <a:blip r:embed="rId4">
            <a:extLst>
              <a:ext uri="{28A0092B-C50C-407E-A947-70E740481C1C}">
                <a14:useLocalDpi xmlns:a14="http://schemas.microsoft.com/office/drawing/2010/main" val="0"/>
              </a:ext>
            </a:extLst>
          </a:blip>
          <a:srcRect l="2201" r="2009"/>
          <a:stretch/>
        </p:blipFill>
        <p:spPr>
          <a:xfrm>
            <a:off x="9144" y="1"/>
            <a:ext cx="12198096" cy="6857999"/>
          </a:xfrm>
          <a:prstGeom prst="rect">
            <a:avLst/>
          </a:prstGeom>
        </p:spPr>
      </p:pic>
    </p:spTree>
    <p:extLst>
      <p:ext uri="{BB962C8B-B14F-4D97-AF65-F5344CB8AC3E}">
        <p14:creationId xmlns:p14="http://schemas.microsoft.com/office/powerpoint/2010/main" val="3619914422"/>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Image 18"/>
          <p:cNvPicPr>
            <a:picLocks noChangeAspect="1"/>
          </p:cNvPicPr>
          <p:nvPr/>
        </p:nvPicPr>
        <p:blipFill rotWithShape="1">
          <a:blip r:embed="rId3">
            <a:duotone>
              <a:schemeClr val="accent3">
                <a:shade val="45000"/>
                <a:satMod val="135000"/>
              </a:schemeClr>
              <a:prstClr val="white"/>
            </a:duotone>
            <a:extLst>
              <a:ext uri="{28A0092B-C50C-407E-A947-70E740481C1C}">
                <a14:useLocalDpi xmlns:a14="http://schemas.microsoft.com/office/drawing/2010/main" val="0"/>
              </a:ext>
            </a:extLst>
          </a:blip>
          <a:srcRect r="32" b="15568"/>
          <a:stretch/>
        </p:blipFill>
        <p:spPr>
          <a:xfrm>
            <a:off x="3858" y="0"/>
            <a:ext cx="12188142" cy="6852213"/>
          </a:xfrm>
          <a:prstGeom prst="rect">
            <a:avLst/>
          </a:prstGeom>
        </p:spPr>
      </p:pic>
      <p:sp>
        <p:nvSpPr>
          <p:cNvPr id="2" name="Titre 1"/>
          <p:cNvSpPr>
            <a:spLocks noGrp="1"/>
          </p:cNvSpPr>
          <p:nvPr>
            <p:ph type="title"/>
          </p:nvPr>
        </p:nvSpPr>
        <p:spPr>
          <a:xfrm>
            <a:off x="4412705" y="86795"/>
            <a:ext cx="3504388" cy="3359467"/>
          </a:xfrm>
        </p:spPr>
        <p:txBody>
          <a:bodyPr>
            <a:normAutofit/>
          </a:bodyPr>
          <a:lstStyle/>
          <a:p>
            <a:pPr algn="ctr"/>
            <a:r>
              <a:rPr lang="fr-FR" sz="4800" cap="small" dirty="0" smtClean="0">
                <a:solidFill>
                  <a:srgbClr val="3E3E3E"/>
                </a:solidFill>
                <a:latin typeface="KyivType Sans2" panose="00000500000000000000" pitchFamily="50" charset="0"/>
              </a:rPr>
              <a:t>Un complexe hydratant commun </a:t>
            </a:r>
            <a:endParaRPr lang="fr-FR" sz="4800" cap="small" dirty="0">
              <a:solidFill>
                <a:srgbClr val="3E3E3E"/>
              </a:solidFill>
              <a:latin typeface="KyivType Sans2" panose="00000500000000000000" pitchFamily="50" charset="0"/>
            </a:endParaRPr>
          </a:p>
        </p:txBody>
      </p:sp>
      <p:pic>
        <p:nvPicPr>
          <p:cNvPr id="8" name="Image 7"/>
          <p:cNvPicPr>
            <a:picLocks noChangeAspect="1"/>
          </p:cNvPicPr>
          <p:nvPr/>
        </p:nvPicPr>
        <p:blipFill rotWithShape="1">
          <a:blip r:embed="rId4" cstate="print">
            <a:extLst>
              <a:ext uri="{28A0092B-C50C-407E-A947-70E740481C1C}">
                <a14:useLocalDpi xmlns:a14="http://schemas.microsoft.com/office/drawing/2010/main" val="0"/>
              </a:ext>
            </a:extLst>
          </a:blip>
          <a:srcRect r="6708" b="18851"/>
          <a:stretch/>
        </p:blipFill>
        <p:spPr>
          <a:xfrm>
            <a:off x="573740" y="3377594"/>
            <a:ext cx="3127142" cy="3384233"/>
          </a:xfrm>
          <a:prstGeom prst="rect">
            <a:avLst/>
          </a:prstGeom>
          <a:ln>
            <a:noFill/>
          </a:ln>
        </p:spPr>
      </p:pic>
      <p:sp>
        <p:nvSpPr>
          <p:cNvPr id="9" name="Rectangle à coins arrondis 8"/>
          <p:cNvSpPr/>
          <p:nvPr/>
        </p:nvSpPr>
        <p:spPr>
          <a:xfrm>
            <a:off x="1501428" y="4473440"/>
            <a:ext cx="1633567" cy="300401"/>
          </a:xfrm>
          <a:prstGeom prst="wedgeRoundRectCallout">
            <a:avLst>
              <a:gd name="adj1" fmla="val 21371"/>
              <a:gd name="adj2" fmla="val 74871"/>
              <a:gd name="adj3" fmla="val 16667"/>
            </a:avLst>
          </a:prstGeom>
          <a:solidFill>
            <a:srgbClr val="B4A8F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050" dirty="0" smtClean="0">
                <a:solidFill>
                  <a:srgbClr val="3E3E3E"/>
                </a:solidFill>
                <a:latin typeface="Comic Sans MS" panose="030F0702030302020204" pitchFamily="66" charset="0"/>
                <a:ea typeface="Roboto" panose="02000000000000000000" pitchFamily="2" charset="0"/>
                <a:cs typeface="Calibri" panose="020F0502020204030204" pitchFamily="34" charset="0"/>
              </a:rPr>
              <a:t>Acide Hyaluronique* </a:t>
            </a:r>
            <a:endParaRPr lang="fr-FR" sz="1050" dirty="0">
              <a:solidFill>
                <a:srgbClr val="3E3E3E"/>
              </a:solidFill>
              <a:latin typeface="Comic Sans MS" panose="030F0702030302020204" pitchFamily="66" charset="0"/>
              <a:ea typeface="Roboto" panose="02000000000000000000" pitchFamily="2" charset="0"/>
              <a:cs typeface="Calibri" panose="020F0502020204030204" pitchFamily="34" charset="0"/>
            </a:endParaRPr>
          </a:p>
        </p:txBody>
      </p:sp>
      <p:pic>
        <p:nvPicPr>
          <p:cNvPr id="6" name="Image 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47816" y="94620"/>
            <a:ext cx="3540792" cy="3351642"/>
          </a:xfrm>
          <a:prstGeom prst="rect">
            <a:avLst/>
          </a:prstGeom>
        </p:spPr>
      </p:pic>
      <p:grpSp>
        <p:nvGrpSpPr>
          <p:cNvPr id="27" name="Groupe 26"/>
          <p:cNvGrpSpPr/>
          <p:nvPr/>
        </p:nvGrpSpPr>
        <p:grpSpPr>
          <a:xfrm>
            <a:off x="8141342" y="127957"/>
            <a:ext cx="3471265" cy="3334841"/>
            <a:chOff x="7197995" y="4078781"/>
            <a:chExt cx="2610853" cy="2550694"/>
          </a:xfrm>
        </p:grpSpPr>
        <p:pic>
          <p:nvPicPr>
            <p:cNvPr id="28" name="Image 27"/>
            <p:cNvPicPr>
              <a:picLocks noChangeAspect="1"/>
            </p:cNvPicPr>
            <p:nvPr/>
          </p:nvPicPr>
          <p:blipFill rotWithShape="1">
            <a:blip r:embed="rId6" cstate="print">
              <a:extLst>
                <a:ext uri="{28A0092B-C50C-407E-A947-70E740481C1C}">
                  <a14:useLocalDpi xmlns:a14="http://schemas.microsoft.com/office/drawing/2010/main" val="0"/>
                </a:ext>
              </a:extLst>
            </a:blip>
            <a:srcRect l="16942" t="36660" r="32295" b="17392"/>
            <a:stretch/>
          </p:blipFill>
          <p:spPr>
            <a:xfrm>
              <a:off x="7197995" y="4078781"/>
              <a:ext cx="2610853" cy="2550694"/>
            </a:xfrm>
            <a:prstGeom prst="rect">
              <a:avLst/>
            </a:prstGeom>
          </p:spPr>
        </p:pic>
        <p:sp>
          <p:nvSpPr>
            <p:cNvPr id="29" name="Rectangle à coins arrondis 28"/>
            <p:cNvSpPr/>
            <p:nvPr/>
          </p:nvSpPr>
          <p:spPr>
            <a:xfrm>
              <a:off x="8117664" y="5220872"/>
              <a:ext cx="1110916" cy="266511"/>
            </a:xfrm>
            <a:prstGeom prst="wedgeRoundRectCallout">
              <a:avLst>
                <a:gd name="adj1" fmla="val 18550"/>
                <a:gd name="adj2" fmla="val -70517"/>
                <a:gd name="adj3" fmla="val 16667"/>
              </a:avLst>
            </a:prstGeom>
            <a:solidFill>
              <a:srgbClr val="B4A8F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050" dirty="0" err="1" smtClean="0">
                  <a:solidFill>
                    <a:srgbClr val="3E3E3E"/>
                  </a:solidFill>
                  <a:latin typeface="Comic Sans MS" panose="030F0702030302020204" pitchFamily="66" charset="0"/>
                  <a:ea typeface="Roboto" panose="02000000000000000000" pitchFamily="2" charset="0"/>
                  <a:cs typeface="Calibri" panose="020F0502020204030204" pitchFamily="34" charset="0"/>
                </a:rPr>
                <a:t>Phytosqualane</a:t>
              </a:r>
              <a:r>
                <a:rPr lang="fr-FR" sz="1050" dirty="0" smtClean="0">
                  <a:solidFill>
                    <a:srgbClr val="3E3E3E"/>
                  </a:solidFill>
                  <a:latin typeface="Comic Sans MS" panose="030F0702030302020204" pitchFamily="66" charset="0"/>
                  <a:ea typeface="Roboto" panose="02000000000000000000" pitchFamily="2" charset="0"/>
                  <a:cs typeface="Calibri" panose="020F0502020204030204" pitchFamily="34" charset="0"/>
                </a:rPr>
                <a:t> d’olive</a:t>
              </a:r>
              <a:endParaRPr lang="fr-FR" sz="1050" dirty="0">
                <a:solidFill>
                  <a:srgbClr val="3E3E3E"/>
                </a:solidFill>
                <a:latin typeface="Comic Sans MS" panose="030F0702030302020204" pitchFamily="66" charset="0"/>
                <a:ea typeface="Roboto" panose="02000000000000000000" pitchFamily="2" charset="0"/>
                <a:cs typeface="Calibri" panose="020F0502020204030204" pitchFamily="34" charset="0"/>
              </a:endParaRPr>
            </a:p>
          </p:txBody>
        </p:sp>
      </p:grpSp>
      <p:grpSp>
        <p:nvGrpSpPr>
          <p:cNvPr id="15" name="Groupe 14"/>
          <p:cNvGrpSpPr/>
          <p:nvPr/>
        </p:nvGrpSpPr>
        <p:grpSpPr>
          <a:xfrm>
            <a:off x="4534939" y="3446262"/>
            <a:ext cx="3435625" cy="3411738"/>
            <a:chOff x="7243013" y="2031590"/>
            <a:chExt cx="2634916" cy="2634917"/>
          </a:xfrm>
        </p:grpSpPr>
        <p:pic>
          <p:nvPicPr>
            <p:cNvPr id="13" name="Image 12"/>
            <p:cNvPicPr>
              <a:picLocks noChangeAspect="1"/>
            </p:cNvPicPr>
            <p:nvPr/>
          </p:nvPicPr>
          <p:blipFill rotWithShape="1">
            <a:blip r:embed="rId7" cstate="print">
              <a:extLst>
                <a:ext uri="{28A0092B-C50C-407E-A947-70E740481C1C}">
                  <a14:useLocalDpi xmlns:a14="http://schemas.microsoft.com/office/drawing/2010/main" val="0"/>
                </a:ext>
              </a:extLst>
            </a:blip>
            <a:srcRect l="31826" t="54506" r="5573" b="3760"/>
            <a:stretch/>
          </p:blipFill>
          <p:spPr>
            <a:xfrm>
              <a:off x="7243013" y="2031590"/>
              <a:ext cx="2634916" cy="2634917"/>
            </a:xfrm>
            <a:prstGeom prst="rect">
              <a:avLst/>
            </a:prstGeom>
          </p:spPr>
        </p:pic>
        <p:sp>
          <p:nvSpPr>
            <p:cNvPr id="14" name="Rectangle à coins arrondis 13"/>
            <p:cNvSpPr/>
            <p:nvPr/>
          </p:nvSpPr>
          <p:spPr>
            <a:xfrm>
              <a:off x="7855284" y="3026869"/>
              <a:ext cx="1213486" cy="258526"/>
            </a:xfrm>
            <a:prstGeom prst="wedgeRoundRectCallout">
              <a:avLst/>
            </a:prstGeom>
            <a:solidFill>
              <a:srgbClr val="B4A8F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050" dirty="0" err="1" smtClean="0">
                  <a:solidFill>
                    <a:srgbClr val="3E3E3E"/>
                  </a:solidFill>
                  <a:latin typeface="Comic Sans MS" panose="030F0702030302020204" pitchFamily="66" charset="0"/>
                  <a:ea typeface="Roboto" panose="02000000000000000000" pitchFamily="2" charset="0"/>
                  <a:cs typeface="Calibri" panose="020F0502020204030204" pitchFamily="34" charset="0"/>
                </a:rPr>
                <a:t>Imperata</a:t>
              </a:r>
              <a:r>
                <a:rPr lang="fr-FR" sz="1050" dirty="0" smtClean="0">
                  <a:solidFill>
                    <a:srgbClr val="3E3E3E"/>
                  </a:solidFill>
                  <a:latin typeface="Comic Sans MS" panose="030F0702030302020204" pitchFamily="66" charset="0"/>
                  <a:ea typeface="Roboto" panose="02000000000000000000" pitchFamily="2" charset="0"/>
                  <a:cs typeface="Calibri" panose="020F0502020204030204" pitchFamily="34" charset="0"/>
                </a:rPr>
                <a:t> </a:t>
              </a:r>
              <a:r>
                <a:rPr lang="fr-FR" sz="1050" dirty="0" err="1" smtClean="0">
                  <a:solidFill>
                    <a:srgbClr val="3E3E3E"/>
                  </a:solidFill>
                  <a:latin typeface="Comic Sans MS" panose="030F0702030302020204" pitchFamily="66" charset="0"/>
                  <a:ea typeface="Roboto" panose="02000000000000000000" pitchFamily="2" charset="0"/>
                  <a:cs typeface="Calibri" panose="020F0502020204030204" pitchFamily="34" charset="0"/>
                </a:rPr>
                <a:t>cylindrica</a:t>
              </a:r>
              <a:r>
                <a:rPr lang="fr-FR" sz="1050" dirty="0" smtClean="0">
                  <a:solidFill>
                    <a:srgbClr val="3E3E3E"/>
                  </a:solidFill>
                  <a:latin typeface="Comic Sans MS" panose="030F0702030302020204" pitchFamily="66" charset="0"/>
                  <a:ea typeface="Roboto" panose="02000000000000000000" pitchFamily="2" charset="0"/>
                  <a:cs typeface="Calibri" panose="020F0502020204030204" pitchFamily="34" charset="0"/>
                </a:rPr>
                <a:t> </a:t>
              </a:r>
              <a:endParaRPr lang="fr-FR" sz="1050" dirty="0">
                <a:solidFill>
                  <a:srgbClr val="3E3E3E"/>
                </a:solidFill>
                <a:latin typeface="Comic Sans MS" panose="030F0702030302020204" pitchFamily="66" charset="0"/>
                <a:ea typeface="Roboto" panose="02000000000000000000" pitchFamily="2" charset="0"/>
                <a:cs typeface="Calibri" panose="020F0502020204030204" pitchFamily="34" charset="0"/>
              </a:endParaRPr>
            </a:p>
          </p:txBody>
        </p:sp>
      </p:grpSp>
      <p:grpSp>
        <p:nvGrpSpPr>
          <p:cNvPr id="26" name="Groupe 25"/>
          <p:cNvGrpSpPr/>
          <p:nvPr/>
        </p:nvGrpSpPr>
        <p:grpSpPr>
          <a:xfrm>
            <a:off x="8430481" y="3570790"/>
            <a:ext cx="3344237" cy="3281423"/>
            <a:chOff x="10307585" y="4118163"/>
            <a:chExt cx="2557384" cy="2573063"/>
          </a:xfrm>
        </p:grpSpPr>
        <p:pic>
          <p:nvPicPr>
            <p:cNvPr id="31" name="Image 30"/>
            <p:cNvPicPr>
              <a:picLocks noChangeAspect="1"/>
            </p:cNvPicPr>
            <p:nvPr/>
          </p:nvPicPr>
          <p:blipFill rotWithShape="1">
            <a:blip r:embed="rId8" cstate="print">
              <a:extLst>
                <a:ext uri="{28A0092B-C50C-407E-A947-70E740481C1C}">
                  <a14:useLocalDpi xmlns:a14="http://schemas.microsoft.com/office/drawing/2010/main" val="0"/>
                </a:ext>
              </a:extLst>
            </a:blip>
            <a:srcRect l="9458" t="8588" r="16768" b="8877"/>
            <a:stretch/>
          </p:blipFill>
          <p:spPr>
            <a:xfrm>
              <a:off x="10307585" y="4118163"/>
              <a:ext cx="2557384" cy="2573063"/>
            </a:xfrm>
            <a:prstGeom prst="rect">
              <a:avLst/>
            </a:prstGeom>
            <a:ln>
              <a:noFill/>
            </a:ln>
          </p:spPr>
        </p:pic>
        <p:sp>
          <p:nvSpPr>
            <p:cNvPr id="32" name="Rectangle à coins arrondis 31"/>
            <p:cNvSpPr/>
            <p:nvPr/>
          </p:nvSpPr>
          <p:spPr>
            <a:xfrm>
              <a:off x="11413738" y="4825958"/>
              <a:ext cx="961977" cy="230863"/>
            </a:xfrm>
            <a:prstGeom prst="wedgeRoundRectCallout">
              <a:avLst>
                <a:gd name="adj1" fmla="val 21264"/>
                <a:gd name="adj2" fmla="val 78584"/>
                <a:gd name="adj3" fmla="val 16667"/>
              </a:avLst>
            </a:prstGeom>
            <a:solidFill>
              <a:srgbClr val="B4A8F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050" dirty="0" smtClean="0">
                  <a:solidFill>
                    <a:srgbClr val="3E3E3E"/>
                  </a:solidFill>
                  <a:latin typeface="Comic Sans MS" panose="030F0702030302020204" pitchFamily="66" charset="0"/>
                  <a:ea typeface="Roboto" panose="02000000000000000000" pitchFamily="2" charset="0"/>
                  <a:cs typeface="Calibri" panose="020F0502020204030204" pitchFamily="34" charset="0"/>
                </a:rPr>
                <a:t>Vitamines</a:t>
              </a:r>
              <a:endParaRPr lang="fr-FR" sz="1050" dirty="0">
                <a:solidFill>
                  <a:srgbClr val="3E3E3E"/>
                </a:solidFill>
                <a:latin typeface="Comic Sans MS" panose="030F0702030302020204" pitchFamily="66" charset="0"/>
                <a:ea typeface="Roboto" panose="02000000000000000000" pitchFamily="2" charset="0"/>
                <a:cs typeface="Calibri" panose="020F0502020204030204" pitchFamily="34" charset="0"/>
              </a:endParaRPr>
            </a:p>
          </p:txBody>
        </p:sp>
      </p:grpSp>
    </p:spTree>
    <p:extLst>
      <p:ext uri="{BB962C8B-B14F-4D97-AF65-F5344CB8AC3E}">
        <p14:creationId xmlns:p14="http://schemas.microsoft.com/office/powerpoint/2010/main" val="21573636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8"/>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9"/>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2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Image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2848" y="615511"/>
            <a:ext cx="8528833" cy="6294347"/>
          </a:xfrm>
          <a:prstGeom prst="rect">
            <a:avLst/>
          </a:prstGeom>
        </p:spPr>
      </p:pic>
      <p:sp>
        <p:nvSpPr>
          <p:cNvPr id="2" name="Titre 1"/>
          <p:cNvSpPr>
            <a:spLocks noGrp="1"/>
          </p:cNvSpPr>
          <p:nvPr>
            <p:ph type="title"/>
          </p:nvPr>
        </p:nvSpPr>
        <p:spPr>
          <a:xfrm>
            <a:off x="0" y="-10720"/>
            <a:ext cx="12192000" cy="1325563"/>
          </a:xfrm>
        </p:spPr>
        <p:txBody>
          <a:bodyPr>
            <a:normAutofit/>
          </a:bodyPr>
          <a:lstStyle/>
          <a:p>
            <a:pPr algn="ctr"/>
            <a:r>
              <a:rPr lang="fr-FR" sz="4800" cap="small" dirty="0" smtClean="0">
                <a:solidFill>
                  <a:srgbClr val="3E3E3E"/>
                </a:solidFill>
                <a:latin typeface="KyivType Sans2" panose="00000500000000000000" pitchFamily="50" charset="0"/>
              </a:rPr>
              <a:t>Pour une </a:t>
            </a:r>
            <a:r>
              <a:rPr lang="fr-FR" cap="small" dirty="0" smtClean="0">
                <a:solidFill>
                  <a:srgbClr val="3E3E3E"/>
                </a:solidFill>
                <a:latin typeface="KyivType Sans2" panose="00000500000000000000" pitchFamily="50" charset="0"/>
              </a:rPr>
              <a:t>hydratation</a:t>
            </a:r>
            <a:r>
              <a:rPr lang="fr-FR" sz="4800" cap="small" dirty="0" smtClean="0">
                <a:solidFill>
                  <a:srgbClr val="3E3E3E"/>
                </a:solidFill>
                <a:latin typeface="KyivType Sans2" panose="00000500000000000000" pitchFamily="50" charset="0"/>
              </a:rPr>
              <a:t> à tous les niveaux  </a:t>
            </a:r>
            <a:endParaRPr lang="fr-FR" sz="4800" cap="small" dirty="0">
              <a:solidFill>
                <a:srgbClr val="3E3E3E"/>
              </a:solidFill>
              <a:latin typeface="KyivType Sans2" panose="00000500000000000000" pitchFamily="50" charset="0"/>
            </a:endParaRPr>
          </a:p>
        </p:txBody>
      </p:sp>
      <p:grpSp>
        <p:nvGrpSpPr>
          <p:cNvPr id="20" name="Groupe 19"/>
          <p:cNvGrpSpPr/>
          <p:nvPr/>
        </p:nvGrpSpPr>
        <p:grpSpPr>
          <a:xfrm>
            <a:off x="4547204" y="1710242"/>
            <a:ext cx="1245019" cy="3336456"/>
            <a:chOff x="-7763242" y="2195097"/>
            <a:chExt cx="1241688" cy="4182796"/>
          </a:xfrm>
          <a:effectLst>
            <a:outerShdw blurRad="50800" dist="38100" dir="2700000" algn="tl" rotWithShape="0">
              <a:prstClr val="black">
                <a:alpha val="40000"/>
              </a:prstClr>
            </a:outerShdw>
          </a:effectLst>
        </p:grpSpPr>
        <p:sp>
          <p:nvSpPr>
            <p:cNvPr id="15" name="ZoneTexte 14"/>
            <p:cNvSpPr txBox="1">
              <a:spLocks noChangeArrowheads="1"/>
            </p:cNvSpPr>
            <p:nvPr/>
          </p:nvSpPr>
          <p:spPr bwMode="auto">
            <a:xfrm>
              <a:off x="-7763242" y="2195097"/>
              <a:ext cx="1241425" cy="2893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1200">
                  <a:solidFill>
                    <a:schemeClr val="tx1"/>
                  </a:solidFill>
                  <a:latin typeface="Optima Medium" pitchFamily="34" charset="0"/>
                  <a:cs typeface="Arial" panose="020B0604020202020204" pitchFamily="34" charset="0"/>
                </a:defRPr>
              </a:lvl1pPr>
              <a:lvl2pPr marL="742950" indent="-285750" eaLnBrk="0" hangingPunct="0">
                <a:defRPr sz="1200">
                  <a:solidFill>
                    <a:schemeClr val="tx1"/>
                  </a:solidFill>
                  <a:latin typeface="Optima Medium" pitchFamily="34" charset="0"/>
                  <a:cs typeface="Arial" panose="020B0604020202020204" pitchFamily="34" charset="0"/>
                </a:defRPr>
              </a:lvl2pPr>
              <a:lvl3pPr marL="1143000" indent="-228600" eaLnBrk="0" hangingPunct="0">
                <a:defRPr sz="1200">
                  <a:solidFill>
                    <a:schemeClr val="tx1"/>
                  </a:solidFill>
                  <a:latin typeface="Optima Medium" pitchFamily="34" charset="0"/>
                  <a:cs typeface="Arial" panose="020B0604020202020204" pitchFamily="34" charset="0"/>
                </a:defRPr>
              </a:lvl3pPr>
              <a:lvl4pPr marL="1600200" indent="-228600" eaLnBrk="0" hangingPunct="0">
                <a:defRPr sz="1200">
                  <a:solidFill>
                    <a:schemeClr val="tx1"/>
                  </a:solidFill>
                  <a:latin typeface="Optima Medium" pitchFamily="34" charset="0"/>
                  <a:cs typeface="Arial" panose="020B0604020202020204" pitchFamily="34" charset="0"/>
                </a:defRPr>
              </a:lvl4pPr>
              <a:lvl5pPr marL="2057400" indent="-228600" eaLnBrk="0" hangingPunct="0">
                <a:defRPr sz="1200">
                  <a:solidFill>
                    <a:schemeClr val="tx1"/>
                  </a:solidFill>
                  <a:latin typeface="Optima Medium" pitchFamily="34" charset="0"/>
                  <a:cs typeface="Arial" panose="020B0604020202020204" pitchFamily="34" charset="0"/>
                </a:defRPr>
              </a:lvl5pPr>
              <a:lvl6pPr marL="2514600" indent="-228600" eaLnBrk="0" fontAlgn="base" hangingPunct="0">
                <a:spcBef>
                  <a:spcPct val="0"/>
                </a:spcBef>
                <a:spcAft>
                  <a:spcPct val="0"/>
                </a:spcAft>
                <a:defRPr sz="1200">
                  <a:solidFill>
                    <a:schemeClr val="tx1"/>
                  </a:solidFill>
                  <a:latin typeface="Optima Medium" pitchFamily="34" charset="0"/>
                  <a:cs typeface="Arial" panose="020B0604020202020204" pitchFamily="34" charset="0"/>
                </a:defRPr>
              </a:lvl6pPr>
              <a:lvl7pPr marL="2971800" indent="-228600" eaLnBrk="0" fontAlgn="base" hangingPunct="0">
                <a:spcBef>
                  <a:spcPct val="0"/>
                </a:spcBef>
                <a:spcAft>
                  <a:spcPct val="0"/>
                </a:spcAft>
                <a:defRPr sz="1200">
                  <a:solidFill>
                    <a:schemeClr val="tx1"/>
                  </a:solidFill>
                  <a:latin typeface="Optima Medium" pitchFamily="34" charset="0"/>
                  <a:cs typeface="Arial" panose="020B0604020202020204" pitchFamily="34" charset="0"/>
                </a:defRPr>
              </a:lvl7pPr>
              <a:lvl8pPr marL="3429000" indent="-228600" eaLnBrk="0" fontAlgn="base" hangingPunct="0">
                <a:spcBef>
                  <a:spcPct val="0"/>
                </a:spcBef>
                <a:spcAft>
                  <a:spcPct val="0"/>
                </a:spcAft>
                <a:defRPr sz="1200">
                  <a:solidFill>
                    <a:schemeClr val="tx1"/>
                  </a:solidFill>
                  <a:latin typeface="Optima Medium" pitchFamily="34" charset="0"/>
                  <a:cs typeface="Arial" panose="020B0604020202020204" pitchFamily="34" charset="0"/>
                </a:defRPr>
              </a:lvl8pPr>
              <a:lvl9pPr marL="3886200" indent="-228600" eaLnBrk="0" fontAlgn="base" hangingPunct="0">
                <a:spcBef>
                  <a:spcPct val="0"/>
                </a:spcBef>
                <a:spcAft>
                  <a:spcPct val="0"/>
                </a:spcAft>
                <a:defRPr sz="1200">
                  <a:solidFill>
                    <a:schemeClr val="tx1"/>
                  </a:solidFill>
                  <a:latin typeface="Optima Medium" pitchFamily="34" charset="0"/>
                  <a:cs typeface="Arial" panose="020B0604020202020204" pitchFamily="34" charset="0"/>
                </a:defRPr>
              </a:lvl9pPr>
            </a:lstStyle>
            <a:p>
              <a:pPr algn="r" eaLnBrk="1" hangingPunct="1"/>
              <a:r>
                <a:rPr lang="fr-FR" altLang="fr-FR" sz="900" dirty="0">
                  <a:latin typeface="Optima" pitchFamily="34" charset="0"/>
                </a:rPr>
                <a:t>COUCHE CORNEE</a:t>
              </a:r>
            </a:p>
          </p:txBody>
        </p:sp>
        <p:sp>
          <p:nvSpPr>
            <p:cNvPr id="16" name="ZoneTexte 15"/>
            <p:cNvSpPr txBox="1">
              <a:spLocks noChangeArrowheads="1"/>
            </p:cNvSpPr>
            <p:nvPr/>
          </p:nvSpPr>
          <p:spPr bwMode="auto">
            <a:xfrm>
              <a:off x="-7602270" y="3786773"/>
              <a:ext cx="1080716" cy="2893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1200">
                  <a:solidFill>
                    <a:schemeClr val="tx1"/>
                  </a:solidFill>
                  <a:latin typeface="Optima Medium" pitchFamily="34" charset="0"/>
                  <a:cs typeface="Arial" panose="020B0604020202020204" pitchFamily="34" charset="0"/>
                </a:defRPr>
              </a:lvl1pPr>
              <a:lvl2pPr marL="742950" indent="-285750" eaLnBrk="0" hangingPunct="0">
                <a:defRPr sz="1200">
                  <a:solidFill>
                    <a:schemeClr val="tx1"/>
                  </a:solidFill>
                  <a:latin typeface="Optima Medium" pitchFamily="34" charset="0"/>
                  <a:cs typeface="Arial" panose="020B0604020202020204" pitchFamily="34" charset="0"/>
                </a:defRPr>
              </a:lvl2pPr>
              <a:lvl3pPr marL="1143000" indent="-228600" eaLnBrk="0" hangingPunct="0">
                <a:defRPr sz="1200">
                  <a:solidFill>
                    <a:schemeClr val="tx1"/>
                  </a:solidFill>
                  <a:latin typeface="Optima Medium" pitchFamily="34" charset="0"/>
                  <a:cs typeface="Arial" panose="020B0604020202020204" pitchFamily="34" charset="0"/>
                </a:defRPr>
              </a:lvl3pPr>
              <a:lvl4pPr marL="1600200" indent="-228600" eaLnBrk="0" hangingPunct="0">
                <a:defRPr sz="1200">
                  <a:solidFill>
                    <a:schemeClr val="tx1"/>
                  </a:solidFill>
                  <a:latin typeface="Optima Medium" pitchFamily="34" charset="0"/>
                  <a:cs typeface="Arial" panose="020B0604020202020204" pitchFamily="34" charset="0"/>
                </a:defRPr>
              </a:lvl4pPr>
              <a:lvl5pPr marL="2057400" indent="-228600" eaLnBrk="0" hangingPunct="0">
                <a:defRPr sz="1200">
                  <a:solidFill>
                    <a:schemeClr val="tx1"/>
                  </a:solidFill>
                  <a:latin typeface="Optima Medium" pitchFamily="34" charset="0"/>
                  <a:cs typeface="Arial" panose="020B0604020202020204" pitchFamily="34" charset="0"/>
                </a:defRPr>
              </a:lvl5pPr>
              <a:lvl6pPr marL="2514600" indent="-228600" eaLnBrk="0" fontAlgn="base" hangingPunct="0">
                <a:spcBef>
                  <a:spcPct val="0"/>
                </a:spcBef>
                <a:spcAft>
                  <a:spcPct val="0"/>
                </a:spcAft>
                <a:defRPr sz="1200">
                  <a:solidFill>
                    <a:schemeClr val="tx1"/>
                  </a:solidFill>
                  <a:latin typeface="Optima Medium" pitchFamily="34" charset="0"/>
                  <a:cs typeface="Arial" panose="020B0604020202020204" pitchFamily="34" charset="0"/>
                </a:defRPr>
              </a:lvl6pPr>
              <a:lvl7pPr marL="2971800" indent="-228600" eaLnBrk="0" fontAlgn="base" hangingPunct="0">
                <a:spcBef>
                  <a:spcPct val="0"/>
                </a:spcBef>
                <a:spcAft>
                  <a:spcPct val="0"/>
                </a:spcAft>
                <a:defRPr sz="1200">
                  <a:solidFill>
                    <a:schemeClr val="tx1"/>
                  </a:solidFill>
                  <a:latin typeface="Optima Medium" pitchFamily="34" charset="0"/>
                  <a:cs typeface="Arial" panose="020B0604020202020204" pitchFamily="34" charset="0"/>
                </a:defRPr>
              </a:lvl7pPr>
              <a:lvl8pPr marL="3429000" indent="-228600" eaLnBrk="0" fontAlgn="base" hangingPunct="0">
                <a:spcBef>
                  <a:spcPct val="0"/>
                </a:spcBef>
                <a:spcAft>
                  <a:spcPct val="0"/>
                </a:spcAft>
                <a:defRPr sz="1200">
                  <a:solidFill>
                    <a:schemeClr val="tx1"/>
                  </a:solidFill>
                  <a:latin typeface="Optima Medium" pitchFamily="34" charset="0"/>
                  <a:cs typeface="Arial" panose="020B0604020202020204" pitchFamily="34" charset="0"/>
                </a:defRPr>
              </a:lvl8pPr>
              <a:lvl9pPr marL="3886200" indent="-228600" eaLnBrk="0" fontAlgn="base" hangingPunct="0">
                <a:spcBef>
                  <a:spcPct val="0"/>
                </a:spcBef>
                <a:spcAft>
                  <a:spcPct val="0"/>
                </a:spcAft>
                <a:defRPr sz="1200">
                  <a:solidFill>
                    <a:schemeClr val="tx1"/>
                  </a:solidFill>
                  <a:latin typeface="Optima Medium" pitchFamily="34" charset="0"/>
                  <a:cs typeface="Arial" panose="020B0604020202020204" pitchFamily="34" charset="0"/>
                </a:defRPr>
              </a:lvl9pPr>
            </a:lstStyle>
            <a:p>
              <a:pPr algn="r" eaLnBrk="1" hangingPunct="1"/>
              <a:r>
                <a:rPr lang="fr-FR" altLang="fr-FR" sz="900" dirty="0">
                  <a:latin typeface="Optima" pitchFamily="34" charset="0"/>
                </a:rPr>
                <a:t>EPIDERME</a:t>
              </a:r>
            </a:p>
          </p:txBody>
        </p:sp>
        <p:sp>
          <p:nvSpPr>
            <p:cNvPr id="17" name="ZoneTexte 16"/>
            <p:cNvSpPr txBox="1">
              <a:spLocks noChangeArrowheads="1"/>
            </p:cNvSpPr>
            <p:nvPr/>
          </p:nvSpPr>
          <p:spPr bwMode="auto">
            <a:xfrm>
              <a:off x="-7240955" y="6088507"/>
              <a:ext cx="719138" cy="2893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1200">
                  <a:solidFill>
                    <a:schemeClr val="tx1"/>
                  </a:solidFill>
                  <a:latin typeface="Optima Medium" pitchFamily="34" charset="0"/>
                  <a:cs typeface="Arial" panose="020B0604020202020204" pitchFamily="34" charset="0"/>
                </a:defRPr>
              </a:lvl1pPr>
              <a:lvl2pPr marL="742950" indent="-285750" eaLnBrk="0" hangingPunct="0">
                <a:defRPr sz="1200">
                  <a:solidFill>
                    <a:schemeClr val="tx1"/>
                  </a:solidFill>
                  <a:latin typeface="Optima Medium" pitchFamily="34" charset="0"/>
                  <a:cs typeface="Arial" panose="020B0604020202020204" pitchFamily="34" charset="0"/>
                </a:defRPr>
              </a:lvl2pPr>
              <a:lvl3pPr marL="1143000" indent="-228600" eaLnBrk="0" hangingPunct="0">
                <a:defRPr sz="1200">
                  <a:solidFill>
                    <a:schemeClr val="tx1"/>
                  </a:solidFill>
                  <a:latin typeface="Optima Medium" pitchFamily="34" charset="0"/>
                  <a:cs typeface="Arial" panose="020B0604020202020204" pitchFamily="34" charset="0"/>
                </a:defRPr>
              </a:lvl3pPr>
              <a:lvl4pPr marL="1600200" indent="-228600" eaLnBrk="0" hangingPunct="0">
                <a:defRPr sz="1200">
                  <a:solidFill>
                    <a:schemeClr val="tx1"/>
                  </a:solidFill>
                  <a:latin typeface="Optima Medium" pitchFamily="34" charset="0"/>
                  <a:cs typeface="Arial" panose="020B0604020202020204" pitchFamily="34" charset="0"/>
                </a:defRPr>
              </a:lvl4pPr>
              <a:lvl5pPr marL="2057400" indent="-228600" eaLnBrk="0" hangingPunct="0">
                <a:defRPr sz="1200">
                  <a:solidFill>
                    <a:schemeClr val="tx1"/>
                  </a:solidFill>
                  <a:latin typeface="Optima Medium" pitchFamily="34" charset="0"/>
                  <a:cs typeface="Arial" panose="020B0604020202020204" pitchFamily="34" charset="0"/>
                </a:defRPr>
              </a:lvl5pPr>
              <a:lvl6pPr marL="2514600" indent="-228600" eaLnBrk="0" fontAlgn="base" hangingPunct="0">
                <a:spcBef>
                  <a:spcPct val="0"/>
                </a:spcBef>
                <a:spcAft>
                  <a:spcPct val="0"/>
                </a:spcAft>
                <a:defRPr sz="1200">
                  <a:solidFill>
                    <a:schemeClr val="tx1"/>
                  </a:solidFill>
                  <a:latin typeface="Optima Medium" pitchFamily="34" charset="0"/>
                  <a:cs typeface="Arial" panose="020B0604020202020204" pitchFamily="34" charset="0"/>
                </a:defRPr>
              </a:lvl6pPr>
              <a:lvl7pPr marL="2971800" indent="-228600" eaLnBrk="0" fontAlgn="base" hangingPunct="0">
                <a:spcBef>
                  <a:spcPct val="0"/>
                </a:spcBef>
                <a:spcAft>
                  <a:spcPct val="0"/>
                </a:spcAft>
                <a:defRPr sz="1200">
                  <a:solidFill>
                    <a:schemeClr val="tx1"/>
                  </a:solidFill>
                  <a:latin typeface="Optima Medium" pitchFamily="34" charset="0"/>
                  <a:cs typeface="Arial" panose="020B0604020202020204" pitchFamily="34" charset="0"/>
                </a:defRPr>
              </a:lvl7pPr>
              <a:lvl8pPr marL="3429000" indent="-228600" eaLnBrk="0" fontAlgn="base" hangingPunct="0">
                <a:spcBef>
                  <a:spcPct val="0"/>
                </a:spcBef>
                <a:spcAft>
                  <a:spcPct val="0"/>
                </a:spcAft>
                <a:defRPr sz="1200">
                  <a:solidFill>
                    <a:schemeClr val="tx1"/>
                  </a:solidFill>
                  <a:latin typeface="Optima Medium" pitchFamily="34" charset="0"/>
                  <a:cs typeface="Arial" panose="020B0604020202020204" pitchFamily="34" charset="0"/>
                </a:defRPr>
              </a:lvl8pPr>
              <a:lvl9pPr marL="3886200" indent="-228600" eaLnBrk="0" fontAlgn="base" hangingPunct="0">
                <a:spcBef>
                  <a:spcPct val="0"/>
                </a:spcBef>
                <a:spcAft>
                  <a:spcPct val="0"/>
                </a:spcAft>
                <a:defRPr sz="1200">
                  <a:solidFill>
                    <a:schemeClr val="tx1"/>
                  </a:solidFill>
                  <a:latin typeface="Optima Medium" pitchFamily="34" charset="0"/>
                  <a:cs typeface="Arial" panose="020B0604020202020204" pitchFamily="34" charset="0"/>
                </a:defRPr>
              </a:lvl9pPr>
            </a:lstStyle>
            <a:p>
              <a:pPr algn="r" eaLnBrk="1" hangingPunct="1"/>
              <a:r>
                <a:rPr lang="fr-FR" altLang="fr-FR" sz="900" dirty="0">
                  <a:latin typeface="Optima" pitchFamily="34" charset="0"/>
                </a:rPr>
                <a:t>DERME</a:t>
              </a:r>
            </a:p>
          </p:txBody>
        </p:sp>
      </p:grpSp>
      <p:sp>
        <p:nvSpPr>
          <p:cNvPr id="33" name="Rectangle 32"/>
          <p:cNvSpPr/>
          <p:nvPr/>
        </p:nvSpPr>
        <p:spPr>
          <a:xfrm>
            <a:off x="5791959" y="1270463"/>
            <a:ext cx="6010673" cy="5356938"/>
          </a:xfrm>
          <a:prstGeom prst="rect">
            <a:avLst/>
          </a:prstGeom>
          <a:solidFill>
            <a:srgbClr val="EFF5F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12" name="ZoneTexte 11"/>
          <p:cNvSpPr txBox="1">
            <a:spLocks noChangeArrowheads="1"/>
          </p:cNvSpPr>
          <p:nvPr/>
        </p:nvSpPr>
        <p:spPr bwMode="auto">
          <a:xfrm>
            <a:off x="6867898" y="1978282"/>
            <a:ext cx="4620178"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1200">
                <a:solidFill>
                  <a:schemeClr val="tx1"/>
                </a:solidFill>
                <a:latin typeface="Optima Medium" pitchFamily="34" charset="0"/>
                <a:cs typeface="Arial" panose="020B0604020202020204" pitchFamily="34" charset="0"/>
              </a:defRPr>
            </a:lvl1pPr>
            <a:lvl2pPr marL="742950" indent="-285750" eaLnBrk="0" hangingPunct="0">
              <a:defRPr sz="1200">
                <a:solidFill>
                  <a:schemeClr val="tx1"/>
                </a:solidFill>
                <a:latin typeface="Optima Medium" pitchFamily="34" charset="0"/>
                <a:cs typeface="Arial" panose="020B0604020202020204" pitchFamily="34" charset="0"/>
              </a:defRPr>
            </a:lvl2pPr>
            <a:lvl3pPr marL="1143000" indent="-228600" eaLnBrk="0" hangingPunct="0">
              <a:defRPr sz="1200">
                <a:solidFill>
                  <a:schemeClr val="tx1"/>
                </a:solidFill>
                <a:latin typeface="Optima Medium" pitchFamily="34" charset="0"/>
                <a:cs typeface="Arial" panose="020B0604020202020204" pitchFamily="34" charset="0"/>
              </a:defRPr>
            </a:lvl3pPr>
            <a:lvl4pPr marL="1600200" indent="-228600" eaLnBrk="0" hangingPunct="0">
              <a:defRPr sz="1200">
                <a:solidFill>
                  <a:schemeClr val="tx1"/>
                </a:solidFill>
                <a:latin typeface="Optima Medium" pitchFamily="34" charset="0"/>
                <a:cs typeface="Arial" panose="020B0604020202020204" pitchFamily="34" charset="0"/>
              </a:defRPr>
            </a:lvl4pPr>
            <a:lvl5pPr marL="2057400" indent="-228600" eaLnBrk="0" hangingPunct="0">
              <a:defRPr sz="1200">
                <a:solidFill>
                  <a:schemeClr val="tx1"/>
                </a:solidFill>
                <a:latin typeface="Optima Medium" pitchFamily="34" charset="0"/>
                <a:cs typeface="Arial" panose="020B0604020202020204" pitchFamily="34" charset="0"/>
              </a:defRPr>
            </a:lvl5pPr>
            <a:lvl6pPr marL="2514600" indent="-228600" eaLnBrk="0" fontAlgn="base" hangingPunct="0">
              <a:spcBef>
                <a:spcPct val="0"/>
              </a:spcBef>
              <a:spcAft>
                <a:spcPct val="0"/>
              </a:spcAft>
              <a:defRPr sz="1200">
                <a:solidFill>
                  <a:schemeClr val="tx1"/>
                </a:solidFill>
                <a:latin typeface="Optima Medium" pitchFamily="34" charset="0"/>
                <a:cs typeface="Arial" panose="020B0604020202020204" pitchFamily="34" charset="0"/>
              </a:defRPr>
            </a:lvl6pPr>
            <a:lvl7pPr marL="2971800" indent="-228600" eaLnBrk="0" fontAlgn="base" hangingPunct="0">
              <a:spcBef>
                <a:spcPct val="0"/>
              </a:spcBef>
              <a:spcAft>
                <a:spcPct val="0"/>
              </a:spcAft>
              <a:defRPr sz="1200">
                <a:solidFill>
                  <a:schemeClr val="tx1"/>
                </a:solidFill>
                <a:latin typeface="Optima Medium" pitchFamily="34" charset="0"/>
                <a:cs typeface="Arial" panose="020B0604020202020204" pitchFamily="34" charset="0"/>
              </a:defRPr>
            </a:lvl7pPr>
            <a:lvl8pPr marL="3429000" indent="-228600" eaLnBrk="0" fontAlgn="base" hangingPunct="0">
              <a:spcBef>
                <a:spcPct val="0"/>
              </a:spcBef>
              <a:spcAft>
                <a:spcPct val="0"/>
              </a:spcAft>
              <a:defRPr sz="1200">
                <a:solidFill>
                  <a:schemeClr val="tx1"/>
                </a:solidFill>
                <a:latin typeface="Optima Medium" pitchFamily="34" charset="0"/>
                <a:cs typeface="Arial" panose="020B0604020202020204" pitchFamily="34" charset="0"/>
              </a:defRPr>
            </a:lvl8pPr>
            <a:lvl9pPr marL="3886200" indent="-228600" eaLnBrk="0" fontAlgn="base" hangingPunct="0">
              <a:spcBef>
                <a:spcPct val="0"/>
              </a:spcBef>
              <a:spcAft>
                <a:spcPct val="0"/>
              </a:spcAft>
              <a:defRPr sz="1200">
                <a:solidFill>
                  <a:schemeClr val="tx1"/>
                </a:solidFill>
                <a:latin typeface="Optima Medium" pitchFamily="34" charset="0"/>
                <a:cs typeface="Arial" panose="020B0604020202020204" pitchFamily="34" charset="0"/>
              </a:defRPr>
            </a:lvl9pPr>
          </a:lstStyle>
          <a:p>
            <a:pPr eaLnBrk="1" hangingPunct="1"/>
            <a:r>
              <a:rPr lang="fr-FR" altLang="fr-FR" sz="1600" dirty="0" smtClean="0">
                <a:solidFill>
                  <a:srgbClr val="3E3E3E"/>
                </a:solidFill>
                <a:latin typeface="Roboto" panose="02000000000000000000" pitchFamily="2" charset="0"/>
                <a:ea typeface="Roboto" panose="02000000000000000000" pitchFamily="2" charset="0"/>
              </a:rPr>
              <a:t>Renforce </a:t>
            </a:r>
            <a:r>
              <a:rPr lang="fr-FR" altLang="fr-FR" sz="1600" dirty="0">
                <a:solidFill>
                  <a:srgbClr val="3E3E3E"/>
                </a:solidFill>
                <a:latin typeface="Roboto" panose="02000000000000000000" pitchFamily="2" charset="0"/>
                <a:ea typeface="Roboto" panose="02000000000000000000" pitchFamily="2" charset="0"/>
              </a:rPr>
              <a:t>la fonction barrière de la </a:t>
            </a:r>
            <a:r>
              <a:rPr lang="fr-FR" altLang="fr-FR" sz="1600" dirty="0" smtClean="0">
                <a:solidFill>
                  <a:srgbClr val="3E3E3E"/>
                </a:solidFill>
                <a:latin typeface="Roboto" panose="02000000000000000000" pitchFamily="2" charset="0"/>
                <a:ea typeface="Roboto" panose="02000000000000000000" pitchFamily="2" charset="0"/>
              </a:rPr>
              <a:t>peau : </a:t>
            </a:r>
          </a:p>
          <a:p>
            <a:pPr eaLnBrk="1" hangingPunct="1"/>
            <a:r>
              <a:rPr lang="fr-FR" altLang="fr-FR" sz="1600" b="1" dirty="0" smtClean="0">
                <a:solidFill>
                  <a:srgbClr val="3E3E3E"/>
                </a:solidFill>
                <a:latin typeface="Roboto" panose="02000000000000000000" pitchFamily="2" charset="0"/>
                <a:ea typeface="Roboto" panose="02000000000000000000" pitchFamily="2" charset="0"/>
              </a:rPr>
              <a:t>ALOE VERA &amp; PHYTOSQUALANE D’OLIVE </a:t>
            </a:r>
            <a:endParaRPr lang="fr-FR" altLang="fr-FR" sz="1600" b="1" dirty="0">
              <a:solidFill>
                <a:srgbClr val="3E3E3E"/>
              </a:solidFill>
              <a:latin typeface="Roboto" panose="02000000000000000000" pitchFamily="2" charset="0"/>
              <a:ea typeface="Roboto" panose="02000000000000000000" pitchFamily="2" charset="0"/>
            </a:endParaRPr>
          </a:p>
        </p:txBody>
      </p:sp>
      <p:sp>
        <p:nvSpPr>
          <p:cNvPr id="40" name="object 20"/>
          <p:cNvSpPr/>
          <p:nvPr/>
        </p:nvSpPr>
        <p:spPr>
          <a:xfrm>
            <a:off x="5832482" y="1795316"/>
            <a:ext cx="722897" cy="622452"/>
          </a:xfrm>
          <a:custGeom>
            <a:avLst/>
            <a:gdLst/>
            <a:ahLst/>
            <a:cxnLst/>
            <a:rect l="l" t="t" r="r" b="b"/>
            <a:pathLst>
              <a:path w="343535" h="389254">
                <a:moveTo>
                  <a:pt x="7154" y="0"/>
                </a:moveTo>
                <a:lnTo>
                  <a:pt x="1302" y="2093"/>
                </a:lnTo>
                <a:lnTo>
                  <a:pt x="0" y="6997"/>
                </a:lnTo>
                <a:lnTo>
                  <a:pt x="15704" y="50791"/>
                </a:lnTo>
                <a:lnTo>
                  <a:pt x="33933" y="95415"/>
                </a:lnTo>
                <a:lnTo>
                  <a:pt x="54962" y="139671"/>
                </a:lnTo>
                <a:lnTo>
                  <a:pt x="79071" y="182364"/>
                </a:lnTo>
                <a:lnTo>
                  <a:pt x="106537" y="222296"/>
                </a:lnTo>
                <a:lnTo>
                  <a:pt x="137636" y="258270"/>
                </a:lnTo>
                <a:lnTo>
                  <a:pt x="172647" y="289090"/>
                </a:lnTo>
                <a:lnTo>
                  <a:pt x="211846" y="313559"/>
                </a:lnTo>
                <a:lnTo>
                  <a:pt x="255513" y="330480"/>
                </a:lnTo>
                <a:lnTo>
                  <a:pt x="303923" y="338658"/>
                </a:lnTo>
                <a:lnTo>
                  <a:pt x="287344" y="347603"/>
                </a:lnTo>
                <a:lnTo>
                  <a:pt x="271133" y="357063"/>
                </a:lnTo>
                <a:lnTo>
                  <a:pt x="255058" y="367061"/>
                </a:lnTo>
                <a:lnTo>
                  <a:pt x="238886" y="377621"/>
                </a:lnTo>
                <a:lnTo>
                  <a:pt x="235279" y="382815"/>
                </a:lnTo>
                <a:lnTo>
                  <a:pt x="238715" y="386768"/>
                </a:lnTo>
                <a:lnTo>
                  <a:pt x="245580" y="388669"/>
                </a:lnTo>
                <a:lnTo>
                  <a:pt x="252260" y="387705"/>
                </a:lnTo>
                <a:lnTo>
                  <a:pt x="273849" y="376199"/>
                </a:lnTo>
                <a:lnTo>
                  <a:pt x="316189" y="351924"/>
                </a:lnTo>
                <a:lnTo>
                  <a:pt x="338035" y="340753"/>
                </a:lnTo>
                <a:lnTo>
                  <a:pt x="343166" y="338353"/>
                </a:lnTo>
                <a:lnTo>
                  <a:pt x="342671" y="333082"/>
                </a:lnTo>
                <a:lnTo>
                  <a:pt x="322230" y="316080"/>
                </a:lnTo>
                <a:lnTo>
                  <a:pt x="314606" y="308514"/>
                </a:lnTo>
                <a:lnTo>
                  <a:pt x="307987" y="299224"/>
                </a:lnTo>
                <a:lnTo>
                  <a:pt x="298856" y="284124"/>
                </a:lnTo>
                <a:lnTo>
                  <a:pt x="293960" y="276825"/>
                </a:lnTo>
                <a:lnTo>
                  <a:pt x="273329" y="248846"/>
                </a:lnTo>
                <a:lnTo>
                  <a:pt x="264267" y="239602"/>
                </a:lnTo>
                <a:lnTo>
                  <a:pt x="253390" y="233184"/>
                </a:lnTo>
                <a:lnTo>
                  <a:pt x="249140" y="232953"/>
                </a:lnTo>
                <a:lnTo>
                  <a:pt x="244328" y="234307"/>
                </a:lnTo>
                <a:lnTo>
                  <a:pt x="241631" y="236858"/>
                </a:lnTo>
                <a:lnTo>
                  <a:pt x="243725" y="240220"/>
                </a:lnTo>
                <a:lnTo>
                  <a:pt x="255855" y="251791"/>
                </a:lnTo>
                <a:lnTo>
                  <a:pt x="266387" y="267123"/>
                </a:lnTo>
                <a:lnTo>
                  <a:pt x="275535" y="283577"/>
                </a:lnTo>
                <a:lnTo>
                  <a:pt x="283514" y="298513"/>
                </a:lnTo>
                <a:lnTo>
                  <a:pt x="289108" y="307447"/>
                </a:lnTo>
                <a:lnTo>
                  <a:pt x="294957" y="314986"/>
                </a:lnTo>
                <a:lnTo>
                  <a:pt x="301149" y="321614"/>
                </a:lnTo>
                <a:lnTo>
                  <a:pt x="307771" y="327812"/>
                </a:lnTo>
                <a:lnTo>
                  <a:pt x="261817" y="317513"/>
                </a:lnTo>
                <a:lnTo>
                  <a:pt x="220982" y="299301"/>
                </a:lnTo>
                <a:lnTo>
                  <a:pt x="184765" y="274305"/>
                </a:lnTo>
                <a:lnTo>
                  <a:pt x="152667" y="243654"/>
                </a:lnTo>
                <a:lnTo>
                  <a:pt x="124188" y="208475"/>
                </a:lnTo>
                <a:lnTo>
                  <a:pt x="98827" y="169897"/>
                </a:lnTo>
                <a:lnTo>
                  <a:pt x="76085" y="129048"/>
                </a:lnTo>
                <a:lnTo>
                  <a:pt x="55461" y="87058"/>
                </a:lnTo>
                <a:lnTo>
                  <a:pt x="36455" y="45054"/>
                </a:lnTo>
                <a:lnTo>
                  <a:pt x="18567" y="4165"/>
                </a:lnTo>
                <a:lnTo>
                  <a:pt x="14071" y="696"/>
                </a:lnTo>
                <a:lnTo>
                  <a:pt x="7154" y="0"/>
                </a:lnTo>
                <a:close/>
              </a:path>
            </a:pathLst>
          </a:custGeom>
          <a:solidFill>
            <a:schemeClr val="accent1"/>
          </a:solidFill>
        </p:spPr>
        <p:txBody>
          <a:bodyPr wrap="square" lIns="0" tIns="0" rIns="0" bIns="0" rtlCol="0"/>
          <a:lstStyle/>
          <a:p>
            <a:endParaRPr>
              <a:latin typeface="Roboto" panose="02000000000000000000" pitchFamily="2" charset="0"/>
              <a:ea typeface="Roboto" panose="02000000000000000000" pitchFamily="2" charset="0"/>
            </a:endParaRPr>
          </a:p>
        </p:txBody>
      </p:sp>
      <p:sp>
        <p:nvSpPr>
          <p:cNvPr id="13" name="ZoneTexte 12"/>
          <p:cNvSpPr txBox="1">
            <a:spLocks noChangeArrowheads="1"/>
          </p:cNvSpPr>
          <p:nvPr/>
        </p:nvSpPr>
        <p:spPr bwMode="auto">
          <a:xfrm>
            <a:off x="6807993" y="2939739"/>
            <a:ext cx="4847713" cy="18158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1200">
                <a:solidFill>
                  <a:schemeClr val="tx1"/>
                </a:solidFill>
                <a:latin typeface="Optima Medium" pitchFamily="34" charset="0"/>
                <a:cs typeface="Arial" panose="020B0604020202020204" pitchFamily="34" charset="0"/>
              </a:defRPr>
            </a:lvl1pPr>
            <a:lvl2pPr marL="742950" indent="-285750" eaLnBrk="0" hangingPunct="0">
              <a:defRPr sz="1200">
                <a:solidFill>
                  <a:schemeClr val="tx1"/>
                </a:solidFill>
                <a:latin typeface="Optima Medium" pitchFamily="34" charset="0"/>
                <a:cs typeface="Arial" panose="020B0604020202020204" pitchFamily="34" charset="0"/>
              </a:defRPr>
            </a:lvl2pPr>
            <a:lvl3pPr marL="1143000" indent="-228600" eaLnBrk="0" hangingPunct="0">
              <a:defRPr sz="1200">
                <a:solidFill>
                  <a:schemeClr val="tx1"/>
                </a:solidFill>
                <a:latin typeface="Optima Medium" pitchFamily="34" charset="0"/>
                <a:cs typeface="Arial" panose="020B0604020202020204" pitchFamily="34" charset="0"/>
              </a:defRPr>
            </a:lvl3pPr>
            <a:lvl4pPr marL="1600200" indent="-228600" eaLnBrk="0" hangingPunct="0">
              <a:defRPr sz="1200">
                <a:solidFill>
                  <a:schemeClr val="tx1"/>
                </a:solidFill>
                <a:latin typeface="Optima Medium" pitchFamily="34" charset="0"/>
                <a:cs typeface="Arial" panose="020B0604020202020204" pitchFamily="34" charset="0"/>
              </a:defRPr>
            </a:lvl4pPr>
            <a:lvl5pPr marL="2057400" indent="-228600" eaLnBrk="0" hangingPunct="0">
              <a:defRPr sz="1200">
                <a:solidFill>
                  <a:schemeClr val="tx1"/>
                </a:solidFill>
                <a:latin typeface="Optima Medium" pitchFamily="34" charset="0"/>
                <a:cs typeface="Arial" panose="020B0604020202020204" pitchFamily="34" charset="0"/>
              </a:defRPr>
            </a:lvl5pPr>
            <a:lvl6pPr marL="2514600" indent="-228600" eaLnBrk="0" fontAlgn="base" hangingPunct="0">
              <a:spcBef>
                <a:spcPct val="0"/>
              </a:spcBef>
              <a:spcAft>
                <a:spcPct val="0"/>
              </a:spcAft>
              <a:defRPr sz="1200">
                <a:solidFill>
                  <a:schemeClr val="tx1"/>
                </a:solidFill>
                <a:latin typeface="Optima Medium" pitchFamily="34" charset="0"/>
                <a:cs typeface="Arial" panose="020B0604020202020204" pitchFamily="34" charset="0"/>
              </a:defRPr>
            </a:lvl6pPr>
            <a:lvl7pPr marL="2971800" indent="-228600" eaLnBrk="0" fontAlgn="base" hangingPunct="0">
              <a:spcBef>
                <a:spcPct val="0"/>
              </a:spcBef>
              <a:spcAft>
                <a:spcPct val="0"/>
              </a:spcAft>
              <a:defRPr sz="1200">
                <a:solidFill>
                  <a:schemeClr val="tx1"/>
                </a:solidFill>
                <a:latin typeface="Optima Medium" pitchFamily="34" charset="0"/>
                <a:cs typeface="Arial" panose="020B0604020202020204" pitchFamily="34" charset="0"/>
              </a:defRPr>
            </a:lvl7pPr>
            <a:lvl8pPr marL="3429000" indent="-228600" eaLnBrk="0" fontAlgn="base" hangingPunct="0">
              <a:spcBef>
                <a:spcPct val="0"/>
              </a:spcBef>
              <a:spcAft>
                <a:spcPct val="0"/>
              </a:spcAft>
              <a:defRPr sz="1200">
                <a:solidFill>
                  <a:schemeClr val="tx1"/>
                </a:solidFill>
                <a:latin typeface="Optima Medium" pitchFamily="34" charset="0"/>
                <a:cs typeface="Arial" panose="020B0604020202020204" pitchFamily="34" charset="0"/>
              </a:defRPr>
            </a:lvl8pPr>
            <a:lvl9pPr marL="3886200" indent="-228600" eaLnBrk="0" fontAlgn="base" hangingPunct="0">
              <a:spcBef>
                <a:spcPct val="0"/>
              </a:spcBef>
              <a:spcAft>
                <a:spcPct val="0"/>
              </a:spcAft>
              <a:defRPr sz="1200">
                <a:solidFill>
                  <a:schemeClr val="tx1"/>
                </a:solidFill>
                <a:latin typeface="Optima Medium" pitchFamily="34" charset="0"/>
                <a:cs typeface="Arial" panose="020B0604020202020204" pitchFamily="34" charset="0"/>
              </a:defRPr>
            </a:lvl9pPr>
          </a:lstStyle>
          <a:p>
            <a:pPr eaLnBrk="1" fontAlgn="ctr" hangingPunct="1"/>
            <a:r>
              <a:rPr lang="fr-FR" altLang="fr-FR" sz="1600" dirty="0" smtClean="0">
                <a:solidFill>
                  <a:srgbClr val="3E3E3E"/>
                </a:solidFill>
                <a:latin typeface="Roboto" panose="02000000000000000000" pitchFamily="2" charset="0"/>
                <a:ea typeface="Roboto" panose="02000000000000000000" pitchFamily="2" charset="0"/>
              </a:rPr>
              <a:t>Régule les </a:t>
            </a:r>
            <a:r>
              <a:rPr lang="fr-FR" altLang="fr-FR" sz="1600" dirty="0">
                <a:solidFill>
                  <a:srgbClr val="3E3E3E"/>
                </a:solidFill>
                <a:latin typeface="Roboto" panose="02000000000000000000" pitchFamily="2" charset="0"/>
                <a:ea typeface="Roboto" panose="02000000000000000000" pitchFamily="2" charset="0"/>
              </a:rPr>
              <a:t>transferts </a:t>
            </a:r>
            <a:r>
              <a:rPr lang="fr-FR" altLang="fr-FR" sz="1600" dirty="0" smtClean="0">
                <a:solidFill>
                  <a:srgbClr val="3E3E3E"/>
                </a:solidFill>
                <a:latin typeface="Roboto" panose="02000000000000000000" pitchFamily="2" charset="0"/>
                <a:ea typeface="Roboto" panose="02000000000000000000" pitchFamily="2" charset="0"/>
              </a:rPr>
              <a:t>d’eau </a:t>
            </a:r>
          </a:p>
          <a:p>
            <a:pPr eaLnBrk="1" fontAlgn="ctr" hangingPunct="1"/>
            <a:r>
              <a:rPr lang="fr-FR" altLang="fr-FR" sz="1600" b="1" dirty="0" smtClean="0">
                <a:solidFill>
                  <a:srgbClr val="3E3E3E"/>
                </a:solidFill>
                <a:latin typeface="Roboto" panose="02000000000000000000" pitchFamily="2" charset="0"/>
                <a:ea typeface="Roboto" panose="02000000000000000000" pitchFamily="2" charset="0"/>
              </a:rPr>
              <a:t>IMPERATA CYLINDRICA</a:t>
            </a:r>
          </a:p>
          <a:p>
            <a:pPr eaLnBrk="1" fontAlgn="ctr" hangingPunct="1"/>
            <a:r>
              <a:rPr lang="fr-FR" altLang="fr-FR" sz="1600" b="1" dirty="0" smtClean="0">
                <a:solidFill>
                  <a:srgbClr val="3E3E3E"/>
                </a:solidFill>
                <a:latin typeface="Roboto" panose="02000000000000000000" pitchFamily="2" charset="0"/>
                <a:ea typeface="Roboto" panose="02000000000000000000" pitchFamily="2" charset="0"/>
              </a:rPr>
              <a:t> </a:t>
            </a:r>
            <a:endParaRPr lang="fr-FR" altLang="fr-FR" sz="1600" b="1" dirty="0">
              <a:solidFill>
                <a:srgbClr val="3E3E3E"/>
              </a:solidFill>
              <a:latin typeface="Roboto" panose="02000000000000000000" pitchFamily="2" charset="0"/>
              <a:ea typeface="Roboto" panose="02000000000000000000" pitchFamily="2" charset="0"/>
            </a:endParaRPr>
          </a:p>
          <a:p>
            <a:pPr eaLnBrk="1" fontAlgn="ctr" hangingPunct="1"/>
            <a:r>
              <a:rPr lang="fr-FR" altLang="fr-FR" sz="1600" dirty="0" smtClean="0">
                <a:solidFill>
                  <a:srgbClr val="3E3E3E"/>
                </a:solidFill>
                <a:latin typeface="Roboto" panose="02000000000000000000" pitchFamily="2" charset="0"/>
                <a:ea typeface="Roboto" panose="02000000000000000000" pitchFamily="2" charset="0"/>
              </a:rPr>
              <a:t>Maintient </a:t>
            </a:r>
            <a:r>
              <a:rPr lang="fr-FR" altLang="fr-FR" sz="1600" dirty="0">
                <a:solidFill>
                  <a:srgbClr val="3E3E3E"/>
                </a:solidFill>
                <a:latin typeface="Roboto" panose="02000000000000000000" pitchFamily="2" charset="0"/>
                <a:ea typeface="Roboto" panose="02000000000000000000" pitchFamily="2" charset="0"/>
              </a:rPr>
              <a:t>l’eau dans la </a:t>
            </a:r>
            <a:r>
              <a:rPr lang="fr-FR" altLang="fr-FR" sz="1600" dirty="0" smtClean="0">
                <a:solidFill>
                  <a:srgbClr val="3E3E3E"/>
                </a:solidFill>
                <a:latin typeface="Roboto" panose="02000000000000000000" pitchFamily="2" charset="0"/>
                <a:ea typeface="Roboto" panose="02000000000000000000" pitchFamily="2" charset="0"/>
              </a:rPr>
              <a:t>peau</a:t>
            </a:r>
          </a:p>
          <a:p>
            <a:pPr eaLnBrk="1" fontAlgn="ctr" hangingPunct="1"/>
            <a:r>
              <a:rPr lang="fr-FR" altLang="fr-FR" sz="1600" b="1" dirty="0" smtClean="0">
                <a:solidFill>
                  <a:srgbClr val="3E3E3E"/>
                </a:solidFill>
                <a:latin typeface="Roboto" panose="02000000000000000000" pitchFamily="2" charset="0"/>
                <a:ea typeface="Roboto" panose="02000000000000000000" pitchFamily="2" charset="0"/>
              </a:rPr>
              <a:t>ACIDE HYALURONIQUE DE HAUT POIDS MOLÉCULAIRE </a:t>
            </a:r>
            <a:r>
              <a:rPr lang="fr-FR" altLang="fr-FR" sz="1600" dirty="0" smtClean="0">
                <a:solidFill>
                  <a:srgbClr val="3E3E3E"/>
                </a:solidFill>
                <a:latin typeface="Roboto" panose="02000000000000000000" pitchFamily="2" charset="0"/>
                <a:ea typeface="Roboto" panose="02000000000000000000" pitchFamily="2" charset="0"/>
              </a:rPr>
              <a:t>ET/OU PCA</a:t>
            </a:r>
          </a:p>
          <a:p>
            <a:pPr eaLnBrk="1" fontAlgn="ctr" hangingPunct="1"/>
            <a:r>
              <a:rPr lang="fr-FR" altLang="fr-FR" sz="1600" dirty="0" smtClean="0">
                <a:solidFill>
                  <a:srgbClr val="000000"/>
                </a:solidFill>
                <a:latin typeface="Roboto" panose="02000000000000000000" pitchFamily="2" charset="0"/>
                <a:ea typeface="Roboto" panose="02000000000000000000" pitchFamily="2" charset="0"/>
              </a:rPr>
              <a:t> </a:t>
            </a:r>
            <a:endParaRPr lang="fr-FR" altLang="fr-FR" sz="1600" dirty="0">
              <a:solidFill>
                <a:srgbClr val="000000"/>
              </a:solidFill>
              <a:latin typeface="Roboto" panose="02000000000000000000" pitchFamily="2" charset="0"/>
              <a:ea typeface="Roboto" panose="02000000000000000000" pitchFamily="2" charset="0"/>
            </a:endParaRPr>
          </a:p>
        </p:txBody>
      </p:sp>
      <p:sp>
        <p:nvSpPr>
          <p:cNvPr id="14" name="ZoneTexte 13"/>
          <p:cNvSpPr txBox="1">
            <a:spLocks noChangeArrowheads="1"/>
          </p:cNvSpPr>
          <p:nvPr/>
        </p:nvSpPr>
        <p:spPr bwMode="auto">
          <a:xfrm>
            <a:off x="6807993" y="4764159"/>
            <a:ext cx="4847713" cy="18158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1200">
                <a:solidFill>
                  <a:schemeClr val="tx1"/>
                </a:solidFill>
                <a:latin typeface="Optima Medium" pitchFamily="34" charset="0"/>
                <a:cs typeface="Arial" panose="020B0604020202020204" pitchFamily="34" charset="0"/>
              </a:defRPr>
            </a:lvl1pPr>
            <a:lvl2pPr marL="742950" indent="-285750" eaLnBrk="0" hangingPunct="0">
              <a:defRPr sz="1200">
                <a:solidFill>
                  <a:schemeClr val="tx1"/>
                </a:solidFill>
                <a:latin typeface="Optima Medium" pitchFamily="34" charset="0"/>
                <a:cs typeface="Arial" panose="020B0604020202020204" pitchFamily="34" charset="0"/>
              </a:defRPr>
            </a:lvl2pPr>
            <a:lvl3pPr marL="1143000" indent="-228600" eaLnBrk="0" hangingPunct="0">
              <a:defRPr sz="1200">
                <a:solidFill>
                  <a:schemeClr val="tx1"/>
                </a:solidFill>
                <a:latin typeface="Optima Medium" pitchFamily="34" charset="0"/>
                <a:cs typeface="Arial" panose="020B0604020202020204" pitchFamily="34" charset="0"/>
              </a:defRPr>
            </a:lvl3pPr>
            <a:lvl4pPr marL="1600200" indent="-228600" eaLnBrk="0" hangingPunct="0">
              <a:defRPr sz="1200">
                <a:solidFill>
                  <a:schemeClr val="tx1"/>
                </a:solidFill>
                <a:latin typeface="Optima Medium" pitchFamily="34" charset="0"/>
                <a:cs typeface="Arial" panose="020B0604020202020204" pitchFamily="34" charset="0"/>
              </a:defRPr>
            </a:lvl4pPr>
            <a:lvl5pPr marL="2057400" indent="-228600" eaLnBrk="0" hangingPunct="0">
              <a:defRPr sz="1200">
                <a:solidFill>
                  <a:schemeClr val="tx1"/>
                </a:solidFill>
                <a:latin typeface="Optima Medium" pitchFamily="34" charset="0"/>
                <a:cs typeface="Arial" panose="020B0604020202020204" pitchFamily="34" charset="0"/>
              </a:defRPr>
            </a:lvl5pPr>
            <a:lvl6pPr marL="2514600" indent="-228600" eaLnBrk="0" fontAlgn="base" hangingPunct="0">
              <a:spcBef>
                <a:spcPct val="0"/>
              </a:spcBef>
              <a:spcAft>
                <a:spcPct val="0"/>
              </a:spcAft>
              <a:defRPr sz="1200">
                <a:solidFill>
                  <a:schemeClr val="tx1"/>
                </a:solidFill>
                <a:latin typeface="Optima Medium" pitchFamily="34" charset="0"/>
                <a:cs typeface="Arial" panose="020B0604020202020204" pitchFamily="34" charset="0"/>
              </a:defRPr>
            </a:lvl6pPr>
            <a:lvl7pPr marL="2971800" indent="-228600" eaLnBrk="0" fontAlgn="base" hangingPunct="0">
              <a:spcBef>
                <a:spcPct val="0"/>
              </a:spcBef>
              <a:spcAft>
                <a:spcPct val="0"/>
              </a:spcAft>
              <a:defRPr sz="1200">
                <a:solidFill>
                  <a:schemeClr val="tx1"/>
                </a:solidFill>
                <a:latin typeface="Optima Medium" pitchFamily="34" charset="0"/>
                <a:cs typeface="Arial" panose="020B0604020202020204" pitchFamily="34" charset="0"/>
              </a:defRPr>
            </a:lvl7pPr>
            <a:lvl8pPr marL="3429000" indent="-228600" eaLnBrk="0" fontAlgn="base" hangingPunct="0">
              <a:spcBef>
                <a:spcPct val="0"/>
              </a:spcBef>
              <a:spcAft>
                <a:spcPct val="0"/>
              </a:spcAft>
              <a:defRPr sz="1200">
                <a:solidFill>
                  <a:schemeClr val="tx1"/>
                </a:solidFill>
                <a:latin typeface="Optima Medium" pitchFamily="34" charset="0"/>
                <a:cs typeface="Arial" panose="020B0604020202020204" pitchFamily="34" charset="0"/>
              </a:defRPr>
            </a:lvl8pPr>
            <a:lvl9pPr marL="3886200" indent="-228600" eaLnBrk="0" fontAlgn="base" hangingPunct="0">
              <a:spcBef>
                <a:spcPct val="0"/>
              </a:spcBef>
              <a:spcAft>
                <a:spcPct val="0"/>
              </a:spcAft>
              <a:defRPr sz="1200">
                <a:solidFill>
                  <a:schemeClr val="tx1"/>
                </a:solidFill>
                <a:latin typeface="Optima Medium" pitchFamily="34" charset="0"/>
                <a:cs typeface="Arial" panose="020B0604020202020204" pitchFamily="34" charset="0"/>
              </a:defRPr>
            </a:lvl9pPr>
          </a:lstStyle>
          <a:p>
            <a:pPr eaLnBrk="1" fontAlgn="ctr" hangingPunct="1"/>
            <a:r>
              <a:rPr lang="fr-FR" altLang="fr-FR" sz="1600" dirty="0" smtClean="0">
                <a:solidFill>
                  <a:srgbClr val="3E3E3E"/>
                </a:solidFill>
                <a:latin typeface="Roboto" panose="02000000000000000000" pitchFamily="2" charset="0"/>
                <a:ea typeface="Roboto" panose="02000000000000000000" pitchFamily="2" charset="0"/>
              </a:rPr>
              <a:t>Reconstitue </a:t>
            </a:r>
            <a:r>
              <a:rPr lang="fr-FR" altLang="fr-FR" sz="1600" dirty="0">
                <a:solidFill>
                  <a:srgbClr val="3E3E3E"/>
                </a:solidFill>
                <a:latin typeface="Roboto" panose="02000000000000000000" pitchFamily="2" charset="0"/>
                <a:ea typeface="Roboto" panose="02000000000000000000" pitchFamily="2" charset="0"/>
              </a:rPr>
              <a:t>les réserves </a:t>
            </a:r>
            <a:r>
              <a:rPr lang="fr-FR" altLang="fr-FR" sz="1600" dirty="0" smtClean="0">
                <a:solidFill>
                  <a:srgbClr val="3E3E3E"/>
                </a:solidFill>
                <a:latin typeface="Roboto" panose="02000000000000000000" pitchFamily="2" charset="0"/>
                <a:ea typeface="Roboto" panose="02000000000000000000" pitchFamily="2" charset="0"/>
              </a:rPr>
              <a:t>d'eau</a:t>
            </a:r>
          </a:p>
          <a:p>
            <a:pPr eaLnBrk="1" fontAlgn="ctr" hangingPunct="1"/>
            <a:r>
              <a:rPr lang="fr-FR" altLang="fr-FR" sz="1600" b="1" dirty="0" smtClean="0">
                <a:solidFill>
                  <a:srgbClr val="3E3E3E"/>
                </a:solidFill>
                <a:latin typeface="Roboto" panose="02000000000000000000" pitchFamily="2" charset="0"/>
                <a:ea typeface="Roboto" panose="02000000000000000000" pitchFamily="2" charset="0"/>
              </a:rPr>
              <a:t>ACIDE HYALURONIQUE DE BAS POIDS MOLÉCULAIRE </a:t>
            </a:r>
            <a:r>
              <a:rPr lang="fr-FR" altLang="fr-FR" sz="1600" dirty="0" smtClean="0">
                <a:solidFill>
                  <a:srgbClr val="3E3E3E"/>
                </a:solidFill>
                <a:latin typeface="Roboto" panose="02000000000000000000" pitchFamily="2" charset="0"/>
                <a:ea typeface="Roboto" panose="02000000000000000000" pitchFamily="2" charset="0"/>
              </a:rPr>
              <a:t>ET/OU SILICIUM</a:t>
            </a:r>
          </a:p>
          <a:p>
            <a:pPr eaLnBrk="1" fontAlgn="ctr" hangingPunct="1"/>
            <a:endParaRPr lang="fr-FR" altLang="fr-FR" sz="1600" dirty="0" smtClean="0">
              <a:solidFill>
                <a:srgbClr val="3E3E3E"/>
              </a:solidFill>
              <a:latin typeface="Roboto" panose="02000000000000000000" pitchFamily="2" charset="0"/>
              <a:ea typeface="Roboto" panose="02000000000000000000" pitchFamily="2" charset="0"/>
            </a:endParaRPr>
          </a:p>
          <a:p>
            <a:pPr eaLnBrk="1" fontAlgn="ctr" hangingPunct="1"/>
            <a:r>
              <a:rPr lang="fr-FR" altLang="fr-FR" sz="1600" dirty="0" smtClean="0">
                <a:solidFill>
                  <a:srgbClr val="3E3E3E"/>
                </a:solidFill>
                <a:latin typeface="Roboto" panose="02000000000000000000" pitchFamily="2" charset="0"/>
                <a:ea typeface="Roboto" panose="02000000000000000000" pitchFamily="2" charset="0"/>
              </a:rPr>
              <a:t>Protège </a:t>
            </a:r>
            <a:r>
              <a:rPr lang="fr-FR" altLang="fr-FR" sz="1600" dirty="0">
                <a:solidFill>
                  <a:srgbClr val="3E3E3E"/>
                </a:solidFill>
                <a:latin typeface="Roboto" panose="02000000000000000000" pitchFamily="2" charset="0"/>
                <a:ea typeface="Roboto" panose="02000000000000000000" pitchFamily="2" charset="0"/>
              </a:rPr>
              <a:t>les molécules qui fixent </a:t>
            </a:r>
            <a:r>
              <a:rPr lang="fr-FR" altLang="fr-FR" sz="1600" dirty="0" smtClean="0">
                <a:solidFill>
                  <a:srgbClr val="3E3E3E"/>
                </a:solidFill>
                <a:latin typeface="Roboto" panose="02000000000000000000" pitchFamily="2" charset="0"/>
                <a:ea typeface="Roboto" panose="02000000000000000000" pitchFamily="2" charset="0"/>
              </a:rPr>
              <a:t>l'eau</a:t>
            </a:r>
          </a:p>
          <a:p>
            <a:pPr eaLnBrk="1" fontAlgn="ctr" hangingPunct="1"/>
            <a:r>
              <a:rPr lang="fr-FR" altLang="fr-FR" sz="1600" b="1" dirty="0" smtClean="0">
                <a:solidFill>
                  <a:srgbClr val="3E3E3E"/>
                </a:solidFill>
                <a:latin typeface="Roboto" panose="02000000000000000000" pitchFamily="2" charset="0"/>
                <a:ea typeface="Roboto" panose="02000000000000000000" pitchFamily="2" charset="0"/>
              </a:rPr>
              <a:t>VITAMINES A, C, E</a:t>
            </a:r>
          </a:p>
          <a:p>
            <a:pPr eaLnBrk="1" fontAlgn="ctr" hangingPunct="1"/>
            <a:r>
              <a:rPr lang="fr-FR" altLang="fr-FR" sz="1600" dirty="0" smtClean="0">
                <a:solidFill>
                  <a:srgbClr val="000000"/>
                </a:solidFill>
                <a:latin typeface="Roboto" panose="02000000000000000000" pitchFamily="2" charset="0"/>
                <a:ea typeface="Roboto" panose="02000000000000000000" pitchFamily="2" charset="0"/>
              </a:rPr>
              <a:t> </a:t>
            </a:r>
            <a:endParaRPr lang="fr-FR" altLang="fr-FR" sz="1600" dirty="0">
              <a:solidFill>
                <a:srgbClr val="000000"/>
              </a:solidFill>
              <a:latin typeface="Roboto" panose="02000000000000000000" pitchFamily="2" charset="0"/>
              <a:ea typeface="Roboto" panose="02000000000000000000" pitchFamily="2" charset="0"/>
            </a:endParaRPr>
          </a:p>
        </p:txBody>
      </p:sp>
      <p:sp>
        <p:nvSpPr>
          <p:cNvPr id="38" name="object 20"/>
          <p:cNvSpPr/>
          <p:nvPr/>
        </p:nvSpPr>
        <p:spPr>
          <a:xfrm rot="21407936">
            <a:off x="5849297" y="2983658"/>
            <a:ext cx="722897" cy="622452"/>
          </a:xfrm>
          <a:custGeom>
            <a:avLst/>
            <a:gdLst/>
            <a:ahLst/>
            <a:cxnLst/>
            <a:rect l="l" t="t" r="r" b="b"/>
            <a:pathLst>
              <a:path w="343535" h="389254">
                <a:moveTo>
                  <a:pt x="7154" y="0"/>
                </a:moveTo>
                <a:lnTo>
                  <a:pt x="1302" y="2093"/>
                </a:lnTo>
                <a:lnTo>
                  <a:pt x="0" y="6997"/>
                </a:lnTo>
                <a:lnTo>
                  <a:pt x="15704" y="50791"/>
                </a:lnTo>
                <a:lnTo>
                  <a:pt x="33933" y="95415"/>
                </a:lnTo>
                <a:lnTo>
                  <a:pt x="54962" y="139671"/>
                </a:lnTo>
                <a:lnTo>
                  <a:pt x="79071" y="182364"/>
                </a:lnTo>
                <a:lnTo>
                  <a:pt x="106537" y="222296"/>
                </a:lnTo>
                <a:lnTo>
                  <a:pt x="137636" y="258270"/>
                </a:lnTo>
                <a:lnTo>
                  <a:pt x="172647" y="289090"/>
                </a:lnTo>
                <a:lnTo>
                  <a:pt x="211846" y="313559"/>
                </a:lnTo>
                <a:lnTo>
                  <a:pt x="255513" y="330480"/>
                </a:lnTo>
                <a:lnTo>
                  <a:pt x="303923" y="338658"/>
                </a:lnTo>
                <a:lnTo>
                  <a:pt x="287344" y="347603"/>
                </a:lnTo>
                <a:lnTo>
                  <a:pt x="271133" y="357063"/>
                </a:lnTo>
                <a:lnTo>
                  <a:pt x="255058" y="367061"/>
                </a:lnTo>
                <a:lnTo>
                  <a:pt x="238886" y="377621"/>
                </a:lnTo>
                <a:lnTo>
                  <a:pt x="235279" y="382815"/>
                </a:lnTo>
                <a:lnTo>
                  <a:pt x="238715" y="386768"/>
                </a:lnTo>
                <a:lnTo>
                  <a:pt x="245580" y="388669"/>
                </a:lnTo>
                <a:lnTo>
                  <a:pt x="252260" y="387705"/>
                </a:lnTo>
                <a:lnTo>
                  <a:pt x="273849" y="376199"/>
                </a:lnTo>
                <a:lnTo>
                  <a:pt x="316189" y="351924"/>
                </a:lnTo>
                <a:lnTo>
                  <a:pt x="338035" y="340753"/>
                </a:lnTo>
                <a:lnTo>
                  <a:pt x="343166" y="338353"/>
                </a:lnTo>
                <a:lnTo>
                  <a:pt x="342671" y="333082"/>
                </a:lnTo>
                <a:lnTo>
                  <a:pt x="322230" y="316080"/>
                </a:lnTo>
                <a:lnTo>
                  <a:pt x="314606" y="308514"/>
                </a:lnTo>
                <a:lnTo>
                  <a:pt x="307987" y="299224"/>
                </a:lnTo>
                <a:lnTo>
                  <a:pt x="298856" y="284124"/>
                </a:lnTo>
                <a:lnTo>
                  <a:pt x="293960" y="276825"/>
                </a:lnTo>
                <a:lnTo>
                  <a:pt x="273329" y="248846"/>
                </a:lnTo>
                <a:lnTo>
                  <a:pt x="264267" y="239602"/>
                </a:lnTo>
                <a:lnTo>
                  <a:pt x="253390" y="233184"/>
                </a:lnTo>
                <a:lnTo>
                  <a:pt x="249140" y="232953"/>
                </a:lnTo>
                <a:lnTo>
                  <a:pt x="244328" y="234307"/>
                </a:lnTo>
                <a:lnTo>
                  <a:pt x="241631" y="236858"/>
                </a:lnTo>
                <a:lnTo>
                  <a:pt x="243725" y="240220"/>
                </a:lnTo>
                <a:lnTo>
                  <a:pt x="255855" y="251791"/>
                </a:lnTo>
                <a:lnTo>
                  <a:pt x="266387" y="267123"/>
                </a:lnTo>
                <a:lnTo>
                  <a:pt x="275535" y="283577"/>
                </a:lnTo>
                <a:lnTo>
                  <a:pt x="283514" y="298513"/>
                </a:lnTo>
                <a:lnTo>
                  <a:pt x="289108" y="307447"/>
                </a:lnTo>
                <a:lnTo>
                  <a:pt x="294957" y="314986"/>
                </a:lnTo>
                <a:lnTo>
                  <a:pt x="301149" y="321614"/>
                </a:lnTo>
                <a:lnTo>
                  <a:pt x="307771" y="327812"/>
                </a:lnTo>
                <a:lnTo>
                  <a:pt x="261817" y="317513"/>
                </a:lnTo>
                <a:lnTo>
                  <a:pt x="220982" y="299301"/>
                </a:lnTo>
                <a:lnTo>
                  <a:pt x="184765" y="274305"/>
                </a:lnTo>
                <a:lnTo>
                  <a:pt x="152667" y="243654"/>
                </a:lnTo>
                <a:lnTo>
                  <a:pt x="124188" y="208475"/>
                </a:lnTo>
                <a:lnTo>
                  <a:pt x="98827" y="169897"/>
                </a:lnTo>
                <a:lnTo>
                  <a:pt x="76085" y="129048"/>
                </a:lnTo>
                <a:lnTo>
                  <a:pt x="55461" y="87058"/>
                </a:lnTo>
                <a:lnTo>
                  <a:pt x="36455" y="45054"/>
                </a:lnTo>
                <a:lnTo>
                  <a:pt x="18567" y="4165"/>
                </a:lnTo>
                <a:lnTo>
                  <a:pt x="14071" y="696"/>
                </a:lnTo>
                <a:lnTo>
                  <a:pt x="7154" y="0"/>
                </a:lnTo>
                <a:close/>
              </a:path>
            </a:pathLst>
          </a:custGeom>
          <a:solidFill>
            <a:schemeClr val="accent1"/>
          </a:solidFill>
        </p:spPr>
        <p:txBody>
          <a:bodyPr wrap="square" lIns="0" tIns="0" rIns="0" bIns="0" rtlCol="0"/>
          <a:lstStyle/>
          <a:p>
            <a:endParaRPr>
              <a:latin typeface="Roboto" panose="02000000000000000000" pitchFamily="2" charset="0"/>
              <a:ea typeface="Roboto" panose="02000000000000000000" pitchFamily="2" charset="0"/>
            </a:endParaRPr>
          </a:p>
        </p:txBody>
      </p:sp>
      <p:sp>
        <p:nvSpPr>
          <p:cNvPr id="34" name="object 20"/>
          <p:cNvSpPr/>
          <p:nvPr/>
        </p:nvSpPr>
        <p:spPr>
          <a:xfrm rot="21407936">
            <a:off x="5851222" y="4895410"/>
            <a:ext cx="722897" cy="622452"/>
          </a:xfrm>
          <a:custGeom>
            <a:avLst/>
            <a:gdLst/>
            <a:ahLst/>
            <a:cxnLst/>
            <a:rect l="l" t="t" r="r" b="b"/>
            <a:pathLst>
              <a:path w="343535" h="389254">
                <a:moveTo>
                  <a:pt x="7154" y="0"/>
                </a:moveTo>
                <a:lnTo>
                  <a:pt x="1302" y="2093"/>
                </a:lnTo>
                <a:lnTo>
                  <a:pt x="0" y="6997"/>
                </a:lnTo>
                <a:lnTo>
                  <a:pt x="15704" y="50791"/>
                </a:lnTo>
                <a:lnTo>
                  <a:pt x="33933" y="95415"/>
                </a:lnTo>
                <a:lnTo>
                  <a:pt x="54962" y="139671"/>
                </a:lnTo>
                <a:lnTo>
                  <a:pt x="79071" y="182364"/>
                </a:lnTo>
                <a:lnTo>
                  <a:pt x="106537" y="222296"/>
                </a:lnTo>
                <a:lnTo>
                  <a:pt x="137636" y="258270"/>
                </a:lnTo>
                <a:lnTo>
                  <a:pt x="172647" y="289090"/>
                </a:lnTo>
                <a:lnTo>
                  <a:pt x="211846" y="313559"/>
                </a:lnTo>
                <a:lnTo>
                  <a:pt x="255513" y="330480"/>
                </a:lnTo>
                <a:lnTo>
                  <a:pt x="303923" y="338658"/>
                </a:lnTo>
                <a:lnTo>
                  <a:pt x="287344" y="347603"/>
                </a:lnTo>
                <a:lnTo>
                  <a:pt x="271133" y="357063"/>
                </a:lnTo>
                <a:lnTo>
                  <a:pt x="255058" y="367061"/>
                </a:lnTo>
                <a:lnTo>
                  <a:pt x="238886" y="377621"/>
                </a:lnTo>
                <a:lnTo>
                  <a:pt x="235279" y="382815"/>
                </a:lnTo>
                <a:lnTo>
                  <a:pt x="238715" y="386768"/>
                </a:lnTo>
                <a:lnTo>
                  <a:pt x="245580" y="388669"/>
                </a:lnTo>
                <a:lnTo>
                  <a:pt x="252260" y="387705"/>
                </a:lnTo>
                <a:lnTo>
                  <a:pt x="273849" y="376199"/>
                </a:lnTo>
                <a:lnTo>
                  <a:pt x="316189" y="351924"/>
                </a:lnTo>
                <a:lnTo>
                  <a:pt x="338035" y="340753"/>
                </a:lnTo>
                <a:lnTo>
                  <a:pt x="343166" y="338353"/>
                </a:lnTo>
                <a:lnTo>
                  <a:pt x="342671" y="333082"/>
                </a:lnTo>
                <a:lnTo>
                  <a:pt x="322230" y="316080"/>
                </a:lnTo>
                <a:lnTo>
                  <a:pt x="314606" y="308514"/>
                </a:lnTo>
                <a:lnTo>
                  <a:pt x="307987" y="299224"/>
                </a:lnTo>
                <a:lnTo>
                  <a:pt x="298856" y="284124"/>
                </a:lnTo>
                <a:lnTo>
                  <a:pt x="293960" y="276825"/>
                </a:lnTo>
                <a:lnTo>
                  <a:pt x="273329" y="248846"/>
                </a:lnTo>
                <a:lnTo>
                  <a:pt x="264267" y="239602"/>
                </a:lnTo>
                <a:lnTo>
                  <a:pt x="253390" y="233184"/>
                </a:lnTo>
                <a:lnTo>
                  <a:pt x="249140" y="232953"/>
                </a:lnTo>
                <a:lnTo>
                  <a:pt x="244328" y="234307"/>
                </a:lnTo>
                <a:lnTo>
                  <a:pt x="241631" y="236858"/>
                </a:lnTo>
                <a:lnTo>
                  <a:pt x="243725" y="240220"/>
                </a:lnTo>
                <a:lnTo>
                  <a:pt x="255855" y="251791"/>
                </a:lnTo>
                <a:lnTo>
                  <a:pt x="266387" y="267123"/>
                </a:lnTo>
                <a:lnTo>
                  <a:pt x="275535" y="283577"/>
                </a:lnTo>
                <a:lnTo>
                  <a:pt x="283514" y="298513"/>
                </a:lnTo>
                <a:lnTo>
                  <a:pt x="289108" y="307447"/>
                </a:lnTo>
                <a:lnTo>
                  <a:pt x="294957" y="314986"/>
                </a:lnTo>
                <a:lnTo>
                  <a:pt x="301149" y="321614"/>
                </a:lnTo>
                <a:lnTo>
                  <a:pt x="307771" y="327812"/>
                </a:lnTo>
                <a:lnTo>
                  <a:pt x="261817" y="317513"/>
                </a:lnTo>
                <a:lnTo>
                  <a:pt x="220982" y="299301"/>
                </a:lnTo>
                <a:lnTo>
                  <a:pt x="184765" y="274305"/>
                </a:lnTo>
                <a:lnTo>
                  <a:pt x="152667" y="243654"/>
                </a:lnTo>
                <a:lnTo>
                  <a:pt x="124188" y="208475"/>
                </a:lnTo>
                <a:lnTo>
                  <a:pt x="98827" y="169897"/>
                </a:lnTo>
                <a:lnTo>
                  <a:pt x="76085" y="129048"/>
                </a:lnTo>
                <a:lnTo>
                  <a:pt x="55461" y="87058"/>
                </a:lnTo>
                <a:lnTo>
                  <a:pt x="36455" y="45054"/>
                </a:lnTo>
                <a:lnTo>
                  <a:pt x="18567" y="4165"/>
                </a:lnTo>
                <a:lnTo>
                  <a:pt x="14071" y="696"/>
                </a:lnTo>
                <a:lnTo>
                  <a:pt x="7154" y="0"/>
                </a:lnTo>
                <a:close/>
              </a:path>
            </a:pathLst>
          </a:custGeom>
          <a:solidFill>
            <a:schemeClr val="accent1"/>
          </a:solidFill>
        </p:spPr>
        <p:txBody>
          <a:bodyPr wrap="square" lIns="0" tIns="0" rIns="0" bIns="0" rtlCol="0"/>
          <a:lstStyle/>
          <a:p>
            <a:endParaRPr>
              <a:latin typeface="Roboto" panose="02000000000000000000" pitchFamily="2" charset="0"/>
              <a:ea typeface="Roboto" panose="02000000000000000000" pitchFamily="2" charset="0"/>
            </a:endParaRPr>
          </a:p>
        </p:txBody>
      </p:sp>
    </p:spTree>
    <p:extLst>
      <p:ext uri="{BB962C8B-B14F-4D97-AF65-F5344CB8AC3E}">
        <p14:creationId xmlns:p14="http://schemas.microsoft.com/office/powerpoint/2010/main" val="21145447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0"/>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2"/>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38"/>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3"/>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4"/>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 grpId="0" animBg="1"/>
      <p:bldP spid="12" grpId="0"/>
      <p:bldP spid="40" grpId="0" animBg="1"/>
      <p:bldP spid="13" grpId="0"/>
      <p:bldP spid="14" grpId="0"/>
      <p:bldP spid="38" grpId="0" animBg="1"/>
      <p:bldP spid="34"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0" y="0"/>
            <a:ext cx="12192000" cy="6941930"/>
          </a:xfrm>
          <a:prstGeom prst="rect">
            <a:avLst/>
          </a:prstGeom>
          <a:solidFill>
            <a:srgbClr val="C2E1EB"/>
          </a:solidFill>
          <a:ln w="571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4" name="Image 3"/>
          <p:cNvPicPr>
            <a:picLocks noChangeAspect="1"/>
          </p:cNvPicPr>
          <p:nvPr/>
        </p:nvPicPr>
        <p:blipFill rotWithShape="1">
          <a:blip r:embed="rId3">
            <a:extLst>
              <a:ext uri="{28A0092B-C50C-407E-A947-70E740481C1C}">
                <a14:useLocalDpi xmlns:a14="http://schemas.microsoft.com/office/drawing/2010/main" val="0"/>
              </a:ext>
            </a:extLst>
          </a:blip>
          <a:srcRect l="723" t="4262" r="1327" b="11343"/>
          <a:stretch/>
        </p:blipFill>
        <p:spPr>
          <a:xfrm>
            <a:off x="1516284" y="0"/>
            <a:ext cx="9398644" cy="6875362"/>
          </a:xfrm>
          <a:prstGeom prst="rect">
            <a:avLst/>
          </a:prstGeom>
        </p:spPr>
      </p:pic>
      <p:sp>
        <p:nvSpPr>
          <p:cNvPr id="5" name="Rectangle 4"/>
          <p:cNvSpPr/>
          <p:nvPr/>
        </p:nvSpPr>
        <p:spPr>
          <a:xfrm>
            <a:off x="401257" y="-37630"/>
            <a:ext cx="10675716" cy="6941930"/>
          </a:xfrm>
          <a:prstGeom prst="rect">
            <a:avLst/>
          </a:prstGeom>
          <a:solidFill>
            <a:srgbClr val="C2E1EB">
              <a:alpha val="38824"/>
            </a:srgbClr>
          </a:solidFill>
          <a:ln w="571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0" name="Rectangle 9"/>
          <p:cNvSpPr/>
          <p:nvPr/>
        </p:nvSpPr>
        <p:spPr>
          <a:xfrm>
            <a:off x="3950827" y="2568718"/>
            <a:ext cx="4722471" cy="1804493"/>
          </a:xfrm>
          <a:prstGeom prst="rect">
            <a:avLst/>
          </a:prstGeom>
          <a:solidFill>
            <a:schemeClr val="bg1">
              <a:alpha val="38039"/>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9" name="ZoneTexte 8"/>
          <p:cNvSpPr txBox="1">
            <a:spLocks noChangeArrowheads="1"/>
          </p:cNvSpPr>
          <p:nvPr/>
        </p:nvSpPr>
        <p:spPr bwMode="auto">
          <a:xfrm>
            <a:off x="119606" y="3580328"/>
            <a:ext cx="12191999"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1200">
                <a:solidFill>
                  <a:schemeClr val="tx1"/>
                </a:solidFill>
                <a:latin typeface="Optima Medium" pitchFamily="34" charset="0"/>
                <a:cs typeface="Arial" panose="020B0604020202020204" pitchFamily="34" charset="0"/>
              </a:defRPr>
            </a:lvl1pPr>
            <a:lvl2pPr marL="742950" indent="-285750" eaLnBrk="0" hangingPunct="0">
              <a:defRPr sz="1200">
                <a:solidFill>
                  <a:schemeClr val="tx1"/>
                </a:solidFill>
                <a:latin typeface="Optima Medium" pitchFamily="34" charset="0"/>
                <a:cs typeface="Arial" panose="020B0604020202020204" pitchFamily="34" charset="0"/>
              </a:defRPr>
            </a:lvl2pPr>
            <a:lvl3pPr marL="1143000" indent="-228600" eaLnBrk="0" hangingPunct="0">
              <a:defRPr sz="1200">
                <a:solidFill>
                  <a:schemeClr val="tx1"/>
                </a:solidFill>
                <a:latin typeface="Optima Medium" pitchFamily="34" charset="0"/>
                <a:cs typeface="Arial" panose="020B0604020202020204" pitchFamily="34" charset="0"/>
              </a:defRPr>
            </a:lvl3pPr>
            <a:lvl4pPr marL="1600200" indent="-228600" eaLnBrk="0" hangingPunct="0">
              <a:defRPr sz="1200">
                <a:solidFill>
                  <a:schemeClr val="tx1"/>
                </a:solidFill>
                <a:latin typeface="Optima Medium" pitchFamily="34" charset="0"/>
                <a:cs typeface="Arial" panose="020B0604020202020204" pitchFamily="34" charset="0"/>
              </a:defRPr>
            </a:lvl4pPr>
            <a:lvl5pPr marL="2057400" indent="-228600" eaLnBrk="0" hangingPunct="0">
              <a:defRPr sz="1200">
                <a:solidFill>
                  <a:schemeClr val="tx1"/>
                </a:solidFill>
                <a:latin typeface="Optima Medium" pitchFamily="34" charset="0"/>
                <a:cs typeface="Arial" panose="020B0604020202020204" pitchFamily="34" charset="0"/>
              </a:defRPr>
            </a:lvl5pPr>
            <a:lvl6pPr marL="2514600" indent="-228600" eaLnBrk="0" fontAlgn="base" hangingPunct="0">
              <a:spcBef>
                <a:spcPct val="0"/>
              </a:spcBef>
              <a:spcAft>
                <a:spcPct val="0"/>
              </a:spcAft>
              <a:defRPr sz="1200">
                <a:solidFill>
                  <a:schemeClr val="tx1"/>
                </a:solidFill>
                <a:latin typeface="Optima Medium" pitchFamily="34" charset="0"/>
                <a:cs typeface="Arial" panose="020B0604020202020204" pitchFamily="34" charset="0"/>
              </a:defRPr>
            </a:lvl6pPr>
            <a:lvl7pPr marL="2971800" indent="-228600" eaLnBrk="0" fontAlgn="base" hangingPunct="0">
              <a:spcBef>
                <a:spcPct val="0"/>
              </a:spcBef>
              <a:spcAft>
                <a:spcPct val="0"/>
              </a:spcAft>
              <a:defRPr sz="1200">
                <a:solidFill>
                  <a:schemeClr val="tx1"/>
                </a:solidFill>
                <a:latin typeface="Optima Medium" pitchFamily="34" charset="0"/>
                <a:cs typeface="Arial" panose="020B0604020202020204" pitchFamily="34" charset="0"/>
              </a:defRPr>
            </a:lvl7pPr>
            <a:lvl8pPr marL="3429000" indent="-228600" eaLnBrk="0" fontAlgn="base" hangingPunct="0">
              <a:spcBef>
                <a:spcPct val="0"/>
              </a:spcBef>
              <a:spcAft>
                <a:spcPct val="0"/>
              </a:spcAft>
              <a:defRPr sz="1200">
                <a:solidFill>
                  <a:schemeClr val="tx1"/>
                </a:solidFill>
                <a:latin typeface="Optima Medium" pitchFamily="34" charset="0"/>
                <a:cs typeface="Arial" panose="020B0604020202020204" pitchFamily="34" charset="0"/>
              </a:defRPr>
            </a:lvl8pPr>
            <a:lvl9pPr marL="3886200" indent="-228600" eaLnBrk="0" fontAlgn="base" hangingPunct="0">
              <a:spcBef>
                <a:spcPct val="0"/>
              </a:spcBef>
              <a:spcAft>
                <a:spcPct val="0"/>
              </a:spcAft>
              <a:defRPr sz="1200">
                <a:solidFill>
                  <a:schemeClr val="tx1"/>
                </a:solidFill>
                <a:latin typeface="Optima Medium" pitchFamily="34" charset="0"/>
                <a:cs typeface="Arial" panose="020B0604020202020204" pitchFamily="34" charset="0"/>
              </a:defRPr>
            </a:lvl9pPr>
          </a:lstStyle>
          <a:p>
            <a:pPr algn="ctr" eaLnBrk="1" hangingPunct="1"/>
            <a:r>
              <a:rPr lang="fr-FR" altLang="fr-FR" sz="2000" dirty="0" smtClean="0">
                <a:solidFill>
                  <a:srgbClr val="3E3E3E"/>
                </a:solidFill>
                <a:latin typeface="Roboto" panose="02000000000000000000" pitchFamily="2" charset="0"/>
                <a:ea typeface="Roboto" panose="02000000000000000000" pitchFamily="2" charset="0"/>
              </a:rPr>
              <a:t>Une gamme, différents besoins </a:t>
            </a:r>
          </a:p>
        </p:txBody>
      </p:sp>
      <p:sp>
        <p:nvSpPr>
          <p:cNvPr id="8" name="Sous-titre 2"/>
          <p:cNvSpPr txBox="1">
            <a:spLocks/>
          </p:cNvSpPr>
          <p:nvPr/>
        </p:nvSpPr>
        <p:spPr>
          <a:xfrm>
            <a:off x="239212" y="2536015"/>
            <a:ext cx="12191999" cy="1655762"/>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fr-FR" sz="7200" cap="small" dirty="0" smtClean="0">
                <a:solidFill>
                  <a:srgbClr val="3E3E3E"/>
                </a:solidFill>
                <a:latin typeface="KyivType Sans2" panose="00000500000000000000" pitchFamily="50" charset="0"/>
              </a:rPr>
              <a:t>Hydra n°1</a:t>
            </a:r>
            <a:endParaRPr lang="fr-FR" sz="7200" cap="small" dirty="0">
              <a:solidFill>
                <a:srgbClr val="3E3E3E"/>
              </a:solidFill>
              <a:latin typeface="KyivType Sans2" panose="00000500000000000000" pitchFamily="50" charset="0"/>
            </a:endParaRPr>
          </a:p>
        </p:txBody>
      </p:sp>
    </p:spTree>
    <p:extLst>
      <p:ext uri="{BB962C8B-B14F-4D97-AF65-F5344CB8AC3E}">
        <p14:creationId xmlns:p14="http://schemas.microsoft.com/office/powerpoint/2010/main" val="31930737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1772238" y="515956"/>
            <a:ext cx="8625411" cy="726188"/>
          </a:xfrm>
          <a:prstGeom prst="rect">
            <a:avLst/>
          </a:prstGeom>
          <a:solidFill>
            <a:srgbClr val="C2E1E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2" name="Arc 21"/>
          <p:cNvSpPr/>
          <p:nvPr/>
        </p:nvSpPr>
        <p:spPr>
          <a:xfrm rot="9523306">
            <a:off x="1010674" y="2024223"/>
            <a:ext cx="3226630" cy="4538375"/>
          </a:xfrm>
          <a:custGeom>
            <a:avLst/>
            <a:gdLst>
              <a:gd name="connsiteX0" fmla="*/ 3440652 w 6881304"/>
              <a:gd name="connsiteY0" fmla="*/ 0 h 8221727"/>
              <a:gd name="connsiteX1" fmla="*/ 6881304 w 6881304"/>
              <a:gd name="connsiteY1" fmla="*/ 4110864 h 8221727"/>
              <a:gd name="connsiteX2" fmla="*/ 3440652 w 6881304"/>
              <a:gd name="connsiteY2" fmla="*/ 4110864 h 8221727"/>
              <a:gd name="connsiteX3" fmla="*/ 3440652 w 6881304"/>
              <a:gd name="connsiteY3" fmla="*/ 0 h 8221727"/>
              <a:gd name="connsiteX0" fmla="*/ 3440652 w 6881304"/>
              <a:gd name="connsiteY0" fmla="*/ 0 h 8221727"/>
              <a:gd name="connsiteX1" fmla="*/ 6881304 w 6881304"/>
              <a:gd name="connsiteY1" fmla="*/ 4110864 h 8221727"/>
              <a:gd name="connsiteX0" fmla="*/ 0 w 3440652"/>
              <a:gd name="connsiteY0" fmla="*/ 0 h 4110864"/>
              <a:gd name="connsiteX1" fmla="*/ 3440652 w 3440652"/>
              <a:gd name="connsiteY1" fmla="*/ 4110864 h 4110864"/>
              <a:gd name="connsiteX2" fmla="*/ 0 w 3440652"/>
              <a:gd name="connsiteY2" fmla="*/ 4110864 h 4110864"/>
              <a:gd name="connsiteX3" fmla="*/ 0 w 3440652"/>
              <a:gd name="connsiteY3" fmla="*/ 0 h 4110864"/>
              <a:gd name="connsiteX0" fmla="*/ 358483 w 3440652"/>
              <a:gd name="connsiteY0" fmla="*/ 129388 h 4110864"/>
              <a:gd name="connsiteX1" fmla="*/ 3440652 w 3440652"/>
              <a:gd name="connsiteY1" fmla="*/ 4110864 h 4110864"/>
              <a:gd name="connsiteX0" fmla="*/ 0 w 3440652"/>
              <a:gd name="connsiteY0" fmla="*/ 0 h 4110864"/>
              <a:gd name="connsiteX1" fmla="*/ 3440652 w 3440652"/>
              <a:gd name="connsiteY1" fmla="*/ 4110864 h 4110864"/>
              <a:gd name="connsiteX2" fmla="*/ 0 w 3440652"/>
              <a:gd name="connsiteY2" fmla="*/ 4110864 h 4110864"/>
              <a:gd name="connsiteX3" fmla="*/ 0 w 3440652"/>
              <a:gd name="connsiteY3" fmla="*/ 0 h 4110864"/>
              <a:gd name="connsiteX0" fmla="*/ 303734 w 3440652"/>
              <a:gd name="connsiteY0" fmla="*/ 138732 h 4110864"/>
              <a:gd name="connsiteX1" fmla="*/ 3440652 w 3440652"/>
              <a:gd name="connsiteY1" fmla="*/ 4110864 h 4110864"/>
              <a:gd name="connsiteX0" fmla="*/ 0 w 3440652"/>
              <a:gd name="connsiteY0" fmla="*/ 137908 h 4248772"/>
              <a:gd name="connsiteX1" fmla="*/ 3440652 w 3440652"/>
              <a:gd name="connsiteY1" fmla="*/ 4248772 h 4248772"/>
              <a:gd name="connsiteX2" fmla="*/ 0 w 3440652"/>
              <a:gd name="connsiteY2" fmla="*/ 4248772 h 4248772"/>
              <a:gd name="connsiteX3" fmla="*/ 0 w 3440652"/>
              <a:gd name="connsiteY3" fmla="*/ 137908 h 4248772"/>
              <a:gd name="connsiteX0" fmla="*/ 380805 w 3440652"/>
              <a:gd name="connsiteY0" fmla="*/ 0 h 4248772"/>
              <a:gd name="connsiteX1" fmla="*/ 3440652 w 3440652"/>
              <a:gd name="connsiteY1" fmla="*/ 4248772 h 4248772"/>
              <a:gd name="connsiteX0" fmla="*/ 0 w 3440652"/>
              <a:gd name="connsiteY0" fmla="*/ 218815 h 4329679"/>
              <a:gd name="connsiteX1" fmla="*/ 3440652 w 3440652"/>
              <a:gd name="connsiteY1" fmla="*/ 4329679 h 4329679"/>
              <a:gd name="connsiteX2" fmla="*/ 0 w 3440652"/>
              <a:gd name="connsiteY2" fmla="*/ 4329679 h 4329679"/>
              <a:gd name="connsiteX3" fmla="*/ 0 w 3440652"/>
              <a:gd name="connsiteY3" fmla="*/ 218815 h 4329679"/>
              <a:gd name="connsiteX0" fmla="*/ 330539 w 3440652"/>
              <a:gd name="connsiteY0" fmla="*/ 0 h 4329679"/>
              <a:gd name="connsiteX1" fmla="*/ 3440652 w 3440652"/>
              <a:gd name="connsiteY1" fmla="*/ 4329679 h 4329679"/>
              <a:gd name="connsiteX0" fmla="*/ 43644 w 3484296"/>
              <a:gd name="connsiteY0" fmla="*/ 517867 h 4628731"/>
              <a:gd name="connsiteX1" fmla="*/ 3484296 w 3484296"/>
              <a:gd name="connsiteY1" fmla="*/ 4628731 h 4628731"/>
              <a:gd name="connsiteX2" fmla="*/ 43644 w 3484296"/>
              <a:gd name="connsiteY2" fmla="*/ 4628731 h 4628731"/>
              <a:gd name="connsiteX3" fmla="*/ 43644 w 3484296"/>
              <a:gd name="connsiteY3" fmla="*/ 517867 h 4628731"/>
              <a:gd name="connsiteX0" fmla="*/ 0 w 3484296"/>
              <a:gd name="connsiteY0" fmla="*/ 0 h 4628731"/>
              <a:gd name="connsiteX1" fmla="*/ 3484296 w 3484296"/>
              <a:gd name="connsiteY1" fmla="*/ 4628731 h 4628731"/>
              <a:gd name="connsiteX0" fmla="*/ 158559 w 3599211"/>
              <a:gd name="connsiteY0" fmla="*/ 511511 h 4622375"/>
              <a:gd name="connsiteX1" fmla="*/ 3599211 w 3599211"/>
              <a:gd name="connsiteY1" fmla="*/ 4622375 h 4622375"/>
              <a:gd name="connsiteX2" fmla="*/ 158559 w 3599211"/>
              <a:gd name="connsiteY2" fmla="*/ 4622375 h 4622375"/>
              <a:gd name="connsiteX3" fmla="*/ 158559 w 3599211"/>
              <a:gd name="connsiteY3" fmla="*/ 511511 h 4622375"/>
              <a:gd name="connsiteX0" fmla="*/ 0 w 3599211"/>
              <a:gd name="connsiteY0" fmla="*/ 0 h 4622375"/>
              <a:gd name="connsiteX1" fmla="*/ 3599211 w 3599211"/>
              <a:gd name="connsiteY1" fmla="*/ 4622375 h 4622375"/>
            </a:gdLst>
            <a:ahLst/>
            <a:cxnLst>
              <a:cxn ang="0">
                <a:pos x="connsiteX0" y="connsiteY0"/>
              </a:cxn>
              <a:cxn ang="0">
                <a:pos x="connsiteX1" y="connsiteY1"/>
              </a:cxn>
            </a:cxnLst>
            <a:rect l="l" t="t" r="r" b="b"/>
            <a:pathLst>
              <a:path w="3599211" h="4622375" stroke="0" extrusionOk="0">
                <a:moveTo>
                  <a:pt x="158559" y="511511"/>
                </a:moveTo>
                <a:cubicBezTo>
                  <a:pt x="2058779" y="511511"/>
                  <a:pt x="3599211" y="2352008"/>
                  <a:pt x="3599211" y="4622375"/>
                </a:cubicBezTo>
                <a:lnTo>
                  <a:pt x="158559" y="4622375"/>
                </a:lnTo>
                <a:lnTo>
                  <a:pt x="158559" y="511511"/>
                </a:lnTo>
                <a:close/>
              </a:path>
              <a:path w="3599211" h="4622375" fill="none">
                <a:moveTo>
                  <a:pt x="0" y="0"/>
                </a:moveTo>
                <a:cubicBezTo>
                  <a:pt x="1900220" y="0"/>
                  <a:pt x="3599211" y="2352008"/>
                  <a:pt x="3599211" y="4622375"/>
                </a:cubicBezTo>
              </a:path>
            </a:pathLst>
          </a:custGeom>
          <a:ln>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defTabSz="812770"/>
            <a:endParaRPr lang="fr-FR" sz="1600">
              <a:solidFill>
                <a:prstClr val="black"/>
              </a:solidFill>
              <a:latin typeface="Calibri"/>
            </a:endParaRPr>
          </a:p>
        </p:txBody>
      </p:sp>
      <p:sp>
        <p:nvSpPr>
          <p:cNvPr id="14" name="Rectangle 13"/>
          <p:cNvSpPr/>
          <p:nvPr/>
        </p:nvSpPr>
        <p:spPr>
          <a:xfrm>
            <a:off x="677333" y="1491838"/>
            <a:ext cx="10837334" cy="400110"/>
          </a:xfrm>
          <a:prstGeom prst="rect">
            <a:avLst/>
          </a:prstGeom>
        </p:spPr>
        <p:txBody>
          <a:bodyPr wrap="square">
            <a:spAutoFit/>
          </a:bodyPr>
          <a:lstStyle/>
          <a:p>
            <a:pPr algn="ctr" defTabSz="812770">
              <a:defRPr/>
            </a:pPr>
            <a:r>
              <a:rPr lang="fr-FR" sz="2000" i="1" dirty="0" smtClean="0">
                <a:solidFill>
                  <a:srgbClr val="3E3E3E"/>
                </a:solidFill>
                <a:latin typeface="KyivType Sans2" panose="00000500000000000000" pitchFamily="50" charset="0"/>
              </a:rPr>
              <a:t>L’allié des peaux assoiffées ! </a:t>
            </a:r>
            <a:endParaRPr lang="fr-FR" sz="2000" i="1" dirty="0">
              <a:solidFill>
                <a:srgbClr val="3E3E3E"/>
              </a:solidFill>
              <a:latin typeface="KyivType Sans2" panose="00000500000000000000" pitchFamily="50" charset="0"/>
            </a:endParaRPr>
          </a:p>
        </p:txBody>
      </p:sp>
      <p:sp>
        <p:nvSpPr>
          <p:cNvPr id="7" name="ZoneTexte 6"/>
          <p:cNvSpPr txBox="1"/>
          <p:nvPr/>
        </p:nvSpPr>
        <p:spPr>
          <a:xfrm>
            <a:off x="1334192" y="2994342"/>
            <a:ext cx="4183657" cy="1323439"/>
          </a:xfrm>
          <a:prstGeom prst="rect">
            <a:avLst/>
          </a:prstGeom>
          <a:solidFill>
            <a:schemeClr val="bg1"/>
          </a:solidFill>
        </p:spPr>
        <p:txBody>
          <a:bodyPr wrap="square" rtlCol="0">
            <a:spAutoFit/>
          </a:bodyPr>
          <a:lstStyle/>
          <a:p>
            <a:pPr defTabSz="812770"/>
            <a:r>
              <a:rPr lang="fr-FR" sz="1600" dirty="0" smtClean="0">
                <a:solidFill>
                  <a:srgbClr val="3E3E3E"/>
                </a:solidFill>
                <a:latin typeface="Roboto" panose="020B0604020202020204" charset="0"/>
                <a:ea typeface="Roboto" panose="020B0604020202020204" charset="0"/>
              </a:rPr>
              <a:t>Sérum SOS des peaux très déshydratées </a:t>
            </a:r>
            <a:endParaRPr lang="fr-FR" sz="1600" dirty="0">
              <a:solidFill>
                <a:srgbClr val="3E3E3E"/>
              </a:solidFill>
              <a:latin typeface="Roboto" panose="020B0604020202020204" charset="0"/>
              <a:ea typeface="Roboto" panose="020B0604020202020204" charset="0"/>
            </a:endParaRPr>
          </a:p>
          <a:p>
            <a:pPr defTabSz="812770"/>
            <a:r>
              <a:rPr lang="fr-FR" sz="1600" dirty="0" smtClean="0">
                <a:solidFill>
                  <a:srgbClr val="3E3E3E"/>
                </a:solidFill>
                <a:latin typeface="Roboto" panose="020B0604020202020204" charset="0"/>
                <a:ea typeface="Roboto" panose="020B0604020202020204" charset="0"/>
              </a:rPr>
              <a:t>Hydratation profonde et longue durée </a:t>
            </a:r>
          </a:p>
          <a:p>
            <a:pPr defTabSz="812770"/>
            <a:r>
              <a:rPr lang="fr-FR" sz="1600" dirty="0" smtClean="0">
                <a:solidFill>
                  <a:srgbClr val="3E3E3E"/>
                </a:solidFill>
                <a:latin typeface="Roboto" panose="020B0604020202020204" charset="0"/>
                <a:ea typeface="Roboto" panose="020B0604020202020204" charset="0"/>
              </a:rPr>
              <a:t>Effet restructurant et </a:t>
            </a:r>
            <a:r>
              <a:rPr lang="fr-FR" sz="1600" dirty="0" err="1" smtClean="0">
                <a:solidFill>
                  <a:srgbClr val="3E3E3E"/>
                </a:solidFill>
                <a:latin typeface="Roboto" panose="020B0604020202020204" charset="0"/>
                <a:ea typeface="Roboto" panose="020B0604020202020204" charset="0"/>
              </a:rPr>
              <a:t>redensifiant</a:t>
            </a:r>
            <a:endParaRPr lang="fr-FR" sz="1600" dirty="0" smtClean="0">
              <a:solidFill>
                <a:srgbClr val="3E3E3E"/>
              </a:solidFill>
              <a:latin typeface="Roboto" panose="020B0604020202020204" charset="0"/>
              <a:ea typeface="Roboto" panose="020B0604020202020204" charset="0"/>
            </a:endParaRPr>
          </a:p>
          <a:p>
            <a:pPr defTabSz="812770"/>
            <a:r>
              <a:rPr lang="fr-FR" sz="1600" dirty="0" smtClean="0">
                <a:solidFill>
                  <a:srgbClr val="3E3E3E"/>
                </a:solidFill>
                <a:latin typeface="Roboto" panose="020B0604020202020204" charset="0"/>
                <a:ea typeface="Roboto" panose="020B0604020202020204" charset="0"/>
              </a:rPr>
              <a:t>Peau souple, douce </a:t>
            </a:r>
            <a:r>
              <a:rPr lang="fr-FR" sz="1600" dirty="0">
                <a:solidFill>
                  <a:srgbClr val="3E3E3E"/>
                </a:solidFill>
                <a:latin typeface="Roboto" panose="020B0604020202020204" charset="0"/>
                <a:ea typeface="Roboto" panose="020B0604020202020204" charset="0"/>
              </a:rPr>
              <a:t>et </a:t>
            </a:r>
            <a:r>
              <a:rPr lang="fr-FR" sz="1600" dirty="0" err="1" smtClean="0">
                <a:solidFill>
                  <a:srgbClr val="3E3E3E"/>
                </a:solidFill>
                <a:latin typeface="Roboto" panose="020B0604020202020204" charset="0"/>
                <a:ea typeface="Roboto" panose="020B0604020202020204" charset="0"/>
              </a:rPr>
              <a:t>repulpée</a:t>
            </a:r>
            <a:r>
              <a:rPr lang="fr-FR" sz="1600" dirty="0" smtClean="0">
                <a:solidFill>
                  <a:srgbClr val="3E3E3E"/>
                </a:solidFill>
                <a:latin typeface="Roboto" panose="020B0604020202020204" charset="0"/>
                <a:ea typeface="Roboto" panose="020B0604020202020204" charset="0"/>
              </a:rPr>
              <a:t> </a:t>
            </a:r>
            <a:endParaRPr lang="fr-FR" sz="1600" dirty="0">
              <a:solidFill>
                <a:srgbClr val="3E3E3E"/>
              </a:solidFill>
              <a:latin typeface="Roboto" panose="020B0604020202020204" charset="0"/>
              <a:ea typeface="Roboto" panose="020B0604020202020204" charset="0"/>
            </a:endParaRPr>
          </a:p>
          <a:p>
            <a:pPr defTabSz="812770"/>
            <a:endParaRPr lang="fr-FR" sz="1600" dirty="0" smtClean="0">
              <a:solidFill>
                <a:srgbClr val="3E3E3E"/>
              </a:solidFill>
              <a:latin typeface="Roboto" panose="020B0604020202020204" charset="0"/>
              <a:ea typeface="Roboto" panose="020B0604020202020204" charset="0"/>
            </a:endParaRPr>
          </a:p>
        </p:txBody>
      </p:sp>
      <p:sp>
        <p:nvSpPr>
          <p:cNvPr id="18" name="ZoneTexte 17"/>
          <p:cNvSpPr txBox="1"/>
          <p:nvPr/>
        </p:nvSpPr>
        <p:spPr>
          <a:xfrm>
            <a:off x="4037573" y="5780782"/>
            <a:ext cx="4174689" cy="584775"/>
          </a:xfrm>
          <a:prstGeom prst="rect">
            <a:avLst/>
          </a:prstGeom>
          <a:solidFill>
            <a:schemeClr val="bg1"/>
          </a:solidFill>
        </p:spPr>
        <p:txBody>
          <a:bodyPr wrap="square" rtlCol="0">
            <a:spAutoFit/>
          </a:bodyPr>
          <a:lstStyle/>
          <a:p>
            <a:pPr defTabSz="812770"/>
            <a:r>
              <a:rPr lang="fr-FR" sz="1600" dirty="0">
                <a:solidFill>
                  <a:srgbClr val="3E3E3E"/>
                </a:solidFill>
                <a:latin typeface="Roboto" panose="020B0604020202020204" charset="0"/>
                <a:ea typeface="Roboto" panose="020B0604020202020204" charset="0"/>
              </a:rPr>
              <a:t>93% </a:t>
            </a:r>
            <a:r>
              <a:rPr lang="fr-FR" sz="1600" dirty="0" smtClean="0">
                <a:solidFill>
                  <a:srgbClr val="3E3E3E"/>
                </a:solidFill>
                <a:latin typeface="Roboto" panose="020B0604020202020204" charset="0"/>
                <a:ea typeface="Roboto" panose="020B0604020202020204" charset="0"/>
              </a:rPr>
              <a:t>d’Ingrédients d’Origine Naturelle</a:t>
            </a:r>
            <a:endParaRPr lang="fr-FR" sz="1600" dirty="0">
              <a:solidFill>
                <a:srgbClr val="3E3E3E"/>
              </a:solidFill>
              <a:latin typeface="Roboto" panose="020B0604020202020204" charset="0"/>
              <a:ea typeface="Roboto" panose="020B0604020202020204" charset="0"/>
            </a:endParaRPr>
          </a:p>
          <a:p>
            <a:pPr defTabSz="812770"/>
            <a:r>
              <a:rPr lang="fr-FR" sz="1600" dirty="0" smtClean="0">
                <a:solidFill>
                  <a:srgbClr val="3E3E3E"/>
                </a:solidFill>
                <a:latin typeface="Roboto" panose="020B0604020202020204" charset="0"/>
                <a:ea typeface="Roboto" panose="020B0604020202020204" charset="0"/>
              </a:rPr>
              <a:t>Texture gel vite absorbée </a:t>
            </a:r>
            <a:endParaRPr lang="fr-FR" sz="1600" dirty="0">
              <a:solidFill>
                <a:srgbClr val="3E3E3E"/>
              </a:solidFill>
              <a:latin typeface="Roboto" panose="020B0604020202020204" charset="0"/>
              <a:ea typeface="Roboto" panose="020B0604020202020204" charset="0"/>
            </a:endParaRPr>
          </a:p>
        </p:txBody>
      </p:sp>
      <p:sp>
        <p:nvSpPr>
          <p:cNvPr id="21" name="Rectangle 20"/>
          <p:cNvSpPr/>
          <p:nvPr/>
        </p:nvSpPr>
        <p:spPr>
          <a:xfrm>
            <a:off x="2283694" y="4337716"/>
            <a:ext cx="5928568" cy="1145570"/>
          </a:xfrm>
          <a:prstGeom prst="rect">
            <a:avLst/>
          </a:prstGeom>
          <a:solidFill>
            <a:schemeClr val="bg1"/>
          </a:solidFill>
        </p:spPr>
        <p:txBody>
          <a:bodyPr wrap="square">
            <a:spAutoFit/>
          </a:bodyPr>
          <a:lstStyle/>
          <a:p>
            <a:pPr lvl="0"/>
            <a:r>
              <a:rPr lang="fr-FR" sz="1600" dirty="0" smtClean="0">
                <a:solidFill>
                  <a:srgbClr val="3E3E3E"/>
                </a:solidFill>
                <a:latin typeface="Roboto" panose="02000000000000000000" pitchFamily="2" charset="0"/>
                <a:ea typeface="Roboto" panose="02000000000000000000" pitchFamily="2" charset="0"/>
              </a:rPr>
              <a:t>Avec </a:t>
            </a:r>
            <a:r>
              <a:rPr lang="fr-FR" sz="1600" cap="small" dirty="0" smtClean="0">
                <a:solidFill>
                  <a:srgbClr val="3E3E3E"/>
                </a:solidFill>
                <a:latin typeface="Roboto" panose="02000000000000000000" pitchFamily="2" charset="0"/>
                <a:ea typeface="Roboto" panose="02000000000000000000" pitchFamily="2" charset="0"/>
              </a:rPr>
              <a:t>hydra n°1 crème </a:t>
            </a:r>
          </a:p>
          <a:p>
            <a:pPr lvl="0"/>
            <a:r>
              <a:rPr lang="fr-FR" sz="1200" i="1" dirty="0" smtClean="0">
                <a:solidFill>
                  <a:srgbClr val="3E3E3E"/>
                </a:solidFill>
                <a:latin typeface="Roboto" panose="02000000000000000000" pitchFamily="2" charset="0"/>
                <a:ea typeface="Roboto" panose="02000000000000000000" pitchFamily="2" charset="0"/>
              </a:rPr>
              <a:t>+144% d’hydratation immédiatement et +102% après 8h </a:t>
            </a:r>
            <a:r>
              <a:rPr lang="fr-FR" sz="1200" dirty="0" smtClean="0">
                <a:solidFill>
                  <a:srgbClr val="3E3E3E"/>
                </a:solidFill>
                <a:latin typeface="Roboto" panose="02000000000000000000" pitchFamily="2" charset="0"/>
                <a:ea typeface="Roboto" panose="02000000000000000000" pitchFamily="2" charset="0"/>
              </a:rPr>
              <a:t> </a:t>
            </a:r>
            <a:endParaRPr lang="fr-FR" sz="1200" dirty="0">
              <a:solidFill>
                <a:srgbClr val="3E3E3E"/>
              </a:solidFill>
              <a:latin typeface="Roboto" panose="02000000000000000000" pitchFamily="2" charset="0"/>
              <a:ea typeface="Roboto" panose="02000000000000000000" pitchFamily="2" charset="0"/>
            </a:endParaRPr>
          </a:p>
          <a:p>
            <a:r>
              <a:rPr lang="fr-FR" sz="1600" dirty="0" smtClean="0">
                <a:solidFill>
                  <a:srgbClr val="3E3E3E"/>
                </a:solidFill>
                <a:latin typeface="Roboto" panose="02000000000000000000" pitchFamily="2" charset="0"/>
                <a:ea typeface="Roboto" panose="02000000000000000000" pitchFamily="2" charset="0"/>
              </a:rPr>
              <a:t>Avec </a:t>
            </a:r>
            <a:r>
              <a:rPr lang="fr-FR" sz="1600" cap="small" dirty="0" smtClean="0">
                <a:solidFill>
                  <a:srgbClr val="3E3E3E"/>
                </a:solidFill>
                <a:latin typeface="Roboto" panose="02000000000000000000" pitchFamily="2" charset="0"/>
                <a:ea typeface="Roboto" panose="02000000000000000000" pitchFamily="2" charset="0"/>
              </a:rPr>
              <a:t>hydra n°1 fluide </a:t>
            </a:r>
          </a:p>
          <a:p>
            <a:r>
              <a:rPr lang="fr-FR" sz="1200" i="1" dirty="0" smtClean="0">
                <a:solidFill>
                  <a:srgbClr val="3E3E3E"/>
                </a:solidFill>
                <a:latin typeface="Roboto" panose="02000000000000000000" pitchFamily="2" charset="0"/>
                <a:ea typeface="Roboto" panose="02000000000000000000" pitchFamily="2" charset="0"/>
              </a:rPr>
              <a:t>+122% d’hydratation immédiatement et +76% après 8h  </a:t>
            </a:r>
          </a:p>
          <a:p>
            <a:endParaRPr lang="fr-FR" sz="1244" dirty="0">
              <a:solidFill>
                <a:prstClr val="black"/>
              </a:solidFill>
              <a:latin typeface="Roboto" panose="020B0604020202020204" charset="0"/>
              <a:ea typeface="Roboto" panose="020B0604020202020204" charset="0"/>
            </a:endParaRPr>
          </a:p>
        </p:txBody>
      </p:sp>
      <p:pic>
        <p:nvPicPr>
          <p:cNvPr id="30" name="Image 2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97172" y="2726138"/>
            <a:ext cx="995198" cy="1261241"/>
          </a:xfrm>
          <a:prstGeom prst="rect">
            <a:avLst/>
          </a:prstGeom>
        </p:spPr>
      </p:pic>
      <p:pic>
        <p:nvPicPr>
          <p:cNvPr id="31" name="Image 30"/>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22538" y="4276487"/>
            <a:ext cx="1065632" cy="1350505"/>
          </a:xfrm>
          <a:prstGeom prst="rect">
            <a:avLst/>
          </a:prstGeom>
        </p:spPr>
      </p:pic>
      <p:pic>
        <p:nvPicPr>
          <p:cNvPr id="32" name="Image 3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761528" y="5539374"/>
            <a:ext cx="1000235" cy="1267624"/>
          </a:xfrm>
          <a:prstGeom prst="rect">
            <a:avLst/>
          </a:prstGeom>
        </p:spPr>
      </p:pic>
      <p:sp>
        <p:nvSpPr>
          <p:cNvPr id="20" name="Espace réservé du titre 1"/>
          <p:cNvSpPr txBox="1">
            <a:spLocks/>
          </p:cNvSpPr>
          <p:nvPr/>
        </p:nvSpPr>
        <p:spPr>
          <a:xfrm>
            <a:off x="0" y="381000"/>
            <a:ext cx="12192000" cy="1510948"/>
          </a:xfrm>
          <a:prstGeom prst="rect">
            <a:avLst/>
          </a:prstGeom>
        </p:spPr>
        <p:txBody>
          <a:bodyPr vert="horz" lIns="81280" tIns="40640" rIns="81280" bIns="40640" rtlCol="0" anchor="ctr">
            <a:normAutofit/>
          </a:bodyPr>
          <a:lstStyle>
            <a:lvl1pPr algn="ctr" defTabSz="914400" rtl="0" eaLnBrk="1" latinLnBrk="0" hangingPunct="1">
              <a:lnSpc>
                <a:spcPct val="90000"/>
              </a:lnSpc>
              <a:spcBef>
                <a:spcPct val="0"/>
              </a:spcBef>
              <a:buNone/>
              <a:defRPr sz="4800" kern="1200">
                <a:solidFill>
                  <a:srgbClr val="3E3E3E"/>
                </a:solidFill>
                <a:latin typeface="KyivType Sans2" panose="00000500000000000000" pitchFamily="50" charset="0"/>
                <a:ea typeface="+mj-ea"/>
                <a:cs typeface="+mj-cs"/>
              </a:defRPr>
            </a:lvl1pPr>
          </a:lstStyle>
          <a:p>
            <a:pPr>
              <a:lnSpc>
                <a:spcPts val="2982"/>
              </a:lnSpc>
            </a:pPr>
            <a:r>
              <a:rPr lang="fr-FR" cap="small" dirty="0" smtClean="0"/>
              <a:t>Hydra n°1 Sérum</a:t>
            </a:r>
            <a:endParaRPr lang="fr-FR" cap="small" dirty="0"/>
          </a:p>
          <a:p>
            <a:pPr>
              <a:lnSpc>
                <a:spcPts val="2982"/>
              </a:lnSpc>
            </a:pPr>
            <a:endParaRPr lang="fr-FR" sz="1934" b="1" cap="small" dirty="0"/>
          </a:p>
        </p:txBody>
      </p:sp>
      <p:pic>
        <p:nvPicPr>
          <p:cNvPr id="27" name="Image 26"/>
          <p:cNvPicPr>
            <a:picLocks noChangeAspect="1"/>
          </p:cNvPicPr>
          <p:nvPr/>
        </p:nvPicPr>
        <p:blipFill rotWithShape="1">
          <a:blip r:embed="rId6" cstate="print">
            <a:extLst>
              <a:ext uri="{28A0092B-C50C-407E-A947-70E740481C1C}">
                <a14:useLocalDpi xmlns:a14="http://schemas.microsoft.com/office/drawing/2010/main" val="0"/>
              </a:ext>
            </a:extLst>
          </a:blip>
          <a:srcRect b="18851"/>
          <a:stretch/>
        </p:blipFill>
        <p:spPr>
          <a:xfrm>
            <a:off x="8194089" y="1654856"/>
            <a:ext cx="4079151" cy="4541424"/>
          </a:xfrm>
          <a:prstGeom prst="rect">
            <a:avLst/>
          </a:prstGeom>
          <a:noFill/>
        </p:spPr>
      </p:pic>
      <p:pic>
        <p:nvPicPr>
          <p:cNvPr id="4" name="Image 3"/>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6755356" y="-72242"/>
            <a:ext cx="4572000" cy="6858000"/>
          </a:xfrm>
          <a:prstGeom prst="rect">
            <a:avLst/>
          </a:prstGeom>
        </p:spPr>
      </p:pic>
      <p:sp>
        <p:nvSpPr>
          <p:cNvPr id="15" name="Rectangle 14"/>
          <p:cNvSpPr/>
          <p:nvPr/>
        </p:nvSpPr>
        <p:spPr>
          <a:xfrm>
            <a:off x="9397490" y="2837832"/>
            <a:ext cx="1672348" cy="276999"/>
          </a:xfrm>
          <a:prstGeom prst="rect">
            <a:avLst/>
          </a:prstGeom>
        </p:spPr>
        <p:txBody>
          <a:bodyPr wrap="square">
            <a:spAutoFit/>
          </a:bodyPr>
          <a:lstStyle/>
          <a:p>
            <a:pPr algn="ctr">
              <a:defRPr/>
            </a:pPr>
            <a:r>
              <a:rPr lang="fr-FR" sz="1200" dirty="0" smtClean="0">
                <a:solidFill>
                  <a:prstClr val="black"/>
                </a:solidFill>
                <a:latin typeface="Roboto" panose="02000000000000000000" pitchFamily="2" charset="0"/>
                <a:ea typeface="Roboto" panose="02000000000000000000" pitchFamily="2" charset="0"/>
              </a:rPr>
              <a:t>+ Serine et PCA</a:t>
            </a:r>
          </a:p>
        </p:txBody>
      </p:sp>
    </p:spTree>
    <p:extLst>
      <p:ext uri="{BB962C8B-B14F-4D97-AF65-F5344CB8AC3E}">
        <p14:creationId xmlns:p14="http://schemas.microsoft.com/office/powerpoint/2010/main" val="32240227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1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0"/>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7"/>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31"/>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21"/>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2"/>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18" grpId="0" animBg="1"/>
      <p:bldP spid="21" grpId="0" animBg="1"/>
      <p:bldP spid="15"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p:cNvPicPr>
            <a:picLocks noChangeAspect="1"/>
          </p:cNvPicPr>
          <p:nvPr/>
        </p:nvPicPr>
        <p:blipFill>
          <a:blip r:embed="rId3"/>
          <a:stretch>
            <a:fillRect/>
          </a:stretch>
        </p:blipFill>
        <p:spPr>
          <a:xfrm>
            <a:off x="1787293" y="1552210"/>
            <a:ext cx="3258473" cy="3093386"/>
          </a:xfrm>
          <a:prstGeom prst="rect">
            <a:avLst/>
          </a:prstGeom>
        </p:spPr>
      </p:pic>
      <p:sp>
        <p:nvSpPr>
          <p:cNvPr id="3" name="Rectangle 2"/>
          <p:cNvSpPr/>
          <p:nvPr/>
        </p:nvSpPr>
        <p:spPr>
          <a:xfrm>
            <a:off x="1772238" y="515956"/>
            <a:ext cx="8625411" cy="726188"/>
          </a:xfrm>
          <a:prstGeom prst="rect">
            <a:avLst/>
          </a:prstGeom>
          <a:solidFill>
            <a:srgbClr val="C2E1E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4" name="Espace réservé du titre 1"/>
          <p:cNvSpPr txBox="1">
            <a:spLocks/>
          </p:cNvSpPr>
          <p:nvPr/>
        </p:nvSpPr>
        <p:spPr>
          <a:xfrm>
            <a:off x="0" y="381000"/>
            <a:ext cx="12192000" cy="1510948"/>
          </a:xfrm>
          <a:prstGeom prst="rect">
            <a:avLst/>
          </a:prstGeom>
        </p:spPr>
        <p:txBody>
          <a:bodyPr vert="horz" lIns="81280" tIns="40640" rIns="81280" bIns="40640" rtlCol="0" anchor="ctr">
            <a:normAutofit/>
          </a:bodyPr>
          <a:lstStyle>
            <a:lvl1pPr algn="ctr" defTabSz="914400" rtl="0" eaLnBrk="1" latinLnBrk="0" hangingPunct="1">
              <a:lnSpc>
                <a:spcPct val="90000"/>
              </a:lnSpc>
              <a:spcBef>
                <a:spcPct val="0"/>
              </a:spcBef>
              <a:buNone/>
              <a:defRPr sz="4800" kern="1200">
                <a:solidFill>
                  <a:srgbClr val="3E3E3E"/>
                </a:solidFill>
                <a:latin typeface="KyivType Sans2" panose="00000500000000000000" pitchFamily="50" charset="0"/>
                <a:ea typeface="+mj-ea"/>
                <a:cs typeface="+mj-cs"/>
              </a:defRPr>
            </a:lvl1pPr>
          </a:lstStyle>
          <a:p>
            <a:pPr>
              <a:lnSpc>
                <a:spcPts val="2982"/>
              </a:lnSpc>
            </a:pPr>
            <a:r>
              <a:rPr lang="fr-FR" cap="small" dirty="0" smtClean="0"/>
              <a:t>Hydra n°1 Sérum</a:t>
            </a:r>
            <a:endParaRPr lang="fr-FR" cap="small" dirty="0"/>
          </a:p>
          <a:p>
            <a:pPr>
              <a:lnSpc>
                <a:spcPts val="2982"/>
              </a:lnSpc>
            </a:pPr>
            <a:endParaRPr lang="fr-FR" sz="1934" b="1" cap="small" dirty="0"/>
          </a:p>
        </p:txBody>
      </p:sp>
      <p:pic>
        <p:nvPicPr>
          <p:cNvPr id="6" name="Image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281110" y="5049428"/>
            <a:ext cx="510285" cy="700090"/>
          </a:xfrm>
          <a:prstGeom prst="rect">
            <a:avLst/>
          </a:prstGeom>
        </p:spPr>
      </p:pic>
      <p:pic>
        <p:nvPicPr>
          <p:cNvPr id="8" name="Image 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104023" y="5049428"/>
            <a:ext cx="507811" cy="696696"/>
          </a:xfrm>
          <a:prstGeom prst="rect">
            <a:avLst/>
          </a:prstGeom>
        </p:spPr>
      </p:pic>
      <p:pic>
        <p:nvPicPr>
          <p:cNvPr id="9" name="Image 8"/>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712413" y="5062244"/>
            <a:ext cx="489128" cy="671064"/>
          </a:xfrm>
          <a:prstGeom prst="rect">
            <a:avLst/>
          </a:prstGeom>
        </p:spPr>
      </p:pic>
      <p:pic>
        <p:nvPicPr>
          <p:cNvPr id="10" name="Image 9"/>
          <p:cNvPicPr>
            <a:picLocks noChangeAspect="1"/>
          </p:cNvPicPr>
          <p:nvPr/>
        </p:nvPicPr>
        <p:blipFill rotWithShape="1">
          <a:blip r:embed="rId7" cstate="print">
            <a:extLst>
              <a:ext uri="{28A0092B-C50C-407E-A947-70E740481C1C}">
                <a14:useLocalDpi xmlns:a14="http://schemas.microsoft.com/office/drawing/2010/main" val="0"/>
              </a:ext>
            </a:extLst>
          </a:blip>
          <a:srcRect l="28880" t="13223" r="9582" b="24363"/>
          <a:stretch/>
        </p:blipFill>
        <p:spPr>
          <a:xfrm>
            <a:off x="4469318" y="5098331"/>
            <a:ext cx="533897" cy="517386"/>
          </a:xfrm>
          <a:prstGeom prst="rect">
            <a:avLst/>
          </a:prstGeom>
        </p:spPr>
      </p:pic>
      <p:sp>
        <p:nvSpPr>
          <p:cNvPr id="11" name="Rectangle 10"/>
          <p:cNvSpPr/>
          <p:nvPr/>
        </p:nvSpPr>
        <p:spPr>
          <a:xfrm>
            <a:off x="119951" y="5891058"/>
            <a:ext cx="3328283" cy="954107"/>
          </a:xfrm>
          <a:prstGeom prst="rect">
            <a:avLst/>
          </a:prstGeom>
        </p:spPr>
        <p:txBody>
          <a:bodyPr wrap="square">
            <a:spAutoFit/>
          </a:bodyPr>
          <a:lstStyle/>
          <a:p>
            <a:pPr algn="ctr">
              <a:defRPr/>
            </a:pPr>
            <a:r>
              <a:rPr lang="fr-FR" sz="1200" b="1" dirty="0" smtClean="0">
                <a:solidFill>
                  <a:srgbClr val="3E3E3E"/>
                </a:solidFill>
                <a:latin typeface="Roboto Light" panose="020B0604020202020204" charset="0"/>
                <a:ea typeface="Roboto Light" panose="020B0604020202020204" charset="0"/>
              </a:rPr>
              <a:t>Complexe hydratant </a:t>
            </a:r>
            <a:r>
              <a:rPr lang="fr-FR" sz="1100" dirty="0" smtClean="0">
                <a:solidFill>
                  <a:srgbClr val="3E3E3E"/>
                </a:solidFill>
                <a:latin typeface="Roboto Light" panose="020B0604020202020204" charset="0"/>
                <a:ea typeface="Roboto Light" panose="020B0604020202020204" charset="0"/>
              </a:rPr>
              <a:t>: </a:t>
            </a:r>
          </a:p>
          <a:p>
            <a:pPr algn="ctr">
              <a:defRPr/>
            </a:pPr>
            <a:r>
              <a:rPr lang="fr-FR" sz="1100" i="1" dirty="0" err="1" smtClean="0">
                <a:solidFill>
                  <a:srgbClr val="3E3E3E"/>
                </a:solidFill>
                <a:latin typeface="Roboto Light" panose="020B0604020202020204" charset="0"/>
                <a:ea typeface="Roboto Light" panose="020B0604020202020204" charset="0"/>
              </a:rPr>
              <a:t>Aloe</a:t>
            </a:r>
            <a:r>
              <a:rPr lang="fr-FR" sz="1100" i="1" dirty="0" smtClean="0">
                <a:solidFill>
                  <a:srgbClr val="3E3E3E"/>
                </a:solidFill>
                <a:latin typeface="Roboto Light" panose="020B0604020202020204" charset="0"/>
                <a:ea typeface="Roboto Light" panose="020B0604020202020204" charset="0"/>
              </a:rPr>
              <a:t> </a:t>
            </a:r>
            <a:r>
              <a:rPr lang="fr-FR" sz="1100" i="1" dirty="0" err="1" smtClean="0">
                <a:solidFill>
                  <a:srgbClr val="3E3E3E"/>
                </a:solidFill>
                <a:latin typeface="Roboto Light" panose="020B0604020202020204" charset="0"/>
                <a:ea typeface="Roboto Light" panose="020B0604020202020204" charset="0"/>
              </a:rPr>
              <a:t>vera</a:t>
            </a:r>
            <a:r>
              <a:rPr lang="fr-FR" sz="1100" i="1" dirty="0" smtClean="0">
                <a:solidFill>
                  <a:srgbClr val="3E3E3E"/>
                </a:solidFill>
                <a:latin typeface="Roboto Light" panose="020B0604020202020204" charset="0"/>
                <a:ea typeface="Roboto Light" panose="020B0604020202020204" charset="0"/>
              </a:rPr>
              <a:t> bio, </a:t>
            </a:r>
            <a:r>
              <a:rPr lang="fr-FR" sz="1100" i="1" dirty="0" err="1" smtClean="0">
                <a:solidFill>
                  <a:srgbClr val="3E3E3E"/>
                </a:solidFill>
                <a:latin typeface="Roboto Light" panose="020B0604020202020204" charset="0"/>
                <a:ea typeface="Roboto Light" panose="020B0604020202020204" charset="0"/>
              </a:rPr>
              <a:t>phytosqualane</a:t>
            </a:r>
            <a:r>
              <a:rPr lang="fr-FR" sz="1100" i="1" dirty="0" smtClean="0">
                <a:solidFill>
                  <a:srgbClr val="3E3E3E"/>
                </a:solidFill>
                <a:latin typeface="Roboto Light" panose="020B0604020202020204" charset="0"/>
                <a:ea typeface="Roboto Light" panose="020B0604020202020204" charset="0"/>
              </a:rPr>
              <a:t> d’olive, </a:t>
            </a:r>
            <a:r>
              <a:rPr lang="fr-FR" sz="1100" i="1" dirty="0" err="1" smtClean="0">
                <a:solidFill>
                  <a:srgbClr val="3E3E3E"/>
                </a:solidFill>
                <a:latin typeface="Roboto Light" panose="020B0604020202020204" charset="0"/>
                <a:ea typeface="Roboto Light" panose="020B0604020202020204" charset="0"/>
              </a:rPr>
              <a:t>imperata</a:t>
            </a:r>
            <a:r>
              <a:rPr lang="fr-FR" sz="1100" i="1" dirty="0" smtClean="0">
                <a:solidFill>
                  <a:srgbClr val="3E3E3E"/>
                </a:solidFill>
                <a:latin typeface="Roboto Light" panose="020B0604020202020204" charset="0"/>
                <a:ea typeface="Roboto Light" panose="020B0604020202020204" charset="0"/>
              </a:rPr>
              <a:t> </a:t>
            </a:r>
            <a:r>
              <a:rPr lang="fr-FR" sz="1100" i="1" dirty="0" err="1" smtClean="0">
                <a:solidFill>
                  <a:srgbClr val="3E3E3E"/>
                </a:solidFill>
                <a:latin typeface="Roboto Light" panose="020B0604020202020204" charset="0"/>
                <a:ea typeface="Roboto Light" panose="020B0604020202020204" charset="0"/>
              </a:rPr>
              <a:t>cylindrica</a:t>
            </a:r>
            <a:r>
              <a:rPr lang="fr-FR" sz="1100" i="1" dirty="0" smtClean="0">
                <a:solidFill>
                  <a:srgbClr val="3E3E3E"/>
                </a:solidFill>
                <a:latin typeface="Roboto Light" panose="020B0604020202020204" charset="0"/>
                <a:ea typeface="Roboto Light" panose="020B0604020202020204" charset="0"/>
              </a:rPr>
              <a:t>, vitamines ACE</a:t>
            </a:r>
            <a:r>
              <a:rPr lang="fr-FR" sz="1100" b="1" i="1" dirty="0" smtClean="0">
                <a:solidFill>
                  <a:srgbClr val="3E3E3E"/>
                </a:solidFill>
                <a:latin typeface="Roboto Light" panose="020B0604020202020204" charset="0"/>
                <a:ea typeface="Roboto Light" panose="020B0604020202020204" charset="0"/>
              </a:rPr>
              <a:t>, Acide hyaluronique de Bas Poids Moléculaire </a:t>
            </a:r>
          </a:p>
          <a:p>
            <a:pPr algn="ctr">
              <a:defRPr/>
            </a:pPr>
            <a:r>
              <a:rPr lang="fr-FR" sz="1100" b="1" i="1" dirty="0" smtClean="0">
                <a:solidFill>
                  <a:srgbClr val="3E3E3E"/>
                </a:solidFill>
              </a:rPr>
              <a:t> </a:t>
            </a:r>
            <a:endParaRPr lang="fr-FR" sz="1100" b="1" i="1" dirty="0">
              <a:solidFill>
                <a:srgbClr val="3E3E3E"/>
              </a:solidFill>
            </a:endParaRPr>
          </a:p>
        </p:txBody>
      </p:sp>
      <p:sp>
        <p:nvSpPr>
          <p:cNvPr id="13" name="Rectangle 12"/>
          <p:cNvSpPr/>
          <p:nvPr/>
        </p:nvSpPr>
        <p:spPr>
          <a:xfrm>
            <a:off x="3947464" y="5954096"/>
            <a:ext cx="3328283" cy="646331"/>
          </a:xfrm>
          <a:prstGeom prst="rect">
            <a:avLst/>
          </a:prstGeom>
        </p:spPr>
        <p:txBody>
          <a:bodyPr wrap="square">
            <a:spAutoFit/>
          </a:bodyPr>
          <a:lstStyle/>
          <a:p>
            <a:pPr algn="ctr">
              <a:defRPr/>
            </a:pPr>
            <a:r>
              <a:rPr lang="fr-FR" sz="1200" dirty="0" smtClean="0">
                <a:solidFill>
                  <a:srgbClr val="3E3E3E"/>
                </a:solidFill>
                <a:latin typeface="Roboto" panose="02000000000000000000" pitchFamily="2" charset="0"/>
                <a:ea typeface="Roboto" panose="02000000000000000000" pitchFamily="2" charset="0"/>
              </a:rPr>
              <a:t>Glycérine végétale, sérine, PCA et polysaccharides </a:t>
            </a:r>
          </a:p>
          <a:p>
            <a:pPr algn="ctr">
              <a:defRPr/>
            </a:pPr>
            <a:r>
              <a:rPr lang="fr-FR" sz="1200" b="1" dirty="0" smtClean="0">
                <a:solidFill>
                  <a:srgbClr val="3E3E3E"/>
                </a:solidFill>
                <a:latin typeface="Roboto" panose="02000000000000000000" pitchFamily="2" charset="0"/>
                <a:ea typeface="Roboto" panose="02000000000000000000" pitchFamily="2" charset="0"/>
              </a:rPr>
              <a:t>Hydratants</a:t>
            </a:r>
            <a:endParaRPr lang="fr-FR" sz="1200" b="1" dirty="0">
              <a:solidFill>
                <a:srgbClr val="3E3E3E"/>
              </a:solidFill>
              <a:latin typeface="Roboto" panose="02000000000000000000" pitchFamily="2" charset="0"/>
              <a:ea typeface="Roboto" panose="02000000000000000000" pitchFamily="2" charset="0"/>
            </a:endParaRPr>
          </a:p>
        </p:txBody>
      </p:sp>
      <p:sp>
        <p:nvSpPr>
          <p:cNvPr id="14" name="Rectangle 13"/>
          <p:cNvSpPr/>
          <p:nvPr/>
        </p:nvSpPr>
        <p:spPr>
          <a:xfrm>
            <a:off x="6728027" y="5946857"/>
            <a:ext cx="3328283" cy="461665"/>
          </a:xfrm>
          <a:prstGeom prst="rect">
            <a:avLst/>
          </a:prstGeom>
        </p:spPr>
        <p:txBody>
          <a:bodyPr wrap="square">
            <a:spAutoFit/>
          </a:bodyPr>
          <a:lstStyle/>
          <a:p>
            <a:pPr algn="ctr">
              <a:defRPr/>
            </a:pPr>
            <a:r>
              <a:rPr lang="fr-FR" sz="1200" dirty="0" smtClean="0">
                <a:solidFill>
                  <a:prstClr val="black"/>
                </a:solidFill>
                <a:latin typeface="Roboto" panose="02000000000000000000" pitchFamily="2" charset="0"/>
                <a:ea typeface="Roboto" panose="02000000000000000000" pitchFamily="2" charset="0"/>
              </a:rPr>
              <a:t>Extrait de levure et silicium </a:t>
            </a:r>
          </a:p>
          <a:p>
            <a:pPr algn="ctr">
              <a:defRPr/>
            </a:pPr>
            <a:r>
              <a:rPr lang="fr-FR" sz="1200" b="1" dirty="0" err="1" smtClean="0">
                <a:solidFill>
                  <a:prstClr val="black"/>
                </a:solidFill>
                <a:latin typeface="Roboto" panose="02000000000000000000" pitchFamily="2" charset="0"/>
                <a:ea typeface="Roboto" panose="02000000000000000000" pitchFamily="2" charset="0"/>
              </a:rPr>
              <a:t>Restrucurant</a:t>
            </a:r>
            <a:r>
              <a:rPr lang="fr-FR" sz="1200" b="1" dirty="0" smtClean="0">
                <a:solidFill>
                  <a:prstClr val="black"/>
                </a:solidFill>
                <a:latin typeface="Roboto" panose="02000000000000000000" pitchFamily="2" charset="0"/>
                <a:ea typeface="Roboto" panose="02000000000000000000" pitchFamily="2" charset="0"/>
              </a:rPr>
              <a:t>, </a:t>
            </a:r>
            <a:r>
              <a:rPr lang="fr-FR" sz="1200" b="1" dirty="0" err="1" smtClean="0">
                <a:solidFill>
                  <a:prstClr val="black"/>
                </a:solidFill>
                <a:latin typeface="Roboto" panose="02000000000000000000" pitchFamily="2" charset="0"/>
                <a:ea typeface="Roboto" panose="02000000000000000000" pitchFamily="2" charset="0"/>
              </a:rPr>
              <a:t>redensifiant</a:t>
            </a:r>
            <a:r>
              <a:rPr lang="fr-FR" sz="1200" b="1" dirty="0" smtClean="0">
                <a:solidFill>
                  <a:prstClr val="black"/>
                </a:solidFill>
                <a:latin typeface="Roboto" panose="02000000000000000000" pitchFamily="2" charset="0"/>
                <a:ea typeface="Roboto" panose="02000000000000000000" pitchFamily="2" charset="0"/>
              </a:rPr>
              <a:t>  </a:t>
            </a:r>
            <a:endParaRPr lang="fr-FR" sz="1200" b="1" dirty="0">
              <a:solidFill>
                <a:prstClr val="black"/>
              </a:solidFill>
              <a:latin typeface="Roboto" panose="02000000000000000000" pitchFamily="2" charset="0"/>
              <a:ea typeface="Roboto" panose="02000000000000000000" pitchFamily="2" charset="0"/>
            </a:endParaRPr>
          </a:p>
        </p:txBody>
      </p:sp>
      <p:pic>
        <p:nvPicPr>
          <p:cNvPr id="15" name="Image 14"/>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8049092" y="5118159"/>
            <a:ext cx="527924" cy="724290"/>
          </a:xfrm>
          <a:prstGeom prst="rect">
            <a:avLst/>
          </a:prstGeom>
        </p:spPr>
      </p:pic>
      <p:pic>
        <p:nvPicPr>
          <p:cNvPr id="17" name="Image 16"/>
          <p:cNvPicPr>
            <a:picLocks noChangeAspect="1"/>
          </p:cNvPicPr>
          <p:nvPr/>
        </p:nvPicPr>
        <p:blipFill rotWithShape="1">
          <a:blip r:embed="rId9" cstate="print">
            <a:extLst>
              <a:ext uri="{28A0092B-C50C-407E-A947-70E740481C1C}">
                <a14:useLocalDpi xmlns:a14="http://schemas.microsoft.com/office/drawing/2010/main" val="0"/>
              </a:ext>
            </a:extLst>
          </a:blip>
          <a:srcRect l="32226" t="18331" r="21301" b="16717"/>
          <a:stretch/>
        </p:blipFill>
        <p:spPr>
          <a:xfrm>
            <a:off x="10201642" y="5220928"/>
            <a:ext cx="382170" cy="518751"/>
          </a:xfrm>
          <a:prstGeom prst="rect">
            <a:avLst/>
          </a:prstGeom>
        </p:spPr>
      </p:pic>
      <p:pic>
        <p:nvPicPr>
          <p:cNvPr id="18" name="Image 17"/>
          <p:cNvPicPr>
            <a:picLocks noChangeAspect="1"/>
          </p:cNvPicPr>
          <p:nvPr/>
        </p:nvPicPr>
        <p:blipFill rotWithShape="1">
          <a:blip r:embed="rId10" cstate="print">
            <a:extLst>
              <a:ext uri="{28A0092B-C50C-407E-A947-70E740481C1C}">
                <a14:useLocalDpi xmlns:a14="http://schemas.microsoft.com/office/drawing/2010/main" val="0"/>
              </a:ext>
            </a:extLst>
          </a:blip>
          <a:srcRect l="20540" t="15503" r="18914" b="2087"/>
          <a:stretch/>
        </p:blipFill>
        <p:spPr>
          <a:xfrm>
            <a:off x="11339904" y="5210654"/>
            <a:ext cx="595094" cy="595093"/>
          </a:xfrm>
          <a:prstGeom prst="rect">
            <a:avLst/>
          </a:prstGeom>
        </p:spPr>
      </p:pic>
      <p:pic>
        <p:nvPicPr>
          <p:cNvPr id="19" name="Image 18"/>
          <p:cNvPicPr>
            <a:picLocks noChangeAspect="1"/>
          </p:cNvPicPr>
          <p:nvPr/>
        </p:nvPicPr>
        <p:blipFill rotWithShape="1">
          <a:blip r:embed="rId11" cstate="print">
            <a:extLst>
              <a:ext uri="{28A0092B-C50C-407E-A947-70E740481C1C}">
                <a14:useLocalDpi xmlns:a14="http://schemas.microsoft.com/office/drawing/2010/main" val="0"/>
              </a:ext>
            </a:extLst>
          </a:blip>
          <a:srcRect l="7270" t="-2" b="32033"/>
          <a:stretch/>
        </p:blipFill>
        <p:spPr>
          <a:xfrm>
            <a:off x="10820134" y="5195486"/>
            <a:ext cx="384160" cy="544193"/>
          </a:xfrm>
          <a:prstGeom prst="rect">
            <a:avLst/>
          </a:prstGeom>
        </p:spPr>
      </p:pic>
      <p:sp>
        <p:nvSpPr>
          <p:cNvPr id="21" name="Rectangle 20"/>
          <p:cNvSpPr/>
          <p:nvPr/>
        </p:nvSpPr>
        <p:spPr>
          <a:xfrm>
            <a:off x="3157362" y="5200219"/>
            <a:ext cx="792387" cy="830997"/>
          </a:xfrm>
          <a:prstGeom prst="rect">
            <a:avLst/>
          </a:prstGeom>
        </p:spPr>
        <p:txBody>
          <a:bodyPr wrap="square">
            <a:spAutoFit/>
          </a:bodyPr>
          <a:lstStyle/>
          <a:p>
            <a:pPr algn="ctr">
              <a:defRPr/>
            </a:pPr>
            <a:r>
              <a:rPr lang="fr-FR" sz="4800" b="1" dirty="0" smtClean="0">
                <a:solidFill>
                  <a:srgbClr val="C2E1EB"/>
                </a:solidFill>
                <a:latin typeface="Roboto" panose="02000000000000000000" pitchFamily="2" charset="0"/>
                <a:ea typeface="Roboto" panose="02000000000000000000" pitchFamily="2" charset="0"/>
              </a:rPr>
              <a:t>+</a:t>
            </a:r>
            <a:endParaRPr lang="fr-FR" sz="1100" b="1" dirty="0">
              <a:solidFill>
                <a:srgbClr val="C2E1EB"/>
              </a:solidFill>
              <a:latin typeface="Roboto" panose="02000000000000000000" pitchFamily="2" charset="0"/>
              <a:ea typeface="Roboto" panose="02000000000000000000" pitchFamily="2" charset="0"/>
            </a:endParaRPr>
          </a:p>
        </p:txBody>
      </p:sp>
      <p:sp>
        <p:nvSpPr>
          <p:cNvPr id="22" name="Rectangle 21"/>
          <p:cNvSpPr/>
          <p:nvPr/>
        </p:nvSpPr>
        <p:spPr>
          <a:xfrm>
            <a:off x="9285514" y="5969585"/>
            <a:ext cx="3328283" cy="461665"/>
          </a:xfrm>
          <a:prstGeom prst="rect">
            <a:avLst/>
          </a:prstGeom>
        </p:spPr>
        <p:txBody>
          <a:bodyPr wrap="square">
            <a:spAutoFit/>
          </a:bodyPr>
          <a:lstStyle/>
          <a:p>
            <a:pPr algn="ctr">
              <a:defRPr/>
            </a:pPr>
            <a:r>
              <a:rPr lang="fr-FR" sz="1200" dirty="0" smtClean="0">
                <a:solidFill>
                  <a:prstClr val="black"/>
                </a:solidFill>
                <a:latin typeface="Roboto" panose="02000000000000000000" pitchFamily="2" charset="0"/>
                <a:ea typeface="Roboto" panose="02000000000000000000" pitchFamily="2" charset="0"/>
              </a:rPr>
              <a:t>HE  de rose, camomille et jasmin </a:t>
            </a:r>
          </a:p>
          <a:p>
            <a:pPr algn="ctr">
              <a:defRPr/>
            </a:pPr>
            <a:r>
              <a:rPr lang="fr-FR" sz="1200" b="1" dirty="0" smtClean="0">
                <a:solidFill>
                  <a:prstClr val="black"/>
                </a:solidFill>
                <a:latin typeface="Roboto" panose="02000000000000000000" pitchFamily="2" charset="0"/>
                <a:ea typeface="Roboto" panose="02000000000000000000" pitchFamily="2" charset="0"/>
              </a:rPr>
              <a:t>Équilibrant, relaxant</a:t>
            </a:r>
            <a:endParaRPr lang="fr-FR" sz="1200" b="1" dirty="0">
              <a:solidFill>
                <a:prstClr val="black"/>
              </a:solidFill>
              <a:latin typeface="Roboto" panose="02000000000000000000" pitchFamily="2" charset="0"/>
              <a:ea typeface="Roboto" panose="02000000000000000000" pitchFamily="2" charset="0"/>
            </a:endParaRPr>
          </a:p>
        </p:txBody>
      </p:sp>
      <p:sp>
        <p:nvSpPr>
          <p:cNvPr id="24" name="Rectangle 23"/>
          <p:cNvSpPr/>
          <p:nvPr/>
        </p:nvSpPr>
        <p:spPr>
          <a:xfrm>
            <a:off x="5165124" y="1552211"/>
            <a:ext cx="5232525" cy="3093385"/>
          </a:xfrm>
          <a:prstGeom prst="rect">
            <a:avLst/>
          </a:prstGeom>
          <a:noFill/>
          <a:ln>
            <a:solidFill>
              <a:srgbClr val="C2E1E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6" name="Rectangle 25"/>
          <p:cNvSpPr/>
          <p:nvPr/>
        </p:nvSpPr>
        <p:spPr>
          <a:xfrm>
            <a:off x="5218852" y="1667742"/>
            <a:ext cx="5232525" cy="2862322"/>
          </a:xfrm>
          <a:prstGeom prst="rect">
            <a:avLst/>
          </a:prstGeom>
        </p:spPr>
        <p:txBody>
          <a:bodyPr wrap="square">
            <a:spAutoFit/>
          </a:bodyPr>
          <a:lstStyle/>
          <a:p>
            <a:pPr algn="just">
              <a:defRPr/>
            </a:pPr>
            <a:r>
              <a:rPr lang="fr-FR" dirty="0">
                <a:solidFill>
                  <a:srgbClr val="3E3E3E"/>
                </a:solidFill>
                <a:latin typeface="Roboto" panose="02000000000000000000" pitchFamily="2" charset="0"/>
                <a:ea typeface="Roboto" panose="02000000000000000000" pitchFamily="2" charset="0"/>
              </a:rPr>
              <a:t>▪ Idéal pour tous : hommes, femmes, </a:t>
            </a:r>
            <a:r>
              <a:rPr lang="fr-FR" dirty="0" smtClean="0">
                <a:solidFill>
                  <a:srgbClr val="3E3E3E"/>
                </a:solidFill>
                <a:latin typeface="Roboto" panose="02000000000000000000" pitchFamily="2" charset="0"/>
                <a:ea typeface="Roboto" panose="02000000000000000000" pitchFamily="2" charset="0"/>
              </a:rPr>
              <a:t>tous âges, </a:t>
            </a:r>
            <a:r>
              <a:rPr lang="fr-FR" dirty="0">
                <a:solidFill>
                  <a:srgbClr val="3E3E3E"/>
                </a:solidFill>
                <a:latin typeface="Roboto" panose="02000000000000000000" pitchFamily="2" charset="0"/>
                <a:ea typeface="Roboto" panose="02000000000000000000" pitchFamily="2" charset="0"/>
              </a:rPr>
              <a:t>tous types de peaux, toute l’année ! </a:t>
            </a:r>
          </a:p>
          <a:p>
            <a:pPr algn="just">
              <a:defRPr/>
            </a:pPr>
            <a:endParaRPr lang="fr-FR" dirty="0">
              <a:solidFill>
                <a:srgbClr val="3E3E3E"/>
              </a:solidFill>
              <a:latin typeface="Roboto" panose="02000000000000000000" pitchFamily="2" charset="0"/>
              <a:ea typeface="Roboto" panose="02000000000000000000" pitchFamily="2" charset="0"/>
            </a:endParaRPr>
          </a:p>
          <a:p>
            <a:pPr algn="just">
              <a:defRPr/>
            </a:pPr>
            <a:r>
              <a:rPr lang="fr-FR" dirty="0">
                <a:solidFill>
                  <a:srgbClr val="3E3E3E"/>
                </a:solidFill>
                <a:latin typeface="Roboto" panose="02000000000000000000" pitchFamily="2" charset="0"/>
                <a:ea typeface="Roboto" panose="02000000000000000000" pitchFamily="2" charset="0"/>
              </a:rPr>
              <a:t>▪ En cure avant et après l’été et/ou l’hiver. </a:t>
            </a:r>
          </a:p>
          <a:p>
            <a:pPr algn="just">
              <a:defRPr/>
            </a:pPr>
            <a:endParaRPr lang="fr-FR" dirty="0">
              <a:solidFill>
                <a:srgbClr val="3E3E3E"/>
              </a:solidFill>
              <a:latin typeface="Roboto" panose="02000000000000000000" pitchFamily="2" charset="0"/>
              <a:ea typeface="Roboto" panose="02000000000000000000" pitchFamily="2" charset="0"/>
            </a:endParaRPr>
          </a:p>
          <a:p>
            <a:pPr algn="just">
              <a:defRPr/>
            </a:pPr>
            <a:r>
              <a:rPr lang="fr-FR" dirty="0">
                <a:solidFill>
                  <a:srgbClr val="3E3E3E"/>
                </a:solidFill>
                <a:latin typeface="Roboto" panose="02000000000000000000" pitchFamily="2" charset="0"/>
                <a:ea typeface="Roboto" panose="02000000000000000000" pitchFamily="2" charset="0"/>
              </a:rPr>
              <a:t>▪ 1 pression ajoutée au fond de teint pour une tenue prolongée </a:t>
            </a:r>
            <a:r>
              <a:rPr lang="fr-FR" dirty="0" smtClean="0">
                <a:solidFill>
                  <a:srgbClr val="3E3E3E"/>
                </a:solidFill>
                <a:latin typeface="Roboto" panose="02000000000000000000" pitchFamily="2" charset="0"/>
                <a:ea typeface="Roboto" panose="02000000000000000000" pitchFamily="2" charset="0"/>
              </a:rPr>
              <a:t>!</a:t>
            </a:r>
          </a:p>
          <a:p>
            <a:pPr algn="just">
              <a:defRPr/>
            </a:pPr>
            <a:endParaRPr lang="fr-FR" dirty="0">
              <a:solidFill>
                <a:srgbClr val="3E3E3E"/>
              </a:solidFill>
              <a:latin typeface="Roboto" panose="02000000000000000000" pitchFamily="2" charset="0"/>
              <a:ea typeface="Roboto" panose="02000000000000000000" pitchFamily="2" charset="0"/>
            </a:endParaRPr>
          </a:p>
          <a:p>
            <a:pPr algn="just">
              <a:defRPr/>
            </a:pPr>
            <a:r>
              <a:rPr lang="fr-FR" dirty="0">
                <a:solidFill>
                  <a:srgbClr val="3E3E3E"/>
                </a:solidFill>
                <a:latin typeface="Roboto" panose="02000000000000000000" pitchFamily="2" charset="0"/>
                <a:ea typeface="Roboto" panose="02000000000000000000" pitchFamily="2" charset="0"/>
              </a:rPr>
              <a:t>▪ </a:t>
            </a:r>
            <a:r>
              <a:rPr lang="fr-FR" dirty="0" smtClean="0">
                <a:solidFill>
                  <a:srgbClr val="3E3E3E"/>
                </a:solidFill>
                <a:latin typeface="Roboto" panose="02000000000000000000" pitchFamily="2" charset="0"/>
                <a:ea typeface="Roboto" panose="02000000000000000000" pitchFamily="2" charset="0"/>
              </a:rPr>
              <a:t>En complément, utiliser le </a:t>
            </a:r>
            <a:r>
              <a:rPr lang="fr-FR" cap="small" dirty="0" smtClean="0">
                <a:solidFill>
                  <a:srgbClr val="3E3E3E"/>
                </a:solidFill>
                <a:latin typeface="Roboto" panose="02000000000000000000" pitchFamily="2" charset="0"/>
                <a:ea typeface="Roboto" panose="02000000000000000000" pitchFamily="2" charset="0"/>
              </a:rPr>
              <a:t>masque hydra n°1 </a:t>
            </a:r>
          </a:p>
          <a:p>
            <a:pPr algn="just">
              <a:defRPr/>
            </a:pPr>
            <a:r>
              <a:rPr lang="fr-FR" dirty="0" smtClean="0">
                <a:solidFill>
                  <a:srgbClr val="3E3E3E"/>
                </a:solidFill>
                <a:latin typeface="Roboto" panose="02000000000000000000" pitchFamily="2" charset="0"/>
                <a:ea typeface="Roboto" panose="02000000000000000000" pitchFamily="2" charset="0"/>
              </a:rPr>
              <a:t>une à trois fois par semaine </a:t>
            </a:r>
            <a:endParaRPr lang="fr-FR" dirty="0">
              <a:solidFill>
                <a:srgbClr val="3E3E3E"/>
              </a:solidFill>
              <a:latin typeface="Roboto" panose="02000000000000000000" pitchFamily="2" charset="0"/>
              <a:ea typeface="Roboto" panose="02000000000000000000" pitchFamily="2" charset="0"/>
            </a:endParaRPr>
          </a:p>
        </p:txBody>
      </p:sp>
      <p:grpSp>
        <p:nvGrpSpPr>
          <p:cNvPr id="36" name="Groupe 35"/>
          <p:cNvGrpSpPr/>
          <p:nvPr/>
        </p:nvGrpSpPr>
        <p:grpSpPr>
          <a:xfrm>
            <a:off x="1045267" y="4851594"/>
            <a:ext cx="1477650" cy="985070"/>
            <a:chOff x="294588" y="4878292"/>
            <a:chExt cx="2230528" cy="1486974"/>
          </a:xfrm>
        </p:grpSpPr>
        <p:pic>
          <p:nvPicPr>
            <p:cNvPr id="35" name="Image 34"/>
            <p:cNvPicPr>
              <a:picLocks noChangeAspect="1"/>
            </p:cNvPicPr>
            <p:nvPr/>
          </p:nvPicPr>
          <p:blipFill rotWithShape="1">
            <a:blip r:embed="rId12" cstate="print">
              <a:extLst>
                <a:ext uri="{28A0092B-C50C-407E-A947-70E740481C1C}">
                  <a14:useLocalDpi xmlns:a14="http://schemas.microsoft.com/office/drawing/2010/main" val="0"/>
                </a:ext>
              </a:extLst>
            </a:blip>
            <a:srcRect r="16768" b="8877"/>
            <a:stretch/>
          </p:blipFill>
          <p:spPr>
            <a:xfrm>
              <a:off x="533983" y="5489374"/>
              <a:ext cx="889596" cy="875892"/>
            </a:xfrm>
            <a:prstGeom prst="rect">
              <a:avLst/>
            </a:prstGeom>
          </p:spPr>
        </p:pic>
        <p:pic>
          <p:nvPicPr>
            <p:cNvPr id="27" name="Image 26"/>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1066453" y="4878292"/>
              <a:ext cx="737823" cy="737823"/>
            </a:xfrm>
            <a:prstGeom prst="rect">
              <a:avLst/>
            </a:prstGeom>
          </p:spPr>
        </p:pic>
        <p:pic>
          <p:nvPicPr>
            <p:cNvPr id="28" name="Image 27"/>
            <p:cNvPicPr>
              <a:picLocks noChangeAspect="1"/>
            </p:cNvPicPr>
            <p:nvPr/>
          </p:nvPicPr>
          <p:blipFill rotWithShape="1">
            <a:blip r:embed="rId14" cstate="print">
              <a:extLst>
                <a:ext uri="{28A0092B-C50C-407E-A947-70E740481C1C}">
                  <a14:useLocalDpi xmlns:a14="http://schemas.microsoft.com/office/drawing/2010/main" val="0"/>
                </a:ext>
              </a:extLst>
            </a:blip>
            <a:srcRect l="16942" t="36660" r="32295" b="17392"/>
            <a:stretch/>
          </p:blipFill>
          <p:spPr>
            <a:xfrm>
              <a:off x="1787293" y="4878292"/>
              <a:ext cx="737823" cy="742591"/>
            </a:xfrm>
            <a:prstGeom prst="rect">
              <a:avLst/>
            </a:prstGeom>
          </p:spPr>
        </p:pic>
        <p:pic>
          <p:nvPicPr>
            <p:cNvPr id="29" name="Image 28"/>
            <p:cNvPicPr>
              <a:picLocks noChangeAspect="1"/>
            </p:cNvPicPr>
            <p:nvPr/>
          </p:nvPicPr>
          <p:blipFill rotWithShape="1">
            <a:blip r:embed="rId15" cstate="print">
              <a:extLst>
                <a:ext uri="{28A0092B-C50C-407E-A947-70E740481C1C}">
                  <a14:useLocalDpi xmlns:a14="http://schemas.microsoft.com/office/drawing/2010/main" val="0"/>
                </a:ext>
              </a:extLst>
            </a:blip>
            <a:srcRect l="31826" t="54506" r="5573" b="3760"/>
            <a:stretch/>
          </p:blipFill>
          <p:spPr>
            <a:xfrm>
              <a:off x="294588" y="4878293"/>
              <a:ext cx="737823" cy="737823"/>
            </a:xfrm>
            <a:prstGeom prst="rect">
              <a:avLst/>
            </a:prstGeom>
          </p:spPr>
        </p:pic>
        <p:grpSp>
          <p:nvGrpSpPr>
            <p:cNvPr id="30" name="Groupe 29"/>
            <p:cNvGrpSpPr/>
            <p:nvPr/>
          </p:nvGrpSpPr>
          <p:grpSpPr>
            <a:xfrm>
              <a:off x="1429040" y="5570922"/>
              <a:ext cx="741659" cy="780156"/>
              <a:chOff x="8249965" y="2031590"/>
              <a:chExt cx="2626894" cy="2771274"/>
            </a:xfrm>
          </p:grpSpPr>
          <p:sp>
            <p:nvSpPr>
              <p:cNvPr id="31" name="Rectangle 30"/>
              <p:cNvSpPr/>
              <p:nvPr/>
            </p:nvSpPr>
            <p:spPr>
              <a:xfrm>
                <a:off x="8249965" y="2175970"/>
                <a:ext cx="2626894" cy="2626894"/>
              </a:xfrm>
              <a:prstGeom prst="rect">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32" name="Image 31"/>
              <p:cNvPicPr>
                <a:picLocks noChangeAspect="1"/>
              </p:cNvPicPr>
              <p:nvPr/>
            </p:nvPicPr>
            <p:blipFill rotWithShape="1">
              <a:blip r:embed="rId16" cstate="print">
                <a:extLst>
                  <a:ext uri="{28A0092B-C50C-407E-A947-70E740481C1C}">
                    <a14:useLocalDpi xmlns:a14="http://schemas.microsoft.com/office/drawing/2010/main" val="0"/>
                  </a:ext>
                </a:extLst>
              </a:blip>
              <a:srcRect b="18851"/>
              <a:stretch/>
            </p:blipFill>
            <p:spPr>
              <a:xfrm>
                <a:off x="8325240" y="2031590"/>
                <a:ext cx="2476344" cy="2756978"/>
              </a:xfrm>
              <a:prstGeom prst="rect">
                <a:avLst/>
              </a:prstGeom>
            </p:spPr>
          </p:pic>
        </p:grpSp>
      </p:grpSp>
      <p:pic>
        <p:nvPicPr>
          <p:cNvPr id="33" name="Image 32"/>
          <p:cNvPicPr>
            <a:picLocks noChangeAspect="1"/>
          </p:cNvPicPr>
          <p:nvPr/>
        </p:nvPicPr>
        <p:blipFill rotWithShape="1">
          <a:blip r:embed="rId17" cstate="print">
            <a:extLst>
              <a:ext uri="{28A0092B-C50C-407E-A947-70E740481C1C}">
                <a14:useLocalDpi xmlns:a14="http://schemas.microsoft.com/office/drawing/2010/main" val="0"/>
              </a:ext>
            </a:extLst>
          </a:blip>
          <a:srcRect r="16768" b="8877"/>
          <a:stretch/>
        </p:blipFill>
        <p:spPr>
          <a:xfrm>
            <a:off x="4143919" y="8273634"/>
            <a:ext cx="829236" cy="816461"/>
          </a:xfrm>
          <a:prstGeom prst="rect">
            <a:avLst/>
          </a:prstGeom>
        </p:spPr>
      </p:pic>
      <p:sp>
        <p:nvSpPr>
          <p:cNvPr id="38" name="object 18"/>
          <p:cNvSpPr/>
          <p:nvPr/>
        </p:nvSpPr>
        <p:spPr>
          <a:xfrm rot="17265207">
            <a:off x="1145966" y="4285457"/>
            <a:ext cx="581648" cy="139700"/>
          </a:xfrm>
          <a:custGeom>
            <a:avLst/>
            <a:gdLst/>
            <a:ahLst/>
            <a:cxnLst/>
            <a:rect l="l" t="t" r="r" b="b"/>
            <a:pathLst>
              <a:path w="524510" h="139700">
                <a:moveTo>
                  <a:pt x="52889" y="0"/>
                </a:moveTo>
                <a:lnTo>
                  <a:pt x="45806" y="2624"/>
                </a:lnTo>
                <a:lnTo>
                  <a:pt x="40906" y="7137"/>
                </a:lnTo>
                <a:lnTo>
                  <a:pt x="31038" y="27543"/>
                </a:lnTo>
                <a:lnTo>
                  <a:pt x="12903" y="68750"/>
                </a:lnTo>
                <a:lnTo>
                  <a:pt x="2578" y="89077"/>
                </a:lnTo>
                <a:lnTo>
                  <a:pt x="0" y="93687"/>
                </a:lnTo>
                <a:lnTo>
                  <a:pt x="4165" y="97066"/>
                </a:lnTo>
                <a:lnTo>
                  <a:pt x="33296" y="97135"/>
                </a:lnTo>
                <a:lnTo>
                  <a:pt x="45036" y="98016"/>
                </a:lnTo>
                <a:lnTo>
                  <a:pt x="57162" y="100672"/>
                </a:lnTo>
                <a:lnTo>
                  <a:pt x="75507" y="105933"/>
                </a:lnTo>
                <a:lnTo>
                  <a:pt x="84780" y="108198"/>
                </a:lnTo>
                <a:lnTo>
                  <a:pt x="121872" y="115798"/>
                </a:lnTo>
                <a:lnTo>
                  <a:pt x="136004" y="117022"/>
                </a:lnTo>
                <a:lnTo>
                  <a:pt x="149644" y="115239"/>
                </a:lnTo>
                <a:lnTo>
                  <a:pt x="154165" y="113944"/>
                </a:lnTo>
                <a:lnTo>
                  <a:pt x="162153" y="104038"/>
                </a:lnTo>
                <a:lnTo>
                  <a:pt x="152730" y="104787"/>
                </a:lnTo>
                <a:lnTo>
                  <a:pt x="134383" y="103711"/>
                </a:lnTo>
                <a:lnTo>
                  <a:pt x="114703" y="99101"/>
                </a:lnTo>
                <a:lnTo>
                  <a:pt x="95380" y="92914"/>
                </a:lnTo>
                <a:lnTo>
                  <a:pt x="78104" y="87109"/>
                </a:lnTo>
                <a:lnTo>
                  <a:pt x="67089" y="84113"/>
                </a:lnTo>
                <a:lnTo>
                  <a:pt x="56853" y="82234"/>
                </a:lnTo>
                <a:lnTo>
                  <a:pt x="46981" y="81185"/>
                </a:lnTo>
                <a:lnTo>
                  <a:pt x="37058" y="80683"/>
                </a:lnTo>
                <a:lnTo>
                  <a:pt x="82754" y="61438"/>
                </a:lnTo>
                <a:lnTo>
                  <a:pt x="129791" y="50636"/>
                </a:lnTo>
                <a:lnTo>
                  <a:pt x="177787" y="47205"/>
                </a:lnTo>
                <a:lnTo>
                  <a:pt x="226357" y="50074"/>
                </a:lnTo>
                <a:lnTo>
                  <a:pt x="275118" y="58170"/>
                </a:lnTo>
                <a:lnTo>
                  <a:pt x="323687" y="70422"/>
                </a:lnTo>
                <a:lnTo>
                  <a:pt x="371680" y="85758"/>
                </a:lnTo>
                <a:lnTo>
                  <a:pt x="418713" y="103105"/>
                </a:lnTo>
                <a:lnTo>
                  <a:pt x="464404" y="121392"/>
                </a:lnTo>
                <a:lnTo>
                  <a:pt x="508368" y="139547"/>
                </a:lnTo>
                <a:lnTo>
                  <a:pt x="514583" y="139376"/>
                </a:lnTo>
                <a:lnTo>
                  <a:pt x="520857" y="135885"/>
                </a:lnTo>
                <a:lnTo>
                  <a:pt x="524261" y="131062"/>
                </a:lnTo>
                <a:lnTo>
                  <a:pt x="521868" y="126898"/>
                </a:lnTo>
                <a:lnTo>
                  <a:pt x="481800" y="107400"/>
                </a:lnTo>
                <a:lnTo>
                  <a:pt x="439458" y="88548"/>
                </a:lnTo>
                <a:lnTo>
                  <a:pt x="395305" y="71087"/>
                </a:lnTo>
                <a:lnTo>
                  <a:pt x="349805" y="55764"/>
                </a:lnTo>
                <a:lnTo>
                  <a:pt x="303423" y="43323"/>
                </a:lnTo>
                <a:lnTo>
                  <a:pt x="256622" y="34508"/>
                </a:lnTo>
                <a:lnTo>
                  <a:pt x="209866" y="30067"/>
                </a:lnTo>
                <a:lnTo>
                  <a:pt x="163619" y="30743"/>
                </a:lnTo>
                <a:lnTo>
                  <a:pt x="118346" y="37281"/>
                </a:lnTo>
                <a:lnTo>
                  <a:pt x="74510" y="50429"/>
                </a:lnTo>
                <a:lnTo>
                  <a:pt x="32575" y="70929"/>
                </a:lnTo>
                <a:lnTo>
                  <a:pt x="40069" y="55181"/>
                </a:lnTo>
                <a:lnTo>
                  <a:pt x="46894" y="39287"/>
                </a:lnTo>
                <a:lnTo>
                  <a:pt x="53224" y="23098"/>
                </a:lnTo>
                <a:lnTo>
                  <a:pt x="59232" y="6464"/>
                </a:lnTo>
                <a:lnTo>
                  <a:pt x="58562" y="775"/>
                </a:lnTo>
                <a:lnTo>
                  <a:pt x="52889" y="0"/>
                </a:lnTo>
                <a:close/>
              </a:path>
            </a:pathLst>
          </a:custGeom>
          <a:solidFill>
            <a:srgbClr val="C2E1EB"/>
          </a:solidFill>
        </p:spPr>
        <p:txBody>
          <a:bodyPr wrap="square" lIns="0" tIns="0" rIns="0" bIns="0" rtlCol="0"/>
          <a:lstStyle/>
          <a:p>
            <a:endParaRPr>
              <a:ea typeface="Roboto" panose="02000000000000000000" pitchFamily="2" charset="0"/>
            </a:endParaRPr>
          </a:p>
        </p:txBody>
      </p:sp>
      <p:sp>
        <p:nvSpPr>
          <p:cNvPr id="39" name="Rectangle 38"/>
          <p:cNvSpPr/>
          <p:nvPr/>
        </p:nvSpPr>
        <p:spPr>
          <a:xfrm>
            <a:off x="7058814" y="5173391"/>
            <a:ext cx="792387" cy="830997"/>
          </a:xfrm>
          <a:prstGeom prst="rect">
            <a:avLst/>
          </a:prstGeom>
        </p:spPr>
        <p:txBody>
          <a:bodyPr wrap="square">
            <a:spAutoFit/>
          </a:bodyPr>
          <a:lstStyle/>
          <a:p>
            <a:pPr algn="ctr">
              <a:defRPr/>
            </a:pPr>
            <a:r>
              <a:rPr lang="fr-FR" sz="4800" b="1" dirty="0" smtClean="0">
                <a:solidFill>
                  <a:srgbClr val="C2E1EB"/>
                </a:solidFill>
                <a:latin typeface="Roboto" panose="02000000000000000000" pitchFamily="2" charset="0"/>
                <a:ea typeface="Roboto" panose="02000000000000000000" pitchFamily="2" charset="0"/>
              </a:rPr>
              <a:t>+</a:t>
            </a:r>
            <a:endParaRPr lang="fr-FR" sz="1100" b="1" dirty="0">
              <a:solidFill>
                <a:srgbClr val="C2E1EB"/>
              </a:solidFill>
              <a:latin typeface="Roboto" panose="02000000000000000000" pitchFamily="2" charset="0"/>
              <a:ea typeface="Roboto" panose="02000000000000000000" pitchFamily="2" charset="0"/>
            </a:endParaRPr>
          </a:p>
        </p:txBody>
      </p:sp>
      <p:sp>
        <p:nvSpPr>
          <p:cNvPr id="40" name="Rectangle 39"/>
          <p:cNvSpPr/>
          <p:nvPr/>
        </p:nvSpPr>
        <p:spPr>
          <a:xfrm>
            <a:off x="9119772" y="5173391"/>
            <a:ext cx="792387" cy="830997"/>
          </a:xfrm>
          <a:prstGeom prst="rect">
            <a:avLst/>
          </a:prstGeom>
        </p:spPr>
        <p:txBody>
          <a:bodyPr wrap="square">
            <a:spAutoFit/>
          </a:bodyPr>
          <a:lstStyle/>
          <a:p>
            <a:pPr algn="ctr">
              <a:defRPr/>
            </a:pPr>
            <a:r>
              <a:rPr lang="fr-FR" sz="4800" b="1" dirty="0" smtClean="0">
                <a:solidFill>
                  <a:srgbClr val="C2E1EB"/>
                </a:solidFill>
                <a:latin typeface="Roboto" panose="02000000000000000000" pitchFamily="2" charset="0"/>
                <a:ea typeface="Roboto" panose="02000000000000000000" pitchFamily="2" charset="0"/>
              </a:rPr>
              <a:t>+</a:t>
            </a:r>
            <a:endParaRPr lang="fr-FR" sz="1100" b="1" dirty="0">
              <a:solidFill>
                <a:srgbClr val="C2E1EB"/>
              </a:solidFill>
              <a:latin typeface="Roboto" panose="02000000000000000000" pitchFamily="2" charset="0"/>
              <a:ea typeface="Roboto" panose="02000000000000000000" pitchFamily="2" charset="0"/>
            </a:endParaRPr>
          </a:p>
        </p:txBody>
      </p:sp>
    </p:spTree>
    <p:extLst>
      <p:ext uri="{BB962C8B-B14F-4D97-AF65-F5344CB8AC3E}">
        <p14:creationId xmlns:p14="http://schemas.microsoft.com/office/powerpoint/2010/main" val="21214945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6">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6">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6">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6">
                                            <p:txEl>
                                              <p:pRg st="6" end="6"/>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26">
                                            <p:txEl>
                                              <p:pRg st="7" end="7"/>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38"/>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36"/>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11"/>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21"/>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10"/>
                                        </p:tgtEl>
                                        <p:attrNameLst>
                                          <p:attrName>style.visibility</p:attrName>
                                        </p:attrNameLst>
                                      </p:cBhvr>
                                      <p:to>
                                        <p:strVal val="visible"/>
                                      </p:to>
                                    </p:set>
                                  </p:childTnLst>
                                </p:cTn>
                              </p:par>
                              <p:par>
                                <p:cTn id="39" presetID="1" presetClass="entr" presetSubtype="0" fill="hold" nodeType="withEffect">
                                  <p:stCondLst>
                                    <p:cond delay="0"/>
                                  </p:stCondLst>
                                  <p:childTnLst>
                                    <p:set>
                                      <p:cBhvr>
                                        <p:cTn id="40" dur="1" fill="hold">
                                          <p:stCondLst>
                                            <p:cond delay="0"/>
                                          </p:stCondLst>
                                        </p:cTn>
                                        <p:tgtEl>
                                          <p:spTgt spid="8"/>
                                        </p:tgtEl>
                                        <p:attrNameLst>
                                          <p:attrName>style.visibility</p:attrName>
                                        </p:attrNameLst>
                                      </p:cBhvr>
                                      <p:to>
                                        <p:strVal val="visible"/>
                                      </p:to>
                                    </p:set>
                                  </p:childTnLst>
                                </p:cTn>
                              </p:par>
                              <p:par>
                                <p:cTn id="41" presetID="1" presetClass="entr" presetSubtype="0" fill="hold" nodeType="withEffect">
                                  <p:stCondLst>
                                    <p:cond delay="0"/>
                                  </p:stCondLst>
                                  <p:childTnLst>
                                    <p:set>
                                      <p:cBhvr>
                                        <p:cTn id="42" dur="1" fill="hold">
                                          <p:stCondLst>
                                            <p:cond delay="0"/>
                                          </p:stCondLst>
                                        </p:cTn>
                                        <p:tgtEl>
                                          <p:spTgt spid="9"/>
                                        </p:tgtEl>
                                        <p:attrNameLst>
                                          <p:attrName>style.visibility</p:attrName>
                                        </p:attrNameLst>
                                      </p:cBhvr>
                                      <p:to>
                                        <p:strVal val="visible"/>
                                      </p:to>
                                    </p:set>
                                  </p:childTnLst>
                                </p:cTn>
                              </p:par>
                              <p:par>
                                <p:cTn id="43" presetID="1" presetClass="entr" presetSubtype="0" fill="hold" nodeType="withEffect">
                                  <p:stCondLst>
                                    <p:cond delay="0"/>
                                  </p:stCondLst>
                                  <p:childTnLst>
                                    <p:set>
                                      <p:cBhvr>
                                        <p:cTn id="44" dur="1" fill="hold">
                                          <p:stCondLst>
                                            <p:cond delay="0"/>
                                          </p:stCondLst>
                                        </p:cTn>
                                        <p:tgtEl>
                                          <p:spTgt spid="6"/>
                                        </p:tgtEl>
                                        <p:attrNameLst>
                                          <p:attrName>style.visibility</p:attrName>
                                        </p:attrNameLst>
                                      </p:cBhvr>
                                      <p:to>
                                        <p:strVal val="visible"/>
                                      </p:to>
                                    </p:set>
                                  </p:childTnLst>
                                </p:cTn>
                              </p:par>
                              <p:par>
                                <p:cTn id="45" presetID="1" presetClass="entr" presetSubtype="0" fill="hold" grpId="0" nodeType="withEffect">
                                  <p:stCondLst>
                                    <p:cond delay="0"/>
                                  </p:stCondLst>
                                  <p:childTnLst>
                                    <p:set>
                                      <p:cBhvr>
                                        <p:cTn id="46" dur="1" fill="hold">
                                          <p:stCondLst>
                                            <p:cond delay="0"/>
                                          </p:stCondLst>
                                        </p:cTn>
                                        <p:tgtEl>
                                          <p:spTgt spid="13"/>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39"/>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nodeType="clickEffect">
                                  <p:stCondLst>
                                    <p:cond delay="0"/>
                                  </p:stCondLst>
                                  <p:childTnLst>
                                    <p:set>
                                      <p:cBhvr>
                                        <p:cTn id="54" dur="1" fill="hold">
                                          <p:stCondLst>
                                            <p:cond delay="0"/>
                                          </p:stCondLst>
                                        </p:cTn>
                                        <p:tgtEl>
                                          <p:spTgt spid="15"/>
                                        </p:tgtEl>
                                        <p:attrNameLst>
                                          <p:attrName>style.visibility</p:attrName>
                                        </p:attrNameLst>
                                      </p:cBhvr>
                                      <p:to>
                                        <p:strVal val="visible"/>
                                      </p:to>
                                    </p:set>
                                  </p:childTnLst>
                                </p:cTn>
                              </p:par>
                              <p:par>
                                <p:cTn id="55" presetID="1" presetClass="entr" presetSubtype="0" fill="hold" grpId="0" nodeType="withEffect">
                                  <p:stCondLst>
                                    <p:cond delay="0"/>
                                  </p:stCondLst>
                                  <p:childTnLst>
                                    <p:set>
                                      <p:cBhvr>
                                        <p:cTn id="56" dur="1" fill="hold">
                                          <p:stCondLst>
                                            <p:cond delay="0"/>
                                          </p:stCondLst>
                                        </p:cTn>
                                        <p:tgtEl>
                                          <p:spTgt spid="14"/>
                                        </p:tgtEl>
                                        <p:attrNameLst>
                                          <p:attrName>style.visibility</p:attrName>
                                        </p:attrNameLst>
                                      </p:cBhvr>
                                      <p:to>
                                        <p:strVal val="visible"/>
                                      </p:to>
                                    </p:set>
                                  </p:childTnLst>
                                </p:cTn>
                              </p:par>
                            </p:childTnLst>
                          </p:cTn>
                        </p:par>
                      </p:childTnLst>
                    </p:cTn>
                  </p:par>
                  <p:par>
                    <p:cTn id="57" fill="hold">
                      <p:stCondLst>
                        <p:cond delay="indefinite"/>
                      </p:stCondLst>
                      <p:childTnLst>
                        <p:par>
                          <p:cTn id="58" fill="hold">
                            <p:stCondLst>
                              <p:cond delay="0"/>
                            </p:stCondLst>
                            <p:childTnLst>
                              <p:par>
                                <p:cTn id="59" presetID="1" presetClass="entr" presetSubtype="0" fill="hold" grpId="0" nodeType="clickEffect">
                                  <p:stCondLst>
                                    <p:cond delay="0"/>
                                  </p:stCondLst>
                                  <p:childTnLst>
                                    <p:set>
                                      <p:cBhvr>
                                        <p:cTn id="60" dur="1" fill="hold">
                                          <p:stCondLst>
                                            <p:cond delay="0"/>
                                          </p:stCondLst>
                                        </p:cTn>
                                        <p:tgtEl>
                                          <p:spTgt spid="40"/>
                                        </p:tgtEl>
                                        <p:attrNameLst>
                                          <p:attrName>style.visibility</p:attrName>
                                        </p:attrNameLst>
                                      </p:cBhvr>
                                      <p:to>
                                        <p:strVal val="visible"/>
                                      </p:to>
                                    </p:set>
                                  </p:childTnLst>
                                </p:cTn>
                              </p:par>
                            </p:childTnLst>
                          </p:cTn>
                        </p:par>
                      </p:childTnLst>
                    </p:cTn>
                  </p:par>
                  <p:par>
                    <p:cTn id="61" fill="hold">
                      <p:stCondLst>
                        <p:cond delay="indefinite"/>
                      </p:stCondLst>
                      <p:childTnLst>
                        <p:par>
                          <p:cTn id="62" fill="hold">
                            <p:stCondLst>
                              <p:cond delay="0"/>
                            </p:stCondLst>
                            <p:childTnLst>
                              <p:par>
                                <p:cTn id="63" presetID="1" presetClass="entr" presetSubtype="0" fill="hold" nodeType="clickEffect">
                                  <p:stCondLst>
                                    <p:cond delay="0"/>
                                  </p:stCondLst>
                                  <p:childTnLst>
                                    <p:set>
                                      <p:cBhvr>
                                        <p:cTn id="64" dur="1" fill="hold">
                                          <p:stCondLst>
                                            <p:cond delay="0"/>
                                          </p:stCondLst>
                                        </p:cTn>
                                        <p:tgtEl>
                                          <p:spTgt spid="19"/>
                                        </p:tgtEl>
                                        <p:attrNameLst>
                                          <p:attrName>style.visibility</p:attrName>
                                        </p:attrNameLst>
                                      </p:cBhvr>
                                      <p:to>
                                        <p:strVal val="visible"/>
                                      </p:to>
                                    </p:set>
                                  </p:childTnLst>
                                </p:cTn>
                              </p:par>
                              <p:par>
                                <p:cTn id="65" presetID="1" presetClass="entr" presetSubtype="0" fill="hold" nodeType="withEffect">
                                  <p:stCondLst>
                                    <p:cond delay="0"/>
                                  </p:stCondLst>
                                  <p:childTnLst>
                                    <p:set>
                                      <p:cBhvr>
                                        <p:cTn id="66" dur="1" fill="hold">
                                          <p:stCondLst>
                                            <p:cond delay="0"/>
                                          </p:stCondLst>
                                        </p:cTn>
                                        <p:tgtEl>
                                          <p:spTgt spid="17"/>
                                        </p:tgtEl>
                                        <p:attrNameLst>
                                          <p:attrName>style.visibility</p:attrName>
                                        </p:attrNameLst>
                                      </p:cBhvr>
                                      <p:to>
                                        <p:strVal val="visible"/>
                                      </p:to>
                                    </p:set>
                                  </p:childTnLst>
                                </p:cTn>
                              </p:par>
                              <p:par>
                                <p:cTn id="67" presetID="1" presetClass="entr" presetSubtype="0" fill="hold" nodeType="withEffect">
                                  <p:stCondLst>
                                    <p:cond delay="0"/>
                                  </p:stCondLst>
                                  <p:childTnLst>
                                    <p:set>
                                      <p:cBhvr>
                                        <p:cTn id="68" dur="1" fill="hold">
                                          <p:stCondLst>
                                            <p:cond delay="0"/>
                                          </p:stCondLst>
                                        </p:cTn>
                                        <p:tgtEl>
                                          <p:spTgt spid="18"/>
                                        </p:tgtEl>
                                        <p:attrNameLst>
                                          <p:attrName>style.visibility</p:attrName>
                                        </p:attrNameLst>
                                      </p:cBhvr>
                                      <p:to>
                                        <p:strVal val="visible"/>
                                      </p:to>
                                    </p:set>
                                  </p:childTnLst>
                                </p:cTn>
                              </p:par>
                              <p:par>
                                <p:cTn id="69" presetID="1" presetClass="entr" presetSubtype="0" fill="hold" grpId="0" nodeType="withEffect">
                                  <p:stCondLst>
                                    <p:cond delay="0"/>
                                  </p:stCondLst>
                                  <p:childTnLst>
                                    <p:set>
                                      <p:cBhvr>
                                        <p:cTn id="70" dur="1" fill="hold">
                                          <p:stCondLst>
                                            <p:cond delay="0"/>
                                          </p:stCondLst>
                                        </p:cTn>
                                        <p:tgtEl>
                                          <p:spTgt spid="2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3" grpId="0"/>
      <p:bldP spid="14" grpId="0"/>
      <p:bldP spid="21" grpId="0"/>
      <p:bldP spid="22" grpId="0"/>
      <p:bldP spid="38" grpId="0" animBg="1"/>
      <p:bldP spid="39" grpId="0"/>
      <p:bldP spid="40"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1772238" y="515956"/>
            <a:ext cx="8625411" cy="726188"/>
          </a:xfrm>
          <a:prstGeom prst="rect">
            <a:avLst/>
          </a:prstGeom>
          <a:solidFill>
            <a:srgbClr val="C2E1E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2" name="Arc 21"/>
          <p:cNvSpPr/>
          <p:nvPr/>
        </p:nvSpPr>
        <p:spPr>
          <a:xfrm rot="9523306">
            <a:off x="1010674" y="2024223"/>
            <a:ext cx="3226630" cy="4538375"/>
          </a:xfrm>
          <a:custGeom>
            <a:avLst/>
            <a:gdLst>
              <a:gd name="connsiteX0" fmla="*/ 3440652 w 6881304"/>
              <a:gd name="connsiteY0" fmla="*/ 0 h 8221727"/>
              <a:gd name="connsiteX1" fmla="*/ 6881304 w 6881304"/>
              <a:gd name="connsiteY1" fmla="*/ 4110864 h 8221727"/>
              <a:gd name="connsiteX2" fmla="*/ 3440652 w 6881304"/>
              <a:gd name="connsiteY2" fmla="*/ 4110864 h 8221727"/>
              <a:gd name="connsiteX3" fmla="*/ 3440652 w 6881304"/>
              <a:gd name="connsiteY3" fmla="*/ 0 h 8221727"/>
              <a:gd name="connsiteX0" fmla="*/ 3440652 w 6881304"/>
              <a:gd name="connsiteY0" fmla="*/ 0 h 8221727"/>
              <a:gd name="connsiteX1" fmla="*/ 6881304 w 6881304"/>
              <a:gd name="connsiteY1" fmla="*/ 4110864 h 8221727"/>
              <a:gd name="connsiteX0" fmla="*/ 0 w 3440652"/>
              <a:gd name="connsiteY0" fmla="*/ 0 h 4110864"/>
              <a:gd name="connsiteX1" fmla="*/ 3440652 w 3440652"/>
              <a:gd name="connsiteY1" fmla="*/ 4110864 h 4110864"/>
              <a:gd name="connsiteX2" fmla="*/ 0 w 3440652"/>
              <a:gd name="connsiteY2" fmla="*/ 4110864 h 4110864"/>
              <a:gd name="connsiteX3" fmla="*/ 0 w 3440652"/>
              <a:gd name="connsiteY3" fmla="*/ 0 h 4110864"/>
              <a:gd name="connsiteX0" fmla="*/ 358483 w 3440652"/>
              <a:gd name="connsiteY0" fmla="*/ 129388 h 4110864"/>
              <a:gd name="connsiteX1" fmla="*/ 3440652 w 3440652"/>
              <a:gd name="connsiteY1" fmla="*/ 4110864 h 4110864"/>
              <a:gd name="connsiteX0" fmla="*/ 0 w 3440652"/>
              <a:gd name="connsiteY0" fmla="*/ 0 h 4110864"/>
              <a:gd name="connsiteX1" fmla="*/ 3440652 w 3440652"/>
              <a:gd name="connsiteY1" fmla="*/ 4110864 h 4110864"/>
              <a:gd name="connsiteX2" fmla="*/ 0 w 3440652"/>
              <a:gd name="connsiteY2" fmla="*/ 4110864 h 4110864"/>
              <a:gd name="connsiteX3" fmla="*/ 0 w 3440652"/>
              <a:gd name="connsiteY3" fmla="*/ 0 h 4110864"/>
              <a:gd name="connsiteX0" fmla="*/ 303734 w 3440652"/>
              <a:gd name="connsiteY0" fmla="*/ 138732 h 4110864"/>
              <a:gd name="connsiteX1" fmla="*/ 3440652 w 3440652"/>
              <a:gd name="connsiteY1" fmla="*/ 4110864 h 4110864"/>
              <a:gd name="connsiteX0" fmla="*/ 0 w 3440652"/>
              <a:gd name="connsiteY0" fmla="*/ 137908 h 4248772"/>
              <a:gd name="connsiteX1" fmla="*/ 3440652 w 3440652"/>
              <a:gd name="connsiteY1" fmla="*/ 4248772 h 4248772"/>
              <a:gd name="connsiteX2" fmla="*/ 0 w 3440652"/>
              <a:gd name="connsiteY2" fmla="*/ 4248772 h 4248772"/>
              <a:gd name="connsiteX3" fmla="*/ 0 w 3440652"/>
              <a:gd name="connsiteY3" fmla="*/ 137908 h 4248772"/>
              <a:gd name="connsiteX0" fmla="*/ 380805 w 3440652"/>
              <a:gd name="connsiteY0" fmla="*/ 0 h 4248772"/>
              <a:gd name="connsiteX1" fmla="*/ 3440652 w 3440652"/>
              <a:gd name="connsiteY1" fmla="*/ 4248772 h 4248772"/>
              <a:gd name="connsiteX0" fmla="*/ 0 w 3440652"/>
              <a:gd name="connsiteY0" fmla="*/ 218815 h 4329679"/>
              <a:gd name="connsiteX1" fmla="*/ 3440652 w 3440652"/>
              <a:gd name="connsiteY1" fmla="*/ 4329679 h 4329679"/>
              <a:gd name="connsiteX2" fmla="*/ 0 w 3440652"/>
              <a:gd name="connsiteY2" fmla="*/ 4329679 h 4329679"/>
              <a:gd name="connsiteX3" fmla="*/ 0 w 3440652"/>
              <a:gd name="connsiteY3" fmla="*/ 218815 h 4329679"/>
              <a:gd name="connsiteX0" fmla="*/ 330539 w 3440652"/>
              <a:gd name="connsiteY0" fmla="*/ 0 h 4329679"/>
              <a:gd name="connsiteX1" fmla="*/ 3440652 w 3440652"/>
              <a:gd name="connsiteY1" fmla="*/ 4329679 h 4329679"/>
              <a:gd name="connsiteX0" fmla="*/ 43644 w 3484296"/>
              <a:gd name="connsiteY0" fmla="*/ 517867 h 4628731"/>
              <a:gd name="connsiteX1" fmla="*/ 3484296 w 3484296"/>
              <a:gd name="connsiteY1" fmla="*/ 4628731 h 4628731"/>
              <a:gd name="connsiteX2" fmla="*/ 43644 w 3484296"/>
              <a:gd name="connsiteY2" fmla="*/ 4628731 h 4628731"/>
              <a:gd name="connsiteX3" fmla="*/ 43644 w 3484296"/>
              <a:gd name="connsiteY3" fmla="*/ 517867 h 4628731"/>
              <a:gd name="connsiteX0" fmla="*/ 0 w 3484296"/>
              <a:gd name="connsiteY0" fmla="*/ 0 h 4628731"/>
              <a:gd name="connsiteX1" fmla="*/ 3484296 w 3484296"/>
              <a:gd name="connsiteY1" fmla="*/ 4628731 h 4628731"/>
              <a:gd name="connsiteX0" fmla="*/ 158559 w 3599211"/>
              <a:gd name="connsiteY0" fmla="*/ 511511 h 4622375"/>
              <a:gd name="connsiteX1" fmla="*/ 3599211 w 3599211"/>
              <a:gd name="connsiteY1" fmla="*/ 4622375 h 4622375"/>
              <a:gd name="connsiteX2" fmla="*/ 158559 w 3599211"/>
              <a:gd name="connsiteY2" fmla="*/ 4622375 h 4622375"/>
              <a:gd name="connsiteX3" fmla="*/ 158559 w 3599211"/>
              <a:gd name="connsiteY3" fmla="*/ 511511 h 4622375"/>
              <a:gd name="connsiteX0" fmla="*/ 0 w 3599211"/>
              <a:gd name="connsiteY0" fmla="*/ 0 h 4622375"/>
              <a:gd name="connsiteX1" fmla="*/ 3599211 w 3599211"/>
              <a:gd name="connsiteY1" fmla="*/ 4622375 h 4622375"/>
            </a:gdLst>
            <a:ahLst/>
            <a:cxnLst>
              <a:cxn ang="0">
                <a:pos x="connsiteX0" y="connsiteY0"/>
              </a:cxn>
              <a:cxn ang="0">
                <a:pos x="connsiteX1" y="connsiteY1"/>
              </a:cxn>
            </a:cxnLst>
            <a:rect l="l" t="t" r="r" b="b"/>
            <a:pathLst>
              <a:path w="3599211" h="4622375" stroke="0" extrusionOk="0">
                <a:moveTo>
                  <a:pt x="158559" y="511511"/>
                </a:moveTo>
                <a:cubicBezTo>
                  <a:pt x="2058779" y="511511"/>
                  <a:pt x="3599211" y="2352008"/>
                  <a:pt x="3599211" y="4622375"/>
                </a:cubicBezTo>
                <a:lnTo>
                  <a:pt x="158559" y="4622375"/>
                </a:lnTo>
                <a:lnTo>
                  <a:pt x="158559" y="511511"/>
                </a:lnTo>
                <a:close/>
              </a:path>
              <a:path w="3599211" h="4622375" fill="none">
                <a:moveTo>
                  <a:pt x="0" y="0"/>
                </a:moveTo>
                <a:cubicBezTo>
                  <a:pt x="1900220" y="0"/>
                  <a:pt x="3599211" y="2352008"/>
                  <a:pt x="3599211" y="4622375"/>
                </a:cubicBezTo>
              </a:path>
            </a:pathLst>
          </a:custGeom>
          <a:ln>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defTabSz="812770"/>
            <a:endParaRPr lang="fr-FR" sz="1600">
              <a:solidFill>
                <a:prstClr val="black"/>
              </a:solidFill>
              <a:latin typeface="Calibri"/>
            </a:endParaRPr>
          </a:p>
        </p:txBody>
      </p:sp>
      <p:sp>
        <p:nvSpPr>
          <p:cNvPr id="14" name="Rectangle 13"/>
          <p:cNvSpPr/>
          <p:nvPr/>
        </p:nvSpPr>
        <p:spPr>
          <a:xfrm>
            <a:off x="677333" y="1491838"/>
            <a:ext cx="10837334" cy="400110"/>
          </a:xfrm>
          <a:prstGeom prst="rect">
            <a:avLst/>
          </a:prstGeom>
        </p:spPr>
        <p:txBody>
          <a:bodyPr wrap="square">
            <a:spAutoFit/>
          </a:bodyPr>
          <a:lstStyle/>
          <a:p>
            <a:pPr algn="ctr" defTabSz="812770">
              <a:defRPr/>
            </a:pPr>
            <a:r>
              <a:rPr lang="fr-FR" sz="2000" i="1" dirty="0" smtClean="0">
                <a:solidFill>
                  <a:srgbClr val="3E3E3E"/>
                </a:solidFill>
                <a:latin typeface="KyivType Sans2" panose="00000500000000000000" pitchFamily="50" charset="0"/>
              </a:rPr>
              <a:t>Le </a:t>
            </a:r>
            <a:r>
              <a:rPr lang="fr-FR" sz="2000" i="1" dirty="0">
                <a:solidFill>
                  <a:srgbClr val="3E3E3E"/>
                </a:solidFill>
                <a:latin typeface="KyivType Sans2" panose="00000500000000000000" pitchFamily="50" charset="0"/>
              </a:rPr>
              <a:t>fluide ultra hydratant et </a:t>
            </a:r>
            <a:r>
              <a:rPr lang="fr-FR" sz="2000" i="1" dirty="0" err="1">
                <a:solidFill>
                  <a:srgbClr val="3E3E3E"/>
                </a:solidFill>
                <a:latin typeface="KyivType Sans2" panose="00000500000000000000" pitchFamily="50" charset="0"/>
              </a:rPr>
              <a:t>matifiant</a:t>
            </a:r>
            <a:r>
              <a:rPr lang="fr-FR" sz="2000" i="1" dirty="0">
                <a:solidFill>
                  <a:srgbClr val="3E3E3E"/>
                </a:solidFill>
                <a:latin typeface="KyivType Sans2" panose="00000500000000000000" pitchFamily="50" charset="0"/>
              </a:rPr>
              <a:t> </a:t>
            </a:r>
            <a:r>
              <a:rPr lang="fr-FR" sz="2000" i="1" dirty="0" smtClean="0">
                <a:solidFill>
                  <a:srgbClr val="3E3E3E"/>
                </a:solidFill>
                <a:latin typeface="KyivType Sans2" panose="00000500000000000000" pitchFamily="50" charset="0"/>
              </a:rPr>
              <a:t> !</a:t>
            </a:r>
            <a:endParaRPr lang="fr-FR" sz="2000" i="1" dirty="0">
              <a:solidFill>
                <a:srgbClr val="3E3E3E"/>
              </a:solidFill>
              <a:latin typeface="KyivType Sans2" panose="00000500000000000000" pitchFamily="50" charset="0"/>
            </a:endParaRPr>
          </a:p>
        </p:txBody>
      </p:sp>
      <p:sp>
        <p:nvSpPr>
          <p:cNvPr id="7" name="ZoneTexte 6"/>
          <p:cNvSpPr txBox="1"/>
          <p:nvPr/>
        </p:nvSpPr>
        <p:spPr>
          <a:xfrm>
            <a:off x="1334192" y="2994342"/>
            <a:ext cx="4429190" cy="1323439"/>
          </a:xfrm>
          <a:prstGeom prst="rect">
            <a:avLst/>
          </a:prstGeom>
          <a:solidFill>
            <a:schemeClr val="bg1"/>
          </a:solidFill>
        </p:spPr>
        <p:txBody>
          <a:bodyPr wrap="square" rtlCol="0">
            <a:spAutoFit/>
          </a:bodyPr>
          <a:lstStyle/>
          <a:p>
            <a:pPr defTabSz="812770"/>
            <a:r>
              <a:rPr lang="fr-FR" sz="1600" dirty="0" smtClean="0">
                <a:solidFill>
                  <a:srgbClr val="3E3E3E"/>
                </a:solidFill>
                <a:latin typeface="Roboto" panose="020B0604020202020204" charset="0"/>
                <a:ea typeface="Roboto" panose="020B0604020202020204" charset="0"/>
              </a:rPr>
              <a:t>Fluide </a:t>
            </a:r>
            <a:r>
              <a:rPr lang="fr-FR" sz="1600" dirty="0" err="1" smtClean="0">
                <a:solidFill>
                  <a:srgbClr val="3E3E3E"/>
                </a:solidFill>
                <a:latin typeface="Roboto" panose="020B0604020202020204" charset="0"/>
                <a:ea typeface="Roboto" panose="020B0604020202020204" charset="0"/>
              </a:rPr>
              <a:t>matifiant</a:t>
            </a:r>
            <a:r>
              <a:rPr lang="fr-FR" sz="1600" dirty="0" smtClean="0">
                <a:solidFill>
                  <a:srgbClr val="3E3E3E"/>
                </a:solidFill>
                <a:latin typeface="Roboto" panose="020B0604020202020204" charset="0"/>
                <a:ea typeface="Roboto" panose="020B0604020202020204" charset="0"/>
              </a:rPr>
              <a:t> </a:t>
            </a:r>
            <a:r>
              <a:rPr lang="fr-FR" sz="1600" dirty="0" smtClean="0">
                <a:solidFill>
                  <a:srgbClr val="3E3E3E"/>
                </a:solidFill>
                <a:latin typeface="Roboto" panose="020B0604020202020204" charset="0"/>
                <a:ea typeface="Roboto" panose="020B0604020202020204" charset="0"/>
              </a:rPr>
              <a:t>non-gras </a:t>
            </a:r>
            <a:endParaRPr lang="fr-FR" sz="1600" dirty="0">
              <a:solidFill>
                <a:srgbClr val="3E3E3E"/>
              </a:solidFill>
              <a:latin typeface="Roboto" panose="020B0604020202020204" charset="0"/>
              <a:ea typeface="Roboto" panose="020B0604020202020204" charset="0"/>
            </a:endParaRPr>
          </a:p>
          <a:p>
            <a:pPr defTabSz="812770"/>
            <a:r>
              <a:rPr lang="fr-FR" sz="1600" dirty="0" smtClean="0">
                <a:solidFill>
                  <a:srgbClr val="3E3E3E"/>
                </a:solidFill>
                <a:latin typeface="Roboto" panose="020B0604020202020204" charset="0"/>
                <a:ea typeface="Roboto" panose="020B0604020202020204" charset="0"/>
              </a:rPr>
              <a:t>Ressource les peaux normales à grasses</a:t>
            </a:r>
          </a:p>
          <a:p>
            <a:pPr defTabSz="812770"/>
            <a:r>
              <a:rPr lang="fr-FR" sz="1600" dirty="0" smtClean="0">
                <a:solidFill>
                  <a:srgbClr val="3E3E3E"/>
                </a:solidFill>
                <a:latin typeface="Roboto" panose="020B0604020202020204" charset="0"/>
                <a:ea typeface="Roboto" panose="020B0604020202020204" charset="0"/>
              </a:rPr>
              <a:t>Peau souple, douce, éclatante et </a:t>
            </a:r>
            <a:r>
              <a:rPr lang="fr-FR" sz="1600" dirty="0" smtClean="0">
                <a:solidFill>
                  <a:srgbClr val="3E3E3E"/>
                </a:solidFill>
                <a:latin typeface="Roboto" panose="020B0604020202020204" charset="0"/>
                <a:ea typeface="Roboto" panose="020B0604020202020204" charset="0"/>
              </a:rPr>
              <a:t>rebondie</a:t>
            </a:r>
          </a:p>
          <a:p>
            <a:pPr defTabSz="812770"/>
            <a:r>
              <a:rPr lang="fr-FR" sz="1600" dirty="0" smtClean="0">
                <a:solidFill>
                  <a:srgbClr val="3E3E3E"/>
                </a:solidFill>
                <a:latin typeface="Roboto" panose="020B0604020202020204" charset="0"/>
                <a:ea typeface="Roboto" panose="020B0604020202020204" charset="0"/>
              </a:rPr>
              <a:t> </a:t>
            </a:r>
            <a:endParaRPr lang="fr-FR" sz="1600" dirty="0">
              <a:solidFill>
                <a:srgbClr val="3E3E3E"/>
              </a:solidFill>
              <a:latin typeface="Roboto" panose="020B0604020202020204" charset="0"/>
              <a:ea typeface="Roboto" panose="020B0604020202020204" charset="0"/>
            </a:endParaRPr>
          </a:p>
          <a:p>
            <a:pPr defTabSz="812770"/>
            <a:endParaRPr lang="fr-FR" sz="1600" dirty="0" smtClean="0">
              <a:solidFill>
                <a:srgbClr val="3E3E3E"/>
              </a:solidFill>
              <a:latin typeface="Roboto" panose="020B0604020202020204" charset="0"/>
              <a:ea typeface="Roboto" panose="020B0604020202020204" charset="0"/>
            </a:endParaRPr>
          </a:p>
        </p:txBody>
      </p:sp>
      <p:sp>
        <p:nvSpPr>
          <p:cNvPr id="18" name="ZoneTexte 17"/>
          <p:cNvSpPr txBox="1"/>
          <p:nvPr/>
        </p:nvSpPr>
        <p:spPr>
          <a:xfrm>
            <a:off x="4037573" y="5780782"/>
            <a:ext cx="4174689" cy="584775"/>
          </a:xfrm>
          <a:prstGeom prst="rect">
            <a:avLst/>
          </a:prstGeom>
          <a:solidFill>
            <a:schemeClr val="bg1"/>
          </a:solidFill>
        </p:spPr>
        <p:txBody>
          <a:bodyPr wrap="square" rtlCol="0">
            <a:spAutoFit/>
          </a:bodyPr>
          <a:lstStyle/>
          <a:p>
            <a:pPr defTabSz="812770"/>
            <a:r>
              <a:rPr lang="fr-FR" sz="1600" dirty="0" smtClean="0">
                <a:solidFill>
                  <a:srgbClr val="3E3E3E"/>
                </a:solidFill>
                <a:latin typeface="Roboto" panose="020B0604020202020204" charset="0"/>
                <a:ea typeface="Roboto" panose="020B0604020202020204" charset="0"/>
              </a:rPr>
              <a:t>Texture gel-crème vite absorbée</a:t>
            </a:r>
          </a:p>
          <a:p>
            <a:pPr defTabSz="812770"/>
            <a:r>
              <a:rPr lang="fr-FR" sz="1600" dirty="0" smtClean="0">
                <a:solidFill>
                  <a:srgbClr val="3E3E3E"/>
                </a:solidFill>
                <a:latin typeface="Roboto" panose="020B0604020202020204" charset="0"/>
                <a:ea typeface="Roboto" panose="020B0604020202020204" charset="0"/>
              </a:rPr>
              <a:t>Effet </a:t>
            </a:r>
            <a:r>
              <a:rPr lang="fr-FR" sz="1600" dirty="0" err="1" smtClean="0">
                <a:solidFill>
                  <a:srgbClr val="3E3E3E"/>
                </a:solidFill>
                <a:latin typeface="Roboto" panose="020B0604020202020204" charset="0"/>
                <a:ea typeface="Roboto" panose="020B0604020202020204" charset="0"/>
              </a:rPr>
              <a:t>matifiant</a:t>
            </a:r>
            <a:r>
              <a:rPr lang="fr-FR" sz="1600" dirty="0" smtClean="0">
                <a:solidFill>
                  <a:srgbClr val="3E3E3E"/>
                </a:solidFill>
                <a:latin typeface="Roboto" panose="020B0604020202020204" charset="0"/>
                <a:ea typeface="Roboto" panose="020B0604020202020204" charset="0"/>
              </a:rPr>
              <a:t> sur la zone T </a:t>
            </a:r>
            <a:endParaRPr lang="fr-FR" sz="1600" dirty="0">
              <a:solidFill>
                <a:srgbClr val="3E3E3E"/>
              </a:solidFill>
              <a:latin typeface="Roboto" panose="020B0604020202020204" charset="0"/>
              <a:ea typeface="Roboto" panose="020B0604020202020204" charset="0"/>
            </a:endParaRPr>
          </a:p>
        </p:txBody>
      </p:sp>
      <p:sp>
        <p:nvSpPr>
          <p:cNvPr id="21" name="Rectangle 20"/>
          <p:cNvSpPr/>
          <p:nvPr/>
        </p:nvSpPr>
        <p:spPr>
          <a:xfrm>
            <a:off x="2283694" y="4480799"/>
            <a:ext cx="5928568" cy="938719"/>
          </a:xfrm>
          <a:prstGeom prst="rect">
            <a:avLst/>
          </a:prstGeom>
          <a:solidFill>
            <a:schemeClr val="bg1"/>
          </a:solidFill>
        </p:spPr>
        <p:txBody>
          <a:bodyPr wrap="square">
            <a:spAutoFit/>
          </a:bodyPr>
          <a:lstStyle/>
          <a:p>
            <a:pPr lvl="0"/>
            <a:r>
              <a:rPr lang="fr-FR" sz="1600" dirty="0" smtClean="0">
                <a:solidFill>
                  <a:srgbClr val="3E3E3E"/>
                </a:solidFill>
                <a:latin typeface="Roboto" panose="02000000000000000000" pitchFamily="2" charset="0"/>
                <a:ea typeface="Roboto" panose="02000000000000000000" pitchFamily="2" charset="0"/>
              </a:rPr>
              <a:t>Hydratation intense et longue durée </a:t>
            </a:r>
            <a:endParaRPr lang="fr-FR" sz="1600" cap="small" dirty="0" smtClean="0">
              <a:solidFill>
                <a:srgbClr val="3E3E3E"/>
              </a:solidFill>
              <a:latin typeface="Roboto" panose="02000000000000000000" pitchFamily="2" charset="0"/>
              <a:ea typeface="Roboto" panose="02000000000000000000" pitchFamily="2" charset="0"/>
            </a:endParaRPr>
          </a:p>
          <a:p>
            <a:pPr marL="171450" lvl="0" indent="-171450">
              <a:buFont typeface="Wingdings" panose="05000000000000000000" pitchFamily="2" charset="2"/>
              <a:buChar char="Ø"/>
            </a:pPr>
            <a:r>
              <a:rPr lang="fr-FR" sz="1200" i="1" dirty="0" smtClean="0">
                <a:solidFill>
                  <a:srgbClr val="3E3E3E"/>
                </a:solidFill>
                <a:latin typeface="Roboto" panose="02000000000000000000" pitchFamily="2" charset="0"/>
                <a:ea typeface="Roboto" panose="02000000000000000000" pitchFamily="2" charset="0"/>
              </a:rPr>
              <a:t> +110% immédiatement  +59% après 8h</a:t>
            </a:r>
          </a:p>
          <a:p>
            <a:r>
              <a:rPr lang="fr-FR" sz="1600" dirty="0" smtClean="0">
                <a:solidFill>
                  <a:srgbClr val="3E3E3E"/>
                </a:solidFill>
                <a:latin typeface="Roboto" panose="02000000000000000000" pitchFamily="2" charset="0"/>
                <a:ea typeface="Roboto" panose="02000000000000000000" pitchFamily="2" charset="0"/>
              </a:rPr>
              <a:t>Combiné avec le </a:t>
            </a:r>
            <a:r>
              <a:rPr lang="fr-FR" sz="1600" cap="small" dirty="0" smtClean="0">
                <a:solidFill>
                  <a:srgbClr val="3E3E3E"/>
                </a:solidFill>
                <a:latin typeface="Roboto" panose="02000000000000000000" pitchFamily="2" charset="0"/>
                <a:ea typeface="Roboto" panose="02000000000000000000" pitchFamily="2" charset="0"/>
              </a:rPr>
              <a:t>Sérum hydra n°1 </a:t>
            </a:r>
          </a:p>
          <a:p>
            <a:pPr marL="171450" indent="-171450">
              <a:buFont typeface="Wingdings" panose="05000000000000000000" pitchFamily="2" charset="2"/>
              <a:buChar char="Ø"/>
            </a:pPr>
            <a:r>
              <a:rPr lang="fr-FR" sz="1100" i="1" dirty="0">
                <a:solidFill>
                  <a:srgbClr val="3E3E3E"/>
                </a:solidFill>
                <a:latin typeface="Roboto" panose="02000000000000000000" pitchFamily="2" charset="0"/>
                <a:ea typeface="Roboto" panose="02000000000000000000" pitchFamily="2" charset="0"/>
              </a:rPr>
              <a:t> +</a:t>
            </a:r>
            <a:r>
              <a:rPr lang="fr-FR" sz="1100" i="1" dirty="0" smtClean="0">
                <a:solidFill>
                  <a:srgbClr val="3E3E3E"/>
                </a:solidFill>
                <a:latin typeface="Roboto" panose="02000000000000000000" pitchFamily="2" charset="0"/>
                <a:ea typeface="Roboto" panose="02000000000000000000" pitchFamily="2" charset="0"/>
              </a:rPr>
              <a:t>122% </a:t>
            </a:r>
            <a:r>
              <a:rPr lang="fr-FR" sz="1100" i="1" dirty="0">
                <a:solidFill>
                  <a:srgbClr val="3E3E3E"/>
                </a:solidFill>
                <a:latin typeface="Roboto" panose="02000000000000000000" pitchFamily="2" charset="0"/>
                <a:ea typeface="Roboto" panose="02000000000000000000" pitchFamily="2" charset="0"/>
              </a:rPr>
              <a:t>immédiatement  </a:t>
            </a:r>
            <a:r>
              <a:rPr lang="fr-FR" sz="1100" i="1" dirty="0" smtClean="0">
                <a:solidFill>
                  <a:srgbClr val="3E3E3E"/>
                </a:solidFill>
                <a:latin typeface="Roboto" panose="02000000000000000000" pitchFamily="2" charset="0"/>
                <a:ea typeface="Roboto" panose="02000000000000000000" pitchFamily="2" charset="0"/>
              </a:rPr>
              <a:t>+76% </a:t>
            </a:r>
            <a:r>
              <a:rPr lang="fr-FR" sz="1100" i="1" dirty="0">
                <a:solidFill>
                  <a:srgbClr val="3E3E3E"/>
                </a:solidFill>
                <a:latin typeface="Roboto" panose="02000000000000000000" pitchFamily="2" charset="0"/>
                <a:ea typeface="Roboto" panose="02000000000000000000" pitchFamily="2" charset="0"/>
              </a:rPr>
              <a:t>après </a:t>
            </a:r>
            <a:r>
              <a:rPr lang="fr-FR" sz="1100" i="1" dirty="0" smtClean="0">
                <a:solidFill>
                  <a:srgbClr val="3E3E3E"/>
                </a:solidFill>
                <a:latin typeface="Roboto" panose="02000000000000000000" pitchFamily="2" charset="0"/>
                <a:ea typeface="Roboto" panose="02000000000000000000" pitchFamily="2" charset="0"/>
              </a:rPr>
              <a:t>8h</a:t>
            </a:r>
            <a:endParaRPr lang="fr-FR" sz="1200" dirty="0">
              <a:solidFill>
                <a:srgbClr val="3E3E3E"/>
              </a:solidFill>
              <a:latin typeface="Roboto" panose="02000000000000000000" pitchFamily="2" charset="0"/>
              <a:ea typeface="Roboto" panose="02000000000000000000" pitchFamily="2" charset="0"/>
            </a:endParaRPr>
          </a:p>
        </p:txBody>
      </p:sp>
      <p:pic>
        <p:nvPicPr>
          <p:cNvPr id="30" name="Image 2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97172" y="2726138"/>
            <a:ext cx="995198" cy="1261241"/>
          </a:xfrm>
          <a:prstGeom prst="rect">
            <a:avLst/>
          </a:prstGeom>
        </p:spPr>
      </p:pic>
      <p:pic>
        <p:nvPicPr>
          <p:cNvPr id="31" name="Image 30"/>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22538" y="4276487"/>
            <a:ext cx="1065632" cy="1350505"/>
          </a:xfrm>
          <a:prstGeom prst="rect">
            <a:avLst/>
          </a:prstGeom>
        </p:spPr>
      </p:pic>
      <p:pic>
        <p:nvPicPr>
          <p:cNvPr id="32" name="Image 3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761528" y="5539374"/>
            <a:ext cx="1000235" cy="1267624"/>
          </a:xfrm>
          <a:prstGeom prst="rect">
            <a:avLst/>
          </a:prstGeom>
        </p:spPr>
      </p:pic>
      <p:sp>
        <p:nvSpPr>
          <p:cNvPr id="20" name="Espace réservé du titre 1"/>
          <p:cNvSpPr txBox="1">
            <a:spLocks/>
          </p:cNvSpPr>
          <p:nvPr/>
        </p:nvSpPr>
        <p:spPr>
          <a:xfrm>
            <a:off x="0" y="381000"/>
            <a:ext cx="12192000" cy="1510948"/>
          </a:xfrm>
          <a:prstGeom prst="rect">
            <a:avLst/>
          </a:prstGeom>
        </p:spPr>
        <p:txBody>
          <a:bodyPr vert="horz" lIns="81280" tIns="40640" rIns="81280" bIns="40640" rtlCol="0" anchor="ctr">
            <a:normAutofit/>
          </a:bodyPr>
          <a:lstStyle>
            <a:lvl1pPr algn="ctr" defTabSz="914400" rtl="0" eaLnBrk="1" latinLnBrk="0" hangingPunct="1">
              <a:lnSpc>
                <a:spcPct val="90000"/>
              </a:lnSpc>
              <a:spcBef>
                <a:spcPct val="0"/>
              </a:spcBef>
              <a:buNone/>
              <a:defRPr sz="4800" kern="1200">
                <a:solidFill>
                  <a:srgbClr val="3E3E3E"/>
                </a:solidFill>
                <a:latin typeface="KyivType Sans2" panose="00000500000000000000" pitchFamily="50" charset="0"/>
                <a:ea typeface="+mj-ea"/>
                <a:cs typeface="+mj-cs"/>
              </a:defRPr>
            </a:lvl1pPr>
          </a:lstStyle>
          <a:p>
            <a:pPr>
              <a:lnSpc>
                <a:spcPts val="2982"/>
              </a:lnSpc>
            </a:pPr>
            <a:r>
              <a:rPr lang="fr-FR" cap="small" dirty="0" smtClean="0"/>
              <a:t>Hydra n°1 Fluide</a:t>
            </a:r>
            <a:endParaRPr lang="fr-FR" cap="small" dirty="0"/>
          </a:p>
          <a:p>
            <a:pPr>
              <a:lnSpc>
                <a:spcPts val="2982"/>
              </a:lnSpc>
            </a:pPr>
            <a:endParaRPr lang="fr-FR" sz="1934" b="1" cap="small" dirty="0"/>
          </a:p>
        </p:txBody>
      </p:sp>
      <p:pic>
        <p:nvPicPr>
          <p:cNvPr id="27" name="Image 26"/>
          <p:cNvPicPr>
            <a:picLocks noChangeAspect="1"/>
          </p:cNvPicPr>
          <p:nvPr/>
        </p:nvPicPr>
        <p:blipFill rotWithShape="1">
          <a:blip r:embed="rId6" cstate="print">
            <a:extLst>
              <a:ext uri="{28A0092B-C50C-407E-A947-70E740481C1C}">
                <a14:useLocalDpi xmlns:a14="http://schemas.microsoft.com/office/drawing/2010/main" val="0"/>
              </a:ext>
            </a:extLst>
          </a:blip>
          <a:srcRect b="18851"/>
          <a:stretch/>
        </p:blipFill>
        <p:spPr>
          <a:xfrm>
            <a:off x="8194089" y="1654856"/>
            <a:ext cx="4079151" cy="4541424"/>
          </a:xfrm>
          <a:prstGeom prst="rect">
            <a:avLst/>
          </a:prstGeom>
          <a:noFill/>
        </p:spPr>
      </p:pic>
      <p:pic>
        <p:nvPicPr>
          <p:cNvPr id="2" name="Image 1"/>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148120" y="1111260"/>
            <a:ext cx="3740382" cy="5610572"/>
          </a:xfrm>
          <a:prstGeom prst="rect">
            <a:avLst/>
          </a:prstGeom>
        </p:spPr>
      </p:pic>
      <p:sp>
        <p:nvSpPr>
          <p:cNvPr id="15" name="Rectangle 14"/>
          <p:cNvSpPr/>
          <p:nvPr/>
        </p:nvSpPr>
        <p:spPr>
          <a:xfrm>
            <a:off x="9216154" y="2888805"/>
            <a:ext cx="1672348" cy="276999"/>
          </a:xfrm>
          <a:prstGeom prst="rect">
            <a:avLst/>
          </a:prstGeom>
        </p:spPr>
        <p:txBody>
          <a:bodyPr wrap="square">
            <a:spAutoFit/>
          </a:bodyPr>
          <a:lstStyle/>
          <a:p>
            <a:pPr algn="ctr">
              <a:defRPr/>
            </a:pPr>
            <a:r>
              <a:rPr lang="fr-FR" sz="1200" dirty="0" smtClean="0">
                <a:solidFill>
                  <a:prstClr val="black"/>
                </a:solidFill>
                <a:latin typeface="Roboto" panose="02000000000000000000" pitchFamily="2" charset="0"/>
                <a:ea typeface="Roboto" panose="02000000000000000000" pitchFamily="2" charset="0"/>
              </a:rPr>
              <a:t>+ </a:t>
            </a:r>
            <a:r>
              <a:rPr lang="fr-FR" sz="1200" dirty="0" err="1" smtClean="0">
                <a:solidFill>
                  <a:prstClr val="black"/>
                </a:solidFill>
                <a:latin typeface="Roboto" panose="02000000000000000000" pitchFamily="2" charset="0"/>
                <a:ea typeface="Roboto" panose="02000000000000000000" pitchFamily="2" charset="0"/>
              </a:rPr>
              <a:t>Aloe</a:t>
            </a:r>
            <a:r>
              <a:rPr lang="fr-FR" sz="1200" dirty="0" smtClean="0">
                <a:solidFill>
                  <a:prstClr val="black"/>
                </a:solidFill>
                <a:latin typeface="Roboto" panose="02000000000000000000" pitchFamily="2" charset="0"/>
                <a:ea typeface="Roboto" panose="02000000000000000000" pitchFamily="2" charset="0"/>
              </a:rPr>
              <a:t> </a:t>
            </a:r>
            <a:r>
              <a:rPr lang="fr-FR" sz="1200" dirty="0" err="1" smtClean="0">
                <a:solidFill>
                  <a:prstClr val="black"/>
                </a:solidFill>
                <a:latin typeface="Roboto" panose="02000000000000000000" pitchFamily="2" charset="0"/>
                <a:ea typeface="Roboto" panose="02000000000000000000" pitchFamily="2" charset="0"/>
              </a:rPr>
              <a:t>vera</a:t>
            </a:r>
            <a:endParaRPr lang="fr-FR" sz="1200" dirty="0" smtClean="0">
              <a:solidFill>
                <a:prstClr val="black"/>
              </a:solidFill>
              <a:latin typeface="Roboto" panose="02000000000000000000" pitchFamily="2" charset="0"/>
              <a:ea typeface="Roboto" panose="02000000000000000000" pitchFamily="2" charset="0"/>
            </a:endParaRPr>
          </a:p>
        </p:txBody>
      </p:sp>
    </p:spTree>
    <p:extLst>
      <p:ext uri="{BB962C8B-B14F-4D97-AF65-F5344CB8AC3E}">
        <p14:creationId xmlns:p14="http://schemas.microsoft.com/office/powerpoint/2010/main" val="38223953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0"/>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31"/>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21"/>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2"/>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18" grpId="0" animBg="1"/>
      <p:bldP spid="21"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1772238" y="515956"/>
            <a:ext cx="8625411" cy="726188"/>
          </a:xfrm>
          <a:prstGeom prst="rect">
            <a:avLst/>
          </a:prstGeom>
          <a:solidFill>
            <a:srgbClr val="C2E1E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4" name="Espace réservé du titre 1"/>
          <p:cNvSpPr txBox="1">
            <a:spLocks/>
          </p:cNvSpPr>
          <p:nvPr/>
        </p:nvSpPr>
        <p:spPr>
          <a:xfrm>
            <a:off x="0" y="381000"/>
            <a:ext cx="12192000" cy="1510948"/>
          </a:xfrm>
          <a:prstGeom prst="rect">
            <a:avLst/>
          </a:prstGeom>
        </p:spPr>
        <p:txBody>
          <a:bodyPr vert="horz" lIns="81280" tIns="40640" rIns="81280" bIns="40640" rtlCol="0" anchor="ctr">
            <a:normAutofit/>
          </a:bodyPr>
          <a:lstStyle>
            <a:lvl1pPr algn="ctr" defTabSz="914400" rtl="0" eaLnBrk="1" latinLnBrk="0" hangingPunct="1">
              <a:lnSpc>
                <a:spcPct val="90000"/>
              </a:lnSpc>
              <a:spcBef>
                <a:spcPct val="0"/>
              </a:spcBef>
              <a:buNone/>
              <a:defRPr sz="4800" kern="1200">
                <a:solidFill>
                  <a:srgbClr val="3E3E3E"/>
                </a:solidFill>
                <a:latin typeface="KyivType Sans2" panose="00000500000000000000" pitchFamily="50" charset="0"/>
                <a:ea typeface="+mj-ea"/>
                <a:cs typeface="+mj-cs"/>
              </a:defRPr>
            </a:lvl1pPr>
          </a:lstStyle>
          <a:p>
            <a:pPr>
              <a:lnSpc>
                <a:spcPts val="2982"/>
              </a:lnSpc>
            </a:pPr>
            <a:r>
              <a:rPr lang="fr-FR" cap="small" dirty="0" smtClean="0"/>
              <a:t>Hydra n°1 Fluide</a:t>
            </a:r>
            <a:endParaRPr lang="fr-FR" cap="small" dirty="0"/>
          </a:p>
          <a:p>
            <a:pPr>
              <a:lnSpc>
                <a:spcPts val="2982"/>
              </a:lnSpc>
            </a:pPr>
            <a:endParaRPr lang="fr-FR" sz="1934" b="1" cap="small" dirty="0"/>
          </a:p>
        </p:txBody>
      </p:sp>
      <p:pic>
        <p:nvPicPr>
          <p:cNvPr id="6" name="Imag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255069" y="5146541"/>
            <a:ext cx="510285" cy="700090"/>
          </a:xfrm>
          <a:prstGeom prst="rect">
            <a:avLst/>
          </a:prstGeom>
        </p:spPr>
      </p:pic>
      <p:pic>
        <p:nvPicPr>
          <p:cNvPr id="9" name="Image 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721813" y="5153535"/>
            <a:ext cx="489128" cy="671064"/>
          </a:xfrm>
          <a:prstGeom prst="rect">
            <a:avLst/>
          </a:prstGeom>
        </p:spPr>
      </p:pic>
      <p:pic>
        <p:nvPicPr>
          <p:cNvPr id="10" name="Image 9"/>
          <p:cNvPicPr>
            <a:picLocks noChangeAspect="1"/>
          </p:cNvPicPr>
          <p:nvPr/>
        </p:nvPicPr>
        <p:blipFill rotWithShape="1">
          <a:blip r:embed="rId5" cstate="print">
            <a:extLst>
              <a:ext uri="{28A0092B-C50C-407E-A947-70E740481C1C}">
                <a14:useLocalDpi xmlns:a14="http://schemas.microsoft.com/office/drawing/2010/main" val="0"/>
              </a:ext>
            </a:extLst>
          </a:blip>
          <a:srcRect l="28880" t="13223" r="9582" b="24363"/>
          <a:stretch/>
        </p:blipFill>
        <p:spPr>
          <a:xfrm>
            <a:off x="6128244" y="5222293"/>
            <a:ext cx="533897" cy="517386"/>
          </a:xfrm>
          <a:prstGeom prst="rect">
            <a:avLst/>
          </a:prstGeom>
        </p:spPr>
      </p:pic>
      <p:sp>
        <p:nvSpPr>
          <p:cNvPr id="11" name="Rectangle 10"/>
          <p:cNvSpPr/>
          <p:nvPr/>
        </p:nvSpPr>
        <p:spPr>
          <a:xfrm>
            <a:off x="119951" y="5891058"/>
            <a:ext cx="3328283" cy="954107"/>
          </a:xfrm>
          <a:prstGeom prst="rect">
            <a:avLst/>
          </a:prstGeom>
        </p:spPr>
        <p:txBody>
          <a:bodyPr wrap="square">
            <a:spAutoFit/>
          </a:bodyPr>
          <a:lstStyle/>
          <a:p>
            <a:pPr algn="ctr">
              <a:defRPr/>
            </a:pPr>
            <a:r>
              <a:rPr lang="fr-FR" sz="1200" b="1" dirty="0" smtClean="0">
                <a:solidFill>
                  <a:srgbClr val="3E3E3E"/>
                </a:solidFill>
                <a:latin typeface="Roboto Light" panose="020B0604020202020204" charset="0"/>
                <a:ea typeface="Roboto Light" panose="020B0604020202020204" charset="0"/>
              </a:rPr>
              <a:t>Complexe hydratant </a:t>
            </a:r>
            <a:r>
              <a:rPr lang="fr-FR" sz="1100" dirty="0" smtClean="0">
                <a:solidFill>
                  <a:srgbClr val="3E3E3E"/>
                </a:solidFill>
                <a:latin typeface="Roboto Light" panose="020B0604020202020204" charset="0"/>
                <a:ea typeface="Roboto Light" panose="020B0604020202020204" charset="0"/>
              </a:rPr>
              <a:t>: </a:t>
            </a:r>
          </a:p>
          <a:p>
            <a:pPr algn="ctr">
              <a:defRPr/>
            </a:pPr>
            <a:r>
              <a:rPr lang="fr-FR" sz="1100" i="1" dirty="0" err="1" smtClean="0">
                <a:solidFill>
                  <a:srgbClr val="3E3E3E"/>
                </a:solidFill>
                <a:latin typeface="Roboto Light" panose="020B0604020202020204" charset="0"/>
                <a:ea typeface="Roboto Light" panose="020B0604020202020204" charset="0"/>
              </a:rPr>
              <a:t>Aloe</a:t>
            </a:r>
            <a:r>
              <a:rPr lang="fr-FR" sz="1100" i="1" dirty="0" smtClean="0">
                <a:solidFill>
                  <a:srgbClr val="3E3E3E"/>
                </a:solidFill>
                <a:latin typeface="Roboto Light" panose="020B0604020202020204" charset="0"/>
                <a:ea typeface="Roboto Light" panose="020B0604020202020204" charset="0"/>
              </a:rPr>
              <a:t> </a:t>
            </a:r>
            <a:r>
              <a:rPr lang="fr-FR" sz="1100" i="1" dirty="0" err="1" smtClean="0">
                <a:solidFill>
                  <a:srgbClr val="3E3E3E"/>
                </a:solidFill>
                <a:latin typeface="Roboto Light" panose="020B0604020202020204" charset="0"/>
                <a:ea typeface="Roboto Light" panose="020B0604020202020204" charset="0"/>
              </a:rPr>
              <a:t>vera</a:t>
            </a:r>
            <a:r>
              <a:rPr lang="fr-FR" sz="1100" i="1" dirty="0" smtClean="0">
                <a:solidFill>
                  <a:srgbClr val="3E3E3E"/>
                </a:solidFill>
                <a:latin typeface="Roboto Light" panose="020B0604020202020204" charset="0"/>
                <a:ea typeface="Roboto Light" panose="020B0604020202020204" charset="0"/>
              </a:rPr>
              <a:t> bio, </a:t>
            </a:r>
            <a:r>
              <a:rPr lang="fr-FR" sz="1100" i="1" dirty="0" err="1" smtClean="0">
                <a:solidFill>
                  <a:srgbClr val="3E3E3E"/>
                </a:solidFill>
                <a:latin typeface="Roboto Light" panose="020B0604020202020204" charset="0"/>
                <a:ea typeface="Roboto Light" panose="020B0604020202020204" charset="0"/>
              </a:rPr>
              <a:t>phytosqualane</a:t>
            </a:r>
            <a:r>
              <a:rPr lang="fr-FR" sz="1100" i="1" dirty="0" smtClean="0">
                <a:solidFill>
                  <a:srgbClr val="3E3E3E"/>
                </a:solidFill>
                <a:latin typeface="Roboto Light" panose="020B0604020202020204" charset="0"/>
                <a:ea typeface="Roboto Light" panose="020B0604020202020204" charset="0"/>
              </a:rPr>
              <a:t> d’olive, </a:t>
            </a:r>
            <a:r>
              <a:rPr lang="fr-FR" sz="1100" i="1" dirty="0" err="1" smtClean="0">
                <a:solidFill>
                  <a:srgbClr val="3E3E3E"/>
                </a:solidFill>
                <a:latin typeface="Roboto Light" panose="020B0604020202020204" charset="0"/>
                <a:ea typeface="Roboto Light" panose="020B0604020202020204" charset="0"/>
              </a:rPr>
              <a:t>imperata</a:t>
            </a:r>
            <a:r>
              <a:rPr lang="fr-FR" sz="1100" i="1" dirty="0" smtClean="0">
                <a:solidFill>
                  <a:srgbClr val="3E3E3E"/>
                </a:solidFill>
                <a:latin typeface="Roboto Light" panose="020B0604020202020204" charset="0"/>
                <a:ea typeface="Roboto Light" panose="020B0604020202020204" charset="0"/>
              </a:rPr>
              <a:t> </a:t>
            </a:r>
            <a:r>
              <a:rPr lang="fr-FR" sz="1100" i="1" dirty="0" err="1" smtClean="0">
                <a:solidFill>
                  <a:srgbClr val="3E3E3E"/>
                </a:solidFill>
                <a:latin typeface="Roboto Light" panose="020B0604020202020204" charset="0"/>
                <a:ea typeface="Roboto Light" panose="020B0604020202020204" charset="0"/>
              </a:rPr>
              <a:t>cylindrica</a:t>
            </a:r>
            <a:r>
              <a:rPr lang="fr-FR" sz="1100" i="1" dirty="0" smtClean="0">
                <a:solidFill>
                  <a:srgbClr val="3E3E3E"/>
                </a:solidFill>
                <a:latin typeface="Roboto Light" panose="020B0604020202020204" charset="0"/>
                <a:ea typeface="Roboto Light" panose="020B0604020202020204" charset="0"/>
              </a:rPr>
              <a:t>, vitamines ACE</a:t>
            </a:r>
            <a:r>
              <a:rPr lang="fr-FR" sz="1100" b="1" i="1" dirty="0" smtClean="0">
                <a:solidFill>
                  <a:srgbClr val="3E3E3E"/>
                </a:solidFill>
                <a:latin typeface="Roboto Light" panose="020B0604020202020204" charset="0"/>
                <a:ea typeface="Roboto Light" panose="020B0604020202020204" charset="0"/>
              </a:rPr>
              <a:t>, Acide hyaluronique de Haut et Bas Poids Moléculaire </a:t>
            </a:r>
          </a:p>
          <a:p>
            <a:pPr algn="ctr">
              <a:defRPr/>
            </a:pPr>
            <a:r>
              <a:rPr lang="fr-FR" sz="1100" b="1" i="1" dirty="0" smtClean="0">
                <a:solidFill>
                  <a:srgbClr val="3E3E3E"/>
                </a:solidFill>
              </a:rPr>
              <a:t> </a:t>
            </a:r>
            <a:endParaRPr lang="fr-FR" sz="1100" b="1" i="1" dirty="0">
              <a:solidFill>
                <a:srgbClr val="3E3E3E"/>
              </a:solidFill>
            </a:endParaRPr>
          </a:p>
        </p:txBody>
      </p:sp>
      <p:sp>
        <p:nvSpPr>
          <p:cNvPr id="13" name="Rectangle 12"/>
          <p:cNvSpPr/>
          <p:nvPr/>
        </p:nvSpPr>
        <p:spPr>
          <a:xfrm>
            <a:off x="6031622" y="5965875"/>
            <a:ext cx="1911076" cy="646331"/>
          </a:xfrm>
          <a:prstGeom prst="rect">
            <a:avLst/>
          </a:prstGeom>
        </p:spPr>
        <p:txBody>
          <a:bodyPr wrap="square">
            <a:spAutoFit/>
          </a:bodyPr>
          <a:lstStyle/>
          <a:p>
            <a:pPr algn="ctr">
              <a:defRPr/>
            </a:pPr>
            <a:r>
              <a:rPr lang="fr-FR" sz="1200" dirty="0" smtClean="0">
                <a:solidFill>
                  <a:srgbClr val="3E3E3E"/>
                </a:solidFill>
                <a:latin typeface="Roboto" panose="02000000000000000000" pitchFamily="2" charset="0"/>
                <a:ea typeface="Roboto" panose="02000000000000000000" pitchFamily="2" charset="0"/>
              </a:rPr>
              <a:t>Glycérine végétale, PCA et polysaccharides </a:t>
            </a:r>
          </a:p>
          <a:p>
            <a:pPr algn="ctr">
              <a:defRPr/>
            </a:pPr>
            <a:r>
              <a:rPr lang="fr-FR" sz="1200" b="1" dirty="0" smtClean="0">
                <a:solidFill>
                  <a:srgbClr val="3E3E3E"/>
                </a:solidFill>
                <a:latin typeface="Roboto" panose="02000000000000000000" pitchFamily="2" charset="0"/>
                <a:ea typeface="Roboto" panose="02000000000000000000" pitchFamily="2" charset="0"/>
              </a:rPr>
              <a:t>Hydratants</a:t>
            </a:r>
            <a:endParaRPr lang="fr-FR" sz="1200" b="1" dirty="0">
              <a:solidFill>
                <a:srgbClr val="3E3E3E"/>
              </a:solidFill>
              <a:latin typeface="Roboto" panose="02000000000000000000" pitchFamily="2" charset="0"/>
              <a:ea typeface="Roboto" panose="02000000000000000000" pitchFamily="2" charset="0"/>
            </a:endParaRPr>
          </a:p>
        </p:txBody>
      </p:sp>
      <p:sp>
        <p:nvSpPr>
          <p:cNvPr id="14" name="Rectangle 13"/>
          <p:cNvSpPr/>
          <p:nvPr/>
        </p:nvSpPr>
        <p:spPr>
          <a:xfrm>
            <a:off x="8146363" y="5975225"/>
            <a:ext cx="1672348" cy="646331"/>
          </a:xfrm>
          <a:prstGeom prst="rect">
            <a:avLst/>
          </a:prstGeom>
        </p:spPr>
        <p:txBody>
          <a:bodyPr wrap="square">
            <a:spAutoFit/>
          </a:bodyPr>
          <a:lstStyle/>
          <a:p>
            <a:pPr algn="ctr">
              <a:defRPr/>
            </a:pPr>
            <a:r>
              <a:rPr lang="fr-FR" sz="1200" dirty="0" smtClean="0">
                <a:solidFill>
                  <a:prstClr val="black"/>
                </a:solidFill>
                <a:latin typeface="Roboto" panose="02000000000000000000" pitchFamily="2" charset="0"/>
                <a:ea typeface="Roboto" panose="02000000000000000000" pitchFamily="2" charset="0"/>
              </a:rPr>
              <a:t>silicium </a:t>
            </a:r>
          </a:p>
          <a:p>
            <a:pPr algn="ctr">
              <a:defRPr/>
            </a:pPr>
            <a:r>
              <a:rPr lang="fr-FR" sz="1200" b="1" dirty="0" err="1" smtClean="0">
                <a:solidFill>
                  <a:prstClr val="black"/>
                </a:solidFill>
                <a:latin typeface="Roboto" panose="02000000000000000000" pitchFamily="2" charset="0"/>
                <a:ea typeface="Roboto" panose="02000000000000000000" pitchFamily="2" charset="0"/>
              </a:rPr>
              <a:t>Restrucurant</a:t>
            </a:r>
            <a:r>
              <a:rPr lang="fr-FR" sz="1200" b="1" dirty="0" smtClean="0">
                <a:solidFill>
                  <a:prstClr val="black"/>
                </a:solidFill>
                <a:latin typeface="Roboto" panose="02000000000000000000" pitchFamily="2" charset="0"/>
                <a:ea typeface="Roboto" panose="02000000000000000000" pitchFamily="2" charset="0"/>
              </a:rPr>
              <a:t>, </a:t>
            </a:r>
            <a:r>
              <a:rPr lang="fr-FR" sz="1200" b="1" dirty="0" err="1" smtClean="0">
                <a:solidFill>
                  <a:prstClr val="black"/>
                </a:solidFill>
                <a:latin typeface="Roboto" panose="02000000000000000000" pitchFamily="2" charset="0"/>
                <a:ea typeface="Roboto" panose="02000000000000000000" pitchFamily="2" charset="0"/>
              </a:rPr>
              <a:t>redensifiant</a:t>
            </a:r>
            <a:r>
              <a:rPr lang="fr-FR" sz="1200" b="1" dirty="0" smtClean="0">
                <a:solidFill>
                  <a:prstClr val="black"/>
                </a:solidFill>
                <a:latin typeface="Roboto" panose="02000000000000000000" pitchFamily="2" charset="0"/>
                <a:ea typeface="Roboto" panose="02000000000000000000" pitchFamily="2" charset="0"/>
              </a:rPr>
              <a:t>  </a:t>
            </a:r>
            <a:endParaRPr lang="fr-FR" sz="1200" b="1" dirty="0">
              <a:solidFill>
                <a:prstClr val="black"/>
              </a:solidFill>
              <a:latin typeface="Roboto" panose="02000000000000000000" pitchFamily="2" charset="0"/>
              <a:ea typeface="Roboto" panose="02000000000000000000" pitchFamily="2" charset="0"/>
            </a:endParaRPr>
          </a:p>
        </p:txBody>
      </p:sp>
      <p:pic>
        <p:nvPicPr>
          <p:cNvPr id="15" name="Image 14"/>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673290" y="5146055"/>
            <a:ext cx="527924" cy="724290"/>
          </a:xfrm>
          <a:prstGeom prst="rect">
            <a:avLst/>
          </a:prstGeom>
        </p:spPr>
      </p:pic>
      <p:pic>
        <p:nvPicPr>
          <p:cNvPr id="17" name="Image 16"/>
          <p:cNvPicPr>
            <a:picLocks noChangeAspect="1"/>
          </p:cNvPicPr>
          <p:nvPr/>
        </p:nvPicPr>
        <p:blipFill rotWithShape="1">
          <a:blip r:embed="rId7" cstate="print">
            <a:extLst>
              <a:ext uri="{28A0092B-C50C-407E-A947-70E740481C1C}">
                <a14:useLocalDpi xmlns:a14="http://schemas.microsoft.com/office/drawing/2010/main" val="0"/>
              </a:ext>
            </a:extLst>
          </a:blip>
          <a:srcRect l="32226" t="18331" r="21301" b="16717"/>
          <a:stretch/>
        </p:blipFill>
        <p:spPr>
          <a:xfrm>
            <a:off x="10100930" y="5220928"/>
            <a:ext cx="583594" cy="518751"/>
          </a:xfrm>
          <a:prstGeom prst="rect">
            <a:avLst/>
          </a:prstGeom>
        </p:spPr>
      </p:pic>
      <p:pic>
        <p:nvPicPr>
          <p:cNvPr id="18" name="Image 17"/>
          <p:cNvPicPr>
            <a:picLocks noChangeAspect="1"/>
          </p:cNvPicPr>
          <p:nvPr/>
        </p:nvPicPr>
        <p:blipFill rotWithShape="1">
          <a:blip r:embed="rId8" cstate="print">
            <a:extLst>
              <a:ext uri="{28A0092B-C50C-407E-A947-70E740481C1C}">
                <a14:useLocalDpi xmlns:a14="http://schemas.microsoft.com/office/drawing/2010/main" val="0"/>
              </a:ext>
            </a:extLst>
          </a:blip>
          <a:srcRect l="20540" t="15503" r="18914" b="2087"/>
          <a:stretch/>
        </p:blipFill>
        <p:spPr>
          <a:xfrm>
            <a:off x="11339904" y="5210654"/>
            <a:ext cx="595094" cy="595093"/>
          </a:xfrm>
          <a:prstGeom prst="rect">
            <a:avLst/>
          </a:prstGeom>
        </p:spPr>
      </p:pic>
      <p:pic>
        <p:nvPicPr>
          <p:cNvPr id="19" name="Image 18"/>
          <p:cNvPicPr>
            <a:picLocks noChangeAspect="1"/>
          </p:cNvPicPr>
          <p:nvPr/>
        </p:nvPicPr>
        <p:blipFill rotWithShape="1">
          <a:blip r:embed="rId9" cstate="print">
            <a:extLst>
              <a:ext uri="{28A0092B-C50C-407E-A947-70E740481C1C}">
                <a14:useLocalDpi xmlns:a14="http://schemas.microsoft.com/office/drawing/2010/main" val="0"/>
              </a:ext>
            </a:extLst>
          </a:blip>
          <a:srcRect l="7270" t="-2" b="32033"/>
          <a:stretch/>
        </p:blipFill>
        <p:spPr>
          <a:xfrm>
            <a:off x="10718898" y="5195486"/>
            <a:ext cx="586632" cy="544193"/>
          </a:xfrm>
          <a:prstGeom prst="rect">
            <a:avLst/>
          </a:prstGeom>
        </p:spPr>
      </p:pic>
      <p:sp>
        <p:nvSpPr>
          <p:cNvPr id="21" name="Rectangle 20"/>
          <p:cNvSpPr/>
          <p:nvPr/>
        </p:nvSpPr>
        <p:spPr>
          <a:xfrm>
            <a:off x="3060889" y="5146055"/>
            <a:ext cx="792387" cy="830997"/>
          </a:xfrm>
          <a:prstGeom prst="rect">
            <a:avLst/>
          </a:prstGeom>
        </p:spPr>
        <p:txBody>
          <a:bodyPr wrap="square">
            <a:spAutoFit/>
          </a:bodyPr>
          <a:lstStyle/>
          <a:p>
            <a:pPr algn="ctr">
              <a:defRPr/>
            </a:pPr>
            <a:r>
              <a:rPr lang="fr-FR" sz="4800" b="1" dirty="0" smtClean="0">
                <a:solidFill>
                  <a:srgbClr val="C2E1EB"/>
                </a:solidFill>
                <a:latin typeface="Roboto" panose="02000000000000000000" pitchFamily="2" charset="0"/>
                <a:ea typeface="Roboto" panose="02000000000000000000" pitchFamily="2" charset="0"/>
              </a:rPr>
              <a:t>+</a:t>
            </a:r>
            <a:endParaRPr lang="fr-FR" sz="1100" b="1" dirty="0">
              <a:solidFill>
                <a:srgbClr val="C2E1EB"/>
              </a:solidFill>
              <a:latin typeface="Roboto" panose="02000000000000000000" pitchFamily="2" charset="0"/>
              <a:ea typeface="Roboto" panose="02000000000000000000" pitchFamily="2" charset="0"/>
            </a:endParaRPr>
          </a:p>
        </p:txBody>
      </p:sp>
      <p:sp>
        <p:nvSpPr>
          <p:cNvPr id="22" name="Rectangle 21"/>
          <p:cNvSpPr/>
          <p:nvPr/>
        </p:nvSpPr>
        <p:spPr>
          <a:xfrm>
            <a:off x="9285514" y="5969585"/>
            <a:ext cx="3328283" cy="461665"/>
          </a:xfrm>
          <a:prstGeom prst="rect">
            <a:avLst/>
          </a:prstGeom>
        </p:spPr>
        <p:txBody>
          <a:bodyPr wrap="square">
            <a:spAutoFit/>
          </a:bodyPr>
          <a:lstStyle/>
          <a:p>
            <a:pPr algn="ctr">
              <a:defRPr/>
            </a:pPr>
            <a:r>
              <a:rPr lang="fr-FR" sz="1200" dirty="0" smtClean="0">
                <a:solidFill>
                  <a:prstClr val="black"/>
                </a:solidFill>
                <a:latin typeface="Roboto" panose="02000000000000000000" pitchFamily="2" charset="0"/>
                <a:ea typeface="Roboto" panose="02000000000000000000" pitchFamily="2" charset="0"/>
              </a:rPr>
              <a:t>HE  de rose, camomille et jasmin </a:t>
            </a:r>
          </a:p>
          <a:p>
            <a:pPr algn="ctr">
              <a:defRPr/>
            </a:pPr>
            <a:r>
              <a:rPr lang="fr-FR" sz="1200" b="1" dirty="0" smtClean="0">
                <a:solidFill>
                  <a:prstClr val="black"/>
                </a:solidFill>
                <a:latin typeface="Roboto" panose="02000000000000000000" pitchFamily="2" charset="0"/>
                <a:ea typeface="Roboto" panose="02000000000000000000" pitchFamily="2" charset="0"/>
              </a:rPr>
              <a:t>Équilibrant, relaxant</a:t>
            </a:r>
            <a:endParaRPr lang="fr-FR" sz="1200" b="1" dirty="0">
              <a:solidFill>
                <a:prstClr val="black"/>
              </a:solidFill>
              <a:latin typeface="Roboto" panose="02000000000000000000" pitchFamily="2" charset="0"/>
              <a:ea typeface="Roboto" panose="02000000000000000000" pitchFamily="2" charset="0"/>
            </a:endParaRPr>
          </a:p>
        </p:txBody>
      </p:sp>
      <p:sp>
        <p:nvSpPr>
          <p:cNvPr id="24" name="Rectangle 23"/>
          <p:cNvSpPr/>
          <p:nvPr/>
        </p:nvSpPr>
        <p:spPr>
          <a:xfrm>
            <a:off x="4550736" y="1552211"/>
            <a:ext cx="5846914" cy="3093385"/>
          </a:xfrm>
          <a:prstGeom prst="rect">
            <a:avLst/>
          </a:prstGeom>
          <a:noFill/>
          <a:ln>
            <a:solidFill>
              <a:srgbClr val="C2E1E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6" name="Rectangle 25"/>
          <p:cNvSpPr/>
          <p:nvPr/>
        </p:nvSpPr>
        <p:spPr>
          <a:xfrm>
            <a:off x="4629405" y="1704356"/>
            <a:ext cx="5782456" cy="2585323"/>
          </a:xfrm>
          <a:prstGeom prst="rect">
            <a:avLst/>
          </a:prstGeom>
        </p:spPr>
        <p:txBody>
          <a:bodyPr wrap="square">
            <a:spAutoFit/>
          </a:bodyPr>
          <a:lstStyle/>
          <a:p>
            <a:pPr algn="just">
              <a:defRPr/>
            </a:pPr>
            <a:r>
              <a:rPr lang="fr-FR" dirty="0">
                <a:solidFill>
                  <a:srgbClr val="3E3E3E"/>
                </a:solidFill>
                <a:latin typeface="Roboto" panose="02000000000000000000" pitchFamily="2" charset="0"/>
                <a:ea typeface="Roboto" panose="02000000000000000000" pitchFamily="2" charset="0"/>
              </a:rPr>
              <a:t>▪ </a:t>
            </a:r>
            <a:r>
              <a:rPr lang="fr-FR" dirty="0" smtClean="0">
                <a:solidFill>
                  <a:srgbClr val="3E3E3E"/>
                </a:solidFill>
                <a:latin typeface="Roboto" panose="02000000000000000000" pitchFamily="2" charset="0"/>
                <a:ea typeface="Roboto" panose="02000000000000000000" pitchFamily="2" charset="0"/>
              </a:rPr>
              <a:t>Idéal </a:t>
            </a:r>
            <a:r>
              <a:rPr lang="fr-FR" dirty="0">
                <a:solidFill>
                  <a:srgbClr val="3E3E3E"/>
                </a:solidFill>
                <a:latin typeface="Roboto" panose="02000000000000000000" pitchFamily="2" charset="0"/>
                <a:ea typeface="Roboto" panose="02000000000000000000" pitchFamily="2" charset="0"/>
              </a:rPr>
              <a:t>pour </a:t>
            </a:r>
            <a:r>
              <a:rPr lang="fr-FR" dirty="0" smtClean="0">
                <a:solidFill>
                  <a:srgbClr val="3E3E3E"/>
                </a:solidFill>
                <a:latin typeface="Roboto" panose="02000000000000000000" pitchFamily="2" charset="0"/>
                <a:ea typeface="Roboto" panose="02000000000000000000" pitchFamily="2" charset="0"/>
              </a:rPr>
              <a:t>les peaux grasses ou mixtes déshydratées.</a:t>
            </a:r>
            <a:endParaRPr lang="fr-FR" dirty="0">
              <a:solidFill>
                <a:srgbClr val="3E3E3E"/>
              </a:solidFill>
              <a:latin typeface="Roboto" panose="02000000000000000000" pitchFamily="2" charset="0"/>
              <a:ea typeface="Roboto" panose="02000000000000000000" pitchFamily="2" charset="0"/>
            </a:endParaRPr>
          </a:p>
          <a:p>
            <a:pPr algn="just">
              <a:defRPr/>
            </a:pPr>
            <a:endParaRPr lang="fr-FR" dirty="0">
              <a:solidFill>
                <a:srgbClr val="3E3E3E"/>
              </a:solidFill>
              <a:latin typeface="Roboto" panose="02000000000000000000" pitchFamily="2" charset="0"/>
              <a:ea typeface="Roboto" panose="02000000000000000000" pitchFamily="2" charset="0"/>
            </a:endParaRPr>
          </a:p>
          <a:p>
            <a:pPr algn="just">
              <a:defRPr/>
            </a:pPr>
            <a:r>
              <a:rPr lang="fr-FR" dirty="0">
                <a:solidFill>
                  <a:srgbClr val="3E3E3E"/>
                </a:solidFill>
                <a:latin typeface="Roboto" panose="02000000000000000000" pitchFamily="2" charset="0"/>
                <a:ea typeface="Roboto" panose="02000000000000000000" pitchFamily="2" charset="0"/>
              </a:rPr>
              <a:t>▪ </a:t>
            </a:r>
            <a:r>
              <a:rPr lang="fr-FR" dirty="0" smtClean="0">
                <a:solidFill>
                  <a:srgbClr val="3E3E3E"/>
                </a:solidFill>
                <a:latin typeface="Roboto" panose="02000000000000000000" pitchFamily="2" charset="0"/>
                <a:ea typeface="Roboto" panose="02000000000000000000" pitchFamily="2" charset="0"/>
              </a:rPr>
              <a:t>Texture légère parfaite pour l’été.</a:t>
            </a:r>
            <a:endParaRPr lang="fr-FR" dirty="0">
              <a:solidFill>
                <a:srgbClr val="3E3E3E"/>
              </a:solidFill>
              <a:latin typeface="Roboto" panose="02000000000000000000" pitchFamily="2" charset="0"/>
              <a:ea typeface="Roboto" panose="02000000000000000000" pitchFamily="2" charset="0"/>
            </a:endParaRPr>
          </a:p>
          <a:p>
            <a:pPr algn="just">
              <a:defRPr/>
            </a:pPr>
            <a:endParaRPr lang="fr-FR" dirty="0">
              <a:solidFill>
                <a:srgbClr val="3E3E3E"/>
              </a:solidFill>
              <a:latin typeface="Roboto" panose="02000000000000000000" pitchFamily="2" charset="0"/>
              <a:ea typeface="Roboto" panose="02000000000000000000" pitchFamily="2" charset="0"/>
            </a:endParaRPr>
          </a:p>
          <a:p>
            <a:pPr algn="just">
              <a:defRPr/>
            </a:pPr>
            <a:r>
              <a:rPr lang="fr-FR" dirty="0">
                <a:solidFill>
                  <a:srgbClr val="3E3E3E"/>
                </a:solidFill>
                <a:latin typeface="Roboto" panose="02000000000000000000" pitchFamily="2" charset="0"/>
                <a:ea typeface="Roboto" panose="02000000000000000000" pitchFamily="2" charset="0"/>
              </a:rPr>
              <a:t>▪ </a:t>
            </a:r>
            <a:r>
              <a:rPr lang="fr-FR" dirty="0" smtClean="0">
                <a:solidFill>
                  <a:srgbClr val="3E3E3E"/>
                </a:solidFill>
                <a:latin typeface="Roboto" panose="02000000000000000000" pitchFamily="2" charset="0"/>
                <a:ea typeface="Roboto" panose="02000000000000000000" pitchFamily="2" charset="0"/>
              </a:rPr>
              <a:t>En complément, utiliser le </a:t>
            </a:r>
            <a:r>
              <a:rPr lang="fr-FR" cap="small" dirty="0" smtClean="0">
                <a:solidFill>
                  <a:srgbClr val="3E3E3E"/>
                </a:solidFill>
                <a:latin typeface="Roboto" panose="02000000000000000000" pitchFamily="2" charset="0"/>
                <a:ea typeface="Roboto" panose="02000000000000000000" pitchFamily="2" charset="0"/>
              </a:rPr>
              <a:t>masque hydra n°1 </a:t>
            </a:r>
          </a:p>
          <a:p>
            <a:pPr algn="just">
              <a:defRPr/>
            </a:pPr>
            <a:r>
              <a:rPr lang="fr-FR" dirty="0" smtClean="0">
                <a:solidFill>
                  <a:srgbClr val="3E3E3E"/>
                </a:solidFill>
                <a:latin typeface="Roboto" panose="02000000000000000000" pitchFamily="2" charset="0"/>
                <a:ea typeface="Roboto" panose="02000000000000000000" pitchFamily="2" charset="0"/>
              </a:rPr>
              <a:t>une à trois fois par semaine, en masque de nuit.  </a:t>
            </a:r>
          </a:p>
          <a:p>
            <a:pPr algn="just">
              <a:defRPr/>
            </a:pPr>
            <a:endParaRPr lang="fr-FR" dirty="0">
              <a:solidFill>
                <a:srgbClr val="3E3E3E"/>
              </a:solidFill>
              <a:latin typeface="Roboto" panose="02000000000000000000" pitchFamily="2" charset="0"/>
              <a:ea typeface="Roboto" panose="02000000000000000000" pitchFamily="2" charset="0"/>
            </a:endParaRPr>
          </a:p>
          <a:p>
            <a:pPr algn="just">
              <a:defRPr/>
            </a:pPr>
            <a:r>
              <a:rPr lang="fr-FR" dirty="0" smtClean="0">
                <a:solidFill>
                  <a:srgbClr val="3E3E3E"/>
                </a:solidFill>
                <a:latin typeface="Roboto" panose="02000000000000000000" pitchFamily="2" charset="0"/>
                <a:ea typeface="Roboto" panose="02000000000000000000" pitchFamily="2" charset="0"/>
              </a:rPr>
              <a:t>▪ Pour maximiser les résultats, combiner avec un</a:t>
            </a:r>
            <a:r>
              <a:rPr lang="fr-FR" cap="small" dirty="0" smtClean="0">
                <a:solidFill>
                  <a:srgbClr val="3E3E3E"/>
                </a:solidFill>
                <a:latin typeface="Roboto" panose="02000000000000000000" pitchFamily="2" charset="0"/>
                <a:ea typeface="Roboto" panose="02000000000000000000" pitchFamily="2" charset="0"/>
              </a:rPr>
              <a:t> Sérum </a:t>
            </a:r>
            <a:r>
              <a:rPr lang="fr-FR" dirty="0" smtClean="0">
                <a:solidFill>
                  <a:srgbClr val="3E3E3E"/>
                </a:solidFill>
                <a:latin typeface="Roboto" panose="02000000000000000000" pitchFamily="2" charset="0"/>
                <a:ea typeface="Roboto" panose="02000000000000000000" pitchFamily="2" charset="0"/>
              </a:rPr>
              <a:t>ou un </a:t>
            </a:r>
            <a:r>
              <a:rPr lang="fr-FR" cap="small" dirty="0" smtClean="0">
                <a:solidFill>
                  <a:srgbClr val="3E3E3E"/>
                </a:solidFill>
                <a:latin typeface="Roboto" panose="02000000000000000000" pitchFamily="2" charset="0"/>
                <a:ea typeface="Roboto" panose="02000000000000000000" pitchFamily="2" charset="0"/>
              </a:rPr>
              <a:t>Booster</a:t>
            </a:r>
            <a:endParaRPr lang="fr-FR" cap="small" dirty="0">
              <a:solidFill>
                <a:srgbClr val="3E3E3E"/>
              </a:solidFill>
              <a:latin typeface="Roboto" panose="02000000000000000000" pitchFamily="2" charset="0"/>
              <a:ea typeface="Roboto" panose="02000000000000000000" pitchFamily="2" charset="0"/>
            </a:endParaRPr>
          </a:p>
        </p:txBody>
      </p:sp>
      <p:grpSp>
        <p:nvGrpSpPr>
          <p:cNvPr id="36" name="Groupe 35"/>
          <p:cNvGrpSpPr/>
          <p:nvPr/>
        </p:nvGrpSpPr>
        <p:grpSpPr>
          <a:xfrm>
            <a:off x="1045267" y="4851594"/>
            <a:ext cx="1477650" cy="985070"/>
            <a:chOff x="294588" y="4878292"/>
            <a:chExt cx="2230528" cy="1486974"/>
          </a:xfrm>
        </p:grpSpPr>
        <p:pic>
          <p:nvPicPr>
            <p:cNvPr id="35" name="Image 34"/>
            <p:cNvPicPr>
              <a:picLocks noChangeAspect="1"/>
            </p:cNvPicPr>
            <p:nvPr/>
          </p:nvPicPr>
          <p:blipFill rotWithShape="1">
            <a:blip r:embed="rId10" cstate="print">
              <a:extLst>
                <a:ext uri="{28A0092B-C50C-407E-A947-70E740481C1C}">
                  <a14:useLocalDpi xmlns:a14="http://schemas.microsoft.com/office/drawing/2010/main" val="0"/>
                </a:ext>
              </a:extLst>
            </a:blip>
            <a:srcRect r="16768" b="8877"/>
            <a:stretch/>
          </p:blipFill>
          <p:spPr>
            <a:xfrm>
              <a:off x="533983" y="5489374"/>
              <a:ext cx="889596" cy="875892"/>
            </a:xfrm>
            <a:prstGeom prst="rect">
              <a:avLst/>
            </a:prstGeom>
          </p:spPr>
        </p:pic>
        <p:pic>
          <p:nvPicPr>
            <p:cNvPr id="27" name="Image 26"/>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1066453" y="4878292"/>
              <a:ext cx="737823" cy="737823"/>
            </a:xfrm>
            <a:prstGeom prst="rect">
              <a:avLst/>
            </a:prstGeom>
          </p:spPr>
        </p:pic>
        <p:pic>
          <p:nvPicPr>
            <p:cNvPr id="28" name="Image 27"/>
            <p:cNvPicPr>
              <a:picLocks noChangeAspect="1"/>
            </p:cNvPicPr>
            <p:nvPr/>
          </p:nvPicPr>
          <p:blipFill rotWithShape="1">
            <a:blip r:embed="rId12" cstate="print">
              <a:extLst>
                <a:ext uri="{28A0092B-C50C-407E-A947-70E740481C1C}">
                  <a14:useLocalDpi xmlns:a14="http://schemas.microsoft.com/office/drawing/2010/main" val="0"/>
                </a:ext>
              </a:extLst>
            </a:blip>
            <a:srcRect l="16942" t="36660" r="32295" b="17392"/>
            <a:stretch/>
          </p:blipFill>
          <p:spPr>
            <a:xfrm>
              <a:off x="1787293" y="4878292"/>
              <a:ext cx="737823" cy="742591"/>
            </a:xfrm>
            <a:prstGeom prst="rect">
              <a:avLst/>
            </a:prstGeom>
          </p:spPr>
        </p:pic>
        <p:pic>
          <p:nvPicPr>
            <p:cNvPr id="29" name="Image 28"/>
            <p:cNvPicPr>
              <a:picLocks noChangeAspect="1"/>
            </p:cNvPicPr>
            <p:nvPr/>
          </p:nvPicPr>
          <p:blipFill rotWithShape="1">
            <a:blip r:embed="rId13" cstate="print">
              <a:extLst>
                <a:ext uri="{28A0092B-C50C-407E-A947-70E740481C1C}">
                  <a14:useLocalDpi xmlns:a14="http://schemas.microsoft.com/office/drawing/2010/main" val="0"/>
                </a:ext>
              </a:extLst>
            </a:blip>
            <a:srcRect l="31826" t="54506" r="5573" b="3760"/>
            <a:stretch/>
          </p:blipFill>
          <p:spPr>
            <a:xfrm>
              <a:off x="294588" y="4878293"/>
              <a:ext cx="737823" cy="737823"/>
            </a:xfrm>
            <a:prstGeom prst="rect">
              <a:avLst/>
            </a:prstGeom>
          </p:spPr>
        </p:pic>
        <p:grpSp>
          <p:nvGrpSpPr>
            <p:cNvPr id="30" name="Groupe 29"/>
            <p:cNvGrpSpPr/>
            <p:nvPr/>
          </p:nvGrpSpPr>
          <p:grpSpPr>
            <a:xfrm>
              <a:off x="1429040" y="5570922"/>
              <a:ext cx="741659" cy="780156"/>
              <a:chOff x="8249965" y="2031590"/>
              <a:chExt cx="2626894" cy="2771274"/>
            </a:xfrm>
          </p:grpSpPr>
          <p:sp>
            <p:nvSpPr>
              <p:cNvPr id="31" name="Rectangle 30"/>
              <p:cNvSpPr/>
              <p:nvPr/>
            </p:nvSpPr>
            <p:spPr>
              <a:xfrm>
                <a:off x="8249965" y="2175970"/>
                <a:ext cx="2626894" cy="2626894"/>
              </a:xfrm>
              <a:prstGeom prst="rect">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32" name="Image 31"/>
              <p:cNvPicPr>
                <a:picLocks noChangeAspect="1"/>
              </p:cNvPicPr>
              <p:nvPr/>
            </p:nvPicPr>
            <p:blipFill rotWithShape="1">
              <a:blip r:embed="rId14" cstate="print">
                <a:extLst>
                  <a:ext uri="{28A0092B-C50C-407E-A947-70E740481C1C}">
                    <a14:useLocalDpi xmlns:a14="http://schemas.microsoft.com/office/drawing/2010/main" val="0"/>
                  </a:ext>
                </a:extLst>
              </a:blip>
              <a:srcRect b="18851"/>
              <a:stretch/>
            </p:blipFill>
            <p:spPr>
              <a:xfrm>
                <a:off x="8325240" y="2031590"/>
                <a:ext cx="2476344" cy="2756978"/>
              </a:xfrm>
              <a:prstGeom prst="rect">
                <a:avLst/>
              </a:prstGeom>
            </p:spPr>
          </p:pic>
        </p:grpSp>
      </p:grpSp>
      <p:pic>
        <p:nvPicPr>
          <p:cNvPr id="33" name="Image 32"/>
          <p:cNvPicPr>
            <a:picLocks noChangeAspect="1"/>
          </p:cNvPicPr>
          <p:nvPr/>
        </p:nvPicPr>
        <p:blipFill rotWithShape="1">
          <a:blip r:embed="rId15" cstate="print">
            <a:extLst>
              <a:ext uri="{28A0092B-C50C-407E-A947-70E740481C1C}">
                <a14:useLocalDpi xmlns:a14="http://schemas.microsoft.com/office/drawing/2010/main" val="0"/>
              </a:ext>
            </a:extLst>
          </a:blip>
          <a:srcRect r="16768" b="8877"/>
          <a:stretch/>
        </p:blipFill>
        <p:spPr>
          <a:xfrm>
            <a:off x="4143919" y="8273634"/>
            <a:ext cx="829236" cy="816461"/>
          </a:xfrm>
          <a:prstGeom prst="rect">
            <a:avLst/>
          </a:prstGeom>
        </p:spPr>
      </p:pic>
      <p:sp>
        <p:nvSpPr>
          <p:cNvPr id="34" name="Rectangle 33"/>
          <p:cNvSpPr/>
          <p:nvPr/>
        </p:nvSpPr>
        <p:spPr>
          <a:xfrm>
            <a:off x="7810029" y="5166815"/>
            <a:ext cx="792387" cy="830997"/>
          </a:xfrm>
          <a:prstGeom prst="rect">
            <a:avLst/>
          </a:prstGeom>
        </p:spPr>
        <p:txBody>
          <a:bodyPr wrap="square">
            <a:spAutoFit/>
          </a:bodyPr>
          <a:lstStyle/>
          <a:p>
            <a:pPr algn="ctr">
              <a:defRPr/>
            </a:pPr>
            <a:r>
              <a:rPr lang="fr-FR" sz="4800" b="1" dirty="0" smtClean="0">
                <a:solidFill>
                  <a:srgbClr val="C2E1EB"/>
                </a:solidFill>
                <a:latin typeface="Roboto" panose="02000000000000000000" pitchFamily="2" charset="0"/>
                <a:ea typeface="Roboto" panose="02000000000000000000" pitchFamily="2" charset="0"/>
              </a:rPr>
              <a:t>+</a:t>
            </a:r>
            <a:endParaRPr lang="fr-FR" sz="1100" b="1" dirty="0">
              <a:solidFill>
                <a:srgbClr val="C2E1EB"/>
              </a:solidFill>
              <a:latin typeface="Roboto" panose="02000000000000000000" pitchFamily="2" charset="0"/>
              <a:ea typeface="Roboto" panose="02000000000000000000" pitchFamily="2" charset="0"/>
            </a:endParaRPr>
          </a:p>
        </p:txBody>
      </p:sp>
      <p:sp>
        <p:nvSpPr>
          <p:cNvPr id="37" name="Rectangle 36"/>
          <p:cNvSpPr/>
          <p:nvPr/>
        </p:nvSpPr>
        <p:spPr>
          <a:xfrm>
            <a:off x="9235588" y="5159721"/>
            <a:ext cx="792387" cy="830997"/>
          </a:xfrm>
          <a:prstGeom prst="rect">
            <a:avLst/>
          </a:prstGeom>
        </p:spPr>
        <p:txBody>
          <a:bodyPr wrap="square">
            <a:spAutoFit/>
          </a:bodyPr>
          <a:lstStyle/>
          <a:p>
            <a:pPr algn="ctr">
              <a:defRPr/>
            </a:pPr>
            <a:r>
              <a:rPr lang="fr-FR" sz="4800" b="1" dirty="0" smtClean="0">
                <a:solidFill>
                  <a:srgbClr val="C2E1EB"/>
                </a:solidFill>
                <a:latin typeface="Roboto" panose="02000000000000000000" pitchFamily="2" charset="0"/>
                <a:ea typeface="Roboto" panose="02000000000000000000" pitchFamily="2" charset="0"/>
              </a:rPr>
              <a:t>+</a:t>
            </a:r>
            <a:endParaRPr lang="fr-FR" sz="1100" b="1" dirty="0">
              <a:solidFill>
                <a:srgbClr val="C2E1EB"/>
              </a:solidFill>
              <a:latin typeface="Roboto" panose="02000000000000000000" pitchFamily="2" charset="0"/>
              <a:ea typeface="Roboto" panose="02000000000000000000" pitchFamily="2" charset="0"/>
            </a:endParaRPr>
          </a:p>
        </p:txBody>
      </p:sp>
      <p:sp>
        <p:nvSpPr>
          <p:cNvPr id="38" name="object 18"/>
          <p:cNvSpPr/>
          <p:nvPr/>
        </p:nvSpPr>
        <p:spPr>
          <a:xfrm rot="17265207">
            <a:off x="1145966" y="4285457"/>
            <a:ext cx="581648" cy="139700"/>
          </a:xfrm>
          <a:custGeom>
            <a:avLst/>
            <a:gdLst/>
            <a:ahLst/>
            <a:cxnLst/>
            <a:rect l="l" t="t" r="r" b="b"/>
            <a:pathLst>
              <a:path w="524510" h="139700">
                <a:moveTo>
                  <a:pt x="52889" y="0"/>
                </a:moveTo>
                <a:lnTo>
                  <a:pt x="45806" y="2624"/>
                </a:lnTo>
                <a:lnTo>
                  <a:pt x="40906" y="7137"/>
                </a:lnTo>
                <a:lnTo>
                  <a:pt x="31038" y="27543"/>
                </a:lnTo>
                <a:lnTo>
                  <a:pt x="12903" y="68750"/>
                </a:lnTo>
                <a:lnTo>
                  <a:pt x="2578" y="89077"/>
                </a:lnTo>
                <a:lnTo>
                  <a:pt x="0" y="93687"/>
                </a:lnTo>
                <a:lnTo>
                  <a:pt x="4165" y="97066"/>
                </a:lnTo>
                <a:lnTo>
                  <a:pt x="33296" y="97135"/>
                </a:lnTo>
                <a:lnTo>
                  <a:pt x="45036" y="98016"/>
                </a:lnTo>
                <a:lnTo>
                  <a:pt x="57162" y="100672"/>
                </a:lnTo>
                <a:lnTo>
                  <a:pt x="75507" y="105933"/>
                </a:lnTo>
                <a:lnTo>
                  <a:pt x="84780" y="108198"/>
                </a:lnTo>
                <a:lnTo>
                  <a:pt x="121872" y="115798"/>
                </a:lnTo>
                <a:lnTo>
                  <a:pt x="136004" y="117022"/>
                </a:lnTo>
                <a:lnTo>
                  <a:pt x="149644" y="115239"/>
                </a:lnTo>
                <a:lnTo>
                  <a:pt x="154165" y="113944"/>
                </a:lnTo>
                <a:lnTo>
                  <a:pt x="162153" y="104038"/>
                </a:lnTo>
                <a:lnTo>
                  <a:pt x="152730" y="104787"/>
                </a:lnTo>
                <a:lnTo>
                  <a:pt x="134383" y="103711"/>
                </a:lnTo>
                <a:lnTo>
                  <a:pt x="114703" y="99101"/>
                </a:lnTo>
                <a:lnTo>
                  <a:pt x="95380" y="92914"/>
                </a:lnTo>
                <a:lnTo>
                  <a:pt x="78104" y="87109"/>
                </a:lnTo>
                <a:lnTo>
                  <a:pt x="67089" y="84113"/>
                </a:lnTo>
                <a:lnTo>
                  <a:pt x="56853" y="82234"/>
                </a:lnTo>
                <a:lnTo>
                  <a:pt x="46981" y="81185"/>
                </a:lnTo>
                <a:lnTo>
                  <a:pt x="37058" y="80683"/>
                </a:lnTo>
                <a:lnTo>
                  <a:pt x="82754" y="61438"/>
                </a:lnTo>
                <a:lnTo>
                  <a:pt x="129791" y="50636"/>
                </a:lnTo>
                <a:lnTo>
                  <a:pt x="177787" y="47205"/>
                </a:lnTo>
                <a:lnTo>
                  <a:pt x="226357" y="50074"/>
                </a:lnTo>
                <a:lnTo>
                  <a:pt x="275118" y="58170"/>
                </a:lnTo>
                <a:lnTo>
                  <a:pt x="323687" y="70422"/>
                </a:lnTo>
                <a:lnTo>
                  <a:pt x="371680" y="85758"/>
                </a:lnTo>
                <a:lnTo>
                  <a:pt x="418713" y="103105"/>
                </a:lnTo>
                <a:lnTo>
                  <a:pt x="464404" y="121392"/>
                </a:lnTo>
                <a:lnTo>
                  <a:pt x="508368" y="139547"/>
                </a:lnTo>
                <a:lnTo>
                  <a:pt x="514583" y="139376"/>
                </a:lnTo>
                <a:lnTo>
                  <a:pt x="520857" y="135885"/>
                </a:lnTo>
                <a:lnTo>
                  <a:pt x="524261" y="131062"/>
                </a:lnTo>
                <a:lnTo>
                  <a:pt x="521868" y="126898"/>
                </a:lnTo>
                <a:lnTo>
                  <a:pt x="481800" y="107400"/>
                </a:lnTo>
                <a:lnTo>
                  <a:pt x="439458" y="88548"/>
                </a:lnTo>
                <a:lnTo>
                  <a:pt x="395305" y="71087"/>
                </a:lnTo>
                <a:lnTo>
                  <a:pt x="349805" y="55764"/>
                </a:lnTo>
                <a:lnTo>
                  <a:pt x="303423" y="43323"/>
                </a:lnTo>
                <a:lnTo>
                  <a:pt x="256622" y="34508"/>
                </a:lnTo>
                <a:lnTo>
                  <a:pt x="209866" y="30067"/>
                </a:lnTo>
                <a:lnTo>
                  <a:pt x="163619" y="30743"/>
                </a:lnTo>
                <a:lnTo>
                  <a:pt x="118346" y="37281"/>
                </a:lnTo>
                <a:lnTo>
                  <a:pt x="74510" y="50429"/>
                </a:lnTo>
                <a:lnTo>
                  <a:pt x="32575" y="70929"/>
                </a:lnTo>
                <a:lnTo>
                  <a:pt x="40069" y="55181"/>
                </a:lnTo>
                <a:lnTo>
                  <a:pt x="46894" y="39287"/>
                </a:lnTo>
                <a:lnTo>
                  <a:pt x="53224" y="23098"/>
                </a:lnTo>
                <a:lnTo>
                  <a:pt x="59232" y="6464"/>
                </a:lnTo>
                <a:lnTo>
                  <a:pt x="58562" y="775"/>
                </a:lnTo>
                <a:lnTo>
                  <a:pt x="52889" y="0"/>
                </a:lnTo>
                <a:close/>
              </a:path>
            </a:pathLst>
          </a:custGeom>
          <a:solidFill>
            <a:srgbClr val="C2E1EB"/>
          </a:solidFill>
        </p:spPr>
        <p:txBody>
          <a:bodyPr wrap="square" lIns="0" tIns="0" rIns="0" bIns="0" rtlCol="0"/>
          <a:lstStyle/>
          <a:p>
            <a:endParaRPr>
              <a:ea typeface="Roboto" panose="02000000000000000000" pitchFamily="2" charset="0"/>
            </a:endParaRPr>
          </a:p>
        </p:txBody>
      </p:sp>
      <p:pic>
        <p:nvPicPr>
          <p:cNvPr id="5" name="Image 4"/>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a:off x="1844071" y="1478680"/>
            <a:ext cx="2625018" cy="3281272"/>
          </a:xfrm>
          <a:prstGeom prst="rect">
            <a:avLst/>
          </a:prstGeom>
        </p:spPr>
      </p:pic>
      <p:sp>
        <p:nvSpPr>
          <p:cNvPr id="39" name="Rectangle 38"/>
          <p:cNvSpPr/>
          <p:nvPr/>
        </p:nvSpPr>
        <p:spPr>
          <a:xfrm>
            <a:off x="5159316" y="5152019"/>
            <a:ext cx="792387" cy="830997"/>
          </a:xfrm>
          <a:prstGeom prst="rect">
            <a:avLst/>
          </a:prstGeom>
        </p:spPr>
        <p:txBody>
          <a:bodyPr wrap="square">
            <a:spAutoFit/>
          </a:bodyPr>
          <a:lstStyle/>
          <a:p>
            <a:pPr algn="ctr">
              <a:defRPr/>
            </a:pPr>
            <a:r>
              <a:rPr lang="fr-FR" sz="4800" b="1" dirty="0" smtClean="0">
                <a:solidFill>
                  <a:srgbClr val="C2E1EB"/>
                </a:solidFill>
                <a:latin typeface="Roboto" panose="02000000000000000000" pitchFamily="2" charset="0"/>
                <a:ea typeface="Roboto" panose="02000000000000000000" pitchFamily="2" charset="0"/>
              </a:rPr>
              <a:t>+</a:t>
            </a:r>
            <a:endParaRPr lang="fr-FR" sz="1100" b="1" dirty="0">
              <a:solidFill>
                <a:srgbClr val="C2E1EB"/>
              </a:solidFill>
              <a:latin typeface="Roboto" panose="02000000000000000000" pitchFamily="2" charset="0"/>
              <a:ea typeface="Roboto" panose="02000000000000000000" pitchFamily="2" charset="0"/>
            </a:endParaRPr>
          </a:p>
        </p:txBody>
      </p:sp>
      <p:pic>
        <p:nvPicPr>
          <p:cNvPr id="7" name="Image 6"/>
          <p:cNvPicPr>
            <a:picLocks noChangeAspect="1"/>
          </p:cNvPicPr>
          <p:nvPr/>
        </p:nvPicPr>
        <p:blipFill rotWithShape="1">
          <a:blip r:embed="rId17" cstate="print">
            <a:extLst>
              <a:ext uri="{28A0092B-C50C-407E-A947-70E740481C1C}">
                <a14:useLocalDpi xmlns:a14="http://schemas.microsoft.com/office/drawing/2010/main" val="0"/>
              </a:ext>
            </a:extLst>
          </a:blip>
          <a:srcRect l="5911" r="24401" b="-1504"/>
          <a:stretch/>
        </p:blipFill>
        <p:spPr>
          <a:xfrm>
            <a:off x="4314045" y="5203434"/>
            <a:ext cx="622279" cy="621165"/>
          </a:xfrm>
          <a:prstGeom prst="rect">
            <a:avLst/>
          </a:prstGeom>
        </p:spPr>
      </p:pic>
      <p:sp>
        <p:nvSpPr>
          <p:cNvPr id="40" name="Rectangle 39"/>
          <p:cNvSpPr/>
          <p:nvPr/>
        </p:nvSpPr>
        <p:spPr>
          <a:xfrm>
            <a:off x="3823019" y="5965874"/>
            <a:ext cx="1672348" cy="461665"/>
          </a:xfrm>
          <a:prstGeom prst="rect">
            <a:avLst/>
          </a:prstGeom>
        </p:spPr>
        <p:txBody>
          <a:bodyPr wrap="square">
            <a:spAutoFit/>
          </a:bodyPr>
          <a:lstStyle/>
          <a:p>
            <a:pPr algn="ctr">
              <a:defRPr/>
            </a:pPr>
            <a:r>
              <a:rPr lang="fr-FR" sz="1200" dirty="0" smtClean="0">
                <a:solidFill>
                  <a:prstClr val="black"/>
                </a:solidFill>
                <a:latin typeface="Roboto" panose="02000000000000000000" pitchFamily="2" charset="0"/>
                <a:ea typeface="Roboto" panose="02000000000000000000" pitchFamily="2" charset="0"/>
              </a:rPr>
              <a:t>silice</a:t>
            </a:r>
          </a:p>
          <a:p>
            <a:pPr algn="ctr">
              <a:defRPr/>
            </a:pPr>
            <a:r>
              <a:rPr lang="fr-FR" sz="1200" b="1" dirty="0" err="1" smtClean="0">
                <a:solidFill>
                  <a:prstClr val="black"/>
                </a:solidFill>
                <a:latin typeface="Roboto" panose="02000000000000000000" pitchFamily="2" charset="0"/>
                <a:ea typeface="Roboto" panose="02000000000000000000" pitchFamily="2" charset="0"/>
              </a:rPr>
              <a:t>Matifiant</a:t>
            </a:r>
            <a:endParaRPr lang="fr-FR" sz="1200" b="1" dirty="0">
              <a:solidFill>
                <a:prstClr val="black"/>
              </a:solidFill>
              <a:latin typeface="Roboto" panose="02000000000000000000" pitchFamily="2" charset="0"/>
              <a:ea typeface="Roboto" panose="02000000000000000000" pitchFamily="2" charset="0"/>
            </a:endParaRPr>
          </a:p>
        </p:txBody>
      </p:sp>
    </p:spTree>
    <p:extLst>
      <p:ext uri="{BB962C8B-B14F-4D97-AF65-F5344CB8AC3E}">
        <p14:creationId xmlns:p14="http://schemas.microsoft.com/office/powerpoint/2010/main" val="40701513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6">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6">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6">
                                            <p:txEl>
                                              <p:pRg st="4" end="4"/>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26">
                                            <p:txEl>
                                              <p:pRg st="5" end="5"/>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26">
                                            <p:txEl>
                                              <p:pRg st="7" end="7"/>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38"/>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36"/>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11"/>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21"/>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7"/>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40"/>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39"/>
                                        </p:tgtEl>
                                        <p:attrNameLst>
                                          <p:attrName>style.visibility</p:attrName>
                                        </p:attrNameLst>
                                      </p:cBhvr>
                                      <p:to>
                                        <p:strVal val="visible"/>
                                      </p:to>
                                    </p:set>
                                  </p:childTnLst>
                                </p:cTn>
                              </p:par>
                              <p:par>
                                <p:cTn id="43" presetID="1" presetClass="entr" presetSubtype="0" fill="hold" nodeType="withEffect">
                                  <p:stCondLst>
                                    <p:cond delay="0"/>
                                  </p:stCondLst>
                                  <p:childTnLst>
                                    <p:set>
                                      <p:cBhvr>
                                        <p:cTn id="44" dur="1" fill="hold">
                                          <p:stCondLst>
                                            <p:cond delay="0"/>
                                          </p:stCondLst>
                                        </p:cTn>
                                        <p:tgtEl>
                                          <p:spTgt spid="10"/>
                                        </p:tgtEl>
                                        <p:attrNameLst>
                                          <p:attrName>style.visibility</p:attrName>
                                        </p:attrNameLst>
                                      </p:cBhvr>
                                      <p:to>
                                        <p:strVal val="visible"/>
                                      </p:to>
                                    </p:set>
                                  </p:childTnLst>
                                </p:cTn>
                              </p:par>
                              <p:par>
                                <p:cTn id="45" presetID="1" presetClass="entr" presetSubtype="0" fill="hold" nodeType="withEffect">
                                  <p:stCondLst>
                                    <p:cond delay="0"/>
                                  </p:stCondLst>
                                  <p:childTnLst>
                                    <p:set>
                                      <p:cBhvr>
                                        <p:cTn id="46" dur="1" fill="hold">
                                          <p:stCondLst>
                                            <p:cond delay="0"/>
                                          </p:stCondLst>
                                        </p:cTn>
                                        <p:tgtEl>
                                          <p:spTgt spid="9"/>
                                        </p:tgtEl>
                                        <p:attrNameLst>
                                          <p:attrName>style.visibility</p:attrName>
                                        </p:attrNameLst>
                                      </p:cBhvr>
                                      <p:to>
                                        <p:strVal val="visible"/>
                                      </p:to>
                                    </p:set>
                                  </p:childTnLst>
                                </p:cTn>
                              </p:par>
                              <p:par>
                                <p:cTn id="47" presetID="1" presetClass="entr" presetSubtype="0" fill="hold" nodeType="withEffect">
                                  <p:stCondLst>
                                    <p:cond delay="0"/>
                                  </p:stCondLst>
                                  <p:childTnLst>
                                    <p:set>
                                      <p:cBhvr>
                                        <p:cTn id="48" dur="1" fill="hold">
                                          <p:stCondLst>
                                            <p:cond delay="0"/>
                                          </p:stCondLst>
                                        </p:cTn>
                                        <p:tgtEl>
                                          <p:spTgt spid="6"/>
                                        </p:tgtEl>
                                        <p:attrNameLst>
                                          <p:attrName>style.visibility</p:attrName>
                                        </p:attrNameLst>
                                      </p:cBhvr>
                                      <p:to>
                                        <p:strVal val="visible"/>
                                      </p:to>
                                    </p:set>
                                  </p:childTnLst>
                                </p:cTn>
                              </p:par>
                              <p:par>
                                <p:cTn id="49" presetID="1" presetClass="entr" presetSubtype="0" fill="hold" grpId="0" nodeType="withEffect">
                                  <p:stCondLst>
                                    <p:cond delay="0"/>
                                  </p:stCondLst>
                                  <p:childTnLst>
                                    <p:set>
                                      <p:cBhvr>
                                        <p:cTn id="50" dur="1" fill="hold">
                                          <p:stCondLst>
                                            <p:cond delay="0"/>
                                          </p:stCondLst>
                                        </p:cTn>
                                        <p:tgtEl>
                                          <p:spTgt spid="13"/>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34"/>
                                        </p:tgtEl>
                                        <p:attrNameLst>
                                          <p:attrName>style.visibility</p:attrName>
                                        </p:attrNameLst>
                                      </p:cBhvr>
                                      <p:to>
                                        <p:strVal val="visible"/>
                                      </p:to>
                                    </p:set>
                                  </p:childTnLst>
                                </p:cTn>
                              </p:par>
                              <p:par>
                                <p:cTn id="55" presetID="1" presetClass="entr" presetSubtype="0" fill="hold" nodeType="withEffect">
                                  <p:stCondLst>
                                    <p:cond delay="0"/>
                                  </p:stCondLst>
                                  <p:childTnLst>
                                    <p:set>
                                      <p:cBhvr>
                                        <p:cTn id="56" dur="1" fill="hold">
                                          <p:stCondLst>
                                            <p:cond delay="0"/>
                                          </p:stCondLst>
                                        </p:cTn>
                                        <p:tgtEl>
                                          <p:spTgt spid="15"/>
                                        </p:tgtEl>
                                        <p:attrNameLst>
                                          <p:attrName>style.visibility</p:attrName>
                                        </p:attrNameLst>
                                      </p:cBhvr>
                                      <p:to>
                                        <p:strVal val="visible"/>
                                      </p:to>
                                    </p:set>
                                  </p:childTnLst>
                                </p:cTn>
                              </p:par>
                              <p:par>
                                <p:cTn id="57" presetID="1" presetClass="entr" presetSubtype="0" fill="hold" grpId="0" nodeType="withEffect">
                                  <p:stCondLst>
                                    <p:cond delay="0"/>
                                  </p:stCondLst>
                                  <p:childTnLst>
                                    <p:set>
                                      <p:cBhvr>
                                        <p:cTn id="58" dur="1" fill="hold">
                                          <p:stCondLst>
                                            <p:cond delay="0"/>
                                          </p:stCondLst>
                                        </p:cTn>
                                        <p:tgtEl>
                                          <p:spTgt spid="14"/>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grpId="0" nodeType="clickEffect">
                                  <p:stCondLst>
                                    <p:cond delay="0"/>
                                  </p:stCondLst>
                                  <p:childTnLst>
                                    <p:set>
                                      <p:cBhvr>
                                        <p:cTn id="62" dur="1" fill="hold">
                                          <p:stCondLst>
                                            <p:cond delay="0"/>
                                          </p:stCondLst>
                                        </p:cTn>
                                        <p:tgtEl>
                                          <p:spTgt spid="37"/>
                                        </p:tgtEl>
                                        <p:attrNameLst>
                                          <p:attrName>style.visibility</p:attrName>
                                        </p:attrNameLst>
                                      </p:cBhvr>
                                      <p:to>
                                        <p:strVal val="visible"/>
                                      </p:to>
                                    </p:set>
                                  </p:childTnLst>
                                </p:cTn>
                              </p:par>
                              <p:par>
                                <p:cTn id="63" presetID="1" presetClass="entr" presetSubtype="0" fill="hold" nodeType="withEffect">
                                  <p:stCondLst>
                                    <p:cond delay="0"/>
                                  </p:stCondLst>
                                  <p:childTnLst>
                                    <p:set>
                                      <p:cBhvr>
                                        <p:cTn id="64" dur="1" fill="hold">
                                          <p:stCondLst>
                                            <p:cond delay="0"/>
                                          </p:stCondLst>
                                        </p:cTn>
                                        <p:tgtEl>
                                          <p:spTgt spid="17"/>
                                        </p:tgtEl>
                                        <p:attrNameLst>
                                          <p:attrName>style.visibility</p:attrName>
                                        </p:attrNameLst>
                                      </p:cBhvr>
                                      <p:to>
                                        <p:strVal val="visible"/>
                                      </p:to>
                                    </p:set>
                                  </p:childTnLst>
                                </p:cTn>
                              </p:par>
                              <p:par>
                                <p:cTn id="65" presetID="1" presetClass="entr" presetSubtype="0" fill="hold" nodeType="withEffect">
                                  <p:stCondLst>
                                    <p:cond delay="0"/>
                                  </p:stCondLst>
                                  <p:childTnLst>
                                    <p:set>
                                      <p:cBhvr>
                                        <p:cTn id="66" dur="1" fill="hold">
                                          <p:stCondLst>
                                            <p:cond delay="0"/>
                                          </p:stCondLst>
                                        </p:cTn>
                                        <p:tgtEl>
                                          <p:spTgt spid="19"/>
                                        </p:tgtEl>
                                        <p:attrNameLst>
                                          <p:attrName>style.visibility</p:attrName>
                                        </p:attrNameLst>
                                      </p:cBhvr>
                                      <p:to>
                                        <p:strVal val="visible"/>
                                      </p:to>
                                    </p:set>
                                  </p:childTnLst>
                                </p:cTn>
                              </p:par>
                              <p:par>
                                <p:cTn id="67" presetID="1" presetClass="entr" presetSubtype="0" fill="hold" nodeType="withEffect">
                                  <p:stCondLst>
                                    <p:cond delay="0"/>
                                  </p:stCondLst>
                                  <p:childTnLst>
                                    <p:set>
                                      <p:cBhvr>
                                        <p:cTn id="68" dur="1" fill="hold">
                                          <p:stCondLst>
                                            <p:cond delay="0"/>
                                          </p:stCondLst>
                                        </p:cTn>
                                        <p:tgtEl>
                                          <p:spTgt spid="18"/>
                                        </p:tgtEl>
                                        <p:attrNameLst>
                                          <p:attrName>style.visibility</p:attrName>
                                        </p:attrNameLst>
                                      </p:cBhvr>
                                      <p:to>
                                        <p:strVal val="visible"/>
                                      </p:to>
                                    </p:set>
                                  </p:childTnLst>
                                </p:cTn>
                              </p:par>
                              <p:par>
                                <p:cTn id="69" presetID="1" presetClass="entr" presetSubtype="0" fill="hold" grpId="0" nodeType="withEffect">
                                  <p:stCondLst>
                                    <p:cond delay="0"/>
                                  </p:stCondLst>
                                  <p:childTnLst>
                                    <p:set>
                                      <p:cBhvr>
                                        <p:cTn id="70" dur="1" fill="hold">
                                          <p:stCondLst>
                                            <p:cond delay="0"/>
                                          </p:stCondLst>
                                        </p:cTn>
                                        <p:tgtEl>
                                          <p:spTgt spid="2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3" grpId="0"/>
      <p:bldP spid="14" grpId="0"/>
      <p:bldP spid="21" grpId="0"/>
      <p:bldP spid="22" grpId="0"/>
      <p:bldP spid="34" grpId="0"/>
      <p:bldP spid="37" grpId="0"/>
      <p:bldP spid="38" grpId="0" animBg="1"/>
      <p:bldP spid="39" grpId="0"/>
      <p:bldP spid="40" grpId="0"/>
    </p:bldLst>
  </p:timing>
</p:sld>
</file>

<file path=ppt/theme/theme1.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2845</TotalTime>
  <Words>2644</Words>
  <Application>Microsoft Office PowerPoint</Application>
  <PresentationFormat>Grand écran</PresentationFormat>
  <Paragraphs>815</Paragraphs>
  <Slides>27</Slides>
  <Notes>27</Notes>
  <HiddenSlides>0</HiddenSlides>
  <MMClips>1</MMClips>
  <ScaleCrop>false</ScaleCrop>
  <HeadingPairs>
    <vt:vector size="8" baseType="variant">
      <vt:variant>
        <vt:lpstr>Polices utilisées</vt:lpstr>
      </vt:variant>
      <vt:variant>
        <vt:i4>15</vt:i4>
      </vt:variant>
      <vt:variant>
        <vt:lpstr>Thème</vt:lpstr>
      </vt:variant>
      <vt:variant>
        <vt:i4>1</vt:i4>
      </vt:variant>
      <vt:variant>
        <vt:lpstr>Serveurs OLE incorporés</vt:lpstr>
      </vt:variant>
      <vt:variant>
        <vt:i4>1</vt:i4>
      </vt:variant>
      <vt:variant>
        <vt:lpstr>Titres des diapositives</vt:lpstr>
      </vt:variant>
      <vt:variant>
        <vt:i4>27</vt:i4>
      </vt:variant>
    </vt:vector>
  </HeadingPairs>
  <TitlesOfParts>
    <vt:vector size="44" baseType="lpstr">
      <vt:lpstr>MS PGothic</vt:lpstr>
      <vt:lpstr>Arial</vt:lpstr>
      <vt:lpstr>Calibri</vt:lpstr>
      <vt:lpstr>Calibri Light</vt:lpstr>
      <vt:lpstr>Candara</vt:lpstr>
      <vt:lpstr>Century Gothic</vt:lpstr>
      <vt:lpstr>Comic Sans MS</vt:lpstr>
      <vt:lpstr>Gadugi</vt:lpstr>
      <vt:lpstr>KyivType Sans2</vt:lpstr>
      <vt:lpstr>Optima</vt:lpstr>
      <vt:lpstr>新細明體</vt:lpstr>
      <vt:lpstr>Roboto</vt:lpstr>
      <vt:lpstr>Roboto Light</vt:lpstr>
      <vt:lpstr>Times New Roman</vt:lpstr>
      <vt:lpstr>Wingdings</vt:lpstr>
      <vt:lpstr>Thème Office</vt:lpstr>
      <vt:lpstr>Acrobat Document</vt:lpstr>
      <vt:lpstr>Présentation PowerPoint</vt:lpstr>
      <vt:lpstr>L’hydratation est … </vt:lpstr>
      <vt:lpstr>Un complexe hydratant commun </vt:lpstr>
      <vt:lpstr>Pour une hydratation à tous les niveaux  </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La gamme hydratante yon-ka</vt:lpstr>
      <vt:lpstr>Le soin professionnel</vt:lpstr>
      <vt:lpstr>Présentation PowerPoint</vt:lpstr>
      <vt:lpstr>Présentation PowerPoint</vt:lpstr>
      <vt:lpstr>Les produits hydratants du soin </vt:lpstr>
      <vt:lpstr>ET SI ON JOUAIT ! </vt:lpstr>
      <vt:lpstr>Et si on jouait !</vt:lpstr>
      <vt:lpstr>Et si on jouait !</vt:lpstr>
      <vt:lpstr>Et si on jouait !</vt:lpstr>
      <vt:lpstr>Et si on jouait !</vt:lpstr>
      <vt:lpstr>L’OFFRE</vt:lpstr>
      <vt:lpstr>Présentation PowerPoint</vt:lpstr>
      <vt:lpstr>Présentation PowerPoint</vt:lpstr>
      <vt:lpstr>Présentation PowerPoint</vt:lpstr>
    </vt:vector>
  </TitlesOfParts>
  <Company>MULTALER</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Présentation PowerPoint</dc:title>
  <dc:creator>DIAS Mélody</dc:creator>
  <cp:lastModifiedBy>DIAS Mélody</cp:lastModifiedBy>
  <cp:revision>124</cp:revision>
  <dcterms:created xsi:type="dcterms:W3CDTF">2022-05-01T16:49:15Z</dcterms:created>
  <dcterms:modified xsi:type="dcterms:W3CDTF">2022-05-05T13:52:46Z</dcterms:modified>
</cp:coreProperties>
</file>