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75" r:id="rId4"/>
  </p:sldMasterIdLst>
  <p:notesMasterIdLst>
    <p:notesMasterId r:id="rId46"/>
  </p:notesMasterIdLst>
  <p:sldIdLst>
    <p:sldId id="308" r:id="rId5"/>
    <p:sldId id="400" r:id="rId6"/>
    <p:sldId id="348" r:id="rId7"/>
    <p:sldId id="349" r:id="rId8"/>
    <p:sldId id="350" r:id="rId9"/>
    <p:sldId id="360" r:id="rId10"/>
    <p:sldId id="359" r:id="rId11"/>
    <p:sldId id="362" r:id="rId12"/>
    <p:sldId id="286" r:id="rId13"/>
    <p:sldId id="364" r:id="rId14"/>
    <p:sldId id="305" r:id="rId15"/>
    <p:sldId id="365" r:id="rId16"/>
    <p:sldId id="368" r:id="rId17"/>
    <p:sldId id="327" r:id="rId18"/>
    <p:sldId id="373" r:id="rId19"/>
    <p:sldId id="374" r:id="rId20"/>
    <p:sldId id="326" r:id="rId21"/>
    <p:sldId id="391" r:id="rId22"/>
    <p:sldId id="390" r:id="rId23"/>
    <p:sldId id="369" r:id="rId24"/>
    <p:sldId id="370" r:id="rId25"/>
    <p:sldId id="325" r:id="rId26"/>
    <p:sldId id="371" r:id="rId27"/>
    <p:sldId id="372" r:id="rId28"/>
    <p:sldId id="393" r:id="rId29"/>
    <p:sldId id="392" r:id="rId30"/>
    <p:sldId id="375" r:id="rId31"/>
    <p:sldId id="376" r:id="rId32"/>
    <p:sldId id="377" r:id="rId33"/>
    <p:sldId id="378" r:id="rId34"/>
    <p:sldId id="379" r:id="rId35"/>
    <p:sldId id="380" r:id="rId36"/>
    <p:sldId id="394" r:id="rId37"/>
    <p:sldId id="395" r:id="rId38"/>
    <p:sldId id="398" r:id="rId39"/>
    <p:sldId id="382" r:id="rId40"/>
    <p:sldId id="381" r:id="rId41"/>
    <p:sldId id="383" r:id="rId42"/>
    <p:sldId id="341" r:id="rId43"/>
    <p:sldId id="399" r:id="rId44"/>
    <p:sldId id="342" r:id="rId45"/>
  </p:sldIdLst>
  <p:sldSz cx="12192000" cy="6858000"/>
  <p:notesSz cx="6858000" cy="9144000"/>
  <p:embeddedFontLst>
    <p:embeddedFont>
      <p:font typeface="Sofia Pro Regular" panose="00000500000000000000" pitchFamily="50" charset="0"/>
      <p:regular r:id="rId47"/>
      <p:italic r:id="rId48"/>
    </p:embeddedFont>
    <p:embeddedFont>
      <p:font typeface="Gadugi" panose="020B0502040204020203" pitchFamily="34" charset="0"/>
      <p:regular r:id="rId49"/>
      <p:bold r:id="rId50"/>
    </p:embeddedFont>
    <p:embeddedFont>
      <p:font typeface="Century" panose="02040604050505020304" pitchFamily="18" charset="0"/>
      <p:regular r:id="rId51"/>
    </p:embeddedFont>
    <p:embeddedFont>
      <p:font typeface="Roboto Light" panose="020B0604020202020204" charset="0"/>
      <p:regular r:id="rId52"/>
      <p:bold r:id="rId53"/>
      <p:italic r:id="rId54"/>
      <p:boldItalic r:id="rId55"/>
    </p:embeddedFont>
    <p:embeddedFont>
      <p:font typeface="KyivType Sans" panose="020B0604020202020204" charset="0"/>
      <p:regular r:id="rId56"/>
    </p:embeddedFont>
    <p:embeddedFont>
      <p:font typeface="Sofia Pro Medium" panose="00000500000000000000" pitchFamily="50" charset="0"/>
      <p:regular r:id="rId57"/>
      <p:italic r:id="rId58"/>
    </p:embeddedFont>
    <p:embeddedFont>
      <p:font typeface="Roboto" panose="02000000000000000000" pitchFamily="2" charset="0"/>
      <p:regular r:id="rId59"/>
      <p:bold r:id="rId60"/>
      <p:italic r:id="rId61"/>
      <p:boldItalic r:id="rId62"/>
    </p:embeddedFont>
    <p:embeddedFont>
      <p:font typeface="Century Gothic" panose="020B0502020202020204" pitchFamily="34" charset="0"/>
      <p:regular r:id="rId63"/>
      <p:bold r:id="rId64"/>
      <p:italic r:id="rId65"/>
      <p:boldItalic r:id="rId66"/>
    </p:embeddedFont>
    <p:embeddedFont>
      <p:font typeface="KyivType Sans2" panose="00000500000000000000" pitchFamily="50" charset="0"/>
      <p:regular r:id="rId67"/>
    </p:embeddedFont>
    <p:embeddedFont>
      <p:font typeface="Calibri" panose="020F0502020204030204" pitchFamily="34" charset="0"/>
      <p:regular r:id="rId68"/>
      <p:bold r:id="rId69"/>
      <p:italic r:id="rId70"/>
      <p:boldItalic r:id="rId71"/>
    </p:embeddedFont>
    <p:embeddedFont>
      <p:font typeface="Butler" panose="02070803080706020303" charset="0"/>
      <p:regular r:id="rId72"/>
      <p:bold r:id="rId73"/>
    </p:embeddedFont>
    <p:embeddedFont>
      <p:font typeface="Roboto Mono" panose="020B0604020202020204" charset="0"/>
      <p:regular r:id="rId74"/>
      <p:bold r:id="rId75"/>
      <p:italic r:id="rId76"/>
      <p:boldItalic r:id="rId77"/>
    </p:embeddedFont>
    <p:embeddedFont>
      <p:font typeface="Midnight Signature" panose="020B0604020202020204" charset="0"/>
      <p:regular r:id="rId78"/>
    </p:embeddedFont>
    <p:embeddedFont>
      <p:font typeface="Calibri Light" panose="020F0302020204030204" pitchFamily="34" charset="0"/>
      <p:regular r:id="rId79"/>
      <p:italic r:id="rId8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7359"/>
    <a:srgbClr val="EDD7C2"/>
    <a:srgbClr val="003399"/>
    <a:srgbClr val="2F5597"/>
    <a:srgbClr val="E7E6E6"/>
    <a:srgbClr val="373F87"/>
    <a:srgbClr val="0B197A"/>
    <a:srgbClr val="2E9CE1"/>
    <a:srgbClr val="0000CC"/>
    <a:srgbClr val="1495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69528" autoAdjust="0"/>
  </p:normalViewPr>
  <p:slideViewPr>
    <p:cSldViewPr snapToGrid="0">
      <p:cViewPr varScale="1">
        <p:scale>
          <a:sx n="60" d="100"/>
          <a:sy n="60" d="100"/>
        </p:scale>
        <p:origin x="720" y="52"/>
      </p:cViewPr>
      <p:guideLst>
        <p:guide orient="horz" pos="2183"/>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 Target="slides/slide1.xml"/><Relationship Id="rId61" Type="http://schemas.openxmlformats.org/officeDocument/2006/relationships/font" Target="fonts/font15.fntdata"/><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3.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56E63-2039-446A-B2F9-3323D1278CBB}" type="datetimeFigureOut">
              <a:rPr lang="fr-FR" smtClean="0"/>
              <a:t>23/03/2022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39CD1-3524-46B3-A33D-3A96A6148A9B}" type="slidenum">
              <a:rPr lang="fr-FR" smtClean="0"/>
              <a:t>‹N°›</a:t>
            </a:fld>
            <a:endParaRPr lang="fr-FR"/>
          </a:p>
        </p:txBody>
      </p:sp>
    </p:spTree>
    <p:extLst>
      <p:ext uri="{BB962C8B-B14F-4D97-AF65-F5344CB8AC3E}">
        <p14:creationId xmlns:p14="http://schemas.microsoft.com/office/powerpoint/2010/main" val="2960097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98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un effet peau neuve selon nos</a:t>
            </a:r>
            <a:r>
              <a:rPr lang="fr-FR" baseline="0" dirty="0" smtClean="0"/>
              <a:t> types de peau, on retrouve </a:t>
            </a:r>
          </a:p>
          <a:p>
            <a:r>
              <a:rPr lang="fr-FR" baseline="0" dirty="0" err="1" smtClean="0"/>
              <a:t>Glyconight</a:t>
            </a:r>
            <a:r>
              <a:rPr lang="fr-FR" baseline="0" dirty="0" smtClean="0"/>
              <a:t> 10% Masque qui va lutter contre les rugosités, les pores dilatés, le teint terne et les signes de l’âge. </a:t>
            </a:r>
          </a:p>
          <a:p>
            <a:endParaRPr lang="fr-FR" baseline="0" dirty="0" smtClean="0"/>
          </a:p>
          <a:p>
            <a:r>
              <a:rPr lang="fr-FR" baseline="0" dirty="0" smtClean="0"/>
              <a:t>Et notre ALPHA PEEL, un peu moins dosé en AHA qui va améliorer la qualité de peau des personnes qui ont des rugosités, des pores dilatés, un manque d’homogénéité et des ridules. </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10</a:t>
            </a:fld>
            <a:endParaRPr lang="fr-FR"/>
          </a:p>
        </p:txBody>
      </p:sp>
    </p:spTree>
    <p:extLst>
      <p:ext uri="{BB962C8B-B14F-4D97-AF65-F5344CB8AC3E}">
        <p14:creationId xmlns:p14="http://schemas.microsoft.com/office/powerpoint/2010/main" val="1481050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PAMPLEMOUSSE </a:t>
            </a:r>
            <a:r>
              <a:rPr lang="fr-FR" baseline="0" dirty="0" smtClean="0"/>
              <a:t>PS OU PNG POUR L’ECLAT </a:t>
            </a:r>
          </a:p>
          <a:p>
            <a:r>
              <a:rPr lang="fr-FR" baseline="0" dirty="0" smtClean="0"/>
              <a:t>Ou VITAL DEFENSE POUR LA PROTECTION ANTI OXYDANTE/ANTI POLLUTION </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11</a:t>
            </a:fld>
            <a:endParaRPr lang="fr-FR"/>
          </a:p>
        </p:txBody>
      </p:sp>
    </p:spTree>
    <p:extLst>
      <p:ext uri="{BB962C8B-B14F-4D97-AF65-F5344CB8AC3E}">
        <p14:creationId xmlns:p14="http://schemas.microsoft.com/office/powerpoint/2010/main" val="1265287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PHYTO 58 PS/PNG  </a:t>
            </a:r>
            <a:r>
              <a:rPr lang="fr-FR" sz="1200" i="0" u="none" kern="1200" dirty="0" smtClean="0">
                <a:solidFill>
                  <a:schemeClr val="tx1"/>
                </a:solidFill>
                <a:effectLst/>
                <a:latin typeface="+mn-lt"/>
                <a:ea typeface="+mn-ea"/>
                <a:cs typeface="+mn-cs"/>
              </a:rPr>
              <a:t>: 89% ION PNG / 90%</a:t>
            </a:r>
            <a:r>
              <a:rPr lang="fr-FR" sz="1200" i="0" u="none" kern="1200" baseline="0" dirty="0" smtClean="0">
                <a:solidFill>
                  <a:schemeClr val="tx1"/>
                </a:solidFill>
                <a:effectLst/>
                <a:latin typeface="+mn-lt"/>
                <a:ea typeface="+mn-ea"/>
                <a:cs typeface="+mn-cs"/>
              </a:rPr>
              <a:t> ION PS</a:t>
            </a:r>
            <a:endParaRPr lang="fr-FR" sz="1200" i="0" u="none"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kern="1200" dirty="0" smtClean="0">
                <a:solidFill>
                  <a:schemeClr val="tx1"/>
                </a:solidFill>
                <a:effectLst/>
                <a:latin typeface="+mn-lt"/>
                <a:ea typeface="+mn-ea"/>
                <a:cs typeface="+mn-cs"/>
              </a:rPr>
              <a:t>Soin de nuit </a:t>
            </a:r>
            <a:r>
              <a:rPr lang="fr-FR" sz="1200" b="0" i="0" u="none" kern="1200" baseline="0" dirty="0" smtClean="0">
                <a:solidFill>
                  <a:schemeClr val="tx1"/>
                </a:solidFill>
                <a:effectLst/>
                <a:latin typeface="+mn-lt"/>
                <a:ea typeface="+mn-ea"/>
                <a:cs typeface="+mn-cs"/>
              </a:rPr>
              <a:t>anti grise mine, effet </a:t>
            </a:r>
            <a:r>
              <a:rPr lang="fr-FR" sz="1200" b="0" i="0" u="none" kern="1200" baseline="0" dirty="0" err="1" smtClean="0">
                <a:solidFill>
                  <a:schemeClr val="tx1"/>
                </a:solidFill>
                <a:effectLst/>
                <a:latin typeface="+mn-lt"/>
                <a:ea typeface="+mn-ea"/>
                <a:cs typeface="+mn-cs"/>
              </a:rPr>
              <a:t>glow</a:t>
            </a:r>
            <a:r>
              <a:rPr lang="fr-FR" sz="1200" b="0" i="0" u="none" kern="1200" baseline="0" dirty="0" smtClean="0">
                <a:solidFill>
                  <a:schemeClr val="tx1"/>
                </a:solidFill>
                <a:effectLst/>
                <a:latin typeface="+mn-lt"/>
                <a:ea typeface="+mn-ea"/>
                <a:cs typeface="+mn-cs"/>
              </a:rPr>
              <a:t> assuré pour les peaux ternes, asphyxiées et fatiguées</a:t>
            </a: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Bénéfices</a:t>
            </a:r>
            <a:r>
              <a:rPr lang="fr-FR" sz="1200" i="0" u="sng" kern="1200" baseline="0" dirty="0" smtClean="0">
                <a:solidFill>
                  <a:schemeClr val="tx1"/>
                </a:solidFill>
                <a:effectLst/>
                <a:latin typeface="+mn-lt"/>
                <a:ea typeface="+mn-ea"/>
                <a:cs typeface="+mn-cs"/>
              </a:rPr>
              <a:t> : </a:t>
            </a:r>
          </a:p>
          <a:p>
            <a:r>
              <a:rPr lang="fr-FR" sz="1200" i="0" u="none" kern="1200" baseline="0" dirty="0" err="1" smtClean="0">
                <a:solidFill>
                  <a:schemeClr val="tx1"/>
                </a:solidFill>
                <a:effectLst/>
                <a:latin typeface="+mn-lt"/>
                <a:ea typeface="+mn-ea"/>
                <a:cs typeface="+mn-cs"/>
              </a:rPr>
              <a:t>Detoxifie</a:t>
            </a:r>
            <a:endParaRPr lang="fr-FR" sz="1200" i="0" u="none" kern="1200" baseline="0" dirty="0" smtClean="0">
              <a:solidFill>
                <a:schemeClr val="tx1"/>
              </a:solidFill>
              <a:effectLst/>
              <a:latin typeface="+mn-lt"/>
              <a:ea typeface="+mn-ea"/>
              <a:cs typeface="+mn-cs"/>
            </a:endParaRPr>
          </a:p>
          <a:p>
            <a:r>
              <a:rPr lang="fr-FR" sz="1200" i="0" u="none" kern="1200" baseline="0" dirty="0" smtClean="0">
                <a:solidFill>
                  <a:schemeClr val="tx1"/>
                </a:solidFill>
                <a:effectLst/>
                <a:latin typeface="+mn-lt"/>
                <a:ea typeface="+mn-ea"/>
                <a:cs typeface="+mn-cs"/>
              </a:rPr>
              <a:t>Illumine </a:t>
            </a:r>
          </a:p>
          <a:p>
            <a:r>
              <a:rPr lang="fr-FR" sz="1200" i="0" u="none" kern="1200" baseline="0" dirty="0" smtClean="0">
                <a:solidFill>
                  <a:schemeClr val="tx1"/>
                </a:solidFill>
                <a:effectLst/>
                <a:latin typeface="+mn-lt"/>
                <a:ea typeface="+mn-ea"/>
                <a:cs typeface="+mn-cs"/>
              </a:rPr>
              <a:t>Resserre les pores dilatés </a:t>
            </a:r>
          </a:p>
          <a:p>
            <a:r>
              <a:rPr lang="fr-FR" sz="1200" i="0" u="none" kern="1200" baseline="0" dirty="0" smtClean="0">
                <a:solidFill>
                  <a:schemeClr val="tx1"/>
                </a:solidFill>
                <a:effectLst/>
                <a:latin typeface="+mn-lt"/>
                <a:ea typeface="+mn-ea"/>
                <a:cs typeface="+mn-cs"/>
              </a:rPr>
              <a:t>Gomme les signes de fatigue</a:t>
            </a:r>
          </a:p>
          <a:p>
            <a:endParaRPr lang="fr-FR" sz="1200" i="0" u="sng"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Cible :</a:t>
            </a:r>
          </a:p>
          <a:p>
            <a:r>
              <a:rPr lang="fr-FR" sz="1200" i="0" u="none" kern="1200" dirty="0" smtClean="0">
                <a:solidFill>
                  <a:schemeClr val="tx1"/>
                </a:solidFill>
                <a:effectLst/>
                <a:latin typeface="+mn-lt"/>
                <a:ea typeface="+mn-ea"/>
                <a:cs typeface="+mn-cs"/>
              </a:rPr>
              <a:t>Le soin idéal pour</a:t>
            </a:r>
            <a:r>
              <a:rPr lang="fr-FR" sz="1200" i="0" u="none" kern="1200" baseline="0" dirty="0" smtClean="0">
                <a:solidFill>
                  <a:schemeClr val="tx1"/>
                </a:solidFill>
                <a:effectLst/>
                <a:latin typeface="+mn-lt"/>
                <a:ea typeface="+mn-ea"/>
                <a:cs typeface="+mn-cs"/>
              </a:rPr>
              <a:t> les personnes qui trouvent leur teint terne,</a:t>
            </a:r>
          </a:p>
          <a:p>
            <a:r>
              <a:rPr lang="fr-FR" sz="1200" i="0" u="none" kern="1200" baseline="0" dirty="0" smtClean="0">
                <a:solidFill>
                  <a:schemeClr val="tx1"/>
                </a:solidFill>
                <a:effectLst/>
                <a:latin typeface="+mn-lt"/>
                <a:ea typeface="+mn-ea"/>
                <a:cs typeface="+mn-cs"/>
              </a:rPr>
              <a:t>Les peaux asphyxiées, fatiguées, à tous âges! </a:t>
            </a:r>
          </a:p>
          <a:p>
            <a:endParaRPr lang="fr-FR" sz="1200" i="0" u="none" kern="1200" baseline="0" dirty="0" smtClean="0">
              <a:solidFill>
                <a:schemeClr val="tx1"/>
              </a:solidFill>
              <a:effectLst/>
              <a:latin typeface="+mn-lt"/>
              <a:ea typeface="+mn-ea"/>
              <a:cs typeface="+mn-cs"/>
            </a:endParaRPr>
          </a:p>
          <a:p>
            <a:r>
              <a:rPr lang="fr-FR" sz="1200" b="0" i="0" u="sng" kern="1200" dirty="0" smtClean="0">
                <a:solidFill>
                  <a:schemeClr val="tx1"/>
                </a:solidFill>
                <a:effectLst/>
                <a:latin typeface="+mn-lt"/>
                <a:ea typeface="+mn-ea"/>
                <a:cs typeface="+mn-cs"/>
              </a:rPr>
              <a:t>Résultats</a:t>
            </a:r>
            <a:r>
              <a:rPr lang="fr-FR" sz="1200" b="0" i="0" u="sng" kern="1200" baseline="0" dirty="0" smtClean="0">
                <a:solidFill>
                  <a:schemeClr val="tx1"/>
                </a:solidFill>
                <a:effectLst/>
                <a:latin typeface="+mn-lt"/>
                <a:ea typeface="+mn-ea"/>
                <a:cs typeface="+mn-cs"/>
              </a:rPr>
              <a:t> : </a:t>
            </a:r>
            <a:endParaRPr lang="fr-FR" sz="1200" b="0" i="0" u="sng" kern="1200" dirty="0" smtClean="0">
              <a:solidFill>
                <a:schemeClr val="tx1"/>
              </a:solidFill>
              <a:effectLst/>
              <a:latin typeface="+mn-lt"/>
              <a:ea typeface="+mn-ea"/>
              <a:cs typeface="+mn-cs"/>
            </a:endParaRPr>
          </a:p>
          <a:p>
            <a:r>
              <a:rPr lang="fr-FR" dirty="0" smtClean="0">
                <a:latin typeface="Century Gothic" panose="020B0502020202020204" pitchFamily="34" charset="0"/>
              </a:rPr>
              <a:t>La peau est</a:t>
            </a:r>
            <a:r>
              <a:rPr lang="fr-FR" baseline="0" dirty="0" smtClean="0">
                <a:latin typeface="Century Gothic" panose="020B0502020202020204" pitchFamily="34" charset="0"/>
              </a:rPr>
              <a:t> dynamisée </a:t>
            </a:r>
            <a:r>
              <a:rPr lang="fr-FR" dirty="0" smtClean="0">
                <a:latin typeface="Century Gothic" panose="020B0502020202020204" pitchFamily="34" charset="0"/>
              </a:rPr>
              <a:t>: 94%*</a:t>
            </a:r>
          </a:p>
          <a:p>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r>
              <a:rPr lang="fr-FR" sz="1200" dirty="0" smtClean="0">
                <a:latin typeface="Gadugi" panose="020B0502040204020203" pitchFamily="34" charset="0"/>
              </a:rPr>
              <a:t>Test d’usage, application sur visage et cou pendant 4 semaines consécutives par 18 femmes âgées de 26 à 32 ans présentant une peau terne, fragilisée et un teint brouillé</a:t>
            </a:r>
            <a:r>
              <a:rPr lang="fr-FR" b="0" baseline="0" dirty="0" smtClean="0"/>
              <a:t>)</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endParaRPr lang="fr-FR" sz="1200" i="0" u="none" kern="1200" baseline="0" dirty="0" smtClean="0">
              <a:solidFill>
                <a:schemeClr val="tx1"/>
              </a:solidFill>
              <a:effectLst/>
              <a:latin typeface="+mn-lt"/>
              <a:ea typeface="+mn-ea"/>
              <a:cs typeface="+mn-cs"/>
            </a:endParaRPr>
          </a:p>
          <a:p>
            <a:endParaRPr lang="fr-FR" sz="1200" i="0" u="none"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12</a:t>
            </a:fld>
            <a:endParaRPr lang="fr-FR"/>
          </a:p>
        </p:txBody>
      </p:sp>
    </p:spTree>
    <p:extLst>
      <p:ext uri="{BB962C8B-B14F-4D97-AF65-F5344CB8AC3E}">
        <p14:creationId xmlns:p14="http://schemas.microsoft.com/office/powerpoint/2010/main" val="68218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Utilisation à domicile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smtClean="0">
                <a:solidFill>
                  <a:schemeClr val="tx1"/>
                </a:solidFill>
                <a:effectLst/>
                <a:latin typeface="+mn-lt"/>
                <a:ea typeface="+mn-ea"/>
                <a:cs typeface="+mn-cs"/>
              </a:rPr>
              <a:t>Le soir, après le nettoyage et la brumisation de Lotion Yon-Ka, appliquez la crème Phyto 58 adapté par effleurages sur le visage et le cou.</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smtClean="0">
                <a:solidFill>
                  <a:schemeClr val="tx1"/>
                </a:solidFill>
                <a:effectLst/>
                <a:latin typeface="+mn-lt"/>
                <a:ea typeface="+mn-ea"/>
                <a:cs typeface="+mn-cs"/>
              </a:rPr>
              <a:t>Utilisation en salle de soin</a:t>
            </a:r>
          </a:p>
          <a:p>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lang="fr-FR" sz="1200" dirty="0" smtClean="0">
                <a:solidFill>
                  <a:prstClr val="black"/>
                </a:solidFill>
                <a:latin typeface="Century Gothic" panose="020B0502020202020204" pitchFamily="34" charset="0"/>
              </a:rPr>
              <a:t>Massage visage, cou et décolleté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smtClean="0">
              <a:solidFill>
                <a:schemeClr val="tx1"/>
              </a:solidFill>
              <a:effectLst/>
              <a:latin typeface="+mn-lt"/>
              <a:ea typeface="+mn-ea"/>
              <a:cs typeface="+mn-cs"/>
            </a:endParaRPr>
          </a:p>
          <a:p>
            <a:r>
              <a:rPr lang="fr-FR" sz="1200" b="0" i="0" u="sng" strike="noStrike" kern="1200" dirty="0" smtClean="0">
                <a:solidFill>
                  <a:schemeClr val="tx1"/>
                </a:solidFill>
                <a:effectLst/>
                <a:latin typeface="+mn-lt"/>
                <a:ea typeface="+mn-ea"/>
                <a:cs typeface="+mn-cs"/>
              </a:rPr>
              <a:t>Tips</a:t>
            </a:r>
            <a:r>
              <a:rPr lang="fr-FR" sz="1200" b="0" i="0" u="none" strike="noStrike"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smtClean="0">
                <a:solidFill>
                  <a:schemeClr val="tx1"/>
                </a:solidFill>
                <a:effectLst/>
                <a:latin typeface="+mn-lt"/>
                <a:ea typeface="+mn-ea"/>
                <a:cs typeface="+mn-cs"/>
              </a:rPr>
              <a:t>Selon les besoins de votre peau, associez cette crème à quelques</a:t>
            </a:r>
            <a:r>
              <a:rPr lang="fr-FR" sz="1200" b="0" i="0" u="none" strike="noStrike" kern="1200" baseline="0" dirty="0" smtClean="0">
                <a:solidFill>
                  <a:schemeClr val="tx1"/>
                </a:solidFill>
                <a:effectLst/>
                <a:latin typeface="+mn-lt"/>
                <a:ea typeface="+mn-ea"/>
                <a:cs typeface="+mn-cs"/>
              </a:rPr>
              <a:t> gouttes</a:t>
            </a:r>
            <a:r>
              <a:rPr lang="fr-FR" sz="1200" b="0" i="0" u="none" strike="noStrike" kern="1200" dirty="0" smtClean="0">
                <a:solidFill>
                  <a:schemeClr val="tx1"/>
                </a:solidFill>
                <a:effectLst/>
                <a:latin typeface="+mn-lt"/>
                <a:ea typeface="+mn-ea"/>
                <a:cs typeface="+mn-cs"/>
              </a:rPr>
              <a:t> de l'un de</a:t>
            </a:r>
            <a:r>
              <a:rPr lang="fr-FR" sz="1200" b="0" i="0" u="none" strike="noStrike" kern="1200" baseline="0" dirty="0" smtClean="0">
                <a:solidFill>
                  <a:schemeClr val="tx1"/>
                </a:solidFill>
                <a:effectLst/>
                <a:latin typeface="+mn-lt"/>
                <a:ea typeface="+mn-ea"/>
                <a:cs typeface="+mn-cs"/>
              </a:rPr>
              <a:t> vos boosters préférés ou à un sérum.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Romarin et quintessence = Revitalisant, dynamisant et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détoxifiant</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 F : anti déshydratante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 E : Anti oxydante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 A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Régénérante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Huile d’amande douce bio = nourrissante adoucissante, réparatrice (formule 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Huile de tournesol, soja et maïs bio = adoucissante et réparatrice (formule PNG)</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smtClean="0">
              <a:solidFill>
                <a:schemeClr val="tx1"/>
              </a:solidFill>
              <a:effectLst/>
              <a:latin typeface="+mn-lt"/>
              <a:ea typeface="+mn-ea"/>
              <a:cs typeface="+mn-cs"/>
            </a:endParaRPr>
          </a:p>
          <a:p>
            <a:r>
              <a:rPr lang="fr-FR" sz="1200" i="0" kern="1200" dirty="0" smtClean="0">
                <a:solidFill>
                  <a:schemeClr val="tx1"/>
                </a:solidFill>
                <a:effectLst/>
                <a:latin typeface="+mn-lt"/>
                <a:ea typeface="+mn-ea"/>
                <a:cs typeface="+mn-cs"/>
              </a:rPr>
              <a:t>Avec la crème visage Phyto 58,</a:t>
            </a:r>
            <a:r>
              <a:rPr lang="fr-FR" sz="1200" i="0" kern="1200" baseline="0" dirty="0" smtClean="0">
                <a:solidFill>
                  <a:schemeClr val="tx1"/>
                </a:solidFill>
                <a:effectLst/>
                <a:latin typeface="+mn-lt"/>
                <a:ea typeface="+mn-ea"/>
                <a:cs typeface="+mn-cs"/>
              </a:rPr>
              <a:t> a</a:t>
            </a:r>
            <a:r>
              <a:rPr lang="fr-FR" sz="1200" i="0" kern="1200" dirty="0" smtClean="0">
                <a:solidFill>
                  <a:schemeClr val="tx1"/>
                </a:solidFill>
                <a:effectLst/>
                <a:latin typeface="+mn-lt"/>
                <a:ea typeface="+mn-ea"/>
                <a:cs typeface="+mn-cs"/>
              </a:rPr>
              <a:t>dieu grise mise . Un concentré de romarin et de</a:t>
            </a:r>
            <a:r>
              <a:rPr lang="fr-FR" sz="1200" i="0" kern="1200" baseline="0" dirty="0" smtClean="0">
                <a:solidFill>
                  <a:schemeClr val="tx1"/>
                </a:solidFill>
                <a:effectLst/>
                <a:latin typeface="+mn-lt"/>
                <a:ea typeface="+mn-ea"/>
                <a:cs typeface="+mn-cs"/>
              </a:rPr>
              <a:t> vitamines</a:t>
            </a:r>
            <a:r>
              <a:rPr lang="fr-FR" sz="1200" i="0" kern="1200" dirty="0" smtClean="0">
                <a:solidFill>
                  <a:schemeClr val="tx1"/>
                </a:solidFill>
                <a:effectLst/>
                <a:latin typeface="+mn-lt"/>
                <a:ea typeface="+mn-ea"/>
                <a:cs typeface="+mn-cs"/>
              </a:rPr>
              <a:t> d’une efficacité redoutable ! </a:t>
            </a:r>
          </a:p>
          <a:p>
            <a:r>
              <a:rPr lang="fr-FR" sz="1200" i="0" kern="1200" dirty="0" smtClean="0">
                <a:solidFill>
                  <a:schemeClr val="tx1"/>
                </a:solidFill>
                <a:effectLst/>
                <a:latin typeface="+mn-lt"/>
                <a:ea typeface="+mn-ea"/>
                <a:cs typeface="+mn-cs"/>
              </a:rPr>
              <a:t>Ce soin de nuit redonne vitalité aux peaux ternes, asphyxiées et fatiguées. Grâce à ses actifs </a:t>
            </a:r>
            <a:r>
              <a:rPr lang="fr-FR" sz="1200" i="0" kern="1200" dirty="0" err="1" smtClean="0">
                <a:solidFill>
                  <a:schemeClr val="tx1"/>
                </a:solidFill>
                <a:effectLst/>
                <a:latin typeface="+mn-lt"/>
                <a:ea typeface="+mn-ea"/>
                <a:cs typeface="+mn-cs"/>
              </a:rPr>
              <a:t>régénérants</a:t>
            </a:r>
            <a:r>
              <a:rPr lang="fr-FR" sz="1200" i="0" kern="1200" dirty="0" smtClean="0">
                <a:solidFill>
                  <a:schemeClr val="tx1"/>
                </a:solidFill>
                <a:effectLst/>
                <a:latin typeface="+mn-lt"/>
                <a:ea typeface="+mn-ea"/>
                <a:cs typeface="+mn-cs"/>
              </a:rPr>
              <a:t>, </a:t>
            </a:r>
            <a:r>
              <a:rPr lang="fr-FR" sz="1200" i="0" kern="1200" dirty="0" err="1" smtClean="0">
                <a:solidFill>
                  <a:schemeClr val="tx1"/>
                </a:solidFill>
                <a:effectLst/>
                <a:latin typeface="+mn-lt"/>
                <a:ea typeface="+mn-ea"/>
                <a:cs typeface="+mn-cs"/>
              </a:rPr>
              <a:t>détoxifiants</a:t>
            </a:r>
            <a:r>
              <a:rPr lang="fr-FR" sz="1200" i="0" kern="1200" dirty="0" smtClean="0">
                <a:solidFill>
                  <a:schemeClr val="tx1"/>
                </a:solidFill>
                <a:effectLst/>
                <a:latin typeface="+mn-lt"/>
                <a:ea typeface="+mn-ea"/>
                <a:cs typeface="+mn-cs"/>
              </a:rPr>
              <a:t> et revitalisants, il tonifie la peau, resserre les pores, unifie et illumine le teint. Enrichi en huiles nutritives, en vitamines A, E, F, il va vite devenir l'un de vos soins aromatiques préférés ! </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13</a:t>
            </a:fld>
            <a:endParaRPr lang="fr-FR"/>
          </a:p>
        </p:txBody>
      </p:sp>
    </p:spTree>
    <p:extLst>
      <p:ext uri="{BB962C8B-B14F-4D97-AF65-F5344CB8AC3E}">
        <p14:creationId xmlns:p14="http://schemas.microsoft.com/office/powerpoint/2010/main" val="3466961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Pas</a:t>
            </a:r>
            <a:r>
              <a:rPr lang="fr-FR" baseline="0" dirty="0" smtClean="0"/>
              <a:t> de peptides d’hibiscus dans PHYTO 52 </a:t>
            </a:r>
          </a:p>
          <a:p>
            <a:endParaRPr lang="fr-FR" baseline="0" dirty="0" smtClean="0"/>
          </a:p>
          <a:p>
            <a:r>
              <a:rPr lang="fr-FR" baseline="0" dirty="0" smtClean="0"/>
              <a:t>Peptides d’hibiscus dans la gamme </a:t>
            </a:r>
            <a:r>
              <a:rPr lang="fr-FR" baseline="0" dirty="0" err="1" smtClean="0"/>
              <a:t>advanced</a:t>
            </a:r>
            <a:r>
              <a:rPr lang="fr-FR" baseline="0" dirty="0" smtClean="0"/>
              <a:t> </a:t>
            </a:r>
            <a:r>
              <a:rPr lang="fr-FR" baseline="0" dirty="0" err="1" smtClean="0"/>
              <a:t>optimizer</a:t>
            </a:r>
            <a:r>
              <a:rPr lang="fr-FR" baseline="0" dirty="0" smtClean="0"/>
              <a:t> (sérum et gel lift)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14</a:t>
            </a:fld>
            <a:endParaRPr lang="fr-FR"/>
          </a:p>
        </p:txBody>
      </p:sp>
    </p:spTree>
    <p:extLst>
      <p:ext uri="{BB962C8B-B14F-4D97-AF65-F5344CB8AC3E}">
        <p14:creationId xmlns:p14="http://schemas.microsoft.com/office/powerpoint/2010/main" val="2981380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baseline="0" dirty="0" smtClean="0">
                <a:solidFill>
                  <a:schemeClr val="tx1"/>
                </a:solidFill>
                <a:effectLst/>
                <a:latin typeface="+mn-lt"/>
                <a:ea typeface="+mn-ea"/>
                <a:cs typeface="+mn-cs"/>
              </a:rPr>
              <a:t>PHYTO 52 </a:t>
            </a:r>
            <a:r>
              <a:rPr lang="fr-FR" sz="1200" i="0" u="none" kern="1200" baseline="0" dirty="0" smtClean="0">
                <a:solidFill>
                  <a:schemeClr val="tx1"/>
                </a:solidFill>
                <a:effectLst/>
                <a:latin typeface="+mn-lt"/>
                <a:ea typeface="+mn-ea"/>
                <a:cs typeface="+mn-cs"/>
              </a:rPr>
              <a:t>:  92</a:t>
            </a:r>
            <a:r>
              <a:rPr lang="fr-FR" sz="1200" i="0" kern="1200" baseline="0" dirty="0" smtClean="0">
                <a:solidFill>
                  <a:schemeClr val="tx1"/>
                </a:solidFill>
                <a:effectLst/>
                <a:latin typeface="+mn-lt"/>
                <a:ea typeface="+mn-ea"/>
                <a:cs typeface="+mn-cs"/>
              </a:rPr>
              <a:t>% ION</a:t>
            </a: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prstClr val="black"/>
                </a:solidFill>
                <a:latin typeface="Century Gothic" panose="020B0502020202020204" pitchFamily="34" charset="0"/>
              </a:rPr>
              <a:t>Crème de nuit raffermissante</a:t>
            </a:r>
            <a:r>
              <a:rPr lang="fr-FR" sz="1200" baseline="0" dirty="0" smtClean="0">
                <a:solidFill>
                  <a:prstClr val="black"/>
                </a:solidFill>
                <a:latin typeface="Century Gothic" panose="020B0502020202020204" pitchFamily="34" charset="0"/>
              </a:rPr>
              <a:t> </a:t>
            </a:r>
            <a:r>
              <a:rPr lang="fr-FR" sz="1200" dirty="0" smtClean="0">
                <a:solidFill>
                  <a:prstClr val="black"/>
                </a:solidFill>
                <a:latin typeface="Century Gothic" panose="020B0502020202020204" pitchFamily="34" charset="0"/>
              </a:rPr>
              <a:t>et vivifiante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dirty="0" smtClean="0">
                <a:solidFill>
                  <a:prstClr val="black"/>
                </a:solidFill>
                <a:latin typeface="Century Gothic" panose="020B0502020202020204" pitchFamily="34" charset="0"/>
              </a:rPr>
              <a:t>Bénéfices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smtClean="0">
                <a:solidFill>
                  <a:prstClr val="black"/>
                </a:solidFill>
                <a:latin typeface="Century Gothic" panose="020B0502020202020204" pitchFamily="34" charset="0"/>
              </a:rPr>
              <a:t>Raffermit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smtClean="0">
                <a:solidFill>
                  <a:prstClr val="black"/>
                </a:solidFill>
                <a:latin typeface="Century Gothic" panose="020B0502020202020204" pitchFamily="34" charset="0"/>
              </a:rPr>
              <a:t>Vivifie</a:t>
            </a:r>
            <a:r>
              <a:rPr lang="fr-FR" sz="1200" u="none" baseline="0" dirty="0" smtClean="0">
                <a:solidFill>
                  <a:prstClr val="black"/>
                </a:solidFill>
                <a:latin typeface="Century Gothic" panose="020B0502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baseline="0" dirty="0" smtClean="0">
                <a:solidFill>
                  <a:prstClr val="black"/>
                </a:solidFill>
                <a:latin typeface="Century Gothic" panose="020B0502020202020204" pitchFamily="34" charset="0"/>
              </a:rPr>
              <a:t>Eclaircit le teint</a:t>
            </a:r>
            <a:endParaRPr lang="fr-FR" sz="1200" u="none" dirty="0" smtClean="0">
              <a:solidFill>
                <a:prstClr val="black"/>
              </a:solidFill>
              <a:latin typeface="Century Gothic" panose="020B0502020202020204" pitchFamily="34" charset="0"/>
            </a:endParaRP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Pour qui </a:t>
            </a:r>
            <a:r>
              <a:rPr lang="fr-FR" sz="1200" i="0" u="sng" kern="1200" baseline="0" dirty="0" smtClean="0">
                <a:solidFill>
                  <a:schemeClr val="tx1"/>
                </a:solidFill>
                <a:effectLst/>
                <a:latin typeface="+mn-lt"/>
                <a:ea typeface="+mn-ea"/>
                <a:cs typeface="+mn-cs"/>
              </a:rPr>
              <a:t>?</a:t>
            </a:r>
          </a:p>
          <a:p>
            <a:r>
              <a:rPr lang="fr-FR" sz="1200" dirty="0" smtClean="0">
                <a:solidFill>
                  <a:prstClr val="black"/>
                </a:solidFill>
                <a:latin typeface="Century Gothic" panose="020B0502020202020204" pitchFamily="34" charset="0"/>
              </a:rPr>
              <a:t>Peaux atones</a:t>
            </a:r>
          </a:p>
          <a:p>
            <a:endParaRPr lang="fr-FR" sz="1200" dirty="0" smtClean="0">
              <a:solidFill>
                <a:prstClr val="black"/>
              </a:solidFill>
              <a:latin typeface="Century Gothic" panose="020B0502020202020204" pitchFamily="34" charset="0"/>
            </a:endParaRPr>
          </a:p>
          <a:p>
            <a:r>
              <a:rPr lang="fr-FR" sz="1200" u="sng" dirty="0" smtClean="0">
                <a:solidFill>
                  <a:prstClr val="black"/>
                </a:solidFill>
                <a:latin typeface="Century Gothic" panose="020B0502020202020204" pitchFamily="34" charset="0"/>
              </a:rPr>
              <a:t>Résultats</a:t>
            </a:r>
            <a:r>
              <a:rPr lang="fr-FR" sz="1200" u="sng" baseline="0" dirty="0" smtClean="0">
                <a:solidFill>
                  <a:prstClr val="black"/>
                </a:solidFill>
                <a:latin typeface="Century Gothic" panose="020B0502020202020204" pitchFamily="34" charset="0"/>
              </a:rPr>
              <a:t> </a:t>
            </a:r>
          </a:p>
          <a:p>
            <a:r>
              <a:rPr lang="fr-FR" sz="1200" baseline="0" dirty="0" smtClean="0">
                <a:solidFill>
                  <a:prstClr val="black"/>
                </a:solidFill>
                <a:latin typeface="Century Gothic" panose="020B0502020202020204" pitchFamily="34" charset="0"/>
              </a:rPr>
              <a:t>Les peaux fatiguées sont dynamisées et tonifiées</a:t>
            </a:r>
            <a:endParaRPr lang="fr-FR" sz="1200" dirty="0" smtClean="0">
              <a:solidFill>
                <a:prstClr val="black"/>
              </a:solidFill>
              <a:latin typeface="Century Gothic" panose="020B0502020202020204" pitchFamily="34" charset="0"/>
            </a:endParaRPr>
          </a:p>
          <a:p>
            <a:endParaRPr lang="fr-FR" sz="1200" i="0" u="sng" kern="1200" dirty="0" smtClean="0">
              <a:solidFill>
                <a:schemeClr val="tx1"/>
              </a:solidFill>
              <a:effectLst/>
              <a:latin typeface="+mn-lt"/>
              <a:ea typeface="+mn-ea"/>
              <a:cs typeface="+mn-cs"/>
            </a:endParaRPr>
          </a:p>
          <a:p>
            <a:endParaRPr lang="fr-FR" sz="1200" dirty="0" smtClean="0">
              <a:solidFill>
                <a:prstClr val="black"/>
              </a:solidFill>
              <a:latin typeface="Century Gothic" panose="020B0502020202020204" pitchFamily="34" charset="0"/>
            </a:endParaRPr>
          </a:p>
          <a:p>
            <a:endParaRPr lang="fr-FR" sz="1200" i="0" u="sng"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15</a:t>
            </a:fld>
            <a:endParaRPr lang="fr-FR"/>
          </a:p>
        </p:txBody>
      </p:sp>
    </p:spTree>
    <p:extLst>
      <p:ext uri="{BB962C8B-B14F-4D97-AF65-F5344CB8AC3E}">
        <p14:creationId xmlns:p14="http://schemas.microsoft.com/office/powerpoint/2010/main" val="140710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Utilisation à domicile </a:t>
            </a:r>
          </a:p>
          <a:p>
            <a:r>
              <a:rPr lang="fr-FR" sz="1200" b="0" i="0" u="none" strike="noStrike" kern="1200" dirty="0" smtClean="0">
                <a:solidFill>
                  <a:schemeClr val="tx1"/>
                </a:solidFill>
                <a:effectLst/>
                <a:latin typeface="+mn-lt"/>
                <a:ea typeface="+mn-ea"/>
                <a:cs typeface="+mn-cs"/>
              </a:rPr>
              <a:t>Le soir, nettoyer/démaquiller soigneusement visage et cou et </a:t>
            </a:r>
            <a:r>
              <a:rPr lang="fr-FR" sz="1200" b="0" i="0" u="none" strike="noStrike" kern="1200" dirty="0" err="1" smtClean="0">
                <a:solidFill>
                  <a:schemeClr val="tx1"/>
                </a:solidFill>
                <a:effectLst/>
                <a:latin typeface="+mn-lt"/>
                <a:ea typeface="+mn-ea"/>
                <a:cs typeface="+mn-cs"/>
              </a:rPr>
              <a:t>brumiser</a:t>
            </a:r>
            <a:r>
              <a:rPr lang="fr-FR" sz="1200" b="0" i="0" u="none" strike="noStrike" kern="1200" dirty="0" smtClean="0">
                <a:solidFill>
                  <a:schemeClr val="tx1"/>
                </a:solidFill>
                <a:effectLst/>
                <a:latin typeface="+mn-lt"/>
                <a:ea typeface="+mn-ea"/>
                <a:cs typeface="+mn-cs"/>
              </a:rPr>
              <a:t> la Lotion Yon-Ka adaptée à votre type de peau. Appliquer Phyto 52 et faites pénétrer la crème par effleurages et petits pincements toniques. </a:t>
            </a:r>
          </a:p>
          <a:p>
            <a:endParaRPr lang="fr-FR" sz="1200" i="0" u="sng"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Utilisation en salle de soin</a:t>
            </a:r>
          </a:p>
          <a:p>
            <a:pPr marL="0" indent="0">
              <a:buFontTx/>
              <a:buNone/>
            </a:pPr>
            <a:r>
              <a:rPr lang="fr-FR" sz="1200" i="0" u="none" kern="1200" dirty="0" smtClean="0">
                <a:solidFill>
                  <a:schemeClr val="tx1"/>
                </a:solidFill>
                <a:effectLst/>
                <a:latin typeface="+mn-lt"/>
                <a:ea typeface="+mn-ea"/>
                <a:cs typeface="+mn-cs"/>
              </a:rPr>
              <a:t>Massage</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endParaRPr lang="fr-FR" sz="1200" b="0" i="0" u="sng" strike="noStrike" kern="1200" dirty="0" smtClean="0">
              <a:solidFill>
                <a:schemeClr val="tx1"/>
              </a:solidFill>
              <a:effectLst/>
              <a:latin typeface="+mn-lt"/>
              <a:ea typeface="+mn-ea"/>
              <a:cs typeface="+mn-cs"/>
            </a:endParaRPr>
          </a:p>
          <a:p>
            <a:r>
              <a:rPr lang="fr-FR" sz="1200" b="0" i="0" u="sng" strike="noStrike" kern="1200" dirty="0" smtClean="0">
                <a:solidFill>
                  <a:schemeClr val="tx1"/>
                </a:solidFill>
                <a:effectLst/>
                <a:latin typeface="+mn-lt"/>
                <a:ea typeface="+mn-ea"/>
                <a:cs typeface="+mn-cs"/>
              </a:rPr>
              <a:t>Tips</a:t>
            </a:r>
            <a:r>
              <a:rPr lang="fr-FR" sz="1200" b="0" i="0" u="none" strike="noStrike" kern="1200" baseline="0" dirty="0" smtClean="0">
                <a:solidFill>
                  <a:schemeClr val="tx1"/>
                </a:solidFill>
                <a:effectLst/>
                <a:latin typeface="+mn-lt"/>
                <a:ea typeface="+mn-ea"/>
                <a:cs typeface="+mn-cs"/>
              </a:rPr>
              <a:t> </a:t>
            </a:r>
          </a:p>
          <a:p>
            <a:r>
              <a:rPr lang="fr-FR" dirty="0" smtClean="0"/>
              <a:t>Pour une cure intensive raffermissante : Ajouter le booster LIFT+ à sa crème pendant 1 mois. </a:t>
            </a:r>
          </a:p>
          <a:p>
            <a:r>
              <a:rPr lang="fr-FR" dirty="0" smtClean="0"/>
              <a:t>S’applique localement sur les pores dilatés, grains de </a:t>
            </a:r>
            <a:r>
              <a:rPr lang="fr-FR" dirty="0" err="1" smtClean="0"/>
              <a:t>milium</a:t>
            </a:r>
            <a:r>
              <a:rPr lang="fr-FR" dirty="0" smtClean="0"/>
              <a:t> et acné </a:t>
            </a:r>
            <a:r>
              <a:rPr lang="fr-FR" dirty="0" err="1" smtClean="0"/>
              <a:t>microkystique</a:t>
            </a:r>
            <a:r>
              <a:rPr lang="fr-FR" dirty="0" smtClean="0"/>
              <a:t>.</a:t>
            </a:r>
          </a:p>
          <a:p>
            <a:endParaRPr lang="fr-FR" dirty="0" smtClean="0">
              <a:solidFill>
                <a:prstClr val="black"/>
              </a:solidFill>
              <a:latin typeface="Roboto Light" panose="020B0604020202020204" charset="0"/>
              <a:ea typeface="Roboto Light" panose="020B0604020202020204" charset="0"/>
            </a:endParaRPr>
          </a:p>
          <a:p>
            <a:pPr marL="171450" indent="-171450">
              <a:buFontTx/>
              <a:buChar char="-"/>
            </a:pPr>
            <a:endParaRPr lang="fr-FR" sz="1200" i="0" u="none" kern="1200" dirty="0" smtClean="0">
              <a:solidFill>
                <a:schemeClr val="tx1"/>
              </a:solidFill>
              <a:effectLst/>
              <a:latin typeface="+mn-lt"/>
              <a:ea typeface="+mn-ea"/>
              <a:cs typeface="+mn-cs"/>
            </a:endParaRPr>
          </a:p>
          <a:p>
            <a:pPr marL="0" indent="0">
              <a:buFontTx/>
              <a:buNone/>
            </a:pPr>
            <a:endParaRPr lang="fr-FR" sz="1200" i="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Romarin et quintessence : </a:t>
            </a:r>
            <a:r>
              <a:rPr lang="fr-FR" sz="1200" b="0" i="0" kern="1200" dirty="0" smtClean="0">
                <a:solidFill>
                  <a:schemeClr val="tx1"/>
                </a:solidFill>
                <a:effectLst/>
                <a:latin typeface="+mn-lt"/>
                <a:ea typeface="+mn-ea"/>
                <a:cs typeface="+mn-cs"/>
              </a:rPr>
              <a:t>Raffermissant/ Drainant/ Tonifiant/ </a:t>
            </a:r>
            <a:r>
              <a:rPr lang="fr-FR" sz="1200" b="0" i="0" kern="1200" dirty="0" err="1" smtClean="0">
                <a:solidFill>
                  <a:schemeClr val="tx1"/>
                </a:solidFill>
                <a:effectLst/>
                <a:latin typeface="+mn-lt"/>
                <a:ea typeface="+mn-ea"/>
                <a:cs typeface="+mn-cs"/>
              </a:rPr>
              <a:t>Detoxifiant</a:t>
            </a:r>
            <a:endParaRPr lang="fr-FR"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Peptides de bourgeons de hêtre : </a:t>
            </a:r>
            <a:r>
              <a:rPr lang="fr-FR" sz="1200" b="0" i="0" kern="1200" dirty="0" err="1" smtClean="0">
                <a:solidFill>
                  <a:schemeClr val="tx1"/>
                </a:solidFill>
                <a:effectLst/>
                <a:latin typeface="+mn-lt"/>
                <a:ea typeface="+mn-ea"/>
                <a:cs typeface="+mn-cs"/>
              </a:rPr>
              <a:t>Restructurants</a:t>
            </a:r>
            <a:r>
              <a:rPr lang="fr-FR" sz="1200" b="0" i="0" kern="1200" dirty="0" smtClean="0">
                <a:solidFill>
                  <a:schemeClr val="tx1"/>
                </a:solidFill>
                <a:effectLst/>
                <a:latin typeface="+mn-lt"/>
                <a:ea typeface="+mn-ea"/>
                <a:cs typeface="+mn-cs"/>
              </a:rPr>
              <a:t> / Lissants/ </a:t>
            </a:r>
            <a:r>
              <a:rPr lang="fr-FR" sz="1200" b="0" i="0" kern="1200" dirty="0" err="1" smtClean="0">
                <a:solidFill>
                  <a:schemeClr val="tx1"/>
                </a:solidFill>
                <a:effectLst/>
                <a:latin typeface="+mn-lt"/>
                <a:ea typeface="+mn-ea"/>
                <a:cs typeface="+mn-cs"/>
              </a:rPr>
              <a:t>Régénérants</a:t>
            </a:r>
            <a:endParaRPr lang="fr-FR"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smtClean="0">
                <a:solidFill>
                  <a:schemeClr val="tx1"/>
                </a:solidFill>
                <a:effectLst/>
                <a:latin typeface="+mn-lt"/>
                <a:ea typeface="+mn-ea"/>
                <a:cs typeface="+mn-cs"/>
              </a:rPr>
              <a:t>Huile de noisette : nourrissant</a:t>
            </a:r>
            <a:r>
              <a:rPr lang="fr-FR" sz="1200" b="0" i="0" kern="1200" baseline="0" dirty="0" smtClean="0">
                <a:solidFill>
                  <a:schemeClr val="tx1"/>
                </a:solidFill>
                <a:effectLst/>
                <a:latin typeface="+mn-lt"/>
                <a:ea typeface="+mn-ea"/>
                <a:cs typeface="+mn-cs"/>
              </a:rPr>
              <a:t>, réparateur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baseline="0" dirty="0" err="1" smtClean="0">
                <a:solidFill>
                  <a:schemeClr val="tx1"/>
                </a:solidFill>
                <a:effectLst/>
                <a:latin typeface="+mn-lt"/>
                <a:ea typeface="+mn-ea"/>
                <a:cs typeface="+mn-cs"/>
              </a:rPr>
              <a:t>Aloe</a:t>
            </a:r>
            <a:r>
              <a:rPr lang="fr-FR" sz="1200" b="0" i="0" kern="1200" baseline="0" dirty="0" smtClean="0">
                <a:solidFill>
                  <a:schemeClr val="tx1"/>
                </a:solidFill>
                <a:effectLst/>
                <a:latin typeface="+mn-lt"/>
                <a:ea typeface="+mn-ea"/>
                <a:cs typeface="+mn-cs"/>
              </a:rPr>
              <a:t> </a:t>
            </a:r>
            <a:r>
              <a:rPr lang="fr-FR" sz="1200" b="0" i="0" kern="1200" baseline="0" dirty="0" err="1" smtClean="0">
                <a:solidFill>
                  <a:schemeClr val="tx1"/>
                </a:solidFill>
                <a:effectLst/>
                <a:latin typeface="+mn-lt"/>
                <a:ea typeface="+mn-ea"/>
                <a:cs typeface="+mn-cs"/>
              </a:rPr>
              <a:t>vera</a:t>
            </a:r>
            <a:r>
              <a:rPr lang="fr-FR" sz="1200" b="0" i="0" kern="1200" baseline="0" dirty="0" smtClean="0">
                <a:solidFill>
                  <a:schemeClr val="tx1"/>
                </a:solidFill>
                <a:effectLst/>
                <a:latin typeface="+mn-lt"/>
                <a:ea typeface="+mn-ea"/>
                <a:cs typeface="+mn-cs"/>
              </a:rPr>
              <a:t>, glycérine végétale : hydratant adoucissant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baseline="0" dirty="0" smtClean="0">
                <a:solidFill>
                  <a:schemeClr val="tx1"/>
                </a:solidFill>
                <a:effectLst/>
                <a:latin typeface="+mn-lt"/>
                <a:ea typeface="+mn-ea"/>
                <a:cs typeface="+mn-cs"/>
              </a:rPr>
              <a:t>Vitamine E : Anti oxydant</a:t>
            </a:r>
            <a:endParaRPr lang="fr-FR" dirty="0" smtClean="0">
              <a:solidFill>
                <a:prstClr val="black"/>
              </a:solidFill>
              <a:latin typeface="Roboto Light" panose="020B0604020202020204" charset="0"/>
              <a:ea typeface="Roboto Light" panose="020B0604020202020204" charset="0"/>
            </a:endParaRPr>
          </a:p>
          <a:p>
            <a:endParaRPr lang="fr-FR" sz="1200" b="0" i="0" u="sng" kern="1200" dirty="0" smtClean="0">
              <a:solidFill>
                <a:schemeClr val="tx1"/>
              </a:solidFill>
              <a:effectLst/>
              <a:latin typeface="+mn-lt"/>
              <a:ea typeface="+mn-ea"/>
              <a:cs typeface="+mn-cs"/>
            </a:endParaRPr>
          </a:p>
          <a:p>
            <a:endParaRPr lang="fr-FR" dirty="0" smtClean="0"/>
          </a:p>
          <a:p>
            <a:endParaRPr lang="fr-FR" dirty="0" smtClean="0"/>
          </a:p>
          <a:p>
            <a:r>
              <a:rPr lang="fr-FR" sz="1200" i="0" u="sng" kern="1200" dirty="0" smtClean="0">
                <a:solidFill>
                  <a:schemeClr val="tx1"/>
                </a:solidFill>
                <a:effectLst/>
                <a:latin typeface="+mn-lt"/>
                <a:ea typeface="+mn-ea"/>
                <a:cs typeface="+mn-cs"/>
              </a:rPr>
              <a:t>Descriptif</a:t>
            </a:r>
          </a:p>
          <a:p>
            <a:r>
              <a:rPr lang="fr-FR" sz="1200" b="0" i="0" kern="1200" dirty="0" smtClean="0">
                <a:solidFill>
                  <a:schemeClr val="tx1"/>
                </a:solidFill>
                <a:effectLst/>
                <a:latin typeface="+mn-lt"/>
                <a:ea typeface="+mn-ea"/>
                <a:cs typeface="+mn-cs"/>
              </a:rPr>
              <a:t>Avec cette crème de nuit </a:t>
            </a:r>
            <a:r>
              <a:rPr lang="fr-FR" sz="1200" b="0" i="0" kern="1200" dirty="0" err="1" smtClean="0">
                <a:solidFill>
                  <a:schemeClr val="tx1"/>
                </a:solidFill>
                <a:effectLst/>
                <a:latin typeface="+mn-lt"/>
                <a:ea typeface="+mn-ea"/>
                <a:cs typeface="+mn-cs"/>
              </a:rPr>
              <a:t>multi-fonctions</a:t>
            </a:r>
            <a:r>
              <a:rPr lang="fr-FR" sz="1200" b="0" i="0" kern="1200" dirty="0" smtClean="0">
                <a:solidFill>
                  <a:schemeClr val="tx1"/>
                </a:solidFill>
                <a:effectLst/>
                <a:latin typeface="+mn-lt"/>
                <a:ea typeface="+mn-ea"/>
                <a:cs typeface="+mn-cs"/>
              </a:rPr>
              <a:t> et ultra-pénétrante, c'est toute la puissance aromatique et </a:t>
            </a:r>
            <a:r>
              <a:rPr lang="fr-FR" sz="1200" b="0" i="0" kern="1200" dirty="0" err="1" smtClean="0">
                <a:solidFill>
                  <a:schemeClr val="tx1"/>
                </a:solidFill>
                <a:effectLst/>
                <a:latin typeface="+mn-lt"/>
                <a:ea typeface="+mn-ea"/>
                <a:cs typeface="+mn-cs"/>
              </a:rPr>
              <a:t>oxygénante</a:t>
            </a:r>
            <a:r>
              <a:rPr lang="fr-FR" sz="1200" b="0" i="0" kern="1200" dirty="0" smtClean="0">
                <a:solidFill>
                  <a:schemeClr val="tx1"/>
                </a:solidFill>
                <a:effectLst/>
                <a:latin typeface="+mn-lt"/>
                <a:ea typeface="+mn-ea"/>
                <a:cs typeface="+mn-cs"/>
              </a:rPr>
              <a:t> du romarin et de la Quintessence Yon-Ka qui s'exerce pour raffermir visiblement la peau pendant que vous dormez. Phyto 52 vivifie et éclaircit le teint, affine le grain de peau. Appliquée localement, elle resserre les pores dilatés. Sa senteur fraîche et tonifiante vous dynamise instantanément. Au réveil votre peau gagne en éclat et en fermeté. Cette crème va vite devenir l'une de vos crèmes préférées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16</a:t>
            </a:fld>
            <a:endParaRPr lang="fr-FR"/>
          </a:p>
        </p:txBody>
      </p:sp>
    </p:spTree>
    <p:extLst>
      <p:ext uri="{BB962C8B-B14F-4D97-AF65-F5344CB8AC3E}">
        <p14:creationId xmlns:p14="http://schemas.microsoft.com/office/powerpoint/2010/main" val="2900618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dirty="0" smtClean="0">
                <a:solidFill>
                  <a:schemeClr val="tx1"/>
                </a:solidFill>
                <a:effectLst/>
                <a:latin typeface="+mn-lt"/>
                <a:ea typeface="+mn-ea"/>
                <a:cs typeface="+mn-cs"/>
              </a:rPr>
              <a:t>PHYTO</a:t>
            </a:r>
            <a:r>
              <a:rPr lang="fr-FR" sz="1200" i="0" kern="1200" baseline="0" dirty="0" smtClean="0">
                <a:solidFill>
                  <a:schemeClr val="tx1"/>
                </a:solidFill>
                <a:effectLst/>
                <a:latin typeface="+mn-lt"/>
                <a:ea typeface="+mn-ea"/>
                <a:cs typeface="+mn-cs"/>
              </a:rPr>
              <a:t> 58 </a:t>
            </a:r>
          </a:p>
          <a:p>
            <a:r>
              <a:rPr lang="fr-FR" sz="1200" i="0" kern="1200" dirty="0" smtClean="0">
                <a:solidFill>
                  <a:schemeClr val="tx1"/>
                </a:solidFill>
                <a:effectLst/>
                <a:latin typeface="+mn-lt"/>
                <a:ea typeface="+mn-ea"/>
                <a:cs typeface="+mn-cs"/>
              </a:rPr>
              <a:t>Avec la crème visage Phyto 58,</a:t>
            </a:r>
            <a:r>
              <a:rPr lang="fr-FR" sz="1200" i="0" kern="1200" baseline="0" dirty="0" smtClean="0">
                <a:solidFill>
                  <a:schemeClr val="tx1"/>
                </a:solidFill>
                <a:effectLst/>
                <a:latin typeface="+mn-lt"/>
                <a:ea typeface="+mn-ea"/>
                <a:cs typeface="+mn-cs"/>
              </a:rPr>
              <a:t> a</a:t>
            </a:r>
            <a:r>
              <a:rPr lang="fr-FR" sz="1200" i="0" kern="1200" dirty="0" smtClean="0">
                <a:solidFill>
                  <a:schemeClr val="tx1"/>
                </a:solidFill>
                <a:effectLst/>
                <a:latin typeface="+mn-lt"/>
                <a:ea typeface="+mn-ea"/>
                <a:cs typeface="+mn-cs"/>
              </a:rPr>
              <a:t>dieu grise mise . Un concentré de romarin et de</a:t>
            </a:r>
            <a:r>
              <a:rPr lang="fr-FR" sz="1200" i="0" kern="1200" baseline="0" dirty="0" smtClean="0">
                <a:solidFill>
                  <a:schemeClr val="tx1"/>
                </a:solidFill>
                <a:effectLst/>
                <a:latin typeface="+mn-lt"/>
                <a:ea typeface="+mn-ea"/>
                <a:cs typeface="+mn-cs"/>
              </a:rPr>
              <a:t> vitamines</a:t>
            </a:r>
            <a:r>
              <a:rPr lang="fr-FR" sz="1200" i="0" kern="1200" dirty="0" smtClean="0">
                <a:solidFill>
                  <a:schemeClr val="tx1"/>
                </a:solidFill>
                <a:effectLst/>
                <a:latin typeface="+mn-lt"/>
                <a:ea typeface="+mn-ea"/>
                <a:cs typeface="+mn-cs"/>
              </a:rPr>
              <a:t> d’une efficacité redoutable ! </a:t>
            </a:r>
          </a:p>
          <a:p>
            <a:endParaRPr lang="fr-FR" sz="1200" i="0" kern="1200" dirty="0" smtClean="0">
              <a:solidFill>
                <a:schemeClr val="tx1"/>
              </a:solidFill>
              <a:effectLst/>
              <a:latin typeface="+mn-lt"/>
              <a:ea typeface="+mn-ea"/>
              <a:cs typeface="+mn-cs"/>
            </a:endParaRPr>
          </a:p>
          <a:p>
            <a:r>
              <a:rPr lang="fr-FR" sz="1200" i="0" kern="1200" dirty="0" smtClean="0">
                <a:solidFill>
                  <a:schemeClr val="tx1"/>
                </a:solidFill>
                <a:effectLst/>
                <a:latin typeface="+mn-lt"/>
                <a:ea typeface="+mn-ea"/>
                <a:cs typeface="+mn-cs"/>
              </a:rPr>
              <a:t>Ce soin de nuit redonne vitalité aux peaux ternes, asphyxiées et fatiguées. Grâce à ses actifs </a:t>
            </a:r>
            <a:r>
              <a:rPr lang="fr-FR" sz="1200" i="0" kern="1200" dirty="0" err="1" smtClean="0">
                <a:solidFill>
                  <a:schemeClr val="tx1"/>
                </a:solidFill>
                <a:effectLst/>
                <a:latin typeface="+mn-lt"/>
                <a:ea typeface="+mn-ea"/>
                <a:cs typeface="+mn-cs"/>
              </a:rPr>
              <a:t>régénérants</a:t>
            </a:r>
            <a:r>
              <a:rPr lang="fr-FR" sz="1200" i="0" kern="1200" dirty="0" smtClean="0">
                <a:solidFill>
                  <a:schemeClr val="tx1"/>
                </a:solidFill>
                <a:effectLst/>
                <a:latin typeface="+mn-lt"/>
                <a:ea typeface="+mn-ea"/>
                <a:cs typeface="+mn-cs"/>
              </a:rPr>
              <a:t>, </a:t>
            </a:r>
            <a:r>
              <a:rPr lang="fr-FR" sz="1200" i="0" kern="1200" dirty="0" err="1" smtClean="0">
                <a:solidFill>
                  <a:schemeClr val="tx1"/>
                </a:solidFill>
                <a:effectLst/>
                <a:latin typeface="+mn-lt"/>
                <a:ea typeface="+mn-ea"/>
                <a:cs typeface="+mn-cs"/>
              </a:rPr>
              <a:t>détoxifiants</a:t>
            </a:r>
            <a:r>
              <a:rPr lang="fr-FR" sz="1200" i="0" kern="1200" dirty="0" smtClean="0">
                <a:solidFill>
                  <a:schemeClr val="tx1"/>
                </a:solidFill>
                <a:effectLst/>
                <a:latin typeface="+mn-lt"/>
                <a:ea typeface="+mn-ea"/>
                <a:cs typeface="+mn-cs"/>
              </a:rPr>
              <a:t> et revitalisants, il tonifie la peau, resserre les pores, unifie et illumine le teint. Enrichi en huiles nutritives, en vitamines A, E, F, il va vite devenir l'un de vos soins aromatiques préférés ! </a:t>
            </a: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17</a:t>
            </a:fld>
            <a:endParaRPr lang="fr-FR"/>
          </a:p>
        </p:txBody>
      </p:sp>
    </p:spTree>
    <p:extLst>
      <p:ext uri="{BB962C8B-B14F-4D97-AF65-F5344CB8AC3E}">
        <p14:creationId xmlns:p14="http://schemas.microsoft.com/office/powerpoint/2010/main" val="22908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PHYTO 52 : Avec cette crème de nuit </a:t>
            </a:r>
            <a:r>
              <a:rPr lang="fr-FR" sz="1200" b="0" i="0" kern="1200" dirty="0" err="1" smtClean="0">
                <a:solidFill>
                  <a:schemeClr val="tx1"/>
                </a:solidFill>
                <a:effectLst/>
                <a:latin typeface="+mn-lt"/>
                <a:ea typeface="+mn-ea"/>
                <a:cs typeface="+mn-cs"/>
              </a:rPr>
              <a:t>multi-fonctions</a:t>
            </a:r>
            <a:r>
              <a:rPr lang="fr-FR" sz="1200" b="0" i="0" kern="1200" dirty="0" smtClean="0">
                <a:solidFill>
                  <a:schemeClr val="tx1"/>
                </a:solidFill>
                <a:effectLst/>
                <a:latin typeface="+mn-lt"/>
                <a:ea typeface="+mn-ea"/>
                <a:cs typeface="+mn-cs"/>
              </a:rPr>
              <a:t> et ultra-pénétrante, c'est toute la puissance aromatique et </a:t>
            </a:r>
            <a:r>
              <a:rPr lang="fr-FR" sz="1200" b="0" i="0" kern="1200" dirty="0" err="1" smtClean="0">
                <a:solidFill>
                  <a:schemeClr val="tx1"/>
                </a:solidFill>
                <a:effectLst/>
                <a:latin typeface="+mn-lt"/>
                <a:ea typeface="+mn-ea"/>
                <a:cs typeface="+mn-cs"/>
              </a:rPr>
              <a:t>oxygénante</a:t>
            </a:r>
            <a:r>
              <a:rPr lang="fr-FR" sz="1200" b="0" i="0" kern="1200" dirty="0" smtClean="0">
                <a:solidFill>
                  <a:schemeClr val="tx1"/>
                </a:solidFill>
                <a:effectLst/>
                <a:latin typeface="+mn-lt"/>
                <a:ea typeface="+mn-ea"/>
                <a:cs typeface="+mn-cs"/>
              </a:rPr>
              <a:t> du romarin et de la Quintessence Yon-Ka qui s'exerce pour raffermir visiblement la peau pendant que vous dormez. </a:t>
            </a: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18</a:t>
            </a:fld>
            <a:endParaRPr lang="fr-FR"/>
          </a:p>
        </p:txBody>
      </p:sp>
    </p:spTree>
    <p:extLst>
      <p:ext uri="{BB962C8B-B14F-4D97-AF65-F5344CB8AC3E}">
        <p14:creationId xmlns:p14="http://schemas.microsoft.com/office/powerpoint/2010/main" val="191196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Pas</a:t>
            </a:r>
            <a:r>
              <a:rPr lang="fr-FR" baseline="0" dirty="0" smtClean="0"/>
              <a:t> de peptides de bourgeons de hêtre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19</a:t>
            </a:fld>
            <a:endParaRPr lang="fr-FR"/>
          </a:p>
        </p:txBody>
      </p:sp>
    </p:spTree>
    <p:extLst>
      <p:ext uri="{BB962C8B-B14F-4D97-AF65-F5344CB8AC3E}">
        <p14:creationId xmlns:p14="http://schemas.microsoft.com/office/powerpoint/2010/main" val="27032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a:t>
            </a:fld>
            <a:endParaRPr lang="fr-FR"/>
          </a:p>
        </p:txBody>
      </p:sp>
    </p:spTree>
    <p:extLst>
      <p:ext uri="{BB962C8B-B14F-4D97-AF65-F5344CB8AC3E}">
        <p14:creationId xmlns:p14="http://schemas.microsoft.com/office/powerpoint/2010/main" val="363336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ELASTINE NUIT 85% ION 	</a:t>
            </a: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Bénéfices </a:t>
            </a:r>
          </a:p>
          <a:p>
            <a:r>
              <a:rPr lang="fr-FR" sz="1200" i="0" u="none" kern="1200" dirty="0" smtClean="0">
                <a:solidFill>
                  <a:schemeClr val="tx1"/>
                </a:solidFill>
                <a:effectLst/>
                <a:latin typeface="+mn-lt"/>
                <a:ea typeface="+mn-ea"/>
                <a:cs typeface="+mn-cs"/>
              </a:rPr>
              <a:t>Lisse</a:t>
            </a:r>
            <a:r>
              <a:rPr lang="fr-FR" sz="1200" i="0" u="none" kern="1200" baseline="0" dirty="0" smtClean="0">
                <a:solidFill>
                  <a:schemeClr val="tx1"/>
                </a:solidFill>
                <a:effectLst/>
                <a:latin typeface="+mn-lt"/>
                <a:ea typeface="+mn-ea"/>
                <a:cs typeface="+mn-cs"/>
              </a:rPr>
              <a:t> </a:t>
            </a:r>
          </a:p>
          <a:p>
            <a:r>
              <a:rPr lang="fr-FR" sz="1200" i="0" u="none" kern="1200" baseline="0" dirty="0" smtClean="0">
                <a:solidFill>
                  <a:schemeClr val="tx1"/>
                </a:solidFill>
                <a:effectLst/>
                <a:latin typeface="+mn-lt"/>
                <a:ea typeface="+mn-ea"/>
                <a:cs typeface="+mn-cs"/>
              </a:rPr>
              <a:t>Régénère </a:t>
            </a:r>
          </a:p>
          <a:p>
            <a:r>
              <a:rPr lang="fr-FR" sz="1200" i="0" u="none" kern="1200" baseline="0" dirty="0" smtClean="0">
                <a:solidFill>
                  <a:schemeClr val="tx1"/>
                </a:solidFill>
                <a:effectLst/>
                <a:latin typeface="+mn-lt"/>
                <a:ea typeface="+mn-ea"/>
                <a:cs typeface="+mn-cs"/>
              </a:rPr>
              <a:t>Préserve l’élasticité de la peau </a:t>
            </a:r>
          </a:p>
          <a:p>
            <a:endParaRPr lang="fr-FR" sz="1200" i="0" u="sng"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Pour qui </a:t>
            </a:r>
            <a:r>
              <a:rPr lang="fr-FR" sz="1200" i="0" u="sng" kern="1200" baseline="0" dirty="0" smtClean="0">
                <a:solidFill>
                  <a:schemeClr val="tx1"/>
                </a:solidFill>
                <a:effectLst/>
                <a:latin typeface="+mn-lt"/>
                <a:ea typeface="+mn-ea"/>
                <a:cs typeface="+mn-cs"/>
              </a:rPr>
              <a:t>?</a:t>
            </a:r>
          </a:p>
          <a:p>
            <a:r>
              <a:rPr lang="fr-FR" sz="1200" dirty="0" smtClean="0">
                <a:solidFill>
                  <a:prstClr val="black"/>
                </a:solidFill>
                <a:latin typeface="Century Gothic" panose="020B0502020202020204" pitchFamily="34" charset="0"/>
              </a:rPr>
              <a:t>Peaux présentant des rides superficielles</a:t>
            </a:r>
          </a:p>
          <a:p>
            <a:endParaRPr lang="fr-FR" sz="1200" i="0" u="sng" kern="1200" dirty="0" smtClean="0">
              <a:solidFill>
                <a:schemeClr val="tx1"/>
              </a:solidFill>
              <a:effectLst/>
              <a:latin typeface="+mn-lt"/>
              <a:ea typeface="+mn-ea"/>
              <a:cs typeface="+mn-cs"/>
            </a:endParaRPr>
          </a:p>
          <a:p>
            <a:r>
              <a:rPr lang="fr-FR" sz="1200" b="0" i="0" u="sng" kern="1200" dirty="0" smtClean="0">
                <a:solidFill>
                  <a:schemeClr val="tx1"/>
                </a:solidFill>
                <a:effectLst/>
                <a:latin typeface="+mn-lt"/>
                <a:ea typeface="+mn-ea"/>
                <a:cs typeface="+mn-cs"/>
              </a:rPr>
              <a:t>Résultats</a:t>
            </a:r>
            <a:r>
              <a:rPr lang="fr-FR" sz="1200" b="0" i="0" u="sng" kern="1200" baseline="0" dirty="0" smtClean="0">
                <a:solidFill>
                  <a:schemeClr val="tx1"/>
                </a:solidFill>
                <a:effectLst/>
                <a:latin typeface="+mn-lt"/>
                <a:ea typeface="+mn-ea"/>
                <a:cs typeface="+mn-cs"/>
              </a:rPr>
              <a:t> </a:t>
            </a:r>
            <a:endParaRPr lang="fr-FR" sz="1200" b="0" i="0" u="sng" kern="1200" dirty="0" smtClean="0">
              <a:solidFill>
                <a:schemeClr val="tx1"/>
              </a:solidFill>
              <a:effectLst/>
              <a:latin typeface="+mn-lt"/>
              <a:ea typeface="+mn-ea"/>
              <a:cs typeface="+mn-cs"/>
            </a:endParaRPr>
          </a:p>
          <a:p>
            <a:pPr marL="0" indent="0">
              <a:buFontTx/>
              <a:buNone/>
            </a:pPr>
            <a:r>
              <a:rPr lang="fr-FR" sz="1200" b="0" i="0" kern="1200" dirty="0" smtClean="0">
                <a:solidFill>
                  <a:schemeClr val="tx1"/>
                </a:solidFill>
                <a:effectLst/>
                <a:latin typeface="+mn-lt"/>
                <a:ea typeface="+mn-ea"/>
                <a:cs typeface="+mn-cs"/>
              </a:rPr>
              <a:t>Atténue visiblement rides et ridules </a:t>
            </a:r>
          </a:p>
          <a:p>
            <a:pPr marL="0" indent="0">
              <a:buFontTx/>
              <a:buNone/>
            </a:pPr>
            <a:r>
              <a:rPr lang="fr-FR" sz="1200" b="0" i="0" kern="1200" dirty="0" smtClean="0">
                <a:solidFill>
                  <a:schemeClr val="tx1"/>
                </a:solidFill>
                <a:effectLst/>
                <a:latin typeface="+mn-lt"/>
                <a:ea typeface="+mn-ea"/>
                <a:cs typeface="+mn-cs"/>
              </a:rPr>
              <a:t>La peau retrouve son élasticité </a:t>
            </a:r>
          </a:p>
          <a:p>
            <a:pPr marL="0" indent="0">
              <a:buFontTx/>
              <a:buNone/>
            </a:pPr>
            <a:endParaRPr lang="fr-FR" sz="1200" b="0" i="0" u="sng" kern="1200" dirty="0" smtClean="0">
              <a:solidFill>
                <a:schemeClr val="tx1"/>
              </a:solidFill>
              <a:effectLst/>
              <a:latin typeface="+mn-lt"/>
              <a:ea typeface="+mn-ea"/>
              <a:cs typeface="+mn-cs"/>
            </a:endParaRPr>
          </a:p>
          <a:p>
            <a:pPr marL="0" indent="0">
              <a:buFontTx/>
              <a:buNone/>
            </a:pPr>
            <a:endParaRPr lang="fr-FR" sz="1200" i="0"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20</a:t>
            </a:fld>
            <a:endParaRPr lang="fr-FR"/>
          </a:p>
        </p:txBody>
      </p:sp>
    </p:spTree>
    <p:extLst>
      <p:ext uri="{BB962C8B-B14F-4D97-AF65-F5344CB8AC3E}">
        <p14:creationId xmlns:p14="http://schemas.microsoft.com/office/powerpoint/2010/main" val="4250442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Utilisation à domicile </a:t>
            </a:r>
            <a:r>
              <a:rPr lang="fr-FR" sz="1200" b="0" i="0" u="none" strike="noStrike" kern="1200" dirty="0" smtClean="0">
                <a:solidFill>
                  <a:schemeClr val="tx1"/>
                </a:solidFill>
                <a:effectLst/>
                <a:latin typeface="+mn-lt"/>
                <a:ea typeface="+mn-ea"/>
                <a:cs typeface="+mn-cs"/>
              </a:rPr>
              <a:t> </a:t>
            </a:r>
          </a:p>
          <a:p>
            <a:r>
              <a:rPr lang="fr-FR" sz="1200" b="0" i="0" u="none" strike="noStrike" kern="1200" dirty="0" smtClean="0">
                <a:solidFill>
                  <a:schemeClr val="tx1"/>
                </a:solidFill>
                <a:effectLst/>
                <a:latin typeface="+mn-lt"/>
                <a:ea typeface="+mn-ea"/>
                <a:cs typeface="+mn-cs"/>
              </a:rPr>
              <a:t>Le soir, démaquiller et nettoyer soigneusement le visage puis </a:t>
            </a:r>
            <a:r>
              <a:rPr lang="fr-FR" sz="1200" b="0" i="0" u="none" strike="noStrike" kern="1200" dirty="0" err="1" smtClean="0">
                <a:solidFill>
                  <a:schemeClr val="tx1"/>
                </a:solidFill>
                <a:effectLst/>
                <a:latin typeface="+mn-lt"/>
                <a:ea typeface="+mn-ea"/>
                <a:cs typeface="+mn-cs"/>
              </a:rPr>
              <a:t>brumiser</a:t>
            </a:r>
            <a:r>
              <a:rPr lang="fr-FR" sz="1200" b="0" i="0" u="none" strike="noStrike" kern="1200" dirty="0" smtClean="0">
                <a:solidFill>
                  <a:schemeClr val="tx1"/>
                </a:solidFill>
                <a:effectLst/>
                <a:latin typeface="+mn-lt"/>
                <a:ea typeface="+mn-ea"/>
                <a:cs typeface="+mn-cs"/>
              </a:rPr>
              <a:t> la Lotion Yon-Ka adaptée à votre type de peau. Appliquer ensuite la crème Elastine Nuit par effleurages sur le visage et le cou</a:t>
            </a:r>
            <a:endParaRPr lang="fr-FR" sz="1200" b="0" i="0" u="sng"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a:p>
            <a:pPr>
              <a:defRPr/>
            </a:pPr>
            <a:r>
              <a:rPr lang="fr-FR" dirty="0" smtClean="0"/>
              <a:t>Selon les besoins de votre peau, associez cette crème à quelques gouttes de l'un de vos booster préférés ou à un sérum. </a:t>
            </a:r>
          </a:p>
          <a:p>
            <a:pPr>
              <a:defRPr/>
            </a:pPr>
            <a:r>
              <a:rPr lang="fr-FR" b="1" dirty="0" smtClean="0">
                <a:solidFill>
                  <a:prstClr val="black"/>
                </a:solidFill>
                <a:latin typeface="Roboto Light" panose="020B0604020202020204" charset="0"/>
                <a:ea typeface="Roboto Light" panose="020B0604020202020204" charset="0"/>
              </a:rPr>
              <a:t>Sans Huile essentielle.</a:t>
            </a:r>
          </a:p>
          <a:p>
            <a:pPr>
              <a:defRPr/>
            </a:pPr>
            <a:endParaRPr lang="fr-FR" b="1" dirty="0" smtClean="0">
              <a:solidFill>
                <a:prstClr val="black"/>
              </a:solidFill>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Base commune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Peptide d’</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elastine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et de lait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anti-rides</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lissant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Beurre de karité : réparateur, protecteur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Elastine nuit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Peptide de soja : restructurant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 C : anti oxydante </a:t>
            </a: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Huile de germes de blé : régénérant</a:t>
            </a:r>
          </a:p>
          <a:p>
            <a:pPr>
              <a:defRPr/>
            </a:pPr>
            <a:endParaRPr lang="fr-FR" b="1" dirty="0" smtClean="0">
              <a:solidFill>
                <a:prstClr val="black"/>
              </a:solidFill>
              <a:latin typeface="Roboto Light" panose="020B0604020202020204" charset="0"/>
              <a:ea typeface="Roboto Light" panose="020B0604020202020204" charset="0"/>
            </a:endParaRPr>
          </a:p>
          <a:p>
            <a:pPr>
              <a:defRPr/>
            </a:pPr>
            <a:endParaRPr lang="fr-FR" b="1" dirty="0" smtClean="0">
              <a:solidFill>
                <a:prstClr val="black"/>
              </a:solidFill>
              <a:latin typeface="Roboto Light" panose="020B0604020202020204" charset="0"/>
              <a:ea typeface="Roboto Light" panose="020B0604020202020204" charset="0"/>
            </a:endParaRPr>
          </a:p>
          <a:p>
            <a:pPr>
              <a:defRPr/>
            </a:pPr>
            <a:endParaRPr lang="fr-FR" b="1" dirty="0" smtClean="0">
              <a:solidFill>
                <a:prstClr val="black"/>
              </a:solidFill>
              <a:latin typeface="Roboto Light" panose="020B0604020202020204" charset="0"/>
              <a:ea typeface="Roboto Light" panose="020B0604020202020204" charset="0"/>
            </a:endParaRPr>
          </a:p>
          <a:p>
            <a:r>
              <a:rPr lang="fr-FR" sz="1200" i="0" u="sng" kern="1200" dirty="0" smtClean="0">
                <a:solidFill>
                  <a:schemeClr val="tx1"/>
                </a:solidFill>
                <a:effectLst/>
                <a:latin typeface="+mn-lt"/>
                <a:ea typeface="+mn-ea"/>
                <a:cs typeface="+mn-cs"/>
              </a:rPr>
              <a:t>Descriptif</a:t>
            </a:r>
          </a:p>
          <a:p>
            <a:r>
              <a:rPr lang="fr-FR" sz="1200" b="0" i="0" kern="1200" dirty="0" smtClean="0">
                <a:solidFill>
                  <a:schemeClr val="tx1"/>
                </a:solidFill>
                <a:effectLst/>
                <a:latin typeface="+mn-lt"/>
                <a:ea typeface="+mn-ea"/>
                <a:cs typeface="+mn-cs"/>
              </a:rPr>
              <a:t>C’est le soin de nuit idéal pour combattre les premières rides, hydrater et nourrir l’épiderme pendant que vous dormez grâce aux 19 acides aminés associés aux peptides de soja </a:t>
            </a:r>
            <a:r>
              <a:rPr lang="fr-FR" sz="1200" b="0" i="0" kern="1200" dirty="0" err="1" smtClean="0">
                <a:solidFill>
                  <a:schemeClr val="tx1"/>
                </a:solidFill>
                <a:effectLst/>
                <a:latin typeface="+mn-lt"/>
                <a:ea typeface="+mn-ea"/>
                <a:cs typeface="+mn-cs"/>
              </a:rPr>
              <a:t>restucturants</a:t>
            </a:r>
            <a:r>
              <a:rPr lang="fr-FR" sz="1200" b="0" i="0" kern="1200" dirty="0" smtClean="0">
                <a:solidFill>
                  <a:schemeClr val="tx1"/>
                </a:solidFill>
                <a:effectLst/>
                <a:latin typeface="+mn-lt"/>
                <a:ea typeface="+mn-ea"/>
                <a:cs typeface="+mn-cs"/>
              </a:rPr>
              <a:t>, à la vitamine C anti-oxydante et à l'huile de germe de blé, </a:t>
            </a:r>
            <a:r>
              <a:rPr lang="fr-FR" sz="1200" b="0" i="0" kern="1200" dirty="0" err="1" smtClean="0">
                <a:solidFill>
                  <a:schemeClr val="tx1"/>
                </a:solidFill>
                <a:effectLst/>
                <a:latin typeface="+mn-lt"/>
                <a:ea typeface="+mn-ea"/>
                <a:cs typeface="+mn-cs"/>
              </a:rPr>
              <a:t>régénérante</a:t>
            </a:r>
            <a:r>
              <a:rPr lang="fr-FR" sz="1200" b="0" i="0" kern="1200" dirty="0" smtClean="0">
                <a:solidFill>
                  <a:schemeClr val="tx1"/>
                </a:solidFill>
                <a:effectLst/>
                <a:latin typeface="+mn-lt"/>
                <a:ea typeface="+mn-ea"/>
                <a:cs typeface="+mn-cs"/>
              </a:rPr>
              <a:t>. Au réveil, les rides et ridules s'estompent, la peau est </a:t>
            </a:r>
            <a:r>
              <a:rPr lang="fr-FR" sz="1200" b="0" i="0" kern="1200" dirty="0" err="1" smtClean="0">
                <a:solidFill>
                  <a:schemeClr val="tx1"/>
                </a:solidFill>
                <a:effectLst/>
                <a:latin typeface="+mn-lt"/>
                <a:ea typeface="+mn-ea"/>
                <a:cs typeface="+mn-cs"/>
              </a:rPr>
              <a:t>repulpée</a:t>
            </a:r>
            <a:r>
              <a:rPr lang="fr-FR" sz="1200" b="0" i="0" kern="1200" dirty="0" smtClean="0">
                <a:solidFill>
                  <a:schemeClr val="tx1"/>
                </a:solidFill>
                <a:effectLst/>
                <a:latin typeface="+mn-lt"/>
                <a:ea typeface="+mn-ea"/>
                <a:cs typeface="+mn-cs"/>
              </a:rPr>
              <a:t>, plus souple et tonique.</a:t>
            </a:r>
            <a:endParaRPr lang="fr-FR" sz="1200" i="0" u="sng"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a:p>
            <a:endParaRPr lang="fr-FR" sz="1200" i="0" u="sng" kern="1200" baseline="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a:p>
            <a:endParaRPr lang="fr-FR" sz="1200" b="0" i="0" u="sng" strike="noStrike" kern="1200" dirty="0" smtClean="0">
              <a:solidFill>
                <a:schemeClr val="tx1"/>
              </a:solidFill>
              <a:effectLst/>
              <a:latin typeface="+mn-lt"/>
              <a:ea typeface="+mn-ea"/>
              <a:cs typeface="+mn-cs"/>
            </a:endParaRPr>
          </a:p>
          <a:p>
            <a:endParaRPr lang="fr-FR" sz="1200" b="0" i="0" u="sng" kern="1200" dirty="0" smtClean="0">
              <a:solidFill>
                <a:schemeClr val="tx1"/>
              </a:solidFill>
              <a:effectLst/>
              <a:latin typeface="+mn-lt"/>
              <a:ea typeface="+mn-ea"/>
              <a:cs typeface="+mn-cs"/>
            </a:endParaRPr>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21</a:t>
            </a:fld>
            <a:endParaRPr lang="fr-FR"/>
          </a:p>
        </p:txBody>
      </p:sp>
    </p:spTree>
    <p:extLst>
      <p:ext uri="{BB962C8B-B14F-4D97-AF65-F5344CB8AC3E}">
        <p14:creationId xmlns:p14="http://schemas.microsoft.com/office/powerpoint/2010/main" val="2811590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Tout ces</a:t>
            </a:r>
            <a:r>
              <a:rPr lang="fr-FR" baseline="0" dirty="0" smtClean="0"/>
              <a:t> actifs sont présents dans time </a:t>
            </a:r>
            <a:r>
              <a:rPr lang="fr-FR" baseline="0" dirty="0" err="1" smtClean="0"/>
              <a:t>resist</a:t>
            </a:r>
            <a:r>
              <a:rPr lang="fr-FR" baseline="0" dirty="0" smtClean="0"/>
              <a:t> nuit !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22</a:t>
            </a:fld>
            <a:endParaRPr lang="fr-FR"/>
          </a:p>
        </p:txBody>
      </p:sp>
    </p:spTree>
    <p:extLst>
      <p:ext uri="{BB962C8B-B14F-4D97-AF65-F5344CB8AC3E}">
        <p14:creationId xmlns:p14="http://schemas.microsoft.com/office/powerpoint/2010/main" val="1536391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TIME RESIST NUIT 90% ION 	</a:t>
            </a:r>
          </a:p>
          <a:p>
            <a:endParaRPr lang="fr-FR" sz="1200" i="0" u="sng"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prstClr val="black"/>
                </a:solidFill>
                <a:latin typeface="Century Gothic" panose="020B0502020202020204" pitchFamily="34" charset="0"/>
              </a:rPr>
              <a:t>Le</a:t>
            </a:r>
            <a:r>
              <a:rPr lang="fr-FR" sz="1200" baseline="0" dirty="0" smtClean="0">
                <a:solidFill>
                  <a:prstClr val="black"/>
                </a:solidFill>
                <a:latin typeface="Century Gothic" panose="020B0502020202020204" pitchFamily="34" charset="0"/>
              </a:rPr>
              <a:t> soin de nuit, activateur de jeunesse, anti fatigue lissant.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baseline="0" dirty="0" smtClean="0">
              <a:solidFill>
                <a:prstClr val="black"/>
              </a:solidFill>
              <a:effectLst/>
              <a:latin typeface="Century Gothic" panose="020B0502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baseline="0" dirty="0" smtClean="0">
                <a:solidFill>
                  <a:prstClr val="black"/>
                </a:solidFill>
                <a:effectLst/>
                <a:latin typeface="Century Gothic" panose="020B0502020202020204" pitchFamily="34" charset="0"/>
                <a:ea typeface="+mn-ea"/>
                <a:cs typeface="+mn-cs"/>
              </a:rPr>
              <a:t>Bénéfices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none" kern="1200" baseline="0" dirty="0" smtClean="0">
                <a:solidFill>
                  <a:prstClr val="black"/>
                </a:solidFill>
                <a:effectLst/>
                <a:latin typeface="Century Gothic" panose="020B0502020202020204" pitchFamily="34" charset="0"/>
                <a:ea typeface="+mn-ea"/>
                <a:cs typeface="+mn-cs"/>
              </a:rPr>
              <a:t>Prévient et corrige les signes de l’âge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none" kern="1200" baseline="0" dirty="0" smtClean="0">
                <a:solidFill>
                  <a:prstClr val="black"/>
                </a:solidFill>
                <a:effectLst/>
                <a:latin typeface="Century Gothic" panose="020B0502020202020204" pitchFamily="34" charset="0"/>
                <a:ea typeface="+mn-ea"/>
                <a:cs typeface="+mn-cs"/>
              </a:rPr>
              <a:t>Protège les cellules souches de la peau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none" kern="1200" baseline="0" dirty="0" smtClean="0">
                <a:solidFill>
                  <a:prstClr val="black"/>
                </a:solidFill>
                <a:effectLst/>
                <a:latin typeface="Century Gothic" panose="020B0502020202020204" pitchFamily="34" charset="0"/>
                <a:ea typeface="+mn-ea"/>
                <a:cs typeface="+mn-cs"/>
              </a:rPr>
              <a:t>Lutte contre les signes de fatigue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Pour qui </a:t>
            </a:r>
            <a:r>
              <a:rPr lang="fr-FR" sz="1200" i="0" u="sng" kern="1200" baseline="0" dirty="0" smtClean="0">
                <a:solidFill>
                  <a:schemeClr val="tx1"/>
                </a:solidFill>
                <a:effectLst/>
                <a:latin typeface="+mn-lt"/>
                <a:ea typeface="+mn-ea"/>
                <a:cs typeface="+mn-cs"/>
              </a:rPr>
              <a:t>?</a:t>
            </a:r>
          </a:p>
          <a:p>
            <a:r>
              <a:rPr lang="fr-FR" sz="1200" dirty="0" smtClean="0">
                <a:solidFill>
                  <a:prstClr val="black"/>
                </a:solidFill>
                <a:latin typeface="Century Gothic" panose="020B0502020202020204" pitchFamily="34" charset="0"/>
              </a:rPr>
              <a:t>Peaux présentant des rides profondes</a:t>
            </a:r>
          </a:p>
          <a:p>
            <a:endParaRPr lang="fr-FR" sz="1200" dirty="0" smtClean="0">
              <a:solidFill>
                <a:prstClr val="black"/>
              </a:solidFill>
              <a:latin typeface="Century Gothic" panose="020B0502020202020204" pitchFamily="34" charset="0"/>
            </a:endParaRPr>
          </a:p>
          <a:p>
            <a:r>
              <a:rPr lang="fr-FR" sz="1200" i="0" u="sng" kern="1200" baseline="0" dirty="0" smtClean="0">
                <a:solidFill>
                  <a:schemeClr val="tx1"/>
                </a:solidFill>
                <a:effectLst/>
                <a:latin typeface="+mn-lt"/>
                <a:ea typeface="+mn-ea"/>
                <a:cs typeface="+mn-cs"/>
              </a:rPr>
              <a:t>Résultats: </a:t>
            </a:r>
          </a:p>
          <a:p>
            <a:r>
              <a:rPr lang="fr-FR" sz="1200" i="0" u="none" kern="1200" baseline="0" dirty="0" smtClean="0">
                <a:solidFill>
                  <a:schemeClr val="tx1"/>
                </a:solidFill>
                <a:effectLst/>
                <a:latin typeface="+mn-lt"/>
                <a:ea typeface="+mn-ea"/>
                <a:cs typeface="+mn-cs"/>
              </a:rPr>
              <a:t>Surface des rides diminuée de 82%</a:t>
            </a:r>
          </a:p>
          <a:p>
            <a:r>
              <a:rPr lang="fr-FR" sz="1200" i="0" u="none" kern="1200" baseline="0" dirty="0" smtClean="0">
                <a:solidFill>
                  <a:schemeClr val="tx1"/>
                </a:solidFill>
                <a:effectLst/>
                <a:latin typeface="+mn-lt"/>
                <a:ea typeface="+mn-ea"/>
                <a:cs typeface="+mn-cs"/>
              </a:rPr>
              <a:t>La peau est </a:t>
            </a:r>
            <a:r>
              <a:rPr lang="fr-FR" sz="1200" i="0" u="none" kern="1200" baseline="0" dirty="0" err="1" smtClean="0">
                <a:solidFill>
                  <a:schemeClr val="tx1"/>
                </a:solidFill>
                <a:effectLst/>
                <a:latin typeface="+mn-lt"/>
                <a:ea typeface="+mn-ea"/>
                <a:cs typeface="+mn-cs"/>
              </a:rPr>
              <a:t>defroissée</a:t>
            </a:r>
            <a:endParaRPr lang="fr-FR" sz="1200" i="0" u="none" kern="1200" baseline="0" dirty="0" smtClean="0">
              <a:solidFill>
                <a:schemeClr val="tx1"/>
              </a:solidFill>
              <a:effectLst/>
              <a:latin typeface="+mn-lt"/>
              <a:ea typeface="+mn-ea"/>
              <a:cs typeface="+mn-cs"/>
            </a:endParaRPr>
          </a:p>
          <a:p>
            <a:r>
              <a:rPr lang="fr-FR" sz="1200" i="0" u="none" kern="1200" baseline="0" dirty="0" smtClean="0">
                <a:solidFill>
                  <a:schemeClr val="tx1"/>
                </a:solidFill>
                <a:effectLst/>
                <a:latin typeface="+mn-lt"/>
                <a:ea typeface="+mn-ea"/>
                <a:cs typeface="+mn-cs"/>
              </a:rPr>
              <a:t>Au réveil la peau apparait reposée pour 76% des panélistes </a:t>
            </a:r>
          </a:p>
          <a:p>
            <a:endParaRPr lang="fr-FR" sz="1200" i="0" u="sng"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23</a:t>
            </a:fld>
            <a:endParaRPr lang="fr-FR"/>
          </a:p>
        </p:txBody>
      </p:sp>
    </p:spTree>
    <p:extLst>
      <p:ext uri="{BB962C8B-B14F-4D97-AF65-F5344CB8AC3E}">
        <p14:creationId xmlns:p14="http://schemas.microsoft.com/office/powerpoint/2010/main" val="339970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Utilisation à domicile </a:t>
            </a:r>
          </a:p>
          <a:p>
            <a:r>
              <a:rPr lang="fr-FR" sz="1200" b="0" i="0" u="none" strike="noStrike" kern="1200" dirty="0" smtClean="0">
                <a:solidFill>
                  <a:schemeClr val="tx1"/>
                </a:solidFill>
                <a:effectLst/>
                <a:latin typeface="+mn-lt"/>
                <a:ea typeface="+mn-ea"/>
                <a:cs typeface="+mn-cs"/>
              </a:rPr>
              <a:t>Le soir, après le nettoyage/démaquillage et la brumisation de la Lotion Yon-Ka adaptée, appliquer Time </a:t>
            </a:r>
            <a:r>
              <a:rPr lang="fr-FR" sz="1200" b="0" i="0" u="none" strike="noStrike" kern="1200" dirty="0" err="1" smtClean="0">
                <a:solidFill>
                  <a:schemeClr val="tx1"/>
                </a:solidFill>
                <a:effectLst/>
                <a:latin typeface="+mn-lt"/>
                <a:ea typeface="+mn-ea"/>
                <a:cs typeface="+mn-cs"/>
              </a:rPr>
              <a:t>Resist</a:t>
            </a:r>
            <a:r>
              <a:rPr lang="fr-FR" sz="1200" b="0" i="0" u="none" strike="noStrike" kern="1200" dirty="0" smtClean="0">
                <a:solidFill>
                  <a:schemeClr val="tx1"/>
                </a:solidFill>
                <a:effectLst/>
                <a:latin typeface="+mn-lt"/>
                <a:ea typeface="+mn-ea"/>
                <a:cs typeface="+mn-cs"/>
              </a:rPr>
              <a:t> Nuit sur l'ensemble du visage, du cou et du décolleté.</a:t>
            </a:r>
            <a:endParaRPr lang="fr-FR" sz="1200" b="0" i="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r>
              <a:rPr lang="fr-FR" sz="1200" b="0" i="0" u="sng" kern="1200" dirty="0" smtClean="0">
                <a:solidFill>
                  <a:schemeClr val="tx1"/>
                </a:solidFill>
                <a:effectLst/>
                <a:latin typeface="+mn-lt"/>
                <a:ea typeface="+mn-ea"/>
                <a:cs typeface="+mn-cs"/>
              </a:rPr>
              <a:t>Les + produits</a:t>
            </a:r>
          </a:p>
          <a:p>
            <a:pPr>
              <a:defRPr/>
            </a:pPr>
            <a:r>
              <a:rPr lang="fr-FR" dirty="0" smtClean="0"/>
              <a:t>Son pot </a:t>
            </a:r>
            <a:r>
              <a:rPr lang="fr-FR" dirty="0" err="1" smtClean="0"/>
              <a:t>Airless</a:t>
            </a:r>
            <a:r>
              <a:rPr lang="fr-FR" dirty="0" smtClean="0"/>
              <a:t> « </a:t>
            </a:r>
            <a:r>
              <a:rPr lang="fr-FR" dirty="0" err="1" smtClean="0"/>
              <a:t>touch</a:t>
            </a:r>
            <a:r>
              <a:rPr lang="fr-FR" dirty="0" smtClean="0"/>
              <a:t> and slide » pour une formule protégée.</a:t>
            </a:r>
          </a:p>
          <a:p>
            <a:pPr>
              <a:defRPr/>
            </a:pPr>
            <a:r>
              <a:rPr lang="fr-FR" dirty="0" smtClean="0"/>
              <a:t>Une seule pression délivre la juste dose pour une application optimale, ce qui permet d’économiser le produit sur le long terme.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smtClean="0">
              <a:solidFill>
                <a:schemeClr val="tx1"/>
              </a:solidFill>
              <a:effectLst/>
              <a:latin typeface="+mn-lt"/>
              <a:ea typeface="+mn-ea"/>
              <a:cs typeface="+mn-cs"/>
            </a:endParaRPr>
          </a:p>
          <a:p>
            <a:endParaRPr lang="fr-FR" dirty="0" smtClean="0"/>
          </a:p>
          <a:p>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Base commune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Cellules souches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Saponaria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Pumila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smtClean="0">
                <a:ln>
                  <a:noFill/>
                </a:ln>
                <a:solidFill>
                  <a:schemeClr val="tx1"/>
                </a:solidFill>
                <a:effectLst/>
                <a:uLnTx/>
                <a:uFillTx/>
                <a:latin typeface="+mn-lt"/>
                <a:ea typeface="+mn-ea"/>
                <a:cs typeface="+mn-cs"/>
              </a:rPr>
              <a:t>p</a:t>
            </a:r>
            <a:r>
              <a:rPr lang="fr-FR" dirty="0" err="1" smtClean="0"/>
              <a:t>rotège</a:t>
            </a:r>
            <a:r>
              <a:rPr lang="fr-FR" dirty="0" smtClean="0"/>
              <a:t> et préserve les cellules souches dermiques.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r>
              <a:rPr lang="fr-FR" b="0" u="none" dirty="0" smtClean="0"/>
              <a:t>Action : </a:t>
            </a:r>
          </a:p>
          <a:p>
            <a:r>
              <a:rPr lang="fr-FR" dirty="0" smtClean="0"/>
              <a:t>L’extraordinaire potentiel de survie de la </a:t>
            </a:r>
            <a:r>
              <a:rPr lang="fr-FR" dirty="0" err="1" smtClean="0"/>
              <a:t>Saponaria</a:t>
            </a:r>
            <a:r>
              <a:rPr lang="fr-FR" dirty="0" smtClean="0"/>
              <a:t> </a:t>
            </a:r>
            <a:r>
              <a:rPr lang="fr-FR" dirty="0" err="1" smtClean="0"/>
              <a:t>Pumila</a:t>
            </a:r>
            <a:r>
              <a:rPr lang="fr-FR" dirty="0" smtClean="0"/>
              <a:t> leur permet de </a:t>
            </a:r>
            <a:r>
              <a:rPr lang="fr-FR" b="1" dirty="0" smtClean="0"/>
              <a:t>protéger et revitaliser les cellules souches de la peau </a:t>
            </a:r>
            <a:r>
              <a:rPr lang="fr-FR" dirty="0" smtClean="0"/>
              <a:t>(cellules souches dermiques) afin qu’elles aient les armes pour se protéger contre les stress environnementaux qui sont la cause principale du vieillissement cutané.</a:t>
            </a:r>
          </a:p>
          <a:p>
            <a:r>
              <a:rPr lang="fr-FR" dirty="0" smtClean="0"/>
              <a:t> </a:t>
            </a:r>
          </a:p>
          <a:p>
            <a:r>
              <a:rPr lang="fr-FR" sz="1200" kern="1200" dirty="0" smtClean="0">
                <a:solidFill>
                  <a:schemeClr val="tx1"/>
                </a:solidFill>
                <a:effectLst/>
                <a:latin typeface="+mn-lt"/>
                <a:ea typeface="+mn-ea"/>
                <a:cs typeface="+mn-cs"/>
              </a:rPr>
              <a:t>Concrètement, au cœur de la formule TIME RESIST, les cellules souches végétales de </a:t>
            </a:r>
            <a:r>
              <a:rPr lang="fr-FR" sz="1200" kern="1200" dirty="0" err="1" smtClean="0">
                <a:solidFill>
                  <a:schemeClr val="tx1"/>
                </a:solidFill>
                <a:effectLst/>
                <a:latin typeface="+mn-lt"/>
                <a:ea typeface="+mn-ea"/>
                <a:cs typeface="+mn-cs"/>
              </a:rPr>
              <a:t>Saponaria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Pumila</a:t>
            </a:r>
            <a:r>
              <a:rPr lang="fr-FR" sz="1200" kern="1200" dirty="0" smtClean="0">
                <a:solidFill>
                  <a:schemeClr val="tx1"/>
                </a:solidFill>
                <a:effectLst/>
                <a:latin typeface="+mn-lt"/>
                <a:ea typeface="+mn-ea"/>
                <a:cs typeface="+mn-cs"/>
              </a:rPr>
              <a:t> : </a:t>
            </a:r>
          </a:p>
          <a:p>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 Protège les cellules souches dermiques des effets néfastes des UV et de la lumière visible</a:t>
            </a:r>
          </a:p>
          <a:p>
            <a:pPr lvl="0"/>
            <a:r>
              <a:rPr lang="fr-FR" sz="1200" kern="1200" dirty="0" smtClean="0">
                <a:solidFill>
                  <a:schemeClr val="tx1"/>
                </a:solidFill>
                <a:effectLst/>
                <a:latin typeface="+mn-lt"/>
                <a:ea typeface="+mn-ea"/>
                <a:cs typeface="+mn-cs"/>
              </a:rPr>
              <a:t>- Maintient la vitalité des cellules souches dermiques et donc leur capacité d’autorenouvèlement. </a:t>
            </a:r>
          </a:p>
          <a:p>
            <a:pPr marL="0" lvl="0" indent="0">
              <a:buFontTx/>
              <a:buNone/>
            </a:pPr>
            <a:r>
              <a:rPr lang="fr-FR" sz="1200" kern="1200" dirty="0" smtClean="0">
                <a:solidFill>
                  <a:schemeClr val="tx1"/>
                </a:solidFill>
                <a:effectLst/>
                <a:latin typeface="+mn-lt"/>
                <a:ea typeface="+mn-ea"/>
                <a:cs typeface="+mn-cs"/>
              </a:rPr>
              <a:t>- Augmente la densité du derme en le protégeant contre les ruptures dans son architecture (arrangement des fibres élastines et collagènes).</a:t>
            </a:r>
          </a:p>
          <a:p>
            <a:pPr marL="0" lvl="0" indent="0">
              <a:buFontTx/>
              <a:buNone/>
            </a:pPr>
            <a:endParaRPr lang="fr-FR" sz="1200"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Améliore la fermeté et l’élasticité de la peau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Les cellules souches végétales créent comme un cocon autour des cellules souches de la peau les protégeant ainsi des agressions extérieures et de leur dégradation au fil du temps. </a:t>
            </a:r>
            <a:endParaRPr lang="fr-FR" b="1" dirty="0" smtClean="0"/>
          </a:p>
          <a:p>
            <a:pPr lvl="0"/>
            <a:endParaRPr lang="fr-FR" sz="1200" kern="1200" dirty="0" smtClean="0">
              <a:solidFill>
                <a:schemeClr val="tx1"/>
              </a:solidFill>
              <a:effectLst/>
              <a:latin typeface="+mn-lt"/>
              <a:ea typeface="+mn-ea"/>
              <a:cs typeface="+mn-cs"/>
            </a:endParaRPr>
          </a:p>
          <a:p>
            <a:endParaRPr lang="fr-FR" dirty="0" smtClean="0"/>
          </a:p>
          <a:p>
            <a:pPr marL="171450" indent="-171450">
              <a:buFont typeface="Arial" panose="020B0604020202020204" pitchFamily="34" charset="0"/>
              <a:buChar cha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Le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lipoaminoacide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Youth</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Energy</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a:t>
            </a:r>
            <a:r>
              <a:rPr lang="fr-FR" dirty="0" err="1" smtClean="0"/>
              <a:t>rotège</a:t>
            </a:r>
            <a:r>
              <a:rPr lang="fr-FR" dirty="0" smtClean="0"/>
              <a:t> et renforce les défenses de la peau contre les réactions chroniques et silencieuses</a:t>
            </a:r>
            <a:r>
              <a:rPr lang="fr-FR" baseline="0" dirty="0" smtClean="0"/>
              <a:t> &gt; L’</a:t>
            </a:r>
            <a:r>
              <a:rPr lang="fr-FR" baseline="0" dirty="0" err="1" smtClean="0"/>
              <a:t>inflamma’aging</a:t>
            </a:r>
            <a:r>
              <a:rPr lang="fr-FR"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t>Rompt le cercle vicieux</a:t>
            </a:r>
            <a:r>
              <a:rPr lang="fr-FR" sz="1200" b="1" baseline="0" dirty="0" smtClean="0"/>
              <a:t> : agressions &gt; radicaux libre &gt; </a:t>
            </a:r>
            <a:r>
              <a:rPr lang="fr-FR" sz="1200" b="1" baseline="0" dirty="0" err="1" smtClean="0"/>
              <a:t>inflammaging</a:t>
            </a:r>
            <a:r>
              <a:rPr lang="fr-FR" sz="1200" b="1" baseline="0" dirty="0" smtClean="0"/>
              <a:t> &gt; radicaux libre &gt; </a:t>
            </a:r>
            <a:r>
              <a:rPr lang="fr-FR" sz="1200" b="1" baseline="0" dirty="0" err="1" smtClean="0"/>
              <a:t>inflammaging</a:t>
            </a:r>
            <a:r>
              <a:rPr lang="fr-FR" sz="1200" b="1" baseline="0" dirty="0" smtClean="0"/>
              <a:t>…</a:t>
            </a:r>
          </a:p>
          <a:p>
            <a:endParaRPr lang="fr-FR" dirty="0" smtClean="0"/>
          </a:p>
          <a:p>
            <a:pPr defTabSz="911291">
              <a:defRPr/>
            </a:pPr>
            <a:r>
              <a:rPr lang="fr-FR" dirty="0" smtClean="0"/>
              <a:t>Certains individus ont développé une résistance à l’</a:t>
            </a:r>
            <a:r>
              <a:rPr lang="fr-FR" dirty="0" err="1" smtClean="0"/>
              <a:t>inflamm’aging</a:t>
            </a:r>
            <a:r>
              <a:rPr lang="fr-FR" dirty="0" smtClean="0"/>
              <a:t> leur assurant un vieillissement harmonieux. Ils résistent naturellement au stress et aux maladies liées à l’âge</a:t>
            </a:r>
          </a:p>
          <a:p>
            <a:pPr defTabSz="911291">
              <a:defRPr/>
            </a:pPr>
            <a:r>
              <a:rPr lang="fr-FR" sz="1000" dirty="0" smtClean="0"/>
              <a:t>Ce </a:t>
            </a:r>
            <a:r>
              <a:rPr lang="fr-FR" sz="1000" dirty="0" err="1" smtClean="0"/>
              <a:t>lipoaminoacide</a:t>
            </a:r>
            <a:r>
              <a:rPr lang="fr-FR" sz="1000" dirty="0" smtClean="0"/>
              <a:t> de par son </a:t>
            </a:r>
            <a:r>
              <a:rPr lang="fr-FR" sz="1000" b="1" dirty="0" smtClean="0"/>
              <a:t>activité anti-</a:t>
            </a:r>
            <a:r>
              <a:rPr lang="fr-FR" sz="1000" b="1" dirty="0" err="1" smtClean="0"/>
              <a:t>inflamm’aging</a:t>
            </a:r>
            <a:r>
              <a:rPr lang="fr-FR" sz="1000" b="1" dirty="0" smtClean="0"/>
              <a:t> </a:t>
            </a:r>
            <a:r>
              <a:rPr lang="fr-FR" sz="1000" dirty="0" smtClean="0"/>
              <a:t>a plusieurs actions plus ou moins directes à l’échelle de la peau et des cellules, il agit notamment directement sur la réduction de la quantité d’IL-6, marqueur clé de l’inflammation  </a:t>
            </a:r>
          </a:p>
          <a:p>
            <a:pPr marL="170867" indent="-170867">
              <a:buFontTx/>
              <a:buChar char="-"/>
            </a:pPr>
            <a:r>
              <a:rPr lang="fr-FR" sz="1000" dirty="0" smtClean="0"/>
              <a:t>Réduction de la quantité d’IL-6 ( marqueur d’</a:t>
            </a:r>
            <a:r>
              <a:rPr lang="fr-FR" sz="1000" dirty="0" err="1" smtClean="0"/>
              <a:t>inflamm’aging</a:t>
            </a:r>
            <a:r>
              <a:rPr lang="fr-FR" sz="1000" dirty="0" smtClean="0"/>
              <a:t>)</a:t>
            </a:r>
          </a:p>
          <a:p>
            <a:pPr marL="170867" indent="-170867">
              <a:buFontTx/>
              <a:buChar char="-"/>
            </a:pPr>
            <a:r>
              <a:rPr lang="fr-FR" sz="1000" dirty="0" smtClean="0"/>
              <a:t>Protection de la matrice extracellulaire</a:t>
            </a:r>
            <a:r>
              <a:rPr lang="fr-FR" sz="1000" baseline="0" dirty="0" smtClean="0"/>
              <a:t> </a:t>
            </a:r>
            <a:r>
              <a:rPr lang="fr-FR" sz="1000" dirty="0" smtClean="0"/>
              <a:t> ( réduction activité collagénase)</a:t>
            </a:r>
          </a:p>
          <a:p>
            <a:pPr marL="170867" indent="-170867">
              <a:buFontTx/>
              <a:buChar char="-"/>
            </a:pPr>
            <a:r>
              <a:rPr lang="fr-FR" sz="1000" dirty="0" smtClean="0"/>
              <a:t>Construction du réseau de collagène</a:t>
            </a:r>
          </a:p>
          <a:p>
            <a:pPr marL="170867" indent="-170867">
              <a:buFontTx/>
              <a:buChar char="-"/>
            </a:pPr>
            <a:r>
              <a:rPr lang="fr-FR" sz="1000" dirty="0" smtClean="0"/>
              <a:t>Amélioration du réseau micro-vasculaire</a:t>
            </a:r>
          </a:p>
          <a:p>
            <a:pPr marL="0" indent="0">
              <a:buFont typeface="Wingdings" panose="05000000000000000000" pitchFamily="2" charset="2"/>
              <a:buNone/>
            </a:pPr>
            <a:endParaRPr lang="fr-FR" b="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Wakamé</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redensifiant</a:t>
            </a:r>
            <a:endPar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911291">
              <a:defRPr/>
            </a:pPr>
            <a:r>
              <a:rPr lang="fr-FR" b="1" dirty="0" smtClean="0"/>
              <a:t>Il</a:t>
            </a:r>
            <a:r>
              <a:rPr lang="fr-FR" b="1" baseline="0" dirty="0" smtClean="0"/>
              <a:t> </a:t>
            </a:r>
            <a:r>
              <a:rPr lang="fr-FR" b="1" baseline="0" dirty="0" err="1" smtClean="0"/>
              <a:t>r</a:t>
            </a:r>
            <a:r>
              <a:rPr lang="fr-FR" b="1" dirty="0" err="1" smtClean="0"/>
              <a:t>e-active</a:t>
            </a:r>
            <a:r>
              <a:rPr lang="fr-FR" b="1" dirty="0" smtClean="0"/>
              <a:t> 14 </a:t>
            </a:r>
            <a:r>
              <a:rPr lang="fr-FR" b="1" dirty="0" err="1" smtClean="0"/>
              <a:t>génes</a:t>
            </a:r>
            <a:r>
              <a:rPr lang="fr-FR" b="1" dirty="0" smtClean="0"/>
              <a:t> impliqués dans la </a:t>
            </a:r>
            <a:r>
              <a:rPr lang="fr-FR" b="1" dirty="0" err="1" smtClean="0"/>
              <a:t>re</a:t>
            </a:r>
            <a:r>
              <a:rPr lang="fr-FR" b="1" dirty="0" smtClean="0"/>
              <a:t>-densification de la matrice extracellulaire</a:t>
            </a:r>
            <a:r>
              <a:rPr lang="fr-FR" b="1" baseline="0" dirty="0" smtClean="0"/>
              <a:t> </a:t>
            </a:r>
            <a:r>
              <a:rPr lang="fr-FR" b="1" dirty="0" smtClean="0"/>
              <a:t>du derme en agissant sur 3 éléments : </a:t>
            </a:r>
          </a:p>
          <a:p>
            <a:pPr marL="0" indent="0">
              <a:buFont typeface="Arial" panose="020B0604020202020204" pitchFamily="34" charset="0"/>
              <a:buNone/>
            </a:pPr>
            <a:r>
              <a:rPr lang="fr-FR" dirty="0" smtClean="0"/>
              <a:t>Collagène : Active les gènes impliqués dans la synthèse, maturation et l’assemblement des fibres de collagène</a:t>
            </a:r>
          </a:p>
          <a:p>
            <a:pPr marL="0" indent="0">
              <a:buFont typeface="Arial" panose="020B0604020202020204" pitchFamily="34" charset="0"/>
              <a:buNone/>
            </a:pPr>
            <a:r>
              <a:rPr lang="fr-FR" dirty="0" smtClean="0"/>
              <a:t>Elastine : Active les gènes impliqués dans la synthèse, maturation et assemblement des fibres d’élastine. </a:t>
            </a:r>
          </a:p>
          <a:p>
            <a:pPr marL="0" indent="0">
              <a:buFont typeface="Arial" panose="020B0604020202020204" pitchFamily="34" charset="0"/>
              <a:buNone/>
            </a:pPr>
            <a:r>
              <a:rPr lang="fr-FR" dirty="0" smtClean="0"/>
              <a:t>Acide Hyaluronique : Active les gènes impliqués dans la synthèse d’acide hyaluronique</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Arbre à soie : anti-</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glycation</a:t>
            </a:r>
            <a:endPar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eaLnBrk="0" fontAlgn="base" hangingPunct="0"/>
            <a:r>
              <a:rPr lang="fr-FR" dirty="0" smtClean="0"/>
              <a:t>C’est un extrait végétal spécialement développé pour lutter contre les marques de fatigue grâce à ses actions sur les processus de détoxification du métabolisme cellulaire. </a:t>
            </a:r>
          </a:p>
          <a:p>
            <a:pPr eaLnBrk="0" fontAlgn="base" hangingPunct="0"/>
            <a:r>
              <a:rPr lang="fr-FR" dirty="0" smtClean="0"/>
              <a:t>Il combat les signes cutanés de fatigue causés par la </a:t>
            </a:r>
            <a:r>
              <a:rPr lang="fr-FR" dirty="0" err="1" smtClean="0"/>
              <a:t>glycation</a:t>
            </a:r>
            <a:r>
              <a:rPr lang="fr-FR" dirty="0" smtClean="0"/>
              <a:t> et la </a:t>
            </a:r>
            <a:r>
              <a:rPr lang="fr-FR" dirty="0" err="1" smtClean="0"/>
              <a:t>glycoxydation</a:t>
            </a:r>
            <a:r>
              <a:rPr lang="fr-FR" dirty="0" smtClean="0"/>
              <a:t>. </a:t>
            </a:r>
          </a:p>
          <a:p>
            <a:pPr eaLnBrk="0" fontAlgn="base" hangingPunct="0"/>
            <a:r>
              <a:rPr lang="fr-FR" dirty="0" smtClean="0"/>
              <a:t>Il</a:t>
            </a:r>
            <a:r>
              <a:rPr lang="fr-FR" baseline="0" dirty="0" smtClean="0"/>
              <a:t> m</a:t>
            </a:r>
            <a:r>
              <a:rPr lang="fr-FR" dirty="0" smtClean="0"/>
              <a:t>aintient la viabilité mécanique des cellules et leur production optimale d’énergie,</a:t>
            </a:r>
            <a:r>
              <a:rPr lang="fr-FR" baseline="0" dirty="0" smtClean="0"/>
              <a:t> r</a:t>
            </a:r>
            <a:r>
              <a:rPr lang="fr-FR" dirty="0" smtClean="0"/>
              <a:t>ééquilibre la synthèse de mélatonine par les fibroblastes fatigués par la </a:t>
            </a:r>
            <a:r>
              <a:rPr lang="fr-FR" dirty="0" err="1" smtClean="0"/>
              <a:t>glycation</a:t>
            </a:r>
            <a:r>
              <a:rPr lang="fr-FR" baseline="0" dirty="0" smtClean="0"/>
              <a:t> et garantit l’é</a:t>
            </a:r>
            <a:r>
              <a:rPr lang="fr-FR" dirty="0" smtClean="0"/>
              <a:t>limination des déchets cellulaires.</a:t>
            </a:r>
          </a:p>
          <a:p>
            <a:pPr eaLnBrk="0" fontAlgn="base" hangingPunct="0"/>
            <a:endParaRPr lang="fr-FR" dirty="0" smtClean="0"/>
          </a:p>
          <a:p>
            <a:r>
              <a:rPr lang="fr-FR" u="none" dirty="0" smtClean="0"/>
              <a:t>Note : </a:t>
            </a:r>
            <a:r>
              <a:rPr lang="fr-FR" dirty="0" err="1" smtClean="0"/>
              <a:t>Glycation</a:t>
            </a:r>
            <a:r>
              <a:rPr lang="fr-FR" dirty="0" smtClean="0"/>
              <a:t> : fixation d’un sucre sur les protéines provoquant un réarrangement structural. Ces protéines </a:t>
            </a:r>
            <a:r>
              <a:rPr lang="fr-FR" dirty="0" err="1" smtClean="0"/>
              <a:t>glyquées</a:t>
            </a:r>
            <a:r>
              <a:rPr lang="fr-FR" dirty="0" smtClean="0"/>
              <a:t> ne peuvent être détruites naturellement par les systèmes de destruction de nos cellules. Ces produits s'entassent alors dans les cellules sans qu'elle puisse s'en débarrasser. Petit à petit, ces substances entraînent un dysfonctionnement du métabolisme de la cellule et finissent par engendrer sa mort.  </a:t>
            </a:r>
          </a:p>
          <a:p>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Euglena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gracilis : régénérant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source de vitalité et d’énergie cellulaire grâce à la stimulation de la production d’ATP : + 48 % en 2h</a:t>
            </a:r>
            <a:endParaRPr lang="fr-FR" b="0" dirty="0" smtClean="0"/>
          </a:p>
          <a:p>
            <a:r>
              <a:rPr lang="fr-FR" dirty="0" smtClean="0"/>
              <a:t>L’</a:t>
            </a:r>
            <a:r>
              <a:rPr lang="fr-FR" dirty="0" err="1" smtClean="0"/>
              <a:t>euglèna</a:t>
            </a:r>
            <a:r>
              <a:rPr lang="fr-FR" baseline="0" dirty="0" smtClean="0"/>
              <a:t> gracilis</a:t>
            </a:r>
            <a:r>
              <a:rPr lang="fr-FR" dirty="0" smtClean="0"/>
              <a:t> présente un métabolisme proche de celui des cellules cutanées avec un métabolisme contrôlé par l’alternance lumière/obscurité (jour/nuit).</a:t>
            </a:r>
          </a:p>
          <a:p>
            <a:r>
              <a:rPr lang="fr-FR" dirty="0" smtClean="0"/>
              <a:t>De plus elle contient des </a:t>
            </a:r>
            <a:r>
              <a:rPr lang="fr-FR" dirty="0" err="1" smtClean="0"/>
              <a:t>phosphoinositides</a:t>
            </a:r>
            <a:r>
              <a:rPr lang="fr-FR" dirty="0" smtClean="0"/>
              <a:t> qui vont pouvoir agir en tant que précurseur pour stimuler les cellules cutanées. </a:t>
            </a:r>
          </a:p>
          <a:p>
            <a:endParaRPr lang="fr-FR" dirty="0" smtClean="0"/>
          </a:p>
          <a:p>
            <a:pPr marL="171450" indent="-171450">
              <a:buFont typeface="Arial" panose="020B0604020202020204" pitchFamily="34" charset="0"/>
              <a:buChar char="•"/>
            </a:pPr>
            <a:r>
              <a:rPr lang="fr-FR" b="1" dirty="0" smtClean="0"/>
              <a:t>Inca</a:t>
            </a:r>
            <a:r>
              <a:rPr lang="fr-FR" b="1" baseline="0" dirty="0" smtClean="0"/>
              <a:t> </a:t>
            </a:r>
            <a:r>
              <a:rPr lang="fr-FR" b="1" baseline="0" dirty="0" err="1" smtClean="0"/>
              <a:t>Inchi</a:t>
            </a:r>
            <a:r>
              <a:rPr lang="fr-FR" b="1" baseline="0" dirty="0" smtClean="0"/>
              <a:t> </a:t>
            </a:r>
            <a:r>
              <a:rPr lang="fr-FR" baseline="0" dirty="0" smtClean="0"/>
              <a:t>: Nourrissant, apaisant, adoucissant </a:t>
            </a:r>
          </a:p>
          <a:p>
            <a:endParaRPr lang="fr-FR" baseline="0" dirty="0" smtClean="0"/>
          </a:p>
          <a:p>
            <a:pPr marL="171450" indent="-171450">
              <a:buFont typeface="Arial" panose="020B0604020202020204" pitchFamily="34" charset="0"/>
              <a:buChar char="•"/>
            </a:pPr>
            <a:r>
              <a:rPr lang="fr-FR" b="1" baseline="0" dirty="0" smtClean="0"/>
              <a:t>Glycérine Végétale, Huile de pépins de raisin, beurre de karité</a:t>
            </a:r>
            <a:r>
              <a:rPr lang="fr-FR" b="0" baseline="0" dirty="0" smtClean="0"/>
              <a:t> </a:t>
            </a:r>
            <a:r>
              <a:rPr lang="fr-FR" baseline="0" dirty="0" smtClean="0"/>
              <a:t>: Hydratant, nourrissant </a:t>
            </a:r>
            <a:endParaRPr lang="fr-FR" dirty="0" smtClean="0"/>
          </a:p>
          <a:p>
            <a:endParaRPr lang="fr-FR" dirty="0" smtClean="0"/>
          </a:p>
          <a:p>
            <a:endParaRPr lang="fr-FR" dirty="0" smtClean="0"/>
          </a:p>
          <a:p>
            <a:r>
              <a:rPr lang="fr-FR" sz="1200" i="0" u="sng" kern="1200" dirty="0" smtClean="0">
                <a:solidFill>
                  <a:schemeClr val="tx1"/>
                </a:solidFill>
                <a:effectLst/>
                <a:latin typeface="+mn-lt"/>
                <a:ea typeface="+mn-ea"/>
                <a:cs typeface="+mn-cs"/>
              </a:rPr>
              <a:t>Descriptif</a:t>
            </a:r>
          </a:p>
          <a:p>
            <a:r>
              <a:rPr lang="fr-FR" sz="1200" i="0" u="none" kern="1200" dirty="0" smtClean="0">
                <a:solidFill>
                  <a:schemeClr val="tx1"/>
                </a:solidFill>
                <a:effectLst/>
                <a:latin typeface="+mn-lt"/>
                <a:ea typeface="+mn-ea"/>
                <a:cs typeface="+mn-cs"/>
              </a:rPr>
              <a:t>Time </a:t>
            </a:r>
            <a:r>
              <a:rPr lang="fr-FR" sz="1200" i="0" u="none" kern="1200" dirty="0" err="1" smtClean="0">
                <a:solidFill>
                  <a:schemeClr val="tx1"/>
                </a:solidFill>
                <a:effectLst/>
                <a:latin typeface="+mn-lt"/>
                <a:ea typeface="+mn-ea"/>
                <a:cs typeface="+mn-cs"/>
              </a:rPr>
              <a:t>Resist</a:t>
            </a:r>
            <a:r>
              <a:rPr lang="fr-FR" sz="1200" i="0" u="none" kern="1200" dirty="0" smtClean="0">
                <a:solidFill>
                  <a:schemeClr val="tx1"/>
                </a:solidFill>
                <a:effectLst/>
                <a:latin typeface="+mn-lt"/>
                <a:ea typeface="+mn-ea"/>
                <a:cs typeface="+mn-cs"/>
              </a:rPr>
              <a:t> Nuit</a:t>
            </a:r>
            <a:r>
              <a:rPr lang="fr-FR" sz="1200" b="0" i="0" u="none" strike="noStrike" kern="1200" dirty="0" smtClean="0">
                <a:solidFill>
                  <a:schemeClr val="tx1"/>
                </a:solidFill>
                <a:effectLst/>
                <a:latin typeface="+mn-lt"/>
                <a:ea typeface="+mn-ea"/>
                <a:cs typeface="+mn-cs"/>
              </a:rPr>
              <a:t>, activateur de jeunesse, agit en duo avec Time </a:t>
            </a:r>
            <a:r>
              <a:rPr lang="fr-FR" sz="1200" b="0" i="0" u="none" strike="noStrike" kern="1200" dirty="0" err="1" smtClean="0">
                <a:solidFill>
                  <a:schemeClr val="tx1"/>
                </a:solidFill>
                <a:effectLst/>
                <a:latin typeface="+mn-lt"/>
                <a:ea typeface="+mn-ea"/>
                <a:cs typeface="+mn-cs"/>
              </a:rPr>
              <a:t>Resist</a:t>
            </a:r>
            <a:r>
              <a:rPr lang="fr-FR" sz="1200" b="0" i="0" u="none" strike="noStrike" kern="1200" dirty="0" smtClean="0">
                <a:solidFill>
                  <a:schemeClr val="tx1"/>
                </a:solidFill>
                <a:effectLst/>
                <a:latin typeface="+mn-lt"/>
                <a:ea typeface="+mn-ea"/>
                <a:cs typeface="+mn-cs"/>
              </a:rPr>
              <a:t> Jour pour </a:t>
            </a:r>
            <a:r>
              <a:rPr lang="fr-FR" sz="1200" b="0" i="0" u="none" strike="noStrike" kern="1200" dirty="0" err="1" smtClean="0">
                <a:solidFill>
                  <a:schemeClr val="tx1"/>
                </a:solidFill>
                <a:effectLst/>
                <a:latin typeface="+mn-lt"/>
                <a:ea typeface="+mn-ea"/>
                <a:cs typeface="+mn-cs"/>
              </a:rPr>
              <a:t>prévenir</a:t>
            </a:r>
            <a:r>
              <a:rPr lang="fr-FR" sz="1200" b="0" i="0" u="none" strike="noStrike" kern="1200" dirty="0" smtClean="0">
                <a:solidFill>
                  <a:schemeClr val="tx1"/>
                </a:solidFill>
                <a:effectLst/>
                <a:latin typeface="+mn-lt"/>
                <a:ea typeface="+mn-ea"/>
                <a:cs typeface="+mn-cs"/>
              </a:rPr>
              <a:t> et corriger les signes de l’âge en combattant les processus responsables du vieillissement </a:t>
            </a:r>
            <a:r>
              <a:rPr lang="fr-FR" sz="1200" b="0" i="0" u="none" strike="noStrike" kern="1200" dirty="0" err="1" smtClean="0">
                <a:solidFill>
                  <a:schemeClr val="tx1"/>
                </a:solidFill>
                <a:effectLst/>
                <a:latin typeface="+mn-lt"/>
                <a:ea typeface="+mn-ea"/>
                <a:cs typeface="+mn-cs"/>
              </a:rPr>
              <a:t>prémature</a:t>
            </a:r>
            <a:r>
              <a:rPr lang="fr-FR" sz="1200" b="0" i="0" u="none" strike="noStrike" kern="1200" dirty="0" smtClean="0">
                <a:solidFill>
                  <a:schemeClr val="tx1"/>
                </a:solidFill>
                <a:effectLst/>
                <a:latin typeface="+mn-lt"/>
                <a:ea typeface="+mn-ea"/>
                <a:cs typeface="+mn-cs"/>
              </a:rPr>
              <a:t>́ de la peau, communément appelés "</a:t>
            </a:r>
            <a:r>
              <a:rPr lang="fr-FR" sz="1200" b="0" i="0" u="none" strike="noStrike" kern="1200" dirty="0" err="1" smtClean="0">
                <a:solidFill>
                  <a:schemeClr val="tx1"/>
                </a:solidFill>
                <a:effectLst/>
                <a:latin typeface="+mn-lt"/>
                <a:ea typeface="+mn-ea"/>
                <a:cs typeface="+mn-cs"/>
              </a:rPr>
              <a:t>Inflamm'aging</a:t>
            </a:r>
            <a:r>
              <a:rPr lang="fr-FR" sz="1200" b="0" i="0" u="none" strike="noStrike" kern="1200" dirty="0" smtClean="0">
                <a:solidFill>
                  <a:schemeClr val="tx1"/>
                </a:solidFill>
                <a:effectLst/>
                <a:latin typeface="+mn-lt"/>
                <a:ea typeface="+mn-ea"/>
                <a:cs typeface="+mn-cs"/>
              </a:rPr>
              <a:t>". Une efficacité liée à l'association inédite de cellules souches d'une plante alpine, la </a:t>
            </a:r>
            <a:r>
              <a:rPr lang="fr-FR" sz="1200" b="0" i="0" u="none" strike="noStrike" kern="1200" dirty="0" err="1" smtClean="0">
                <a:solidFill>
                  <a:schemeClr val="tx1"/>
                </a:solidFill>
                <a:effectLst/>
                <a:latin typeface="+mn-lt"/>
                <a:ea typeface="+mn-ea"/>
                <a:cs typeface="+mn-cs"/>
              </a:rPr>
              <a:t>saponaria</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pumila</a:t>
            </a:r>
            <a:r>
              <a:rPr lang="fr-FR" sz="1200" b="0" i="0" u="none" strike="noStrike" kern="1200" dirty="0" smtClean="0">
                <a:solidFill>
                  <a:schemeClr val="tx1"/>
                </a:solidFill>
                <a:effectLst/>
                <a:latin typeface="+mn-lt"/>
                <a:ea typeface="+mn-ea"/>
                <a:cs typeface="+mn-cs"/>
              </a:rPr>
              <a:t> et du complexe d'</a:t>
            </a:r>
            <a:r>
              <a:rPr lang="fr-FR" sz="1200" b="0" i="0" u="none" strike="noStrike" kern="1200" dirty="0" err="1" smtClean="0">
                <a:solidFill>
                  <a:schemeClr val="tx1"/>
                </a:solidFill>
                <a:effectLst/>
                <a:latin typeface="+mn-lt"/>
                <a:ea typeface="+mn-ea"/>
                <a:cs typeface="+mn-cs"/>
              </a:rPr>
              <a:t>amino-acides</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Youth</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Energy</a:t>
            </a:r>
            <a:r>
              <a:rPr lang="fr-FR" sz="1200" b="0" i="0" u="none" strike="noStrike" kern="1200" dirty="0" smtClean="0">
                <a:solidFill>
                  <a:schemeClr val="tx1"/>
                </a:solidFill>
                <a:effectLst/>
                <a:latin typeface="+mn-lt"/>
                <a:ea typeface="+mn-ea"/>
                <a:cs typeface="+mn-cs"/>
              </a:rPr>
              <a:t> !</a:t>
            </a:r>
            <a:r>
              <a:rPr lang="fr-FR" sz="1200" i="0" u="none" kern="1200" dirty="0" smtClean="0">
                <a:solidFill>
                  <a:schemeClr val="tx1"/>
                </a:solidFill>
                <a:effectLst/>
                <a:latin typeface="+mn-lt"/>
                <a:ea typeface="+mn-ea"/>
                <a:cs typeface="+mn-cs"/>
              </a:rPr>
              <a:t> </a:t>
            </a:r>
            <a:r>
              <a:rPr lang="fr-FR" sz="1200" b="0" i="0" u="none" kern="1200" dirty="0" smtClean="0">
                <a:solidFill>
                  <a:schemeClr val="tx1"/>
                </a:solidFill>
                <a:effectLst/>
                <a:latin typeface="+mn-lt"/>
                <a:ea typeface="+mn-ea"/>
                <a:cs typeface="+mn-cs"/>
              </a:rPr>
              <a:t>s’enrichit </a:t>
            </a:r>
            <a:r>
              <a:rPr lang="fr-FR" sz="1200" b="0" i="0" kern="1200" dirty="0" smtClean="0">
                <a:solidFill>
                  <a:schemeClr val="tx1"/>
                </a:solidFill>
                <a:effectLst/>
                <a:latin typeface="+mn-lt"/>
                <a:ea typeface="+mn-ea"/>
                <a:cs typeface="+mn-cs"/>
              </a:rPr>
              <a:t>en actifs </a:t>
            </a:r>
            <a:r>
              <a:rPr lang="fr-FR" sz="1200" b="0" i="0" kern="1200" dirty="0" err="1" smtClean="0">
                <a:solidFill>
                  <a:schemeClr val="tx1"/>
                </a:solidFill>
                <a:effectLst/>
                <a:latin typeface="+mn-lt"/>
                <a:ea typeface="+mn-ea"/>
                <a:cs typeface="+mn-cs"/>
              </a:rPr>
              <a:t>anti-rides</a:t>
            </a:r>
            <a:r>
              <a:rPr lang="fr-FR" sz="1200" b="0" i="0" kern="1200" dirty="0" smtClean="0">
                <a:solidFill>
                  <a:schemeClr val="tx1"/>
                </a:solidFill>
                <a:effectLst/>
                <a:latin typeface="+mn-lt"/>
                <a:ea typeface="+mn-ea"/>
                <a:cs typeface="+mn-cs"/>
              </a:rPr>
              <a:t>, lissants : extraits d'</a:t>
            </a:r>
            <a:r>
              <a:rPr lang="fr-FR" sz="1200" b="0" i="0" kern="1200" dirty="0" err="1" smtClean="0">
                <a:solidFill>
                  <a:schemeClr val="tx1"/>
                </a:solidFill>
                <a:effectLst/>
                <a:latin typeface="+mn-lt"/>
                <a:ea typeface="+mn-ea"/>
                <a:cs typeface="+mn-cs"/>
              </a:rPr>
              <a:t>euglena</a:t>
            </a:r>
            <a:r>
              <a:rPr lang="fr-FR" sz="1200" b="0" i="0" kern="1200" dirty="0" smtClean="0">
                <a:solidFill>
                  <a:schemeClr val="tx1"/>
                </a:solidFill>
                <a:effectLst/>
                <a:latin typeface="+mn-lt"/>
                <a:ea typeface="+mn-ea"/>
                <a:cs typeface="+mn-cs"/>
              </a:rPr>
              <a:t> gracilis, </a:t>
            </a:r>
            <a:r>
              <a:rPr lang="fr-FR" sz="1200" b="0" i="0" kern="1200" dirty="0" err="1" smtClean="0">
                <a:solidFill>
                  <a:schemeClr val="tx1"/>
                </a:solidFill>
                <a:effectLst/>
                <a:latin typeface="+mn-lt"/>
                <a:ea typeface="+mn-ea"/>
                <a:cs typeface="+mn-cs"/>
              </a:rPr>
              <a:t>régénérants</a:t>
            </a:r>
            <a:r>
              <a:rPr lang="fr-FR" sz="1200" b="0" i="0" kern="1200" dirty="0" smtClean="0">
                <a:solidFill>
                  <a:schemeClr val="tx1"/>
                </a:solidFill>
                <a:effectLst/>
                <a:latin typeface="+mn-lt"/>
                <a:ea typeface="+mn-ea"/>
                <a:cs typeface="+mn-cs"/>
              </a:rPr>
              <a:t>, d'arbre à soie, anti-</a:t>
            </a:r>
            <a:r>
              <a:rPr lang="fr-FR" sz="1200" b="0" i="0" kern="1200" dirty="0" err="1" smtClean="0">
                <a:solidFill>
                  <a:schemeClr val="tx1"/>
                </a:solidFill>
                <a:effectLst/>
                <a:latin typeface="+mn-lt"/>
                <a:ea typeface="+mn-ea"/>
                <a:cs typeface="+mn-cs"/>
              </a:rPr>
              <a:t>glycation</a:t>
            </a:r>
            <a:r>
              <a:rPr lang="fr-FR" sz="1200" b="0" i="0" kern="1200" dirty="0" smtClean="0">
                <a:solidFill>
                  <a:schemeClr val="tx1"/>
                </a:solidFill>
                <a:effectLst/>
                <a:latin typeface="+mn-lt"/>
                <a:ea typeface="+mn-ea"/>
                <a:cs typeface="+mn-cs"/>
              </a:rPr>
              <a:t> et d'huile d'inca </a:t>
            </a:r>
            <a:r>
              <a:rPr lang="fr-FR" sz="1200" b="0" i="0" kern="1200" dirty="0" err="1" smtClean="0">
                <a:solidFill>
                  <a:schemeClr val="tx1"/>
                </a:solidFill>
                <a:effectLst/>
                <a:latin typeface="+mn-lt"/>
                <a:ea typeface="+mn-ea"/>
                <a:cs typeface="+mn-cs"/>
              </a:rPr>
              <a:t>inchi</a:t>
            </a:r>
            <a:r>
              <a:rPr lang="fr-FR" sz="1200" b="0" i="0" kern="1200" dirty="0" smtClean="0">
                <a:solidFill>
                  <a:schemeClr val="tx1"/>
                </a:solidFill>
                <a:effectLst/>
                <a:latin typeface="+mn-lt"/>
                <a:ea typeface="+mn-ea"/>
                <a:cs typeface="+mn-cs"/>
              </a:rPr>
              <a:t> à haut pouvoir nutritif. Au fil des nuits, la peau est nourrie, lissée, les signes de fatigue s’atténuent, le teint rayonne d’un nouvel éclat.</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24</a:t>
            </a:fld>
            <a:endParaRPr lang="fr-FR"/>
          </a:p>
        </p:txBody>
      </p:sp>
    </p:spTree>
    <p:extLst>
      <p:ext uri="{BB962C8B-B14F-4D97-AF65-F5344CB8AC3E}">
        <p14:creationId xmlns:p14="http://schemas.microsoft.com/office/powerpoint/2010/main" val="825186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ELASTINE NUIT : C’est le soin de nuit idéal pour combattre les premières rides, hydrater et nourrir l’épiderme pendant que vous dormez grâce aux 19 acides aminés associés aux peptides de soja </a:t>
            </a:r>
            <a:r>
              <a:rPr lang="fr-FR" sz="1200" b="0" i="0" kern="1200" dirty="0" err="1" smtClean="0">
                <a:solidFill>
                  <a:schemeClr val="tx1"/>
                </a:solidFill>
                <a:effectLst/>
                <a:latin typeface="+mn-lt"/>
                <a:ea typeface="+mn-ea"/>
                <a:cs typeface="+mn-cs"/>
              </a:rPr>
              <a:t>restucturants</a:t>
            </a:r>
            <a:r>
              <a:rPr lang="fr-FR" sz="1200" b="0" i="0" kern="1200" dirty="0" smtClean="0">
                <a:solidFill>
                  <a:schemeClr val="tx1"/>
                </a:solidFill>
                <a:effectLst/>
                <a:latin typeface="+mn-lt"/>
                <a:ea typeface="+mn-ea"/>
                <a:cs typeface="+mn-cs"/>
              </a:rPr>
              <a:t>, à la vitamine C anti-oxydante et à l'huile de germe de blé, </a:t>
            </a:r>
            <a:r>
              <a:rPr lang="fr-FR" sz="1200" b="0" i="0" kern="1200" dirty="0" err="1" smtClean="0">
                <a:solidFill>
                  <a:schemeClr val="tx1"/>
                </a:solidFill>
                <a:effectLst/>
                <a:latin typeface="+mn-lt"/>
                <a:ea typeface="+mn-ea"/>
                <a:cs typeface="+mn-cs"/>
              </a:rPr>
              <a:t>régénérante</a:t>
            </a:r>
            <a:r>
              <a:rPr lang="fr-FR" sz="1200" b="0" i="0" kern="1200" dirty="0" smtClean="0">
                <a:solidFill>
                  <a:schemeClr val="tx1"/>
                </a:solidFill>
                <a:effectLst/>
                <a:latin typeface="+mn-lt"/>
                <a:ea typeface="+mn-ea"/>
                <a:cs typeface="+mn-cs"/>
              </a:rPr>
              <a:t>. Au réveil, les rides et ridules s'estompent, la peau est </a:t>
            </a:r>
            <a:r>
              <a:rPr lang="fr-FR" sz="1200" b="0" i="0" kern="1200" dirty="0" err="1" smtClean="0">
                <a:solidFill>
                  <a:schemeClr val="tx1"/>
                </a:solidFill>
                <a:effectLst/>
                <a:latin typeface="+mn-lt"/>
                <a:ea typeface="+mn-ea"/>
                <a:cs typeface="+mn-cs"/>
              </a:rPr>
              <a:t>repulpée</a:t>
            </a:r>
            <a:r>
              <a:rPr lang="fr-FR" sz="1200" b="0" i="0" kern="1200" dirty="0" smtClean="0">
                <a:solidFill>
                  <a:schemeClr val="tx1"/>
                </a:solidFill>
                <a:effectLst/>
                <a:latin typeface="+mn-lt"/>
                <a:ea typeface="+mn-ea"/>
                <a:cs typeface="+mn-cs"/>
              </a:rPr>
              <a:t>, plus souple et tonique.</a:t>
            </a:r>
            <a:endParaRPr lang="fr-FR" sz="1200" i="0" u="sng"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25</a:t>
            </a:fld>
            <a:endParaRPr lang="fr-FR"/>
          </a:p>
        </p:txBody>
      </p:sp>
    </p:spTree>
    <p:extLst>
      <p:ext uri="{BB962C8B-B14F-4D97-AF65-F5344CB8AC3E}">
        <p14:creationId xmlns:p14="http://schemas.microsoft.com/office/powerpoint/2010/main" val="2337848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none" kern="1200" dirty="0" smtClean="0">
                <a:solidFill>
                  <a:schemeClr val="tx1"/>
                </a:solidFill>
                <a:effectLst/>
                <a:latin typeface="+mn-lt"/>
                <a:ea typeface="+mn-ea"/>
                <a:cs typeface="+mn-cs"/>
              </a:rPr>
              <a:t>Time </a:t>
            </a:r>
            <a:r>
              <a:rPr lang="fr-FR" sz="1200" i="0" u="none" kern="1200" dirty="0" err="1" smtClean="0">
                <a:solidFill>
                  <a:schemeClr val="tx1"/>
                </a:solidFill>
                <a:effectLst/>
                <a:latin typeface="+mn-lt"/>
                <a:ea typeface="+mn-ea"/>
                <a:cs typeface="+mn-cs"/>
              </a:rPr>
              <a:t>Resist</a:t>
            </a:r>
            <a:r>
              <a:rPr lang="fr-FR" sz="1200" i="0" u="none" kern="1200" dirty="0" smtClean="0">
                <a:solidFill>
                  <a:schemeClr val="tx1"/>
                </a:solidFill>
                <a:effectLst/>
                <a:latin typeface="+mn-lt"/>
                <a:ea typeface="+mn-ea"/>
                <a:cs typeface="+mn-cs"/>
              </a:rPr>
              <a:t> Nuit</a:t>
            </a:r>
            <a:r>
              <a:rPr lang="fr-FR" sz="1200" b="0" i="0" u="none" strike="noStrike" kern="1200" dirty="0" smtClean="0">
                <a:solidFill>
                  <a:schemeClr val="tx1"/>
                </a:solidFill>
                <a:effectLst/>
                <a:latin typeface="+mn-lt"/>
                <a:ea typeface="+mn-ea"/>
                <a:cs typeface="+mn-cs"/>
              </a:rPr>
              <a:t> agit en duo avec </a:t>
            </a:r>
            <a:r>
              <a:rPr lang="fr-FR" sz="1200" b="1" i="0" u="none" strike="noStrike" kern="1200" dirty="0" smtClean="0">
                <a:solidFill>
                  <a:schemeClr val="tx1"/>
                </a:solidFill>
                <a:effectLst/>
                <a:latin typeface="+mn-lt"/>
                <a:ea typeface="+mn-ea"/>
                <a:cs typeface="+mn-cs"/>
              </a:rPr>
              <a:t>Time </a:t>
            </a:r>
            <a:r>
              <a:rPr lang="fr-FR" sz="1200" b="1" i="0" u="none" strike="noStrike" kern="1200" dirty="0" err="1" smtClean="0">
                <a:solidFill>
                  <a:schemeClr val="tx1"/>
                </a:solidFill>
                <a:effectLst/>
                <a:latin typeface="+mn-lt"/>
                <a:ea typeface="+mn-ea"/>
                <a:cs typeface="+mn-cs"/>
              </a:rPr>
              <a:t>Resist</a:t>
            </a:r>
            <a:r>
              <a:rPr lang="fr-FR" sz="1200" b="1" i="0" u="none" strike="noStrike" kern="1200" dirty="0" smtClean="0">
                <a:solidFill>
                  <a:schemeClr val="tx1"/>
                </a:solidFill>
                <a:effectLst/>
                <a:latin typeface="+mn-lt"/>
                <a:ea typeface="+mn-ea"/>
                <a:cs typeface="+mn-cs"/>
              </a:rPr>
              <a:t> Jour </a:t>
            </a:r>
            <a:r>
              <a:rPr lang="fr-FR" sz="1200" b="0" i="0" u="none" strike="noStrike" kern="1200" dirty="0" smtClean="0">
                <a:solidFill>
                  <a:schemeClr val="tx1"/>
                </a:solidFill>
                <a:effectLst/>
                <a:latin typeface="+mn-lt"/>
                <a:ea typeface="+mn-ea"/>
                <a:cs typeface="+mn-cs"/>
              </a:rPr>
              <a:t>pour </a:t>
            </a:r>
            <a:r>
              <a:rPr lang="fr-FR" sz="1200" b="0" i="0" u="none" strike="noStrike" kern="1200" dirty="0" err="1" smtClean="0">
                <a:solidFill>
                  <a:schemeClr val="tx1"/>
                </a:solidFill>
                <a:effectLst/>
                <a:latin typeface="+mn-lt"/>
                <a:ea typeface="+mn-ea"/>
                <a:cs typeface="+mn-cs"/>
              </a:rPr>
              <a:t>prévenir</a:t>
            </a:r>
            <a:r>
              <a:rPr lang="fr-FR" sz="1200" b="0" i="0" u="none" strike="noStrike" kern="1200" dirty="0" smtClean="0">
                <a:solidFill>
                  <a:schemeClr val="tx1"/>
                </a:solidFill>
                <a:effectLst/>
                <a:latin typeface="+mn-lt"/>
                <a:ea typeface="+mn-ea"/>
                <a:cs typeface="+mn-cs"/>
              </a:rPr>
              <a:t> et corriger les signes de l’âge en combattant les processus responsables du vieillissement </a:t>
            </a:r>
            <a:r>
              <a:rPr lang="fr-FR" sz="1200" b="0" i="0" u="none" strike="noStrike" kern="1200" dirty="0" err="1" smtClean="0">
                <a:solidFill>
                  <a:schemeClr val="tx1"/>
                </a:solidFill>
                <a:effectLst/>
                <a:latin typeface="+mn-lt"/>
                <a:ea typeface="+mn-ea"/>
                <a:cs typeface="+mn-cs"/>
              </a:rPr>
              <a:t>prémature</a:t>
            </a:r>
            <a:r>
              <a:rPr lang="fr-FR" sz="1200" b="0" i="0" u="none" strike="noStrike" kern="1200" dirty="0" smtClean="0">
                <a:solidFill>
                  <a:schemeClr val="tx1"/>
                </a:solidFill>
                <a:effectLst/>
                <a:latin typeface="+mn-lt"/>
                <a:ea typeface="+mn-ea"/>
                <a:cs typeface="+mn-cs"/>
              </a:rPr>
              <a:t>́ de la peau, communément appelés « </a:t>
            </a:r>
            <a:r>
              <a:rPr lang="fr-FR" sz="1200" b="0" i="0" u="none" strike="noStrike" kern="1200" dirty="0" err="1" smtClean="0">
                <a:solidFill>
                  <a:schemeClr val="tx1"/>
                </a:solidFill>
                <a:effectLst/>
                <a:latin typeface="+mn-lt"/>
                <a:ea typeface="+mn-ea"/>
                <a:cs typeface="+mn-cs"/>
              </a:rPr>
              <a:t>Inflamm'aging</a:t>
            </a:r>
            <a:r>
              <a:rPr lang="fr-FR" sz="1200" b="0" i="0" u="none" strike="noStrike" kern="1200" baseline="0" dirty="0" smtClean="0">
                <a:solidFill>
                  <a:schemeClr val="tx1"/>
                </a:solidFill>
                <a:effectLst/>
                <a:latin typeface="+mn-lt"/>
                <a:ea typeface="+mn-ea"/>
                <a:cs typeface="+mn-cs"/>
              </a:rPr>
              <a:t> » et </a:t>
            </a:r>
            <a:r>
              <a:rPr lang="fr-FR" sz="1200" b="0" i="0" u="none" strike="noStrike" kern="1200" baseline="0" dirty="0" err="1" smtClean="0">
                <a:solidFill>
                  <a:schemeClr val="tx1"/>
                </a:solidFill>
                <a:effectLst/>
                <a:latin typeface="+mn-lt"/>
                <a:ea typeface="+mn-ea"/>
                <a:cs typeface="+mn-cs"/>
              </a:rPr>
              <a:t>repulper</a:t>
            </a:r>
            <a:r>
              <a:rPr lang="fr-FR" sz="1200" b="0" i="0" u="none" strike="noStrike" kern="1200" baseline="0" dirty="0" smtClean="0">
                <a:solidFill>
                  <a:schemeClr val="tx1"/>
                </a:solidFill>
                <a:effectLst/>
                <a:latin typeface="+mn-lt"/>
                <a:ea typeface="+mn-ea"/>
                <a:cs typeface="+mn-cs"/>
              </a:rPr>
              <a:t> les rides, même les plus profondes.</a:t>
            </a:r>
            <a:endParaRPr lang="fr-FR" sz="1200" b="0" i="0" u="none" strike="noStrike" kern="1200" dirty="0" smtClean="0">
              <a:solidFill>
                <a:schemeClr val="tx1"/>
              </a:solidFill>
              <a:effectLst/>
              <a:latin typeface="+mn-lt"/>
              <a:ea typeface="+mn-ea"/>
              <a:cs typeface="+mn-cs"/>
            </a:endParaRPr>
          </a:p>
          <a:p>
            <a:endParaRPr lang="fr-FR" sz="1200" b="0" i="0" u="none" strike="noStrike" kern="1200" dirty="0" smtClean="0">
              <a:solidFill>
                <a:schemeClr val="tx1"/>
              </a:solidFill>
              <a:effectLst/>
              <a:latin typeface="+mn-lt"/>
              <a:ea typeface="+mn-ea"/>
              <a:cs typeface="+mn-cs"/>
            </a:endParaRPr>
          </a:p>
          <a:p>
            <a:endParaRPr lang="fr-FR" sz="1200" b="0" i="0" u="none" strike="noStrike"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26</a:t>
            </a:fld>
            <a:endParaRPr lang="fr-FR"/>
          </a:p>
        </p:txBody>
      </p:sp>
    </p:spTree>
    <p:extLst>
      <p:ext uri="{BB962C8B-B14F-4D97-AF65-F5344CB8AC3E}">
        <p14:creationId xmlns:p14="http://schemas.microsoft.com/office/powerpoint/2010/main" val="911525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Pas de vitamine</a:t>
            </a:r>
            <a:r>
              <a:rPr lang="fr-FR" baseline="0" dirty="0" smtClean="0"/>
              <a:t> B5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27</a:t>
            </a:fld>
            <a:endParaRPr lang="fr-FR"/>
          </a:p>
        </p:txBody>
      </p:sp>
    </p:spTree>
    <p:extLst>
      <p:ext uri="{BB962C8B-B14F-4D97-AF65-F5344CB8AC3E}">
        <p14:creationId xmlns:p14="http://schemas.microsoft.com/office/powerpoint/2010/main" val="1275988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GLYCONIGHT 10% MASQUE    81% 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mn-lt"/>
                <a:ea typeface="+mn-ea"/>
                <a:cs typeface="+mn-cs"/>
              </a:rPr>
              <a:t>Descriptif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Le peeling clean qui donne un nouveau souffle à la peau.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mn-lt"/>
                <a:ea typeface="+mn-ea"/>
                <a:cs typeface="+mn-cs"/>
              </a:rPr>
              <a:t>Bénéfices</a:t>
            </a:r>
          </a:p>
          <a:p>
            <a:pPr lvl="0">
              <a:defRPr/>
            </a:pPr>
            <a:r>
              <a:rPr lang="fr-FR" dirty="0" smtClean="0">
                <a:solidFill>
                  <a:prstClr val="black"/>
                </a:solidFill>
                <a:latin typeface="Roboto Light" panose="020B0604020202020204" charset="0"/>
                <a:ea typeface="Roboto Light" panose="020B0604020202020204" charset="0"/>
              </a:rPr>
              <a:t>Eclat immédiat dès la première utilisation</a:t>
            </a:r>
          </a:p>
          <a:p>
            <a:pPr lvl="0">
              <a:defRPr/>
            </a:pPr>
            <a:r>
              <a:rPr lang="fr-FR" dirty="0" smtClean="0">
                <a:solidFill>
                  <a:prstClr val="black"/>
                </a:solidFill>
                <a:latin typeface="Roboto Light" panose="020B0604020202020204" charset="0"/>
                <a:ea typeface="Roboto Light" panose="020B0604020202020204" charset="0"/>
              </a:rPr>
              <a:t>Le grain de peau est affiné et les pores resserrés</a:t>
            </a:r>
          </a:p>
          <a:p>
            <a:pPr lvl="0">
              <a:defRPr/>
            </a:pPr>
            <a:r>
              <a:rPr lang="fr-FR" dirty="0" smtClean="0">
                <a:solidFill>
                  <a:prstClr val="black"/>
                </a:solidFill>
                <a:latin typeface="Roboto Light" panose="020B0604020202020204" charset="0"/>
                <a:ea typeface="Roboto Light" panose="020B0604020202020204" charset="0"/>
              </a:rPr>
              <a:t>Lisse les rides et ridules</a:t>
            </a:r>
            <a:endParaRPr kumimoji="0" lang="fr-FR"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mn-lt"/>
                <a:ea typeface="+mn-ea"/>
                <a:cs typeface="+mn-cs"/>
              </a:rPr>
              <a:t>Pour qui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Pour les </a:t>
            </a:r>
            <a:r>
              <a:rPr kumimoji="0" lang="fr-FR" sz="1200" b="0" i="0" u="none" strike="noStrike" kern="1200" cap="none" spc="0" normalizeH="0" baseline="0" noProof="0" dirty="0" err="1" smtClean="0">
                <a:ln>
                  <a:noFill/>
                </a:ln>
                <a:solidFill>
                  <a:prstClr val="black"/>
                </a:solidFill>
                <a:effectLst/>
                <a:uLnTx/>
                <a:uFillTx/>
                <a:latin typeface="+mn-lt"/>
                <a:ea typeface="+mn-ea"/>
                <a:cs typeface="+mn-cs"/>
              </a:rPr>
              <a:t>millenials</a:t>
            </a:r>
            <a:r>
              <a:rPr kumimoji="0" lang="fr-FR" sz="12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rPr>
              <a:t>Une peau sans imperfections, de l’éclat et un traitement des premières rides)</a:t>
            </a: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Pour les peaux plus matures </a:t>
            </a:r>
            <a:r>
              <a:rPr kumimoji="0" lang="fr-FR" sz="1200" b="0" i="0" u="sng" strike="noStrike" kern="1200" cap="none" spc="0" normalizeH="0" baseline="0" noProof="0" dirty="0" smtClean="0">
                <a:ln>
                  <a:noFill/>
                </a:ln>
                <a:solidFill>
                  <a:prstClr val="black"/>
                </a:solidFill>
                <a:effectLst/>
                <a:uLnTx/>
                <a:uFillTx/>
                <a:latin typeface="+mn-lt"/>
                <a:ea typeface="+mn-ea"/>
                <a:cs typeface="+mn-cs"/>
              </a:rPr>
              <a:t>(</a:t>
            </a:r>
            <a:r>
              <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rPr>
              <a:t>Un effet anti-âge (rides++/ fermeté/taches) et de l’éclat)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mn-lt"/>
                <a:ea typeface="+mn-ea"/>
                <a:cs typeface="+mn-cs"/>
              </a:rPr>
              <a:t>Résultats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Eclat du teint : + 24%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Diamètre des pores : -19%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Profondeur des rides de la patte d’oie : -30%</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r>
              <a:rPr kumimoji="0" lang="fr-FR" sz="1200" b="0" i="0" u="none" strike="noStrike" kern="1200" cap="none" spc="0" normalizeH="0" baseline="0" noProof="0" dirty="0" smtClean="0">
                <a:ln>
                  <a:noFill/>
                </a:ln>
                <a:solidFill>
                  <a:prstClr val="black"/>
                </a:solidFill>
                <a:effectLst/>
                <a:uLnTx/>
                <a:uFillTx/>
                <a:latin typeface="+mn-lt"/>
                <a:ea typeface="+mn-ea"/>
                <a:cs typeface="+mn-cs"/>
              </a:rPr>
              <a:t>Etude clinique réalisée sous le contrôle d’un dermatologue sur 15 volontaires de 20 à 39 ans (1 mois) et 15 volontaires de 40 à 55 ans (2mois) - Moyenne des résultats sur l'ensemble des 2 groupes à 1 mois sauf densité du derme groupe 40-55 ans uniquement.</a:t>
            </a:r>
            <a:endParaRPr kumimoji="0" lang="fr-FR" sz="1200" b="0" i="1" u="none" strike="noStrike" kern="1200" cap="none" spc="0" normalizeH="0" baseline="0" noProof="0" dirty="0" smtClean="0">
              <a:ln>
                <a:noFill/>
              </a:ln>
              <a:solidFill>
                <a:srgbClr val="FF0000"/>
              </a:solidFill>
              <a:effectLst/>
              <a:uLnTx/>
              <a:uFillTx/>
              <a:latin typeface="+mn-lt"/>
              <a:ea typeface="+mn-ea"/>
              <a:cs typeface="+mn-cs"/>
            </a:endParaRPr>
          </a:p>
          <a:p>
            <a:endParaRPr lang="fr-FR" dirty="0" smtClean="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28</a:t>
            </a:fld>
            <a:endParaRPr lang="fr-FR"/>
          </a:p>
        </p:txBody>
      </p:sp>
    </p:spTree>
    <p:extLst>
      <p:ext uri="{BB962C8B-B14F-4D97-AF65-F5344CB8AC3E}">
        <p14:creationId xmlns:p14="http://schemas.microsoft.com/office/powerpoint/2010/main" val="4021938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mn-lt"/>
                <a:ea typeface="+mn-ea"/>
                <a:cs typeface="+mn-cs"/>
              </a:rPr>
              <a:t>Utilisation à domicile </a:t>
            </a:r>
          </a:p>
          <a:p>
            <a:r>
              <a:rPr lang="fr-FR" sz="1200" dirty="0" smtClean="0"/>
              <a:t>Le soir, après nettoyage-démaquillage, </a:t>
            </a:r>
            <a:r>
              <a:rPr lang="fr-FR" sz="1200" dirty="0" err="1" smtClean="0"/>
              <a:t>brumiser</a:t>
            </a:r>
            <a:r>
              <a:rPr lang="fr-FR" sz="1200" dirty="0" smtClean="0"/>
              <a:t> la LOTION YON-KA et bien faire pénétrer par</a:t>
            </a:r>
            <a:r>
              <a:rPr lang="fr-FR" sz="1200" baseline="0" dirty="0" smtClean="0"/>
              <a:t> </a:t>
            </a:r>
            <a:r>
              <a:rPr lang="fr-FR" sz="1200" dirty="0" smtClean="0"/>
              <a:t>effleurages. Appliquer le GLYCONIGHT 10% MASQUE en couche fine sur le visage et le cou. </a:t>
            </a:r>
          </a:p>
          <a:p>
            <a:r>
              <a:rPr lang="fr-FR" sz="1200" dirty="0" smtClean="0"/>
              <a:t>Laisser agir toute la nuit. Rincer à l’eau tiède le lendemain matin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3 façons d’utiliser son GLYCONIGHT 10% MASQUE : </a:t>
            </a:r>
          </a:p>
          <a:p>
            <a:pPr lvl="0">
              <a:defRPr/>
            </a:pPr>
            <a:r>
              <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rPr>
              <a:t>- En </a:t>
            </a:r>
            <a:r>
              <a:rPr lang="fr-FR" sz="1200" b="1" cap="small" dirty="0" smtClean="0"/>
              <a:t>masque coup d’</a:t>
            </a:r>
            <a:r>
              <a:rPr lang="fr-FR" sz="1200" b="1" cap="small" dirty="0" err="1" smtClean="0"/>
              <a:t>eclat</a:t>
            </a:r>
            <a:r>
              <a:rPr lang="fr-FR" sz="1200" b="1" cap="small" dirty="0" smtClean="0"/>
              <a:t> </a:t>
            </a:r>
            <a:r>
              <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rPr>
              <a:t>: </a:t>
            </a:r>
            <a:r>
              <a:rPr lang="fr-FR" sz="1200" dirty="0" smtClean="0"/>
              <a:t>1 application le soir pour un effet bluffant sur la </a:t>
            </a:r>
            <a:r>
              <a:rPr lang="fr-FR" sz="1200" b="1" dirty="0" smtClean="0"/>
              <a:t>luminosité du teint</a:t>
            </a:r>
            <a:r>
              <a:rPr lang="fr-FR" sz="1200" b="0" baseline="0" dirty="0" smtClean="0"/>
              <a:t> </a:t>
            </a:r>
            <a:r>
              <a:rPr lang="fr-FR" sz="1200" dirty="0" smtClean="0"/>
              <a:t>dès le lendemain matin. </a:t>
            </a:r>
          </a:p>
          <a:p>
            <a:pPr lvl="0">
              <a:defRPr/>
            </a:pPr>
            <a:r>
              <a:rPr lang="fr-FR" sz="1200" dirty="0" smtClean="0"/>
              <a:t>- En </a:t>
            </a:r>
            <a:r>
              <a:rPr lang="fr-FR" sz="1200" b="1" kern="0" cap="small" dirty="0" smtClean="0">
                <a:solidFill>
                  <a:schemeClr val="tx1">
                    <a:lumMod val="75000"/>
                    <a:lumOff val="25000"/>
                  </a:schemeClr>
                </a:solidFill>
              </a:rPr>
              <a:t>Cure flash ou d’entretien </a:t>
            </a:r>
            <a:r>
              <a:rPr lang="fr-FR" sz="1200" kern="0" cap="small" dirty="0" smtClean="0">
                <a:solidFill>
                  <a:schemeClr val="tx1">
                    <a:lumMod val="75000"/>
                    <a:lumOff val="25000"/>
                  </a:schemeClr>
                </a:solidFill>
              </a:rPr>
              <a:t>: </a:t>
            </a:r>
            <a:r>
              <a:rPr lang="fr-FR" sz="1200" dirty="0" smtClean="0"/>
              <a:t>Un soir sur deux pendant 1 semaine pour un effet </a:t>
            </a:r>
            <a:r>
              <a:rPr lang="fr-FR" sz="1200" b="1" dirty="0" smtClean="0"/>
              <a:t>peau neuve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rPr>
              <a:t>- En </a:t>
            </a:r>
            <a:r>
              <a:rPr lang="fr-FR" sz="1200" b="1" kern="0" cap="small" dirty="0" smtClean="0">
                <a:solidFill>
                  <a:schemeClr val="tx1">
                    <a:lumMod val="75000"/>
                    <a:lumOff val="25000"/>
                  </a:schemeClr>
                </a:solidFill>
              </a:rPr>
              <a:t>Cure intensive </a:t>
            </a:r>
            <a:r>
              <a:rPr lang="fr-FR" sz="1200" kern="0" cap="small" dirty="0" smtClean="0">
                <a:solidFill>
                  <a:schemeClr val="tx1">
                    <a:lumMod val="75000"/>
                    <a:lumOff val="25000"/>
                  </a:schemeClr>
                </a:solidFill>
              </a:rPr>
              <a:t>(1 à 2 mois) : </a:t>
            </a:r>
            <a:r>
              <a:rPr lang="fr-FR" sz="1200" dirty="0" smtClean="0"/>
              <a:t>Un soir sur deux la 1ère semaine puis tous les soirs les semaines suivantes.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Cure à renouveler 2 à 3 fois dans l’année pour un résultat </a:t>
            </a:r>
            <a:r>
              <a:rPr lang="fr-FR" sz="1200" b="1" dirty="0" smtClean="0"/>
              <a:t>anti-âge ou peau neuve renforcé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endParaRPr>
          </a:p>
          <a:p>
            <a:r>
              <a:rPr lang="fr-FR" sz="1200" dirty="0" smtClean="0"/>
              <a:t>S’applique également sur le décolleté pour le défroisser visiblement et faire peau neuve !</a:t>
            </a:r>
          </a:p>
          <a:p>
            <a:r>
              <a:rPr lang="fr-FR" sz="1200" dirty="0" smtClean="0"/>
              <a:t>Constitue une excellente préparation de la peau avant un peeling dermatologique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10% d’acide glycolique pur : lissant,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anti-rides</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Huile de noyau d’abricot bio et algue brune : éclat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Polysaccharides naturels : apaisant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Glycérine végétale : hydratant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Quintessence : Equilibrant, calmant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rPr>
              <a:t>Précaution d’emploi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Eviter tout contact avec les yeux et les lèvres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Utiliser systématiquement un écran solaire la journée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En cas d’irritation ou rougeurs persistantes, cesser l’utilisation et consulter un médecin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Ne pas appliquer avant ou après une épilation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Ne pas utiliser lors de la prise d’un traitement à base d’acide rétinoïque ou en cas de sensibilité particulière à l’acide glycolique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L’utilisation de ce produit doit être de fréquence ou de durée limitée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Afin de voir si vous supportez l’acide glycolique, appliquer une petite quantité à l’intérieur du coude ou derrière l’oreille.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Si des rougeurs et sensations d’inconfort violentes apparaissent retirer et réessayer le lendemain afin de confirmer ou non l’intolérance.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Pensez à utiliser l’échantillonnage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Ce masque peeling de nuit avec 10% d’acide glycolique pur a une triple efficacité prouvée : anti-âge, effet peau neuve, éclat.</a:t>
            </a:r>
            <a:br>
              <a:rPr kumimoji="0" lang="fr-FR" sz="1200" b="0" i="0" u="none" strike="noStrike" kern="1200" cap="none" spc="0" normalizeH="0" baseline="0" noProof="0" dirty="0" smtClean="0">
                <a:ln>
                  <a:noFill/>
                </a:ln>
                <a:solidFill>
                  <a:prstClr val="black"/>
                </a:solidFill>
                <a:effectLst/>
                <a:uLnTx/>
                <a:uFillTx/>
                <a:latin typeface="+mn-lt"/>
                <a:ea typeface="+mn-ea"/>
                <a:cs typeface="+mn-cs"/>
              </a:rPr>
            </a:br>
            <a:r>
              <a:rPr kumimoji="0" lang="fr-FR" sz="1200" b="0" i="0" u="none" strike="noStrike" kern="1200" cap="none" spc="0" normalizeH="0" baseline="0" noProof="0" dirty="0" smtClean="0">
                <a:ln>
                  <a:noFill/>
                </a:ln>
                <a:solidFill>
                  <a:prstClr val="black"/>
                </a:solidFill>
                <a:effectLst/>
                <a:uLnTx/>
                <a:uFillTx/>
                <a:latin typeface="+mn-lt"/>
                <a:ea typeface="+mn-ea"/>
                <a:cs typeface="+mn-cs"/>
              </a:rPr>
              <a:t>Il s'utilise en coup d’éclat, cure flash ou intensive. Les résultats sont constatés dès le premier réveil, et se renforcent au fil des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29</a:t>
            </a:fld>
            <a:endParaRPr lang="fr-FR"/>
          </a:p>
        </p:txBody>
      </p:sp>
    </p:spTree>
    <p:extLst>
      <p:ext uri="{BB962C8B-B14F-4D97-AF65-F5344CB8AC3E}">
        <p14:creationId xmlns:p14="http://schemas.microsoft.com/office/powerpoint/2010/main" val="92674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commencer et pour</a:t>
            </a:r>
            <a:r>
              <a:rPr lang="fr-FR" baseline="0" dirty="0" smtClean="0"/>
              <a:t> </a:t>
            </a:r>
            <a:r>
              <a:rPr lang="fr-FR" dirty="0" smtClean="0"/>
              <a:t>comprendre</a:t>
            </a:r>
            <a:r>
              <a:rPr lang="fr-FR" baseline="0" dirty="0" smtClean="0"/>
              <a:t> l’importance des soins de nuit</a:t>
            </a:r>
            <a:r>
              <a:rPr lang="fr-FR" dirty="0" smtClean="0"/>
              <a:t>, nous</a:t>
            </a:r>
            <a:r>
              <a:rPr lang="fr-FR" baseline="0" dirty="0" smtClean="0"/>
              <a:t> devons commencer par parler de chronobiologie.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a:t>
            </a:fld>
            <a:endParaRPr lang="fr-FR"/>
          </a:p>
        </p:txBody>
      </p:sp>
    </p:spTree>
    <p:extLst>
      <p:ext uri="{BB962C8B-B14F-4D97-AF65-F5344CB8AC3E}">
        <p14:creationId xmlns:p14="http://schemas.microsoft.com/office/powerpoint/2010/main" val="1573089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smtClean="0">
                <a:solidFill>
                  <a:schemeClr val="tx1"/>
                </a:solidFill>
                <a:effectLst/>
                <a:latin typeface="+mn-lt"/>
                <a:ea typeface="+mn-ea"/>
                <a:cs typeface="+mn-cs"/>
              </a:rPr>
              <a:t>Pas</a:t>
            </a:r>
            <a:r>
              <a:rPr lang="fr-FR" sz="1200" b="0" i="0" u="none" strike="noStrike" kern="1200" baseline="0" dirty="0" smtClean="0">
                <a:solidFill>
                  <a:schemeClr val="tx1"/>
                </a:solidFill>
                <a:effectLst/>
                <a:latin typeface="+mn-lt"/>
                <a:ea typeface="+mn-ea"/>
                <a:cs typeface="+mn-cs"/>
              </a:rPr>
              <a:t> de peptides d’amandes douces </a:t>
            </a:r>
            <a:endParaRPr lang="fr-FR" sz="1200" b="0" i="0" u="none" strike="noStrike"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30</a:t>
            </a:fld>
            <a:endParaRPr lang="fr-FR"/>
          </a:p>
        </p:txBody>
      </p:sp>
    </p:spTree>
    <p:extLst>
      <p:ext uri="{BB962C8B-B14F-4D97-AF65-F5344CB8AC3E}">
        <p14:creationId xmlns:p14="http://schemas.microsoft.com/office/powerpoint/2010/main" val="429263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ALPHA-PEEL  83% ION </a:t>
            </a: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Promesse</a:t>
            </a:r>
          </a:p>
          <a:p>
            <a:r>
              <a:rPr lang="fr-FR" sz="1200" i="1" dirty="0" smtClean="0">
                <a:latin typeface="KyivType Sans2" panose="00000500000000000000" pitchFamily="50" charset="0"/>
              </a:rPr>
              <a:t>Peeling de nuit rénovateur tout en douceur pour une peau fraiche et éclatante</a:t>
            </a:r>
            <a:endParaRPr lang="fr-FR" sz="1200" i="1" kern="1200" dirty="0" smtClean="0">
              <a:solidFill>
                <a:prstClr val="black"/>
              </a:solidFill>
              <a:latin typeface="+mn-lt"/>
              <a:ea typeface="Roboto Light" panose="020B0604020202020204" charset="0"/>
              <a:cs typeface="+mn-cs"/>
            </a:endParaRPr>
          </a:p>
          <a:p>
            <a:endParaRPr lang="fr-FR" sz="1200" i="0" u="sng"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Bénéfices </a:t>
            </a:r>
          </a:p>
          <a:p>
            <a:r>
              <a:rPr lang="fr-FR" sz="1200" i="0" u="none" kern="1200" dirty="0" smtClean="0">
                <a:solidFill>
                  <a:schemeClr val="tx1"/>
                </a:solidFill>
                <a:effectLst/>
                <a:latin typeface="+mn-lt"/>
                <a:ea typeface="+mn-ea"/>
                <a:cs typeface="+mn-cs"/>
              </a:rPr>
              <a:t>Rénovateur</a:t>
            </a:r>
            <a:r>
              <a:rPr lang="fr-FR" sz="1200" i="0" u="none" kern="1200" baseline="0" dirty="0" smtClean="0">
                <a:solidFill>
                  <a:schemeClr val="tx1"/>
                </a:solidFill>
                <a:effectLst/>
                <a:latin typeface="+mn-lt"/>
                <a:ea typeface="+mn-ea"/>
                <a:cs typeface="+mn-cs"/>
              </a:rPr>
              <a:t> </a:t>
            </a:r>
          </a:p>
          <a:p>
            <a:r>
              <a:rPr lang="fr-FR" sz="1200" i="0" u="none" kern="1200" baseline="0" dirty="0" smtClean="0">
                <a:solidFill>
                  <a:schemeClr val="tx1"/>
                </a:solidFill>
                <a:effectLst/>
                <a:latin typeface="+mn-lt"/>
                <a:ea typeface="+mn-ea"/>
                <a:cs typeface="+mn-cs"/>
              </a:rPr>
              <a:t>Régénérant </a:t>
            </a:r>
          </a:p>
          <a:p>
            <a:r>
              <a:rPr lang="fr-FR" sz="1200" i="0" u="none" kern="1200" baseline="0" dirty="0" smtClean="0">
                <a:solidFill>
                  <a:schemeClr val="tx1"/>
                </a:solidFill>
                <a:effectLst/>
                <a:latin typeface="+mn-lt"/>
                <a:ea typeface="+mn-ea"/>
                <a:cs typeface="+mn-cs"/>
              </a:rPr>
              <a:t>Lissant </a:t>
            </a:r>
          </a:p>
          <a:p>
            <a:endParaRPr lang="fr-FR" sz="1200" i="0" u="sng"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Cibles </a:t>
            </a:r>
          </a:p>
          <a:p>
            <a:r>
              <a:rPr lang="fr-FR" sz="1200" i="0" u="none" kern="1200" dirty="0" smtClean="0">
                <a:solidFill>
                  <a:schemeClr val="tx1"/>
                </a:solidFill>
                <a:effectLst/>
                <a:latin typeface="+mn-lt"/>
                <a:ea typeface="+mn-ea"/>
                <a:cs typeface="+mn-cs"/>
              </a:rPr>
              <a:t>Teint terne </a:t>
            </a:r>
          </a:p>
          <a:p>
            <a:r>
              <a:rPr lang="fr-FR" sz="1200" i="0" u="none" kern="1200" dirty="0" smtClean="0">
                <a:solidFill>
                  <a:schemeClr val="tx1"/>
                </a:solidFill>
                <a:effectLst/>
                <a:latin typeface="+mn-lt"/>
                <a:ea typeface="+mn-ea"/>
                <a:cs typeface="+mn-cs"/>
              </a:rPr>
              <a:t>Non homogène </a:t>
            </a:r>
          </a:p>
          <a:p>
            <a:r>
              <a:rPr lang="fr-FR" sz="1200" i="0" u="none" kern="1200" dirty="0" smtClean="0">
                <a:solidFill>
                  <a:schemeClr val="tx1"/>
                </a:solidFill>
                <a:effectLst/>
                <a:latin typeface="+mn-lt"/>
                <a:ea typeface="+mn-ea"/>
                <a:cs typeface="+mn-cs"/>
              </a:rPr>
              <a:t>Pores dilatés </a:t>
            </a:r>
          </a:p>
          <a:p>
            <a:endParaRPr lang="fr-FR" sz="1200" i="0" u="none"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Résultats </a:t>
            </a:r>
          </a:p>
          <a:p>
            <a:r>
              <a:rPr lang="fr-FR" sz="1200" i="0" u="none" kern="1200" dirty="0" smtClean="0">
                <a:solidFill>
                  <a:schemeClr val="tx1"/>
                </a:solidFill>
                <a:effectLst/>
                <a:latin typeface="+mn-lt"/>
                <a:ea typeface="+mn-ea"/>
                <a:cs typeface="+mn-cs"/>
              </a:rPr>
              <a:t>Grain de peau</a:t>
            </a:r>
            <a:r>
              <a:rPr lang="fr-FR" sz="1200" i="0" u="none" kern="1200" baseline="0" dirty="0" smtClean="0">
                <a:solidFill>
                  <a:schemeClr val="tx1"/>
                </a:solidFill>
                <a:effectLst/>
                <a:latin typeface="+mn-lt"/>
                <a:ea typeface="+mn-ea"/>
                <a:cs typeface="+mn-cs"/>
              </a:rPr>
              <a:t> affiné pour 72% des panélistes </a:t>
            </a:r>
          </a:p>
          <a:p>
            <a:r>
              <a:rPr lang="fr-FR" sz="1200" i="0" u="none" kern="1200" baseline="0" dirty="0" smtClean="0">
                <a:solidFill>
                  <a:schemeClr val="tx1"/>
                </a:solidFill>
                <a:effectLst/>
                <a:latin typeface="+mn-lt"/>
                <a:ea typeface="+mn-ea"/>
                <a:cs typeface="+mn-cs"/>
              </a:rPr>
              <a:t>Peau plus éclatante pour 78% des panélistes </a:t>
            </a:r>
            <a:endParaRPr lang="fr-FR" sz="1200" i="0" u="none"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31</a:t>
            </a:fld>
            <a:endParaRPr lang="fr-FR"/>
          </a:p>
        </p:txBody>
      </p:sp>
    </p:spTree>
    <p:extLst>
      <p:ext uri="{BB962C8B-B14F-4D97-AF65-F5344CB8AC3E}">
        <p14:creationId xmlns:p14="http://schemas.microsoft.com/office/powerpoint/2010/main" val="719995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Utilisation à domicile </a:t>
            </a:r>
          </a:p>
          <a:p>
            <a:r>
              <a:rPr lang="fr-FR" sz="1200" b="0" i="0" u="none" strike="noStrike" kern="1200" dirty="0" smtClean="0">
                <a:solidFill>
                  <a:schemeClr val="tx1"/>
                </a:solidFill>
                <a:effectLst/>
                <a:latin typeface="+mn-lt"/>
                <a:ea typeface="+mn-ea"/>
                <a:cs typeface="+mn-cs"/>
              </a:rPr>
              <a:t>Le soir, démaquillez et nettoyez soigneusement votre visage puis </a:t>
            </a:r>
            <a:r>
              <a:rPr lang="fr-FR" sz="1200" b="0" i="0" u="none" strike="noStrike" kern="1200" dirty="0" err="1" smtClean="0">
                <a:solidFill>
                  <a:schemeClr val="tx1"/>
                </a:solidFill>
                <a:effectLst/>
                <a:latin typeface="+mn-lt"/>
                <a:ea typeface="+mn-ea"/>
                <a:cs typeface="+mn-cs"/>
              </a:rPr>
              <a:t>brumisez</a:t>
            </a:r>
            <a:r>
              <a:rPr lang="fr-FR" sz="1200" b="0" i="0" u="none" strike="noStrike" kern="1200" dirty="0" smtClean="0">
                <a:solidFill>
                  <a:schemeClr val="tx1"/>
                </a:solidFill>
                <a:effectLst/>
                <a:latin typeface="+mn-lt"/>
                <a:ea typeface="+mn-ea"/>
                <a:cs typeface="+mn-cs"/>
              </a:rPr>
              <a:t> la Lotion Yon-Ka adaptée à votre type de peau. Appliquez ensuite 5 pompes d'Alpha-Peel sur visage et cou, en évitant les lèvres et le contour des yeux. </a:t>
            </a:r>
          </a:p>
          <a:p>
            <a:endParaRPr lang="fr-FR"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Idéal pour les cicatrices après l’acné ou à chaque changement de saison.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r>
              <a:rPr lang="fr-FR" sz="1200" b="0" i="0" u="none" strike="noStrike" kern="1200" dirty="0" smtClean="0">
                <a:solidFill>
                  <a:schemeClr val="tx1"/>
                </a:solidFill>
                <a:effectLst/>
                <a:latin typeface="+mn-lt"/>
                <a:ea typeface="+mn-ea"/>
                <a:cs typeface="+mn-cs"/>
              </a:rPr>
              <a:t>Alpha-Peel est conseillé en cure d'un mois en complément d'Alpha-</a:t>
            </a:r>
            <a:r>
              <a:rPr lang="fr-FR" sz="1200" b="0" i="0" u="none" strike="noStrike" kern="1200" dirty="0" err="1" smtClean="0">
                <a:solidFill>
                  <a:schemeClr val="tx1"/>
                </a:solidFill>
                <a:effectLst/>
                <a:latin typeface="+mn-lt"/>
                <a:ea typeface="+mn-ea"/>
                <a:cs typeface="+mn-cs"/>
              </a:rPr>
              <a:t>Fluid</a:t>
            </a:r>
            <a:r>
              <a:rPr lang="fr-FR" sz="1200" b="0" i="0" u="none" strike="noStrike" kern="1200" dirty="0" smtClean="0">
                <a:solidFill>
                  <a:schemeClr val="tx1"/>
                </a:solidFill>
                <a:effectLst/>
                <a:latin typeface="+mn-lt"/>
                <a:ea typeface="+mn-ea"/>
                <a:cs typeface="+mn-cs"/>
              </a:rPr>
              <a:t> pour</a:t>
            </a:r>
            <a:r>
              <a:rPr lang="fr-FR" sz="1200" b="0" i="0" u="none" strike="noStrike" kern="1200" baseline="0" dirty="0" smtClean="0">
                <a:solidFill>
                  <a:schemeClr val="tx1"/>
                </a:solidFill>
                <a:effectLst/>
                <a:latin typeface="+mn-lt"/>
                <a:ea typeface="+mn-ea"/>
                <a:cs typeface="+mn-cs"/>
              </a:rPr>
              <a:t> améliorer durablement la qualité de la peau. </a:t>
            </a:r>
          </a:p>
          <a:p>
            <a:endParaRPr lang="fr-FR" sz="1200" b="0" i="0" u="none" strike="noStrike" kern="1200" dirty="0" smtClean="0">
              <a:solidFill>
                <a:schemeClr val="tx1"/>
              </a:solidFill>
              <a:effectLst/>
              <a:latin typeface="+mn-lt"/>
              <a:ea typeface="+mn-ea"/>
              <a:cs typeface="+mn-cs"/>
            </a:endParaRPr>
          </a:p>
          <a:p>
            <a:r>
              <a:rPr lang="fr-FR" sz="1200" b="0" i="0" u="none" strike="noStrike" kern="1200" dirty="0" smtClean="0">
                <a:solidFill>
                  <a:schemeClr val="tx1"/>
                </a:solidFill>
                <a:effectLst/>
                <a:latin typeface="+mn-lt"/>
                <a:ea typeface="+mn-ea"/>
                <a:cs typeface="+mn-cs"/>
              </a:rPr>
              <a:t>Important : évitez l'utilisation d'Alpha-Peel lors d'une exposition au soleil ou de traitements dermatologiques à la vitamine A. </a:t>
            </a:r>
          </a:p>
          <a:p>
            <a:endParaRPr lang="fr-FR"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AHA (fruit de la passion, raisin, ananas) : rénovateur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Mimosa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tenuiflora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revitalisant, régénérant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Peptides de bourgeons de hêtre : régénérant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Acide hyaluronique, urée,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aloé</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hydratant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 B5 : Apaisant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r>
              <a:rPr lang="fr-FR" sz="1200" i="0" u="sng" kern="1200" dirty="0" smtClean="0">
                <a:solidFill>
                  <a:schemeClr val="tx1"/>
                </a:solidFill>
                <a:effectLst/>
                <a:latin typeface="+mn-lt"/>
                <a:ea typeface="+mn-ea"/>
                <a:cs typeface="+mn-cs"/>
              </a:rPr>
              <a:t>Descriptif</a:t>
            </a:r>
          </a:p>
          <a:p>
            <a:r>
              <a:rPr lang="fr-FR" sz="1200" b="0" i="0" kern="1200" dirty="0" smtClean="0">
                <a:solidFill>
                  <a:schemeClr val="tx1"/>
                </a:solidFill>
                <a:effectLst/>
                <a:latin typeface="+mn-lt"/>
                <a:ea typeface="+mn-ea"/>
                <a:cs typeface="+mn-cs"/>
              </a:rPr>
              <a:t>Ce peeling gel rénovateur aux acides de fruits précisément dosés, élimine les cellules mortes en douceur et améliore visiblement la qualité de la peau du visage, du cou et du décolleté. Alpha-Peel s'utilise le soir, de préférence en cure d'un mois pour une action "peau neuve" maximale. Le teint s'unifie, gagne en éclat, le grain de peau s'affine, les rides et ridules se lissent. </a:t>
            </a:r>
            <a:endParaRPr lang="fr-FR" sz="1200" i="0" u="sng" kern="1200" dirty="0" smtClean="0">
              <a:solidFill>
                <a:schemeClr val="tx1"/>
              </a:solidFill>
              <a:effectLst/>
              <a:latin typeface="+mn-lt"/>
              <a:ea typeface="+mn-ea"/>
              <a:cs typeface="+mn-cs"/>
            </a:endParaRPr>
          </a:p>
          <a:p>
            <a:endParaRPr lang="fr-FR" sz="1200" b="0" i="0" u="none" strike="noStrike" kern="1200" baseline="0" dirty="0" smtClean="0">
              <a:solidFill>
                <a:schemeClr val="tx1"/>
              </a:solidFill>
              <a:effectLst/>
              <a:latin typeface="+mn-lt"/>
              <a:ea typeface="+mn-ea"/>
              <a:cs typeface="+mn-cs"/>
            </a:endParaRPr>
          </a:p>
          <a:p>
            <a:r>
              <a:rPr lang="fr-FR" sz="1200" b="0" i="0" u="sng" kern="1200" dirty="0" smtClean="0">
                <a:solidFill>
                  <a:schemeClr val="tx1"/>
                </a:solidFill>
                <a:effectLst/>
                <a:latin typeface="+mn-lt"/>
                <a:ea typeface="+mn-ea"/>
                <a:cs typeface="+mn-cs"/>
              </a:rPr>
              <a:t>Les + produits</a:t>
            </a:r>
          </a:p>
          <a:p>
            <a:pPr marL="171450" indent="-171450">
              <a:buFontTx/>
              <a:buChar char="-"/>
            </a:pPr>
            <a:r>
              <a:rPr lang="fr-FR" sz="1200" b="0" i="0" u="none" strike="noStrike" kern="1200" dirty="0" smtClean="0">
                <a:solidFill>
                  <a:schemeClr val="tx1"/>
                </a:solidFill>
                <a:effectLst/>
                <a:latin typeface="+mn-lt"/>
                <a:ea typeface="+mn-ea"/>
                <a:cs typeface="+mn-cs"/>
              </a:rPr>
              <a:t>Peeling doux aux acides de fruits </a:t>
            </a:r>
          </a:p>
          <a:p>
            <a:pPr marL="171450" indent="-171450">
              <a:buFontTx/>
              <a:buChar char="-"/>
            </a:pPr>
            <a:r>
              <a:rPr lang="fr-FR" sz="1200" b="0" i="0" u="none" strike="noStrike" kern="1200" dirty="0" smtClean="0">
                <a:solidFill>
                  <a:schemeClr val="tx1"/>
                </a:solidFill>
                <a:effectLst/>
                <a:latin typeface="+mn-lt"/>
                <a:ea typeface="+mn-ea"/>
                <a:cs typeface="+mn-cs"/>
              </a:rPr>
              <a:t>Elimine les cellules mortes, resserre les pores </a:t>
            </a:r>
          </a:p>
          <a:p>
            <a:pPr marL="171450" indent="-171450">
              <a:buFontTx/>
              <a:buChar char="-"/>
            </a:pPr>
            <a:r>
              <a:rPr lang="fr-FR" sz="1200" b="0" i="0" u="none" strike="noStrike" kern="1200" dirty="0" smtClean="0">
                <a:solidFill>
                  <a:schemeClr val="tx1"/>
                </a:solidFill>
                <a:effectLst/>
                <a:latin typeface="+mn-lt"/>
                <a:ea typeface="+mn-ea"/>
                <a:cs typeface="+mn-cs"/>
              </a:rPr>
              <a:t>Redonne à la peau éclat et douceur </a:t>
            </a:r>
          </a:p>
          <a:p>
            <a:pPr marL="171450" indent="-171450">
              <a:buFontTx/>
              <a:buChar char="-"/>
            </a:pPr>
            <a:r>
              <a:rPr lang="fr-FR" sz="1200" b="0" i="0" u="none" strike="noStrike" kern="1200" dirty="0" smtClean="0">
                <a:solidFill>
                  <a:schemeClr val="tx1"/>
                </a:solidFill>
                <a:effectLst/>
                <a:latin typeface="+mn-lt"/>
                <a:ea typeface="+mn-ea"/>
                <a:cs typeface="+mn-cs"/>
              </a:rPr>
              <a:t>Agit de nuit pour un effet bonne mine au réveil</a:t>
            </a:r>
            <a:endParaRPr lang="fr-FR" sz="1200" b="0" i="0" u="sng" kern="1200" dirty="0" smtClean="0">
              <a:solidFill>
                <a:schemeClr val="tx1"/>
              </a:solidFill>
              <a:effectLst/>
              <a:latin typeface="+mn-lt"/>
              <a:ea typeface="+mn-ea"/>
              <a:cs typeface="+mn-cs"/>
            </a:endParaRPr>
          </a:p>
          <a:p>
            <a:endParaRPr lang="fr-FR" b="1" dirty="0" smtClean="0"/>
          </a:p>
          <a:p>
            <a:endParaRPr lang="fr-FR" sz="1200" i="0" kern="1200" baseline="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32</a:t>
            </a:fld>
            <a:endParaRPr lang="fr-FR"/>
          </a:p>
        </p:txBody>
      </p:sp>
    </p:spTree>
    <p:extLst>
      <p:ext uri="{BB962C8B-B14F-4D97-AF65-F5344CB8AC3E}">
        <p14:creationId xmlns:p14="http://schemas.microsoft.com/office/powerpoint/2010/main" val="3084242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Ce peeling gel rénovateur aux acides de fruits précisément dosés, élimine les cellules mortes en douceur et améliore visiblement la qualité de la peau du visage, du cou et du décolleté. Alpha-Peel s'utilise le soir, de préférence en cure d'un mois pour une action "peau neuve" maximale. Le teint s'unifie, gagne en éclat, le grain de peau s'affine, les rides et ridules se lissent.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cure Alpha </a:t>
            </a:r>
            <a:r>
              <a:rPr lang="fr-FR" sz="1200" kern="1200" dirty="0" err="1" smtClean="0">
                <a:solidFill>
                  <a:schemeClr val="tx1"/>
                </a:solidFill>
                <a:effectLst/>
                <a:latin typeface="+mn-lt"/>
                <a:ea typeface="+mn-ea"/>
                <a:cs typeface="+mn-cs"/>
              </a:rPr>
              <a:t>peel</a:t>
            </a:r>
            <a:r>
              <a:rPr lang="fr-FR" sz="1200" kern="1200" dirty="0" smtClean="0">
                <a:solidFill>
                  <a:schemeClr val="tx1"/>
                </a:solidFill>
                <a:effectLst/>
                <a:latin typeface="+mn-lt"/>
                <a:ea typeface="+mn-ea"/>
                <a:cs typeface="+mn-cs"/>
              </a:rPr>
              <a:t> Alpha </a:t>
            </a:r>
            <a:r>
              <a:rPr lang="fr-FR" sz="1200" kern="1200" dirty="0" err="1" smtClean="0">
                <a:solidFill>
                  <a:schemeClr val="tx1"/>
                </a:solidFill>
                <a:effectLst/>
                <a:latin typeface="+mn-lt"/>
                <a:ea typeface="+mn-ea"/>
                <a:cs typeface="+mn-cs"/>
              </a:rPr>
              <a:t>fluid</a:t>
            </a:r>
            <a:r>
              <a:rPr lang="fr-FR" sz="1200" kern="1200" dirty="0" smtClean="0">
                <a:solidFill>
                  <a:schemeClr val="tx1"/>
                </a:solidFill>
                <a:effectLst/>
                <a:latin typeface="+mn-lt"/>
                <a:ea typeface="+mn-ea"/>
                <a:cs typeface="+mn-cs"/>
              </a:rPr>
              <a:t> est plus adaptée aux peaux sèches et à celles qui ne supportent pas l’acide glycolique à forte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masque </a:t>
            </a:r>
            <a:r>
              <a:rPr lang="fr-FR" sz="1200" kern="1200" dirty="0" err="1" smtClean="0">
                <a:solidFill>
                  <a:schemeClr val="tx1"/>
                </a:solidFill>
                <a:effectLst/>
                <a:latin typeface="+mn-lt"/>
                <a:ea typeface="+mn-ea"/>
                <a:cs typeface="+mn-cs"/>
              </a:rPr>
              <a:t>glyconight</a:t>
            </a:r>
            <a:r>
              <a:rPr lang="fr-FR" sz="1200" kern="1200" dirty="0" smtClean="0">
                <a:solidFill>
                  <a:schemeClr val="tx1"/>
                </a:solidFill>
                <a:effectLst/>
                <a:latin typeface="+mn-lt"/>
                <a:ea typeface="+mn-ea"/>
                <a:cs typeface="+mn-cs"/>
              </a:rPr>
              <a:t> s’adresse à toutes les peaux qui supportent l’acide glycolique à forte concentration.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Au niveau de la composition la cure Alpha </a:t>
            </a:r>
            <a:r>
              <a:rPr lang="fr-FR" sz="1200" kern="1200" dirty="0" err="1" smtClean="0">
                <a:solidFill>
                  <a:schemeClr val="tx1"/>
                </a:solidFill>
                <a:effectLst/>
                <a:latin typeface="+mn-lt"/>
                <a:ea typeface="+mn-ea"/>
                <a:cs typeface="+mn-cs"/>
              </a:rPr>
              <a:t>peel</a:t>
            </a:r>
            <a:r>
              <a:rPr lang="fr-FR" sz="1200" kern="1200" dirty="0" smtClean="0">
                <a:solidFill>
                  <a:schemeClr val="tx1"/>
                </a:solidFill>
                <a:effectLst/>
                <a:latin typeface="+mn-lt"/>
                <a:ea typeface="+mn-ea"/>
                <a:cs typeface="+mn-cs"/>
              </a:rPr>
              <a:t> Alpha </a:t>
            </a:r>
            <a:r>
              <a:rPr lang="fr-FR" sz="1200" kern="1200" dirty="0" err="1" smtClean="0">
                <a:solidFill>
                  <a:schemeClr val="tx1"/>
                </a:solidFill>
                <a:effectLst/>
                <a:latin typeface="+mn-lt"/>
                <a:ea typeface="+mn-ea"/>
                <a:cs typeface="+mn-cs"/>
              </a:rPr>
              <a:t>fluid</a:t>
            </a:r>
            <a:r>
              <a:rPr lang="fr-FR" sz="1200" kern="1200" dirty="0" smtClean="0">
                <a:solidFill>
                  <a:schemeClr val="tx1"/>
                </a:solidFill>
                <a:effectLst/>
                <a:latin typeface="+mn-lt"/>
                <a:ea typeface="+mn-ea"/>
                <a:cs typeface="+mn-cs"/>
              </a:rPr>
              <a:t> contient 2% d’acide Glycolique et 8 % d’autres types d’AHA. Le masque contient 10% d’acide Glycolique.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L’utilisation est différente aussi. La cure Alpha </a:t>
            </a:r>
            <a:r>
              <a:rPr lang="fr-FR" sz="1200" kern="1200" dirty="0" err="1" smtClean="0">
                <a:solidFill>
                  <a:schemeClr val="tx1"/>
                </a:solidFill>
                <a:effectLst/>
                <a:latin typeface="+mn-lt"/>
                <a:ea typeface="+mn-ea"/>
                <a:cs typeface="+mn-cs"/>
              </a:rPr>
              <a:t>peel</a:t>
            </a:r>
            <a:r>
              <a:rPr lang="fr-FR" sz="1200" kern="1200" dirty="0" smtClean="0">
                <a:solidFill>
                  <a:schemeClr val="tx1"/>
                </a:solidFill>
                <a:effectLst/>
                <a:latin typeface="+mn-lt"/>
                <a:ea typeface="+mn-ea"/>
                <a:cs typeface="+mn-cs"/>
              </a:rPr>
              <a:t> Alpha </a:t>
            </a:r>
            <a:r>
              <a:rPr lang="fr-FR" sz="1200" kern="1200" dirty="0" err="1" smtClean="0">
                <a:solidFill>
                  <a:schemeClr val="tx1"/>
                </a:solidFill>
                <a:effectLst/>
                <a:latin typeface="+mn-lt"/>
                <a:ea typeface="+mn-ea"/>
                <a:cs typeface="+mn-cs"/>
              </a:rPr>
              <a:t>Fluid</a:t>
            </a:r>
            <a:r>
              <a:rPr lang="fr-FR" sz="1200" kern="1200" dirty="0" smtClean="0">
                <a:solidFill>
                  <a:schemeClr val="tx1"/>
                </a:solidFill>
                <a:effectLst/>
                <a:latin typeface="+mn-lt"/>
                <a:ea typeface="+mn-ea"/>
                <a:cs typeface="+mn-cs"/>
              </a:rPr>
              <a:t> s’utilise en cure d’un mois contre une triple utilisation pour le masque </a:t>
            </a:r>
            <a:r>
              <a:rPr lang="fr-FR" sz="1200" kern="1200" dirty="0" err="1" smtClean="0">
                <a:solidFill>
                  <a:schemeClr val="tx1"/>
                </a:solidFill>
                <a:effectLst/>
                <a:latin typeface="+mn-lt"/>
                <a:ea typeface="+mn-ea"/>
                <a:cs typeface="+mn-cs"/>
              </a:rPr>
              <a:t>Glyconight</a:t>
            </a:r>
            <a:r>
              <a:rPr lang="fr-FR" sz="1200" kern="1200" dirty="0" smtClean="0">
                <a:solidFill>
                  <a:schemeClr val="tx1"/>
                </a:solidFill>
                <a:effectLst/>
                <a:latin typeface="+mn-lt"/>
                <a:ea typeface="+mn-ea"/>
                <a:cs typeface="+mn-cs"/>
              </a:rPr>
              <a:t>, en coup d’éclat, en cure flash ou en cire intensive. </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33</a:t>
            </a:fld>
            <a:endParaRPr lang="fr-FR"/>
          </a:p>
        </p:txBody>
      </p:sp>
    </p:spTree>
    <p:extLst>
      <p:ext uri="{BB962C8B-B14F-4D97-AF65-F5344CB8AC3E}">
        <p14:creationId xmlns:p14="http://schemas.microsoft.com/office/powerpoint/2010/main" val="2503533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Les tests d’efficacité nous ont permis de mettre en avant des résultats très intéressant :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Sur l’effet peau neuve, le lissage des rides et L’augmentation de la production de collagène pour un effet </a:t>
            </a:r>
            <a:r>
              <a:rPr lang="fr-FR" sz="1200" b="0" i="0" u="none" strike="noStrike" kern="1200" baseline="0" dirty="0" err="1" smtClean="0">
                <a:solidFill>
                  <a:schemeClr val="tx1"/>
                </a:solidFill>
                <a:latin typeface="+mn-lt"/>
                <a:ea typeface="+mn-ea"/>
                <a:cs typeface="+mn-cs"/>
              </a:rPr>
              <a:t>anti-age</a:t>
            </a:r>
            <a:r>
              <a:rPr lang="fr-FR" sz="1200" b="0" i="0" u="none" strike="noStrike" kern="1200" baseline="0" dirty="0" smtClean="0">
                <a:solidFill>
                  <a:schemeClr val="tx1"/>
                </a:solidFill>
                <a:latin typeface="+mn-lt"/>
                <a:ea typeface="+mn-ea"/>
                <a:cs typeface="+mn-cs"/>
              </a:rPr>
              <a:t> global.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-15% sur la profondeur des rides du front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+ 12% augmentation de la densité du derme en fibres de collagène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- 30% profondeur des rides de la patte d’oie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34</a:t>
            </a:fld>
            <a:endParaRPr lang="fr-FR"/>
          </a:p>
        </p:txBody>
      </p:sp>
    </p:spTree>
    <p:extLst>
      <p:ext uri="{BB962C8B-B14F-4D97-AF65-F5344CB8AC3E}">
        <p14:creationId xmlns:p14="http://schemas.microsoft.com/office/powerpoint/2010/main" val="3344533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35</a:t>
            </a:fld>
            <a:endParaRPr lang="fr-FR"/>
          </a:p>
        </p:txBody>
      </p:sp>
    </p:spTree>
    <p:extLst>
      <p:ext uri="{BB962C8B-B14F-4D97-AF65-F5344CB8AC3E}">
        <p14:creationId xmlns:p14="http://schemas.microsoft.com/office/powerpoint/2010/main" val="3579156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36</a:t>
            </a:fld>
            <a:endParaRPr lang="fr-FR"/>
          </a:p>
        </p:txBody>
      </p:sp>
    </p:spTree>
    <p:extLst>
      <p:ext uri="{BB962C8B-B14F-4D97-AF65-F5344CB8AC3E}">
        <p14:creationId xmlns:p14="http://schemas.microsoft.com/office/powerpoint/2010/main" val="1782014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20% de remise à l’achat de 2 produits dont 1</a:t>
            </a:r>
            <a:r>
              <a:rPr lang="fr-FR" baseline="0" dirty="0" smtClean="0"/>
              <a:t> de nuit. </a:t>
            </a:r>
          </a:p>
          <a:p>
            <a:endParaRPr lang="fr-FR" baseline="0" dirty="0" smtClean="0"/>
          </a:p>
          <a:p>
            <a:r>
              <a:rPr lang="fr-FR" baseline="0" dirty="0" smtClean="0"/>
              <a:t>+ quelques post </a:t>
            </a:r>
            <a:r>
              <a:rPr lang="fr-FR" baseline="0" dirty="0" err="1" smtClean="0"/>
              <a:t>instagram</a:t>
            </a:r>
            <a:r>
              <a:rPr lang="fr-FR" baseline="0" dirty="0" smtClean="0"/>
              <a:t> dans le media kit d’avril sur quelques produits nuit (phyto 52 et </a:t>
            </a:r>
            <a:r>
              <a:rPr lang="fr-FR" baseline="0" dirty="0" err="1" smtClean="0"/>
              <a:t>elastine</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37</a:t>
            </a:fld>
            <a:endParaRPr lang="fr-FR"/>
          </a:p>
        </p:txBody>
      </p:sp>
    </p:spTree>
    <p:extLst>
      <p:ext uri="{BB962C8B-B14F-4D97-AF65-F5344CB8AC3E}">
        <p14:creationId xmlns:p14="http://schemas.microsoft.com/office/powerpoint/2010/main" val="231009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38</a:t>
            </a:fld>
            <a:endParaRPr lang="fr-FR"/>
          </a:p>
        </p:txBody>
      </p:sp>
    </p:spTree>
    <p:extLst>
      <p:ext uri="{BB962C8B-B14F-4D97-AF65-F5344CB8AC3E}">
        <p14:creationId xmlns:p14="http://schemas.microsoft.com/office/powerpoint/2010/main" val="730779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FR" sz="1200" dirty="0" smtClean="0">
                <a:solidFill>
                  <a:srgbClr val="453F3F"/>
                </a:solidFill>
              </a:rPr>
              <a:t>D’après la tradition ayurvédique, le lait de lune est une tasse de lait chaud qui se boit juste avant d’aller se coucher, pour lutter contre l’insomnie. </a:t>
            </a:r>
          </a:p>
          <a:p>
            <a:pPr fontAlgn="base"/>
            <a:r>
              <a:rPr lang="fr-FR" sz="1200" dirty="0" smtClean="0">
                <a:solidFill>
                  <a:srgbClr val="453F3F"/>
                </a:solidFill>
              </a:rPr>
              <a:t>Il contient généralement du lait, (privilégié</a:t>
            </a:r>
            <a:r>
              <a:rPr lang="fr-FR" sz="1200" baseline="0" dirty="0" smtClean="0">
                <a:solidFill>
                  <a:srgbClr val="453F3F"/>
                </a:solidFill>
              </a:rPr>
              <a:t> du </a:t>
            </a:r>
            <a:r>
              <a:rPr lang="fr-FR" sz="1200" dirty="0" smtClean="0">
                <a:solidFill>
                  <a:srgbClr val="453F3F"/>
                </a:solidFill>
              </a:rPr>
              <a:t>lait d’amande, d’avoine ou de coco qui sont réputés pour contenir du tryptophane, un acide aminé qui aide au sommeil),</a:t>
            </a:r>
          </a:p>
          <a:p>
            <a:pPr fontAlgn="base"/>
            <a:r>
              <a:rPr lang="fr-FR" sz="1200" dirty="0" smtClean="0">
                <a:solidFill>
                  <a:srgbClr val="453F3F"/>
                </a:solidFill>
              </a:rPr>
              <a:t>du miel ou du sirop d’érable</a:t>
            </a:r>
          </a:p>
          <a:p>
            <a:pPr fontAlgn="base"/>
            <a:r>
              <a:rPr lang="fr-FR" sz="1200" baseline="0" dirty="0" smtClean="0">
                <a:solidFill>
                  <a:srgbClr val="453F3F"/>
                </a:solidFill>
              </a:rPr>
              <a:t>et </a:t>
            </a:r>
            <a:r>
              <a:rPr lang="fr-FR" sz="1200" dirty="0" smtClean="0">
                <a:solidFill>
                  <a:srgbClr val="453F3F"/>
                </a:solidFill>
              </a:rPr>
              <a:t>est souvent parfumé avec des aromates et des épices</a:t>
            </a:r>
            <a:r>
              <a:rPr lang="fr-FR" sz="1200" baseline="0" dirty="0" smtClean="0">
                <a:solidFill>
                  <a:srgbClr val="453F3F"/>
                </a:solidFill>
              </a:rPr>
              <a:t> </a:t>
            </a:r>
            <a:r>
              <a:rPr lang="fr-FR" sz="1200" dirty="0" smtClean="0">
                <a:solidFill>
                  <a:srgbClr val="453F3F"/>
                </a:solidFill>
              </a:rPr>
              <a:t>telles que la noix de muscade, la cannelle, l’</a:t>
            </a:r>
            <a:r>
              <a:rPr lang="fr-FR" sz="1200" dirty="0" err="1" smtClean="0">
                <a:solidFill>
                  <a:srgbClr val="453F3F"/>
                </a:solidFill>
              </a:rPr>
              <a:t>açaï</a:t>
            </a:r>
            <a:r>
              <a:rPr lang="fr-FR" sz="1200" dirty="0" smtClean="0">
                <a:solidFill>
                  <a:srgbClr val="453F3F"/>
                </a:solidFill>
              </a:rPr>
              <a:t> et la cardamome </a:t>
            </a:r>
            <a:r>
              <a:rPr lang="fr-FR" sz="1200" baseline="0" dirty="0" smtClean="0">
                <a:solidFill>
                  <a:srgbClr val="453F3F"/>
                </a:solidFill>
              </a:rPr>
              <a:t> qui</a:t>
            </a:r>
            <a:r>
              <a:rPr lang="fr-FR" sz="1200" dirty="0" smtClean="0">
                <a:solidFill>
                  <a:srgbClr val="453F3F"/>
                </a:solidFill>
              </a:rPr>
              <a:t> aident à apaiser et à préparer au sommeil. </a:t>
            </a:r>
          </a:p>
          <a:p>
            <a:pPr fontAlgn="base"/>
            <a:endParaRPr lang="fr-FR" sz="1200" dirty="0" smtClean="0">
              <a:solidFill>
                <a:srgbClr val="453F3F"/>
              </a:solidFill>
            </a:endParaRPr>
          </a:p>
          <a:p>
            <a:pPr fontAlgn="base"/>
            <a:r>
              <a:rPr lang="fr-FR" sz="1200" dirty="0" smtClean="0">
                <a:solidFill>
                  <a:srgbClr val="453F3F"/>
                </a:solidFill>
              </a:rPr>
              <a:t>Vous passerez une excellente nuit !</a:t>
            </a:r>
          </a:p>
          <a:p>
            <a:pPr fontAlgn="base"/>
            <a:endParaRPr lang="fr-FR" sz="1200" b="0" i="0" dirty="0" smtClean="0">
              <a:solidFill>
                <a:srgbClr val="453F3F"/>
              </a:solidFill>
              <a:effectLst/>
            </a:endParaRPr>
          </a:p>
          <a:p>
            <a:pPr marL="0" marR="0" indent="0" algn="l" defTabSz="914400" rtl="0" eaLnBrk="1" fontAlgn="base" latinLnBrk="0" hangingPunct="1">
              <a:lnSpc>
                <a:spcPct val="100000"/>
              </a:lnSpc>
              <a:spcBef>
                <a:spcPts val="0"/>
              </a:spcBef>
              <a:spcAft>
                <a:spcPts val="0"/>
              </a:spcAft>
              <a:buClrTx/>
              <a:buSzTx/>
              <a:buFontTx/>
              <a:buNone/>
              <a:tabLst/>
              <a:defRPr/>
            </a:pPr>
            <a:r>
              <a:rPr lang="fr-FR" sz="1200" b="0" i="0" dirty="0" smtClean="0">
                <a:solidFill>
                  <a:srgbClr val="453F3F"/>
                </a:solidFill>
                <a:effectLst/>
              </a:rPr>
              <a:t>Le </a:t>
            </a:r>
            <a:r>
              <a:rPr lang="fr-FR" sz="1200" b="0" i="0" dirty="0" err="1" smtClean="0">
                <a:solidFill>
                  <a:srgbClr val="453F3F"/>
                </a:solidFill>
                <a:effectLst/>
              </a:rPr>
              <a:t>tryptohane</a:t>
            </a:r>
            <a:r>
              <a:rPr lang="fr-FR" sz="1200" b="0" i="0" dirty="0" smtClean="0">
                <a:solidFill>
                  <a:srgbClr val="453F3F"/>
                </a:solidFill>
                <a:effectLst/>
              </a:rPr>
              <a:t> : </a:t>
            </a:r>
            <a:r>
              <a:rPr lang="fr-FR" sz="1200" b="0" i="0" kern="1200" dirty="0" smtClean="0">
                <a:solidFill>
                  <a:schemeClr val="tx1"/>
                </a:solidFill>
                <a:effectLst/>
                <a:latin typeface="+mn-lt"/>
                <a:ea typeface="+mn-ea"/>
                <a:cs typeface="+mn-cs"/>
              </a:rPr>
              <a:t>acide aminé précurseur de la mélatonine (l’hormone du sommeil), hormone clé d'un sommeil réparateur. Faites le plein de tryptophane en mangeant des dattes, des figues, du</a:t>
            </a:r>
            <a:r>
              <a:rPr lang="fr-FR" sz="1200" b="0" i="0" kern="1200" baseline="0" dirty="0" smtClean="0">
                <a:solidFill>
                  <a:schemeClr val="tx1"/>
                </a:solidFill>
                <a:effectLst/>
                <a:latin typeface="+mn-lt"/>
                <a:ea typeface="+mn-ea"/>
                <a:cs typeface="+mn-cs"/>
              </a:rPr>
              <a:t> melon, des légumineuses (lentilles, pois chiches), graine de courge ou sésame, banane.</a:t>
            </a:r>
            <a:endParaRPr lang="fr-FR" sz="1200" b="0" i="0" kern="1200" dirty="0" smtClean="0">
              <a:solidFill>
                <a:schemeClr val="tx1"/>
              </a:solidFill>
              <a:effectLst/>
              <a:latin typeface="+mn-lt"/>
              <a:ea typeface="+mn-ea"/>
              <a:cs typeface="+mn-cs"/>
            </a:endParaRPr>
          </a:p>
          <a:p>
            <a:pPr fontAlgn="base"/>
            <a:endParaRPr lang="fr-FR" sz="1200" b="0" i="0" dirty="0" smtClean="0">
              <a:solidFill>
                <a:srgbClr val="453F3F"/>
              </a:solidFill>
              <a:effectLst/>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39</a:t>
            </a:fld>
            <a:endParaRPr lang="fr-FR"/>
          </a:p>
        </p:txBody>
      </p:sp>
    </p:spTree>
    <p:extLst>
      <p:ext uri="{BB962C8B-B14F-4D97-AF65-F5344CB8AC3E}">
        <p14:creationId xmlns:p14="http://schemas.microsoft.com/office/powerpoint/2010/main" val="58312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chronobiologie c’est l’étude des rythmes biologiques.</a:t>
            </a:r>
            <a:br>
              <a:rPr lang="fr-FR" dirty="0" smtClean="0"/>
            </a:br>
            <a:r>
              <a:rPr lang="fr-FR" dirty="0" smtClean="0"/>
              <a:t>Tout être vivant possède un rythme biologique.</a:t>
            </a:r>
          </a:p>
          <a:p>
            <a:r>
              <a:rPr lang="fr-FR" dirty="0" smtClean="0"/>
              <a:t>Celui de la peau est un rythme « circadien », c’est à dire se déroulant sur une journée (24h).</a:t>
            </a:r>
            <a:br>
              <a:rPr lang="fr-FR" dirty="0" smtClean="0"/>
            </a:br>
            <a:endParaRPr lang="fr-FR" dirty="0" smtClean="0"/>
          </a:p>
          <a:p>
            <a:r>
              <a:rPr lang="fr-FR" dirty="0" smtClean="0"/>
              <a:t>Les cellules cutanées détectent les différences de luminosité et s’y adaptent pour mobiliser leurs mécanismes de défense cutanée</a:t>
            </a:r>
            <a:r>
              <a:rPr lang="fr-FR" baseline="0" dirty="0" smtClean="0"/>
              <a:t> ou</a:t>
            </a:r>
            <a:r>
              <a:rPr lang="fr-FR" dirty="0" smtClean="0"/>
              <a:t> de régénération, </a:t>
            </a:r>
          </a:p>
          <a:p>
            <a:r>
              <a:rPr lang="fr-FR" dirty="0" smtClean="0"/>
              <a:t/>
            </a:r>
            <a:br>
              <a:rPr lang="fr-FR" dirty="0" smtClean="0"/>
            </a:br>
            <a:r>
              <a:rPr lang="fr-FR" dirty="0" smtClean="0"/>
              <a:t>Ainsi, selon les heures de la journée, la peau a des besoins différents.</a:t>
            </a:r>
            <a:endParaRPr lang="fr-FR" baseline="0" dirty="0" smtClean="0"/>
          </a:p>
          <a:p>
            <a:endParaRPr lang="fr-FR" baseline="0" dirty="0" smtClean="0"/>
          </a:p>
          <a:p>
            <a:r>
              <a:rPr lang="fr-FR" dirty="0" smtClean="0"/>
              <a:t>L’objectif</a:t>
            </a:r>
            <a:r>
              <a:rPr lang="fr-FR" baseline="0" dirty="0" smtClean="0"/>
              <a:t> </a:t>
            </a:r>
            <a:r>
              <a:rPr lang="fr-FR" dirty="0" smtClean="0"/>
              <a:t>de la chronobiologie</a:t>
            </a:r>
            <a:r>
              <a:rPr lang="fr-FR" baseline="0" dirty="0" smtClean="0"/>
              <a:t> cutané permet</a:t>
            </a:r>
            <a:r>
              <a:rPr lang="fr-FR" dirty="0" smtClean="0"/>
              <a:t> donc d’apporter à notre peau ce dont elle</a:t>
            </a:r>
            <a:r>
              <a:rPr lang="fr-FR" baseline="0" dirty="0" smtClean="0"/>
              <a:t> </a:t>
            </a:r>
            <a:r>
              <a:rPr lang="fr-FR" dirty="0" smtClean="0"/>
              <a:t>a besoin, au bon moment, pour optimiser son soin.</a:t>
            </a:r>
          </a:p>
          <a:p>
            <a:endParaRPr lang="fr-FR" dirty="0" smtClean="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4</a:t>
            </a:fld>
            <a:endParaRPr lang="fr-FR"/>
          </a:p>
        </p:txBody>
      </p:sp>
    </p:spTree>
    <p:extLst>
      <p:ext uri="{BB962C8B-B14F-4D97-AF65-F5344CB8AC3E}">
        <p14:creationId xmlns:p14="http://schemas.microsoft.com/office/powerpoint/2010/main" val="2252991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40</a:t>
            </a:fld>
            <a:endParaRPr lang="fr-FR"/>
          </a:p>
        </p:txBody>
      </p:sp>
    </p:spTree>
    <p:extLst>
      <p:ext uri="{BB962C8B-B14F-4D97-AF65-F5344CB8AC3E}">
        <p14:creationId xmlns:p14="http://schemas.microsoft.com/office/powerpoint/2010/main" val="1323827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322263" y="796925"/>
            <a:ext cx="7099301" cy="3994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45312" y="5054893"/>
            <a:ext cx="5162490" cy="4788845"/>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endParaRPr dirty="0">
              <a:solidFill>
                <a:schemeClr val="dk1"/>
              </a:solidFill>
            </a:endParaRPr>
          </a:p>
        </p:txBody>
      </p:sp>
    </p:spTree>
    <p:extLst>
      <p:ext uri="{BB962C8B-B14F-4D97-AF65-F5344CB8AC3E}">
        <p14:creationId xmlns:p14="http://schemas.microsoft.com/office/powerpoint/2010/main" val="3655105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5</a:t>
            </a:fld>
            <a:endParaRPr lang="fr-FR"/>
          </a:p>
        </p:txBody>
      </p:sp>
    </p:spTree>
    <p:extLst>
      <p:ext uri="{BB962C8B-B14F-4D97-AF65-F5344CB8AC3E}">
        <p14:creationId xmlns:p14="http://schemas.microsoft.com/office/powerpoint/2010/main" val="150317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La matin</a:t>
            </a:r>
            <a:r>
              <a:rPr lang="fr-FR" baseline="0" dirty="0" smtClean="0"/>
              <a:t>, l’activité cellulaire n’est plus au RDV.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Ce qui importe : Nettoyer la peau, la tonifier et la protéger pour la préparer à la journée qui l’attend.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Puisque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La journée, les cellules se régénèrent très peu.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La PIE est à son minimum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Tandis que la production de </a:t>
            </a:r>
            <a:r>
              <a:rPr lang="fr-FR" dirty="0" smtClean="0"/>
              <a:t>sébum est à son maximum, aux alentours de 12 heures.</a:t>
            </a:r>
            <a:r>
              <a:rPr lang="fr-FR"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Objectifs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Tous ces phénomènes n’arrivent pas par hasard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En agissant ainsi, la peau limite sa déshydratation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et garantie une meilleure protection face aux éléments extérieurs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journée la peau nous protège donc de</a:t>
            </a:r>
            <a:r>
              <a:rPr lang="fr-FR" sz="1200" kern="1200" baseline="0" dirty="0" smtClean="0">
                <a:solidFill>
                  <a:schemeClr val="tx1"/>
                </a:solidFill>
                <a:effectLst/>
                <a:latin typeface="+mn-lt"/>
                <a:ea typeface="+mn-ea"/>
                <a:cs typeface="+mn-cs"/>
              </a:rPr>
              <a:t> toutes sortes</a:t>
            </a:r>
            <a:r>
              <a:rPr lang="fr-FR" sz="1200" kern="1200" dirty="0" smtClean="0">
                <a:solidFill>
                  <a:schemeClr val="tx1"/>
                </a:solidFill>
                <a:effectLst/>
                <a:latin typeface="+mn-lt"/>
                <a:ea typeface="+mn-ea"/>
                <a:cs typeface="+mn-cs"/>
              </a:rPr>
              <a:t> d’agressions qu’elle</a:t>
            </a:r>
            <a:r>
              <a:rPr lang="fr-FR" sz="1200" kern="1200" baseline="0" dirty="0" smtClean="0">
                <a:solidFill>
                  <a:schemeClr val="tx1"/>
                </a:solidFill>
                <a:effectLst/>
                <a:latin typeface="+mn-lt"/>
                <a:ea typeface="+mn-ea"/>
                <a:cs typeface="+mn-cs"/>
              </a:rPr>
              <a:t> subit</a:t>
            </a:r>
            <a:r>
              <a:rPr lang="fr-FR" sz="1200" kern="1200" dirty="0" smtClean="0">
                <a:solidFill>
                  <a:schemeClr val="tx1"/>
                </a:solidFill>
                <a:effectLst/>
                <a:latin typeface="+mn-lt"/>
                <a:ea typeface="+mn-ea"/>
                <a:cs typeface="+mn-cs"/>
              </a:rPr>
              <a:t>, comme le soleil ; la pollution ou le vent. Elle joue alors un rôle de bouclier</a:t>
            </a:r>
            <a:r>
              <a:rPr lang="fr-FR" sz="1200" kern="1200" baseline="0" dirty="0" smtClean="0">
                <a:solidFill>
                  <a:schemeClr val="tx1"/>
                </a:solidFill>
                <a:effectLst/>
                <a:latin typeface="+mn-lt"/>
                <a:ea typeface="+mn-ea"/>
                <a:cs typeface="+mn-cs"/>
              </a:rPr>
              <a:t> et a besoin d’être protégée. </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6</a:t>
            </a:fld>
            <a:endParaRPr lang="fr-FR"/>
          </a:p>
        </p:txBody>
      </p:sp>
    </p:spTree>
    <p:extLst>
      <p:ext uri="{BB962C8B-B14F-4D97-AF65-F5344CB8AC3E}">
        <p14:creationId xmlns:p14="http://schemas.microsoft.com/office/powerpoint/2010/main" val="101529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Comme la nature est bien faite, quand nous nous reposons, la peau se réveille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les cellules de l'épiderme se renouvellent</a:t>
            </a:r>
            <a:r>
              <a:rPr lang="fr-FR" dirty="0" smtClean="0"/>
              <a:t>. entre 23h et 4h du matin Son pic de régénération est atteint.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La </a:t>
            </a:r>
            <a:r>
              <a:rPr lang="fr-FR" b="1" dirty="0" err="1" smtClean="0"/>
              <a:t>micro-circulation</a:t>
            </a:r>
            <a:r>
              <a:rPr lang="fr-FR" b="1" dirty="0" smtClean="0"/>
              <a:t> s'active elle aussi pour </a:t>
            </a:r>
            <a:r>
              <a:rPr lang="fr-FR" b="1" dirty="0" err="1" smtClean="0"/>
              <a:t>réoxygéner</a:t>
            </a:r>
            <a:r>
              <a:rPr lang="fr-FR" b="1" dirty="0" smtClean="0"/>
              <a:t> et </a:t>
            </a:r>
            <a:r>
              <a:rPr lang="fr-FR" b="1" dirty="0" err="1" smtClean="0"/>
              <a:t>détoxifier</a:t>
            </a:r>
            <a:r>
              <a:rPr lang="fr-FR" dirty="0" smtClean="0"/>
              <a:t> les</a:t>
            </a:r>
            <a:r>
              <a:rPr lang="fr-FR" baseline="0" dirty="0" smtClean="0"/>
              <a:t> cellules.</a:t>
            </a:r>
            <a:r>
              <a:rPr lang="fr-FR" dirty="0" smtClean="0"/>
              <a:t> elle est particulièrement intense entre minuit et 4h. Ce flux sanguin permet l’élimination des toxines et l’apport en nutriments pour aider au processus de bonne régénération cellulaire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la perte insensible en eau (PIE) est également à son maximum</a:t>
            </a:r>
            <a:r>
              <a:rPr lang="fr-FR" dirty="0" smtClean="0"/>
              <a:t>, </a:t>
            </a:r>
            <a:r>
              <a:rPr lang="fr-FR" b="1" dirty="0" smtClean="0"/>
              <a:t>ce qui correspond à une baisse de niveau de la fonction barrière soit, une perméabilité accrue de la peau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C’est donc la nuit que la peau est la plus réceptive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que les actifs la pénètrent le mieux et qu’ils sont les plus efficaces.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7</a:t>
            </a:fld>
            <a:endParaRPr lang="fr-FR"/>
          </a:p>
        </p:txBody>
      </p:sp>
    </p:spTree>
    <p:extLst>
      <p:ext uri="{BB962C8B-B14F-4D97-AF65-F5344CB8AC3E}">
        <p14:creationId xmlns:p14="http://schemas.microsoft.com/office/powerpoint/2010/main" val="177832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8</a:t>
            </a:fld>
            <a:endParaRPr lang="fr-FR"/>
          </a:p>
        </p:txBody>
      </p:sp>
    </p:spTree>
    <p:extLst>
      <p:ext uri="{BB962C8B-B14F-4D97-AF65-F5344CB8AC3E}">
        <p14:creationId xmlns:p14="http://schemas.microsoft.com/office/powerpoint/2010/main" val="140383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a:t>
            </a:r>
            <a:r>
              <a:rPr lang="fr-FR" baseline="0" dirty="0" smtClean="0"/>
              <a:t> toutes les personnes avec Le teint terne, la peau asphyxiée : PHYTO 58 viendra illuminer votre peau </a:t>
            </a:r>
          </a:p>
          <a:p>
            <a:endParaRPr lang="fr-FR" baseline="0" dirty="0" smtClean="0"/>
          </a:p>
          <a:p>
            <a:r>
              <a:rPr lang="fr-FR" baseline="0" dirty="0" smtClean="0"/>
              <a:t>Pour celles qui se préoccupent de leurs premières rides, ELASTINE NUIT sera leur meilleur allié</a:t>
            </a:r>
          </a:p>
          <a:p>
            <a:endParaRPr lang="fr-FR" baseline="0" dirty="0" smtClean="0"/>
          </a:p>
          <a:p>
            <a:r>
              <a:rPr lang="fr-FR" baseline="0" dirty="0" smtClean="0"/>
              <a:t>Pour combler les rides, même les plus profondes et prolonger la jeunesse de la peau, c’est TIME RESIST NUIT qu’il vous faudra. </a:t>
            </a:r>
          </a:p>
          <a:p>
            <a:endParaRPr lang="fr-FR" baseline="0" dirty="0" smtClean="0"/>
          </a:p>
          <a:p>
            <a:r>
              <a:rPr lang="fr-FR" baseline="0" dirty="0" smtClean="0"/>
              <a:t>Pour corriger une perte de fermeté, on retrouve notre PHYTO 52 </a:t>
            </a: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9</a:t>
            </a:fld>
            <a:endParaRPr lang="fr-FR"/>
          </a:p>
        </p:txBody>
      </p:sp>
    </p:spTree>
    <p:extLst>
      <p:ext uri="{BB962C8B-B14F-4D97-AF65-F5344CB8AC3E}">
        <p14:creationId xmlns:p14="http://schemas.microsoft.com/office/powerpoint/2010/main" val="1968434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Phyto-Aromatique</a:t>
            </a:r>
            <a:endPar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36961141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pPr defTabSz="1219170"/>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131596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pPr defTabSz="1219170"/>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777461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pPr defTabSz="1219170"/>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176324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pPr defTabSz="1219170"/>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4198548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49"/>
            <a:ext cx="4011084" cy="1162051"/>
          </a:xfrm>
        </p:spPr>
        <p:txBody>
          <a:bodyPr anchor="b"/>
          <a:lstStyle>
            <a:lvl1pPr algn="l">
              <a:defRPr sz="2667" b="1"/>
            </a:lvl1pPr>
          </a:lstStyle>
          <a:p>
            <a:r>
              <a:rPr lang="fr-FR"/>
              <a:t>Cliquez pour modifier le style du titre</a:t>
            </a:r>
          </a:p>
        </p:txBody>
      </p:sp>
      <p:sp>
        <p:nvSpPr>
          <p:cNvPr id="3" name="Espace réservé du contenu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pPr defTabSz="1219170"/>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604056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l">
              <a:defRPr sz="2667"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r-FR"/>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pPr defTabSz="1219170"/>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1743048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3231671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06375"/>
            <a:ext cx="2743200" cy="4387851"/>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06375"/>
            <a:ext cx="8026400" cy="43878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153479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9177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3119075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E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The </a:t>
            </a:r>
            <a:r>
              <a:rPr kumimoji="0" lang="fr-FR" sz="2400" b="0" i="0" u="none" strike="noStrike" kern="1200" cap="none" spc="0" normalizeH="0" baseline="0" noProof="0" dirty="0" err="1" smtClean="0">
                <a:ln>
                  <a:noFill/>
                </a:ln>
                <a:solidFill>
                  <a:srgbClr val="3E3E3E"/>
                </a:solidFill>
                <a:effectLst/>
                <a:uLnTx/>
                <a:uFillTx/>
                <a:latin typeface="KyivType Sans2" panose="00000500000000000000" pitchFamily="50" charset="0"/>
                <a:ea typeface="+mn-ea"/>
                <a:cs typeface="+mn-cs"/>
              </a:rPr>
              <a:t>Experience</a:t>
            </a: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Phyto-</a:t>
            </a:r>
            <a:r>
              <a:rPr kumimoji="0" lang="fr-FR" sz="2400" b="0" i="0" u="none" strike="noStrike" kern="1200" cap="none" spc="0" normalizeH="0" baseline="0" noProof="0" dirty="0" err="1" smtClean="0">
                <a:ln>
                  <a:noFill/>
                </a:ln>
                <a:solidFill>
                  <a:srgbClr val="3E3E3E"/>
                </a:solidFill>
                <a:effectLst/>
                <a:uLnTx/>
                <a:uFillTx/>
                <a:latin typeface="KyivType Sans2" panose="00000500000000000000" pitchFamily="50" charset="0"/>
                <a:ea typeface="+mn-ea"/>
                <a:cs typeface="+mn-cs"/>
              </a:rPr>
              <a:t>Aromatic</a:t>
            </a: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 </a:t>
            </a:r>
            <a:r>
              <a:rPr kumimoji="0" lang="fr-FR" sz="2400" b="0" i="0" u="none" strike="noStrike" kern="1200" cap="none" spc="0" normalizeH="0" baseline="0" noProof="0" dirty="0" err="1" smtClean="0">
                <a:ln>
                  <a:noFill/>
                </a:ln>
                <a:solidFill>
                  <a:srgbClr val="3E3E3E"/>
                </a:solidFill>
                <a:effectLst/>
                <a:uLnTx/>
                <a:uFillTx/>
                <a:latin typeface="KyivType Sans2" panose="00000500000000000000" pitchFamily="50" charset="0"/>
                <a:ea typeface="+mn-ea"/>
                <a:cs typeface="+mn-cs"/>
              </a:rPr>
              <a:t>Skincare</a:t>
            </a:r>
            <a:endPar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29504822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smtClean="0"/>
              <a:t>Modifiez le style du titre</a:t>
            </a:r>
            <a:endParaRPr lang="fr-FR" dirty="0"/>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179775508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Titre 3"/>
          <p:cNvSpPr>
            <a:spLocks noGrp="1"/>
          </p:cNvSpPr>
          <p:nvPr>
            <p:ph type="title"/>
          </p:nvPr>
        </p:nvSpPr>
        <p:spPr>
          <a:xfrm>
            <a:off x="838200" y="254369"/>
            <a:ext cx="10515600" cy="792036"/>
          </a:xfrm>
          <a:prstGeom prst="rect">
            <a:avLst/>
          </a:prstGeom>
        </p:spPr>
        <p:txBody>
          <a:bodyPr/>
          <a:lstStyle/>
          <a:p>
            <a:r>
              <a:rPr lang="fr-FR" smtClean="0"/>
              <a:t>Modifiez le style du titre</a:t>
            </a:r>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259323565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588184" y="1286634"/>
            <a:ext cx="6765616" cy="4863314"/>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Titre 3"/>
          <p:cNvSpPr>
            <a:spLocks noGrp="1"/>
          </p:cNvSpPr>
          <p:nvPr>
            <p:ph type="title"/>
          </p:nvPr>
        </p:nvSpPr>
        <p:spPr>
          <a:xfrm>
            <a:off x="838200" y="272278"/>
            <a:ext cx="10515600" cy="792036"/>
          </a:xfrm>
          <a:prstGeom prst="rect">
            <a:avLst/>
          </a:prstGeom>
        </p:spPr>
        <p:txBody>
          <a:bodyPr/>
          <a:lstStyle/>
          <a:p>
            <a:r>
              <a:rPr lang="fr-FR" smtClean="0"/>
              <a:t>Modifiez le style du titre</a:t>
            </a:r>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6" name="Espace réservé pour une image  5"/>
          <p:cNvSpPr>
            <a:spLocks noGrp="1"/>
          </p:cNvSpPr>
          <p:nvPr>
            <p:ph type="pic" sz="quarter" idx="11"/>
          </p:nvPr>
        </p:nvSpPr>
        <p:spPr>
          <a:xfrm>
            <a:off x="838200" y="1286634"/>
            <a:ext cx="3458671" cy="4863313"/>
          </a:xfrm>
          <a:prstGeom prst="rect">
            <a:avLst/>
          </a:prstGeom>
        </p:spPr>
        <p:txBody>
          <a:bodyPr/>
          <a:lstStyle/>
          <a:p>
            <a:endParaRPr lang="fr-FR"/>
          </a:p>
        </p:txBody>
      </p:sp>
    </p:spTree>
    <p:extLst>
      <p:ext uri="{BB962C8B-B14F-4D97-AF65-F5344CB8AC3E}">
        <p14:creationId xmlns:p14="http://schemas.microsoft.com/office/powerpoint/2010/main" val="197283833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Titre 3"/>
          <p:cNvSpPr>
            <a:spLocks noGrp="1"/>
          </p:cNvSpPr>
          <p:nvPr>
            <p:ph type="title"/>
          </p:nvPr>
        </p:nvSpPr>
        <p:spPr>
          <a:xfrm>
            <a:off x="838200" y="268022"/>
            <a:ext cx="10515600" cy="792036"/>
          </a:xfrm>
          <a:prstGeom prst="rect">
            <a:avLst/>
          </a:prstGeom>
        </p:spPr>
        <p:txBody>
          <a:bodyPr/>
          <a:lstStyle/>
          <a:p>
            <a:r>
              <a:rPr lang="fr-FR" smtClean="0"/>
              <a:t>Modifiez le style du titre</a:t>
            </a:r>
            <a:endParaRPr lang="fr-F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170248449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280750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00514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5333"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55603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423093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0" r:id="rId3"/>
    <p:sldLayoutId id="2147483649" r:id="rId4"/>
    <p:sldLayoutId id="2147483652" r:id="rId5"/>
    <p:sldLayoutId id="2147483655" r:id="rId6"/>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714383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91155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77818522"/>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1600200" y="19180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0886607"/>
      </p:ext>
    </p:extLst>
  </p:cSld>
  <p:clrMap bg1="lt1" tx1="dk1" bg2="lt2" tx2="dk2" accent1="accent1" accent2="accent2" accent3="accent3" accent4="accent4" accent5="accent5" accent6="accent6" hlink="hlink" folHlink="folHlink"/>
  <p:sldLayoutIdLst>
    <p:sldLayoutId id="2147483676" r:id="rId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2800" kern="1200">
          <a:solidFill>
            <a:schemeClr val="bg2">
              <a:lumMod val="25000"/>
            </a:schemeClr>
          </a:solidFill>
          <a:latin typeface="Century"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17.jpg"/><Relationship Id="rId10" Type="http://schemas.openxmlformats.org/officeDocument/2006/relationships/image" Target="../media/image30.png"/><Relationship Id="rId4" Type="http://schemas.openxmlformats.org/officeDocument/2006/relationships/image" Target="../media/image18.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9.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60.png"/><Relationship Id="rId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2.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43.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42.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83.png"/><Relationship Id="rId1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2.PNG"/><Relationship Id="rId7"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image" Target="../media/image61.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43.PNG"/><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31.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35.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42.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43.PNG"/><Relationship Id="rId9"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8.jpg"/><Relationship Id="rId7" Type="http://schemas.openxmlformats.org/officeDocument/2006/relationships/image" Target="../media/image112.jpeg"/><Relationship Id="rId12"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31.png"/><Relationship Id="rId9"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9.jpg"/><Relationship Id="rId11" Type="http://schemas.microsoft.com/office/2007/relationships/hdphoto" Target="../media/hdphoto2.wdp"/><Relationship Id="rId5" Type="http://schemas.openxmlformats.org/officeDocument/2006/relationships/image" Target="../media/image18.jpe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21.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27821" b="15205"/>
          <a:stretch/>
        </p:blipFill>
        <p:spPr>
          <a:xfrm>
            <a:off x="0" y="-1"/>
            <a:ext cx="12192000" cy="6946233"/>
          </a:xfrm>
          <a:prstGeom prst="rect">
            <a:avLst/>
          </a:prstGeom>
        </p:spPr>
      </p:pic>
      <p:grpSp>
        <p:nvGrpSpPr>
          <p:cNvPr id="2" name="Groupe 1"/>
          <p:cNvGrpSpPr/>
          <p:nvPr/>
        </p:nvGrpSpPr>
        <p:grpSpPr>
          <a:xfrm>
            <a:off x="-9236" y="3167496"/>
            <a:ext cx="12201236" cy="3778736"/>
            <a:chOff x="1672006" y="3056794"/>
            <a:chExt cx="9840950" cy="2817356"/>
          </a:xfrm>
        </p:grpSpPr>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l="9166" r="-1"/>
            <a:stretch/>
          </p:blipFill>
          <p:spPr>
            <a:xfrm>
              <a:off x="1672006" y="3056794"/>
              <a:ext cx="9840950" cy="2817356"/>
            </a:xfrm>
            <a:prstGeom prst="rect">
              <a:avLst/>
            </a:prstGeom>
          </p:spPr>
        </p:pic>
        <p:pic>
          <p:nvPicPr>
            <p:cNvPr id="18" name="Image 17"/>
            <p:cNvPicPr>
              <a:picLocks noChangeAspect="1"/>
            </p:cNvPicPr>
            <p:nvPr/>
          </p:nvPicPr>
          <p:blipFill rotWithShape="1">
            <a:blip r:embed="rId5" cstate="print">
              <a:extLst>
                <a:ext uri="{28A0092B-C50C-407E-A947-70E740481C1C}">
                  <a14:useLocalDpi xmlns:a14="http://schemas.microsoft.com/office/drawing/2010/main" val="0"/>
                </a:ext>
              </a:extLst>
            </a:blip>
            <a:srcRect l="13845" t="23528" r="19102"/>
            <a:stretch/>
          </p:blipFill>
          <p:spPr>
            <a:xfrm rot="878582">
              <a:off x="7448950" y="3225913"/>
              <a:ext cx="1328703" cy="2273605"/>
            </a:xfrm>
            <a:prstGeom prst="rect">
              <a:avLst/>
            </a:prstGeom>
          </p:spPr>
        </p:pic>
      </p:grpSp>
      <p:sp>
        <p:nvSpPr>
          <p:cNvPr id="3" name="Titre 2"/>
          <p:cNvSpPr>
            <a:spLocks noGrp="1"/>
          </p:cNvSpPr>
          <p:nvPr>
            <p:ph type="title"/>
          </p:nvPr>
        </p:nvSpPr>
        <p:spPr>
          <a:xfrm>
            <a:off x="1106905" y="1267327"/>
            <a:ext cx="9978190" cy="2743200"/>
          </a:xfrm>
          <a:solidFill>
            <a:schemeClr val="accent5">
              <a:lumMod val="75000"/>
              <a:alpha val="50196"/>
            </a:schemeClr>
          </a:solidFill>
          <a:ln>
            <a:noFill/>
          </a:ln>
        </p:spPr>
        <p:txBody>
          <a:bodyPr anchor="ctr"/>
          <a:lstStyle/>
          <a:p>
            <a:pPr lvl="0">
              <a:spcBef>
                <a:spcPts val="1000"/>
              </a:spcBef>
              <a:defRPr/>
            </a:pPr>
            <a:r>
              <a:rPr lang="fr-FR" dirty="0" smtClean="0">
                <a:solidFill>
                  <a:schemeClr val="accent1">
                    <a:lumMod val="20000"/>
                    <a:lumOff val="80000"/>
                  </a:schemeClr>
                </a:solidFill>
                <a:latin typeface="KyivType Sans2" panose="00000500000000000000" charset="0"/>
              </a:rPr>
              <a:t>L’offre nuit Yon-Ka</a:t>
            </a:r>
            <a:endParaRPr lang="fr-FR" dirty="0">
              <a:solidFill>
                <a:schemeClr val="accent1">
                  <a:lumMod val="20000"/>
                  <a:lumOff val="80000"/>
                </a:schemeClr>
              </a:solidFill>
              <a:latin typeface="KyivType Sans2" panose="00000500000000000000" charset="0"/>
            </a:endParaRPr>
          </a:p>
        </p:txBody>
      </p:sp>
    </p:spTree>
    <p:extLst>
      <p:ext uri="{BB962C8B-B14F-4D97-AF65-F5344CB8AC3E}">
        <p14:creationId xmlns:p14="http://schemas.microsoft.com/office/powerpoint/2010/main" val="2663341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r="15780"/>
          <a:stretch/>
        </p:blipFill>
        <p:spPr>
          <a:xfrm rot="16200000">
            <a:off x="2688209" y="-2672846"/>
            <a:ext cx="6858002" cy="12214368"/>
          </a:xfrm>
          <a:prstGeom prst="rect">
            <a:avLst/>
          </a:prstGeom>
        </p:spPr>
      </p:pic>
      <p:pic>
        <p:nvPicPr>
          <p:cNvPr id="57" name="Image 56"/>
          <p:cNvPicPr>
            <a:picLocks noChangeAspect="1"/>
          </p:cNvPicPr>
          <p:nvPr/>
        </p:nvPicPr>
        <p:blipFill rotWithShape="1">
          <a:blip r:embed="rId4" cstate="print">
            <a:extLst>
              <a:ext uri="{28A0092B-C50C-407E-A947-70E740481C1C}">
                <a14:useLocalDpi xmlns:a14="http://schemas.microsoft.com/office/drawing/2010/main" val="0"/>
              </a:ext>
            </a:extLst>
          </a:blip>
          <a:srcRect t="34024" b="46298"/>
          <a:stretch/>
        </p:blipFill>
        <p:spPr>
          <a:xfrm>
            <a:off x="5998087" y="2455753"/>
            <a:ext cx="6177990" cy="85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 name="Image 57"/>
          <p:cNvPicPr>
            <a:picLocks noChangeAspect="1"/>
          </p:cNvPicPr>
          <p:nvPr/>
        </p:nvPicPr>
        <p:blipFill rotWithShape="1">
          <a:blip r:embed="rId5" cstate="print">
            <a:extLst>
              <a:ext uri="{28A0092B-C50C-407E-A947-70E740481C1C}">
                <a14:useLocalDpi xmlns:a14="http://schemas.microsoft.com/office/drawing/2010/main" val="0"/>
              </a:ext>
            </a:extLst>
          </a:blip>
          <a:srcRect l="10621" t="26609" r="35718" b="54272"/>
          <a:stretch/>
        </p:blipFill>
        <p:spPr>
          <a:xfrm>
            <a:off x="6049248" y="1431359"/>
            <a:ext cx="6132730" cy="792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Image 58"/>
          <p:cNvPicPr>
            <a:picLocks noChangeAspect="1"/>
          </p:cNvPicPr>
          <p:nvPr/>
        </p:nvPicPr>
        <p:blipFill rotWithShape="1">
          <a:blip r:embed="rId6" cstate="print">
            <a:extLst>
              <a:ext uri="{28A0092B-C50C-407E-A947-70E740481C1C}">
                <a14:useLocalDpi xmlns:a14="http://schemas.microsoft.com/office/drawing/2010/main" val="0"/>
              </a:ext>
            </a:extLst>
          </a:blip>
          <a:srcRect l="-521" t="42037" r="32782" b="22092"/>
          <a:stretch/>
        </p:blipFill>
        <p:spPr>
          <a:xfrm>
            <a:off x="6039649" y="400836"/>
            <a:ext cx="6150086" cy="757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Image 42"/>
          <p:cNvPicPr>
            <a:picLocks noChangeAspect="1"/>
          </p:cNvPicPr>
          <p:nvPr/>
        </p:nvPicPr>
        <p:blipFill rotWithShape="1">
          <a:blip r:embed="rId4" cstate="print">
            <a:extLst>
              <a:ext uri="{28A0092B-C50C-407E-A947-70E740481C1C}">
                <a14:useLocalDpi xmlns:a14="http://schemas.microsoft.com/office/drawing/2010/main" val="0"/>
              </a:ext>
            </a:extLst>
          </a:blip>
          <a:srcRect t="34024" b="46298"/>
          <a:stretch/>
        </p:blipFill>
        <p:spPr>
          <a:xfrm>
            <a:off x="-23608" y="5520787"/>
            <a:ext cx="6177990" cy="85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Image 41"/>
          <p:cNvPicPr>
            <a:picLocks noChangeAspect="1"/>
          </p:cNvPicPr>
          <p:nvPr/>
        </p:nvPicPr>
        <p:blipFill rotWithShape="1">
          <a:blip r:embed="rId5" cstate="print">
            <a:extLst>
              <a:ext uri="{28A0092B-C50C-407E-A947-70E740481C1C}">
                <a14:useLocalDpi xmlns:a14="http://schemas.microsoft.com/office/drawing/2010/main" val="0"/>
              </a:ext>
            </a:extLst>
          </a:blip>
          <a:srcRect l="10621" t="26609" r="35718" b="54272"/>
          <a:stretch/>
        </p:blipFill>
        <p:spPr>
          <a:xfrm>
            <a:off x="-50124" y="4417765"/>
            <a:ext cx="6132730" cy="792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Image 36"/>
          <p:cNvPicPr>
            <a:picLocks noChangeAspect="1"/>
          </p:cNvPicPr>
          <p:nvPr/>
        </p:nvPicPr>
        <p:blipFill rotWithShape="1">
          <a:blip r:embed="rId6" cstate="print">
            <a:extLst>
              <a:ext uri="{28A0092B-C50C-407E-A947-70E740481C1C}">
                <a14:useLocalDpi xmlns:a14="http://schemas.microsoft.com/office/drawing/2010/main" val="0"/>
              </a:ext>
            </a:extLst>
          </a:blip>
          <a:srcRect l="-521" t="42037" r="32782" b="22092"/>
          <a:stretch/>
        </p:blipFill>
        <p:spPr>
          <a:xfrm>
            <a:off x="-58802" y="3341374"/>
            <a:ext cx="6150086" cy="757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1" name="Rectangle 150">
            <a:extLst>
              <a:ext uri="{FF2B5EF4-FFF2-40B4-BE49-F238E27FC236}">
                <a16:creationId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1"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3" name="Frame 152">
            <a:extLst>
              <a:ext uri="{FF2B5EF4-FFF2-40B4-BE49-F238E27FC236}">
                <a16:creationId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8" y="1304279"/>
            <a:ext cx="4249447"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31" name="Titre 1">
            <a:extLst>
              <a:ext uri="{FF2B5EF4-FFF2-40B4-BE49-F238E27FC236}">
                <a16:creationId xmlns:a16="http://schemas.microsoft.com/office/drawing/2014/main" id="{12F4B53E-1469-4618-95BA-7A288798D608}"/>
              </a:ext>
            </a:extLst>
          </p:cNvPr>
          <p:cNvSpPr txBox="1">
            <a:spLocks/>
          </p:cNvSpPr>
          <p:nvPr/>
        </p:nvSpPr>
        <p:spPr>
          <a:xfrm>
            <a:off x="3755571" y="2761553"/>
            <a:ext cx="4727122" cy="1345720"/>
          </a:xfrm>
          <a:prstGeom prst="rect">
            <a:avLst/>
          </a:prstGeom>
          <a:noFill/>
        </p:spPr>
        <p:txBody>
          <a:bodyPr vert="horz" lIns="121920" tIns="60960" rIns="121920" bIns="60960" rtlCol="0" anchor="ctr">
            <a:normAutofit/>
          </a:bodyPr>
          <a:lstStyle>
            <a:defPPr>
              <a:defRPr lang="fr-FR"/>
            </a:defPPr>
            <a:lvl1pPr lvl="0" algn="ctr" defTabSz="913916">
              <a:lnSpc>
                <a:spcPct val="90000"/>
              </a:lnSpc>
              <a:spcBef>
                <a:spcPct val="0"/>
              </a:spcBef>
              <a:defRPr sz="3200">
                <a:solidFill>
                  <a:srgbClr val="990033"/>
                </a:solidFill>
                <a:latin typeface="Gotham Light" pitchFamily="50" charset="0"/>
                <a:cs typeface="Gotham Light" pitchFamily="50" charset="0"/>
              </a:defRPr>
            </a:lvl1pPr>
          </a:lstStyle>
          <a:p>
            <a:pPr defTabSz="1219170">
              <a:lnSpc>
                <a:spcPct val="150000"/>
              </a:lnSpc>
            </a:pPr>
            <a:r>
              <a:rPr lang="en-US" sz="2200" dirty="0" smtClean="0">
                <a:solidFill>
                  <a:prstClr val="black">
                    <a:lumMod val="65000"/>
                    <a:lumOff val="35000"/>
                  </a:prstClr>
                </a:solidFill>
                <a:latin typeface="KyivType Sans2" panose="00000500000000000000" pitchFamily="50" charset="0"/>
                <a:cs typeface="+mj-cs"/>
              </a:rPr>
              <a:t>Adapter son </a:t>
            </a:r>
            <a:r>
              <a:rPr lang="en-US" sz="2200" dirty="0" err="1" smtClean="0">
                <a:solidFill>
                  <a:prstClr val="black">
                    <a:lumMod val="65000"/>
                    <a:lumOff val="35000"/>
                  </a:prstClr>
                </a:solidFill>
                <a:latin typeface="KyivType Sans2" panose="00000500000000000000" pitchFamily="50" charset="0"/>
                <a:cs typeface="+mj-cs"/>
              </a:rPr>
              <a:t>soin</a:t>
            </a:r>
            <a:endParaRPr lang="en-US" sz="2200" dirty="0" smtClean="0">
              <a:solidFill>
                <a:prstClr val="black">
                  <a:lumMod val="65000"/>
                  <a:lumOff val="35000"/>
                </a:prstClr>
              </a:solidFill>
              <a:latin typeface="KyivType Sans2" panose="00000500000000000000" pitchFamily="50" charset="0"/>
              <a:cs typeface="+mj-cs"/>
            </a:endParaRPr>
          </a:p>
          <a:p>
            <a:pPr defTabSz="1219170">
              <a:lnSpc>
                <a:spcPct val="150000"/>
              </a:lnSpc>
            </a:pPr>
            <a:r>
              <a:rPr lang="en-US" sz="2200" dirty="0" smtClean="0">
                <a:solidFill>
                  <a:prstClr val="black">
                    <a:lumMod val="65000"/>
                    <a:lumOff val="35000"/>
                  </a:prstClr>
                </a:solidFill>
                <a:latin typeface="KyivType Sans2" panose="00000500000000000000" pitchFamily="50" charset="0"/>
                <a:cs typeface="+mj-cs"/>
              </a:rPr>
              <a:t> de </a:t>
            </a:r>
            <a:r>
              <a:rPr lang="en-US" sz="2200" dirty="0" err="1" smtClean="0">
                <a:solidFill>
                  <a:prstClr val="black">
                    <a:lumMod val="65000"/>
                    <a:lumOff val="35000"/>
                  </a:prstClr>
                </a:solidFill>
                <a:latin typeface="KyivType Sans2" panose="00000500000000000000" pitchFamily="50" charset="0"/>
                <a:cs typeface="+mj-cs"/>
              </a:rPr>
              <a:t>nuit</a:t>
            </a:r>
            <a:r>
              <a:rPr lang="en-US" sz="2200" dirty="0" smtClean="0">
                <a:solidFill>
                  <a:prstClr val="black">
                    <a:lumMod val="65000"/>
                    <a:lumOff val="35000"/>
                  </a:prstClr>
                </a:solidFill>
                <a:latin typeface="KyivType Sans2" panose="00000500000000000000" pitchFamily="50" charset="0"/>
                <a:cs typeface="+mj-cs"/>
              </a:rPr>
              <a:t> </a:t>
            </a:r>
            <a:endParaRPr lang="en-US" sz="2200" dirty="0">
              <a:solidFill>
                <a:prstClr val="black">
                  <a:lumMod val="65000"/>
                  <a:lumOff val="35000"/>
                </a:prstClr>
              </a:solidFill>
              <a:latin typeface="KyivType Sans2" panose="00000500000000000000" pitchFamily="50" charset="0"/>
              <a:cs typeface="+mj-cs"/>
            </a:endParaRPr>
          </a:p>
        </p:txBody>
      </p:sp>
      <p:pic>
        <p:nvPicPr>
          <p:cNvPr id="39"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2316848" y="3202910"/>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sp>
        <p:nvSpPr>
          <p:cNvPr id="45" name="ZoneTexte 16"/>
          <p:cNvSpPr txBox="1"/>
          <p:nvPr/>
        </p:nvSpPr>
        <p:spPr>
          <a:xfrm>
            <a:off x="-39650" y="4573487"/>
            <a:ext cx="5553483" cy="450629"/>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fr-FR" dirty="0" smtClean="0">
                <a:latin typeface="Roboto Light" panose="02000000000000000000" pitchFamily="2" charset="0"/>
                <a:ea typeface="Roboto Light" panose="02000000000000000000" pitchFamily="2" charset="0"/>
              </a:rPr>
              <a:t> </a:t>
            </a:r>
            <a:r>
              <a:rPr lang="fr-FR" sz="2200" dirty="0" smtClean="0">
                <a:latin typeface="Midnight Signature" panose="02000500000000090000" pitchFamily="50" charset="0"/>
                <a:ea typeface="Roboto Light" panose="02000000000000000000" pitchFamily="2" charset="0"/>
              </a:rPr>
              <a:t>Teint terne</a:t>
            </a:r>
            <a:endParaRPr lang="fr-FR" sz="2200" dirty="0">
              <a:latin typeface="Midnight Signature" panose="02000500000000090000" pitchFamily="50" charset="0"/>
              <a:ea typeface="Roboto Light" panose="02000000000000000000" pitchFamily="2" charset="0"/>
            </a:endParaRPr>
          </a:p>
        </p:txBody>
      </p:sp>
      <p:sp>
        <p:nvSpPr>
          <p:cNvPr id="47" name="ZoneTexte 16"/>
          <p:cNvSpPr txBox="1"/>
          <p:nvPr/>
        </p:nvSpPr>
        <p:spPr>
          <a:xfrm>
            <a:off x="-50124" y="3514102"/>
            <a:ext cx="5579511" cy="430887"/>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fr-FR" dirty="0" smtClean="0">
                <a:latin typeface="Roboto Light" panose="02000000000000000000" pitchFamily="2" charset="0"/>
                <a:ea typeface="Roboto Light" panose="02000000000000000000" pitchFamily="2" charset="0"/>
              </a:rPr>
              <a:t> </a:t>
            </a:r>
            <a:r>
              <a:rPr lang="fr-FR" sz="2200" dirty="0" smtClean="0">
                <a:latin typeface="Midnight Signature" panose="02000500000000090000" pitchFamily="50" charset="0"/>
                <a:ea typeface="Roboto Light" panose="02000000000000000000" pitchFamily="2" charset="0"/>
              </a:rPr>
              <a:t>Rugosités, Pores dilatés</a:t>
            </a:r>
            <a:endParaRPr lang="fr-FR" sz="2200" dirty="0">
              <a:latin typeface="Midnight Signature" panose="02000500000000090000" pitchFamily="50" charset="0"/>
              <a:ea typeface="Roboto Light" panose="02000000000000000000" pitchFamily="2" charset="0"/>
            </a:endParaRPr>
          </a:p>
        </p:txBody>
      </p:sp>
      <p:sp>
        <p:nvSpPr>
          <p:cNvPr id="48" name="ZoneTexte 16"/>
          <p:cNvSpPr txBox="1"/>
          <p:nvPr/>
        </p:nvSpPr>
        <p:spPr>
          <a:xfrm>
            <a:off x="-27324" y="5704889"/>
            <a:ext cx="5526156" cy="430887"/>
          </a:xfrm>
          <a:prstGeom prst="rect">
            <a:avLst/>
          </a:prstGeom>
          <a:solidFill>
            <a:schemeClr val="bg1">
              <a:alpha val="59000"/>
            </a:schemeClr>
          </a:solidFill>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fr-FR" dirty="0" smtClean="0">
                <a:latin typeface="Roboto Light" panose="02000000000000000000" pitchFamily="2" charset="0"/>
                <a:ea typeface="Roboto Light" panose="02000000000000000000" pitchFamily="2" charset="0"/>
              </a:rPr>
              <a:t> </a:t>
            </a:r>
            <a:r>
              <a:rPr lang="fr-FR" sz="2200" dirty="0" smtClean="0">
                <a:latin typeface="Midnight Signature" panose="02000500000000090000" pitchFamily="50" charset="0"/>
                <a:ea typeface="Roboto Light" panose="02000000000000000000" pitchFamily="2" charset="0"/>
              </a:rPr>
              <a:t>Rides, Perte de fermeté</a:t>
            </a:r>
            <a:endParaRPr lang="fr-FR" sz="2200" dirty="0">
              <a:latin typeface="Midnight Signature" panose="02000500000000090000" pitchFamily="50" charset="0"/>
              <a:ea typeface="Roboto Light" panose="02000000000000000000" pitchFamily="2" charset="0"/>
            </a:endParaRPr>
          </a:p>
        </p:txBody>
      </p:sp>
      <p:pic>
        <p:nvPicPr>
          <p:cNvPr id="49"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2324032" y="5406854"/>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50"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1405088" y="4385366"/>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 y="-995176"/>
            <a:ext cx="2853779" cy="4281739"/>
          </a:xfrm>
          <a:prstGeom prst="rect">
            <a:avLst/>
          </a:prstGeom>
        </p:spPr>
      </p:pic>
      <p:pic>
        <p:nvPicPr>
          <p:cNvPr id="9" name="Imag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9428" y="2491357"/>
            <a:ext cx="2928442" cy="4393141"/>
          </a:xfrm>
          <a:prstGeom prst="rect">
            <a:avLst/>
          </a:prstGeom>
        </p:spPr>
      </p:pic>
      <p:sp>
        <p:nvSpPr>
          <p:cNvPr id="60" name="ZoneTexte 16"/>
          <p:cNvSpPr txBox="1"/>
          <p:nvPr/>
        </p:nvSpPr>
        <p:spPr>
          <a:xfrm>
            <a:off x="6008561" y="1624117"/>
            <a:ext cx="5553483"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spcBef>
                <a:spcPts val="600"/>
              </a:spcBef>
            </a:pPr>
            <a:r>
              <a:rPr lang="fr-FR" dirty="0" smtClean="0">
                <a:latin typeface="Roboto Light" panose="02000000000000000000" pitchFamily="2" charset="0"/>
                <a:ea typeface="Roboto Light" panose="02000000000000000000" pitchFamily="2" charset="0"/>
              </a:rPr>
              <a:t> </a:t>
            </a:r>
            <a:r>
              <a:rPr lang="fr-FR" sz="2200" dirty="0" smtClean="0">
                <a:latin typeface="Midnight Signature" panose="02000500000000090000" pitchFamily="50" charset="0"/>
                <a:ea typeface="Roboto Light" panose="02000000000000000000" pitchFamily="2" charset="0"/>
              </a:rPr>
              <a:t>Teint terne, non homogène</a:t>
            </a:r>
            <a:endParaRPr lang="fr-FR" sz="2200" dirty="0">
              <a:latin typeface="Midnight Signature" panose="02000500000000090000" pitchFamily="50" charset="0"/>
              <a:ea typeface="Roboto Light" panose="02000000000000000000" pitchFamily="2" charset="0"/>
            </a:endParaRPr>
          </a:p>
        </p:txBody>
      </p:sp>
      <p:sp>
        <p:nvSpPr>
          <p:cNvPr id="61" name="ZoneTexte 16"/>
          <p:cNvSpPr txBox="1"/>
          <p:nvPr/>
        </p:nvSpPr>
        <p:spPr>
          <a:xfrm>
            <a:off x="5998087" y="564732"/>
            <a:ext cx="5579511" cy="430887"/>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pPr>
            <a:r>
              <a:rPr lang="fr-FR" dirty="0" smtClean="0">
                <a:latin typeface="Roboto Light" panose="02000000000000000000" pitchFamily="2" charset="0"/>
                <a:ea typeface="Roboto Light" panose="02000000000000000000" pitchFamily="2" charset="0"/>
              </a:rPr>
              <a:t> </a:t>
            </a:r>
            <a:r>
              <a:rPr lang="fr-FR" sz="2200" dirty="0" smtClean="0">
                <a:latin typeface="Midnight Signature" panose="02000500000000090000" pitchFamily="50" charset="0"/>
                <a:ea typeface="Roboto Light" panose="02000000000000000000" pitchFamily="2" charset="0"/>
              </a:rPr>
              <a:t>Rugosités, Pores dilatés</a:t>
            </a:r>
            <a:endParaRPr lang="fr-FR" sz="2200" dirty="0">
              <a:latin typeface="Midnight Signature" panose="02000500000000090000" pitchFamily="50" charset="0"/>
              <a:ea typeface="Roboto Light" panose="02000000000000000000" pitchFamily="2" charset="0"/>
            </a:endParaRPr>
          </a:p>
        </p:txBody>
      </p:sp>
      <p:sp>
        <p:nvSpPr>
          <p:cNvPr id="62" name="ZoneTexte 16"/>
          <p:cNvSpPr txBox="1"/>
          <p:nvPr/>
        </p:nvSpPr>
        <p:spPr>
          <a:xfrm>
            <a:off x="7590407" y="2755519"/>
            <a:ext cx="3956635" cy="430887"/>
          </a:xfrm>
          <a:prstGeom prst="rect">
            <a:avLst/>
          </a:prstGeom>
          <a:solidFill>
            <a:schemeClr val="bg1">
              <a:alpha val="59000"/>
            </a:schemeClr>
          </a:solidFill>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pPr>
            <a:r>
              <a:rPr lang="fr-FR" dirty="0" smtClean="0">
                <a:latin typeface="Roboto Light" panose="02000000000000000000" pitchFamily="2" charset="0"/>
                <a:ea typeface="Roboto Light" panose="02000000000000000000" pitchFamily="2" charset="0"/>
              </a:rPr>
              <a:t> </a:t>
            </a:r>
            <a:r>
              <a:rPr lang="fr-FR" sz="2200" dirty="0" smtClean="0">
                <a:latin typeface="Midnight Signature" panose="02000500000000090000" pitchFamily="50" charset="0"/>
                <a:ea typeface="Roboto Light" panose="02000000000000000000" pitchFamily="2" charset="0"/>
              </a:rPr>
              <a:t>Ridules</a:t>
            </a:r>
            <a:endParaRPr lang="fr-FR" sz="2200" dirty="0">
              <a:latin typeface="Midnight Signature" panose="02000500000000090000" pitchFamily="50" charset="0"/>
              <a:ea typeface="Roboto Light" panose="02000000000000000000" pitchFamily="2" charset="0"/>
            </a:endParaRPr>
          </a:p>
        </p:txBody>
      </p:sp>
      <p:pic>
        <p:nvPicPr>
          <p:cNvPr id="63"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8858745" y="289745"/>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64"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8595077" y="1450860"/>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6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10001267" y="2544215"/>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spTree>
    <p:extLst>
      <p:ext uri="{BB962C8B-B14F-4D97-AF65-F5344CB8AC3E}">
        <p14:creationId xmlns:p14="http://schemas.microsoft.com/office/powerpoint/2010/main" val="391124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60" grpId="0" animBg="1"/>
      <p:bldP spid="61" grpId="0" animBg="1"/>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10768" y="2725029"/>
            <a:ext cx="10543032" cy="1200329"/>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Quelles crèmes de jour conviendraient avec chacune des phyto 58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1"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
        <p:nvSpPr>
          <p:cNvPr id="10" name="Rectangle 9"/>
          <p:cNvSpPr/>
          <p:nvPr/>
        </p:nvSpPr>
        <p:spPr>
          <a:xfrm>
            <a:off x="2298087" y="4791514"/>
            <a:ext cx="2713108" cy="707886"/>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PAMPLEMOUSSE PS/PNG </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3" name="Rectangle 12"/>
          <p:cNvSpPr/>
          <p:nvPr/>
        </p:nvSpPr>
        <p:spPr>
          <a:xfrm>
            <a:off x="7078431" y="4791514"/>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VITAL DEFENSE</a:t>
            </a: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25110" flipH="1">
            <a:off x="1994462" y="5215457"/>
            <a:ext cx="295709" cy="875248"/>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25110" flipH="1">
            <a:off x="6766279" y="5084755"/>
            <a:ext cx="295709" cy="875248"/>
          </a:xfrm>
          <a:prstGeom prst="rect">
            <a:avLst/>
          </a:prstGeom>
        </p:spPr>
      </p:pic>
      <p:sp>
        <p:nvSpPr>
          <p:cNvPr id="3" name="ZoneTexte 2"/>
          <p:cNvSpPr txBox="1"/>
          <p:nvPr/>
        </p:nvSpPr>
        <p:spPr>
          <a:xfrm>
            <a:off x="7304580" y="5614505"/>
            <a:ext cx="3517749" cy="369332"/>
          </a:xfrm>
          <a:prstGeom prst="rect">
            <a:avLst/>
          </a:prstGeom>
          <a:noFill/>
        </p:spPr>
        <p:txBody>
          <a:bodyPr wrap="square" rtlCol="0">
            <a:spAutoFit/>
          </a:bodyPr>
          <a:lstStyle/>
          <a:p>
            <a:r>
              <a:rPr lang="fr-FR" dirty="0" smtClean="0">
                <a:latin typeface="KyivType Sans2" panose="00000500000000000000" pitchFamily="50" charset="0"/>
              </a:rPr>
              <a:t>Protection anti pollution </a:t>
            </a:r>
            <a:endParaRPr lang="fr-FR" dirty="0">
              <a:latin typeface="KyivType Sans2" panose="00000500000000000000" pitchFamily="50" charset="0"/>
            </a:endParaRPr>
          </a:p>
        </p:txBody>
      </p:sp>
      <p:sp>
        <p:nvSpPr>
          <p:cNvPr id="17" name="ZoneTexte 16"/>
          <p:cNvSpPr txBox="1"/>
          <p:nvPr/>
        </p:nvSpPr>
        <p:spPr>
          <a:xfrm>
            <a:off x="2543607" y="5703210"/>
            <a:ext cx="1805651" cy="369332"/>
          </a:xfrm>
          <a:prstGeom prst="rect">
            <a:avLst/>
          </a:prstGeom>
          <a:noFill/>
        </p:spPr>
        <p:txBody>
          <a:bodyPr wrap="square" rtlCol="0">
            <a:spAutoFit/>
          </a:bodyPr>
          <a:lstStyle/>
          <a:p>
            <a:r>
              <a:rPr lang="fr-FR" dirty="0" smtClean="0">
                <a:latin typeface="KyivType Sans2" panose="00000500000000000000" pitchFamily="50" charset="0"/>
              </a:rPr>
              <a:t>éclat</a:t>
            </a:r>
            <a:endParaRPr lang="fr-FR" dirty="0">
              <a:latin typeface="KyivType Sans2" panose="00000500000000000000" pitchFamily="50" charset="0"/>
            </a:endParaRPr>
          </a:p>
        </p:txBody>
      </p:sp>
    </p:spTree>
    <p:extLst>
      <p:ext uri="{BB962C8B-B14F-4D97-AF65-F5344CB8AC3E}">
        <p14:creationId xmlns:p14="http://schemas.microsoft.com/office/powerpoint/2010/main" val="12209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PHYTO 58 PS/PNG</a:t>
            </a:r>
            <a:endParaRPr lang="fr-FR" sz="5000" dirty="0">
              <a:solidFill>
                <a:schemeClr val="accent1">
                  <a:lumMod val="20000"/>
                  <a:lumOff val="80000"/>
                </a:schemeClr>
              </a:solidFill>
            </a:endParaRPr>
          </a:p>
        </p:txBody>
      </p:sp>
      <p:sp>
        <p:nvSpPr>
          <p:cNvPr id="6" name="Rectangle 5"/>
          <p:cNvSpPr/>
          <p:nvPr/>
        </p:nvSpPr>
        <p:spPr>
          <a:xfrm>
            <a:off x="0" y="1448481"/>
            <a:ext cx="12192000" cy="1015663"/>
          </a:xfrm>
          <a:prstGeom prst="rect">
            <a:avLst/>
          </a:prstGeom>
        </p:spPr>
        <p:txBody>
          <a:bodyPr wrap="square">
            <a:spAutoFit/>
          </a:bodyPr>
          <a:lstStyle/>
          <a:p>
            <a:pPr algn="ctr">
              <a:defRPr/>
            </a:pPr>
            <a:r>
              <a:rPr lang="fr-FR" sz="2000" i="1" dirty="0" smtClean="0">
                <a:solidFill>
                  <a:prstClr val="black"/>
                </a:solidFill>
                <a:latin typeface="KyivType Sans2" panose="00000500000000000000" pitchFamily="50" charset="0"/>
              </a:rPr>
              <a:t> </a:t>
            </a:r>
            <a:r>
              <a:rPr lang="fr-FR" sz="2000" i="1" dirty="0">
                <a:latin typeface="KyivType Sans2" panose="00000500000000000000" pitchFamily="50" charset="0"/>
              </a:rPr>
              <a:t>Soin de nuit </a:t>
            </a:r>
            <a:r>
              <a:rPr lang="fr-FR" sz="2000" i="1" dirty="0" smtClean="0">
                <a:latin typeface="KyivType Sans2" panose="00000500000000000000" pitchFamily="50" charset="0"/>
              </a:rPr>
              <a:t>anti grise mine, effet </a:t>
            </a:r>
            <a:r>
              <a:rPr lang="fr-FR" sz="2000" i="1" dirty="0" err="1">
                <a:latin typeface="KyivType Sans2" panose="00000500000000000000" pitchFamily="50" charset="0"/>
              </a:rPr>
              <a:t>glow</a:t>
            </a:r>
            <a:r>
              <a:rPr lang="fr-FR" sz="2000" i="1" dirty="0">
                <a:latin typeface="KyivType Sans2" panose="00000500000000000000" pitchFamily="50" charset="0"/>
              </a:rPr>
              <a:t> assuré pour les peaux ternes, asphyxiées et fatiguées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i="1" dirty="0">
              <a:solidFill>
                <a:prstClr val="black"/>
              </a:solidFill>
              <a:latin typeface="+mj-lt"/>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62206" y="2872169"/>
            <a:ext cx="513601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smtClean="0">
                <a:solidFill>
                  <a:prstClr val="black"/>
                </a:solidFill>
                <a:latin typeface="Roboto Light" panose="020B0604020202020204" charset="0"/>
                <a:ea typeface="Roboto Light" panose="020B0604020202020204" charset="0"/>
              </a:rPr>
              <a:t>Detoxifie</a:t>
            </a:r>
            <a:endParaRPr lang="fr-FR" dirty="0">
              <a:solidFill>
                <a:prstClr val="black"/>
              </a:solidFill>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Roboto Light" panose="020B0604020202020204" charset="0"/>
                <a:ea typeface="Roboto Light" panose="020B0604020202020204" charset="0"/>
              </a:rPr>
              <a:t>Illumine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prstClr val="black"/>
                </a:solidFill>
                <a:latin typeface="Roboto Light" panose="020B0604020202020204" charset="0"/>
                <a:ea typeface="Roboto Light" panose="020B0604020202020204" charset="0"/>
              </a:rPr>
              <a:t>Resserre les pores dilatés </a:t>
            </a:r>
            <a:endParaRPr kumimoji="0" lang="fr-FR" sz="1800" b="0" i="0" u="none" strike="noStrike" kern="1200" cap="none" spc="0" normalizeH="0" baseline="0" noProof="0" dirty="0" smtClean="0">
              <a:ln>
                <a:noFill/>
              </a:ln>
              <a:solidFill>
                <a:prstClr val="black"/>
              </a:solidFill>
              <a:effectLst/>
              <a:uLnTx/>
              <a:uFillTx/>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Roboto Light" panose="020B0604020202020204" charset="0"/>
                <a:ea typeface="Roboto Light" panose="020B0604020202020204" charset="0"/>
              </a:rPr>
              <a:t>Gomme les signes</a:t>
            </a:r>
            <a:r>
              <a:rPr kumimoji="0" lang="fr-FR" sz="1800" b="0" i="0" u="none" strike="noStrike" kern="1200" cap="none" spc="0" normalizeH="0" noProof="0" dirty="0" smtClean="0">
                <a:ln>
                  <a:noFill/>
                </a:ln>
                <a:solidFill>
                  <a:prstClr val="black"/>
                </a:solidFill>
                <a:effectLst/>
                <a:uLnTx/>
                <a:uFillTx/>
                <a:latin typeface="Roboto Light" panose="020B0604020202020204" charset="0"/>
                <a:ea typeface="Roboto Light" panose="020B0604020202020204" charset="0"/>
              </a:rPr>
              <a:t> de fatigue</a:t>
            </a:r>
            <a:endParaRPr kumimoji="0" lang="fr-FR" sz="1800" b="0" i="0" u="none" strike="noStrike" kern="1200" cap="none" spc="0" normalizeH="0" baseline="0" noProof="0" dirty="0" smtClean="0">
              <a:ln>
                <a:noFill/>
              </a:ln>
              <a:solidFill>
                <a:prstClr val="black"/>
              </a:solidFill>
              <a:effectLst/>
              <a:uLnTx/>
              <a:uFillTx/>
              <a:latin typeface="Roboto Light" panose="020B0604020202020204" charset="0"/>
              <a:ea typeface="Roboto Light" panose="020B0604020202020204" charset="0"/>
            </a:endParaRPr>
          </a:p>
        </p:txBody>
      </p:sp>
      <p:sp>
        <p:nvSpPr>
          <p:cNvPr id="9" name="Rectangle 8"/>
          <p:cNvSpPr/>
          <p:nvPr/>
        </p:nvSpPr>
        <p:spPr>
          <a:xfrm>
            <a:off x="3977573" y="5839564"/>
            <a:ext cx="3467292" cy="369332"/>
          </a:xfrm>
          <a:prstGeom prst="rect">
            <a:avLst/>
          </a:prstGeom>
          <a:solidFill>
            <a:schemeClr val="bg1"/>
          </a:solidFill>
        </p:spPr>
        <p:txBody>
          <a:bodyPr wrap="square">
            <a:spAutoFit/>
          </a:bodyPr>
          <a:lstStyle/>
          <a:p>
            <a:pPr>
              <a:tabLst>
                <a:tab pos="85725" algn="l"/>
              </a:tabLst>
              <a:defRPr/>
            </a:pPr>
            <a:r>
              <a:rPr lang="fr-FR" dirty="0"/>
              <a:t>La peau est dynamisée : 94%* </a:t>
            </a:r>
            <a:endParaRPr lang="fr-FR" dirty="0">
              <a:solidFill>
                <a:prstClr val="black"/>
              </a:solidFill>
              <a:ea typeface="Roboto Light" panose="020B0604020202020204" charset="0"/>
            </a:endParaRPr>
          </a:p>
        </p:txBody>
      </p:sp>
      <p:sp>
        <p:nvSpPr>
          <p:cNvPr id="10" name="ZoneTexte 9"/>
          <p:cNvSpPr txBox="1"/>
          <p:nvPr/>
        </p:nvSpPr>
        <p:spPr>
          <a:xfrm>
            <a:off x="2003473" y="4351978"/>
            <a:ext cx="4037300" cy="1200329"/>
          </a:xfrm>
          <a:prstGeom prst="rect">
            <a:avLst/>
          </a:prstGeom>
          <a:solidFill>
            <a:schemeClr val="bg1"/>
          </a:solidFill>
          <a:effectLst>
            <a:softEdge rad="63500"/>
          </a:effectLst>
        </p:spPr>
        <p:txBody>
          <a:bodyPr wrap="square" rtlCol="0">
            <a:spAutoFit/>
          </a:bodyPr>
          <a:lstStyle/>
          <a:p>
            <a:r>
              <a:rPr lang="fr-FR" dirty="0" smtClean="0">
                <a:solidFill>
                  <a:prstClr val="black"/>
                </a:solidFill>
              </a:rPr>
              <a:t>Teint terne,</a:t>
            </a:r>
          </a:p>
          <a:p>
            <a:r>
              <a:rPr lang="fr-FR" dirty="0" smtClean="0">
                <a:solidFill>
                  <a:prstClr val="black"/>
                </a:solidFill>
              </a:rPr>
              <a:t>Peaux asphyxiées, fatiguées</a:t>
            </a:r>
            <a:endParaRPr lang="fr-FR" dirty="0">
              <a:solidFill>
                <a:prstClr val="black"/>
              </a:solidFill>
            </a:endParaRPr>
          </a:p>
          <a:p>
            <a:r>
              <a:rPr lang="fr-FR" dirty="0" smtClean="0">
                <a:solidFill>
                  <a:prstClr val="black"/>
                </a:solidFill>
              </a:rPr>
              <a:t>Tous âges</a:t>
            </a:r>
            <a:endParaRPr lang="fr-FR" dirty="0">
              <a:solidFill>
                <a:prstClr val="black"/>
              </a:solidFill>
            </a:endParaRPr>
          </a:p>
          <a:p>
            <a:pPr>
              <a:defRPr/>
            </a:pP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smtClean="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endPar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endParaRP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871251" flipV="1">
            <a:off x="6292358" y="2688606"/>
            <a:ext cx="5202393" cy="4215839"/>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751" y="1398813"/>
            <a:ext cx="3399385" cy="5099077"/>
          </a:xfrm>
          <a:prstGeom prst="rect">
            <a:avLst/>
          </a:prstGeo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0840" y="1781200"/>
            <a:ext cx="3427703" cy="5141555"/>
          </a:xfrm>
          <a:prstGeom prst="rect">
            <a:avLst/>
          </a:prstGeom>
        </p:spPr>
      </p:pic>
      <p:sp>
        <p:nvSpPr>
          <p:cNvPr id="19" name="Rectangle 18"/>
          <p:cNvSpPr/>
          <p:nvPr/>
        </p:nvSpPr>
        <p:spPr>
          <a:xfrm>
            <a:off x="67793" y="6644305"/>
            <a:ext cx="12360750" cy="261610"/>
          </a:xfrm>
          <a:prstGeom prst="rect">
            <a:avLst/>
          </a:prstGeom>
        </p:spPr>
        <p:txBody>
          <a:bodyPr wrap="square">
            <a:spAutoFit/>
          </a:bodyPr>
          <a:lstStyle/>
          <a:p>
            <a:r>
              <a:rPr lang="fr-FR" sz="1100" dirty="0" smtClean="0"/>
              <a:t>*Test </a:t>
            </a:r>
            <a:r>
              <a:rPr lang="fr-FR" sz="1100" dirty="0"/>
              <a:t>d’usage, application sur visage et cou pendant 4 semaines consécutives par 18 femmes âgées de 26 à 32 ans présentant une peau terne, fragilisée et un teint </a:t>
            </a:r>
            <a:r>
              <a:rPr lang="fr-FR" sz="1100" dirty="0" smtClean="0"/>
              <a:t>brouillé</a:t>
            </a:r>
            <a:endParaRPr lang="fr-FR" sz="1100" dirty="0">
              <a:solidFill>
                <a:prstClr val="black"/>
              </a:solidFill>
            </a:endParaRPr>
          </a:p>
        </p:txBody>
      </p:sp>
    </p:spTree>
    <p:extLst>
      <p:ext uri="{BB962C8B-B14F-4D97-AF65-F5344CB8AC3E}">
        <p14:creationId xmlns:p14="http://schemas.microsoft.com/office/powerpoint/2010/main" val="1854329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PHYTO 58 PS/PNG</a:t>
            </a:r>
            <a:endParaRPr lang="fr-FR" sz="5000" dirty="0">
              <a:solidFill>
                <a:schemeClr val="accent1">
                  <a:lumMod val="20000"/>
                  <a:lumOff val="80000"/>
                </a:schemeClr>
              </a:solidFill>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49430" flipV="1">
            <a:off x="123835" y="5143049"/>
            <a:ext cx="1352829" cy="1096286"/>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491" y="466259"/>
            <a:ext cx="2844649" cy="4266973"/>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96" y="868182"/>
            <a:ext cx="2910063" cy="4365095"/>
          </a:xfrm>
          <a:prstGeom prst="rect">
            <a:avLst/>
          </a:prstGeom>
        </p:spPr>
      </p:pic>
      <p:sp>
        <p:nvSpPr>
          <p:cNvPr id="16" name="ZoneTexte 15"/>
          <p:cNvSpPr txBox="1"/>
          <p:nvPr/>
        </p:nvSpPr>
        <p:spPr>
          <a:xfrm>
            <a:off x="3472140" y="1823516"/>
            <a:ext cx="8097560" cy="2247424"/>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smtClean="0"/>
              <a:t>	Le </a:t>
            </a:r>
            <a:r>
              <a:rPr lang="fr-FR" dirty="0"/>
              <a:t>soir, après le </a:t>
            </a:r>
            <a:r>
              <a:rPr lang="fr-FR" dirty="0" smtClean="0"/>
              <a:t>nettoyage </a:t>
            </a:r>
            <a:r>
              <a:rPr lang="fr-FR" dirty="0"/>
              <a:t>et la brumisation </a:t>
            </a:r>
            <a:r>
              <a:rPr lang="fr-FR" dirty="0" smtClean="0"/>
              <a:t>de la </a:t>
            </a:r>
            <a:r>
              <a:rPr lang="fr-FR" dirty="0"/>
              <a:t>Lotion </a:t>
            </a:r>
            <a:r>
              <a:rPr lang="fr-FR" dirty="0" smtClean="0"/>
              <a:t>Yon-Ka</a:t>
            </a:r>
            <a:r>
              <a:rPr lang="fr-FR" dirty="0"/>
              <a:t>, </a:t>
            </a:r>
            <a:endParaRPr lang="fr-FR" dirty="0" smtClean="0"/>
          </a:p>
          <a:p>
            <a:pPr>
              <a:defRPr/>
            </a:pPr>
            <a:r>
              <a:rPr lang="fr-FR" dirty="0" smtClean="0"/>
              <a:t>	appliquer </a:t>
            </a:r>
            <a:r>
              <a:rPr lang="fr-FR" dirty="0"/>
              <a:t>la crème </a:t>
            </a:r>
            <a:r>
              <a:rPr lang="fr-FR" b="1" dirty="0" smtClean="0"/>
              <a:t>PHYTO 58 </a:t>
            </a:r>
            <a:r>
              <a:rPr lang="fr-FR" dirty="0" smtClean="0"/>
              <a:t>adaptée </a:t>
            </a:r>
            <a:r>
              <a:rPr lang="fr-FR" dirty="0"/>
              <a:t>par effleurages sur le </a:t>
            </a:r>
            <a:r>
              <a:rPr lang="fr-FR" dirty="0" smtClean="0"/>
              <a:t>	visage </a:t>
            </a:r>
            <a:r>
              <a:rPr lang="fr-FR" dirty="0"/>
              <a:t>et le cou</a:t>
            </a:r>
            <a:r>
              <a:rPr lang="fr-FR" dirty="0" smtClean="0"/>
              <a:t>.</a:t>
            </a:r>
          </a:p>
          <a:p>
            <a:pPr>
              <a:defRPr/>
            </a:pPr>
            <a:endParaRPr lang="fr-FR" dirty="0" smtClean="0"/>
          </a:p>
          <a:p>
            <a:pPr>
              <a:defRPr/>
            </a:pPr>
            <a:endParaRPr lang="fr-FR" dirty="0"/>
          </a:p>
          <a:p>
            <a:pPr>
              <a:defRPr/>
            </a:pPr>
            <a:r>
              <a:rPr lang="fr-FR" dirty="0" smtClean="0"/>
              <a:t>	Selon </a:t>
            </a:r>
            <a:r>
              <a:rPr lang="fr-FR" dirty="0"/>
              <a:t>les besoins de votre peau, associez cette crème à </a:t>
            </a:r>
            <a:r>
              <a:rPr lang="fr-FR" dirty="0" smtClean="0"/>
              <a:t>quelques 	gouttes de </a:t>
            </a:r>
            <a:r>
              <a:rPr lang="fr-FR" dirty="0"/>
              <a:t>l'un </a:t>
            </a:r>
            <a:r>
              <a:rPr lang="fr-FR" dirty="0" smtClean="0"/>
              <a:t>de vos booster préférés ou à un sérum.</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573" y="3215595"/>
            <a:ext cx="768389" cy="692186"/>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2573" y="2009755"/>
            <a:ext cx="787440" cy="755689"/>
          </a:xfrm>
          <a:prstGeom prst="rect">
            <a:avLst/>
          </a:prstGeom>
        </p:spPr>
      </p:pic>
      <p:sp>
        <p:nvSpPr>
          <p:cNvPr id="19" name="Rectangle 18"/>
          <p:cNvSpPr/>
          <p:nvPr/>
        </p:nvSpPr>
        <p:spPr>
          <a:xfrm>
            <a:off x="-329903" y="6257836"/>
            <a:ext cx="3328283" cy="769441"/>
          </a:xfrm>
          <a:prstGeom prst="rect">
            <a:avLst/>
          </a:prstGeom>
        </p:spPr>
        <p:txBody>
          <a:bodyPr wrap="square">
            <a:spAutoFit/>
          </a:bodyPr>
          <a:lstStyle/>
          <a:p>
            <a:pPr algn="ctr">
              <a:defRPr/>
            </a:pPr>
            <a:r>
              <a:rPr lang="fr-FR" sz="1100" dirty="0" smtClean="0">
                <a:solidFill>
                  <a:prstClr val="black"/>
                </a:solidFill>
              </a:rPr>
              <a:t>Romarin &amp; Quintessence </a:t>
            </a:r>
          </a:p>
          <a:p>
            <a:pPr algn="ctr">
              <a:defRPr/>
            </a:pPr>
            <a:r>
              <a:rPr lang="fr-FR" sz="1100" b="1" dirty="0" smtClean="0">
                <a:solidFill>
                  <a:prstClr val="black"/>
                </a:solidFill>
              </a:rPr>
              <a:t>Revitalisant, dynamisant, </a:t>
            </a:r>
          </a:p>
          <a:p>
            <a:pPr algn="ctr">
              <a:defRPr/>
            </a:pPr>
            <a:r>
              <a:rPr lang="fr-FR" sz="1100" b="1" dirty="0" err="1" smtClean="0">
                <a:solidFill>
                  <a:prstClr val="black"/>
                </a:solidFill>
              </a:rPr>
              <a:t>detoxifiant</a:t>
            </a:r>
            <a:r>
              <a:rPr lang="fr-FR" sz="1100" b="1" dirty="0" smtClean="0">
                <a:solidFill>
                  <a:prstClr val="black"/>
                </a:solidFill>
              </a:rPr>
              <a:t>  </a:t>
            </a:r>
            <a:endParaRPr lang="fr-FR" sz="1100" b="1" dirty="0">
              <a:solidFill>
                <a:prstClr val="black"/>
              </a:solidFill>
            </a:endParaRPr>
          </a:p>
          <a:p>
            <a:pPr lvl="0">
              <a:defRPr/>
            </a:pPr>
            <a:endParaRPr lang="fr-FR" sz="1100" dirty="0">
              <a:solidFill>
                <a:prstClr val="black"/>
              </a:solidFill>
            </a:endParaRPr>
          </a:p>
        </p:txBody>
      </p:sp>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668" y="5132152"/>
            <a:ext cx="945599" cy="1002612"/>
          </a:xfrm>
          <a:prstGeom prst="rect">
            <a:avLst/>
          </a:prstGeom>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7617" y="5329574"/>
            <a:ext cx="527156" cy="723236"/>
          </a:xfrm>
          <a:prstGeom prst="rect">
            <a:avLst/>
          </a:prstGeom>
        </p:spPr>
      </p:pic>
      <p:pic>
        <p:nvPicPr>
          <p:cNvPr id="21" name="Imag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68123" y="5339294"/>
            <a:ext cx="492407" cy="675562"/>
          </a:xfrm>
          <a:prstGeom prst="rect">
            <a:avLst/>
          </a:prstGeom>
        </p:spPr>
      </p:pic>
      <p:pic>
        <p:nvPicPr>
          <p:cNvPr id="22" name="Imag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8542" y="5329574"/>
            <a:ext cx="465376" cy="639016"/>
          </a:xfrm>
          <a:prstGeom prst="rect">
            <a:avLst/>
          </a:prstGeom>
        </p:spPr>
      </p:pic>
      <p:sp>
        <p:nvSpPr>
          <p:cNvPr id="23" name="Rectangle 22"/>
          <p:cNvSpPr/>
          <p:nvPr/>
        </p:nvSpPr>
        <p:spPr>
          <a:xfrm>
            <a:off x="2097053" y="6257836"/>
            <a:ext cx="3328283" cy="600164"/>
          </a:xfrm>
          <a:prstGeom prst="rect">
            <a:avLst/>
          </a:prstGeom>
        </p:spPr>
        <p:txBody>
          <a:bodyPr wrap="square">
            <a:spAutoFit/>
          </a:bodyPr>
          <a:lstStyle/>
          <a:p>
            <a:pPr algn="ctr">
              <a:defRPr/>
            </a:pPr>
            <a:r>
              <a:rPr lang="fr-FR" sz="1100" dirty="0" smtClean="0">
                <a:solidFill>
                  <a:prstClr val="black"/>
                </a:solidFill>
              </a:rPr>
              <a:t>Vitamine F</a:t>
            </a:r>
          </a:p>
          <a:p>
            <a:pPr algn="ctr">
              <a:defRPr/>
            </a:pPr>
            <a:r>
              <a:rPr lang="fr-FR" sz="1100" b="1" dirty="0" smtClean="0">
                <a:solidFill>
                  <a:prstClr val="black"/>
                </a:solidFill>
              </a:rPr>
              <a:t>Anti déshydratant</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674030" y="6191298"/>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650184" y="6257836"/>
            <a:ext cx="3328283" cy="600164"/>
          </a:xfrm>
          <a:prstGeom prst="rect">
            <a:avLst/>
          </a:prstGeom>
        </p:spPr>
        <p:txBody>
          <a:bodyPr wrap="square">
            <a:spAutoFit/>
          </a:bodyPr>
          <a:lstStyle/>
          <a:p>
            <a:pPr algn="ctr">
              <a:defRPr/>
            </a:pPr>
            <a:r>
              <a:rPr lang="fr-FR" sz="1100" dirty="0" smtClean="0">
                <a:solidFill>
                  <a:prstClr val="black"/>
                </a:solidFill>
              </a:rPr>
              <a:t>Vitamine E</a:t>
            </a:r>
          </a:p>
          <a:p>
            <a:pPr algn="ctr">
              <a:defRPr/>
            </a:pPr>
            <a:r>
              <a:rPr lang="fr-FR" sz="1100" b="1" dirty="0" smtClean="0">
                <a:solidFill>
                  <a:prstClr val="black"/>
                </a:solidFill>
              </a:rPr>
              <a:t>Anti oxydant </a:t>
            </a:r>
            <a:endParaRPr lang="fr-FR" sz="1100" b="1" dirty="0">
              <a:solidFill>
                <a:prstClr val="black"/>
              </a:solidFill>
            </a:endParaRPr>
          </a:p>
          <a:p>
            <a:pPr lvl="0">
              <a:defRPr/>
            </a:pPr>
            <a:endParaRPr lang="fr-FR" sz="1100" dirty="0">
              <a:solidFill>
                <a:prstClr val="black"/>
              </a:solidFill>
            </a:endParaRPr>
          </a:p>
        </p:txBody>
      </p:sp>
      <p:sp>
        <p:nvSpPr>
          <p:cNvPr id="26" name="Rectangle 25"/>
          <p:cNvSpPr/>
          <p:nvPr/>
        </p:nvSpPr>
        <p:spPr>
          <a:xfrm>
            <a:off x="5137608" y="6255894"/>
            <a:ext cx="3328283" cy="600164"/>
          </a:xfrm>
          <a:prstGeom prst="rect">
            <a:avLst/>
          </a:prstGeom>
        </p:spPr>
        <p:txBody>
          <a:bodyPr wrap="square">
            <a:spAutoFit/>
          </a:bodyPr>
          <a:lstStyle/>
          <a:p>
            <a:pPr algn="ctr">
              <a:defRPr/>
            </a:pPr>
            <a:r>
              <a:rPr lang="fr-FR" sz="1100" dirty="0" smtClean="0">
                <a:solidFill>
                  <a:prstClr val="black"/>
                </a:solidFill>
              </a:rPr>
              <a:t>Vitamine A</a:t>
            </a:r>
          </a:p>
          <a:p>
            <a:pPr algn="ctr">
              <a:defRPr/>
            </a:pPr>
            <a:r>
              <a:rPr lang="fr-FR" sz="1100" b="1" dirty="0" smtClean="0">
                <a:solidFill>
                  <a:prstClr val="black"/>
                </a:solidFill>
              </a:rPr>
              <a:t>Régénérant</a:t>
            </a:r>
            <a:endParaRPr lang="fr-FR" sz="1100" b="1" dirty="0">
              <a:solidFill>
                <a:prstClr val="black"/>
              </a:solidFill>
            </a:endParaRPr>
          </a:p>
          <a:p>
            <a:pPr lvl="0">
              <a:defRPr/>
            </a:pPr>
            <a:endParaRPr lang="fr-FR" sz="1100" dirty="0">
              <a:solidFill>
                <a:prstClr val="black"/>
              </a:solidFill>
            </a:endParaRPr>
          </a:p>
        </p:txBody>
      </p:sp>
      <p:pic>
        <p:nvPicPr>
          <p:cNvPr id="27" name="Imag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7294597">
            <a:off x="8176802" y="5162573"/>
            <a:ext cx="935546" cy="968344"/>
          </a:xfrm>
          <a:prstGeom prst="rect">
            <a:avLst/>
          </a:prstGeom>
        </p:spPr>
      </p:pic>
      <p:sp>
        <p:nvSpPr>
          <p:cNvPr id="28" name="Rectangle 27"/>
          <p:cNvSpPr/>
          <p:nvPr/>
        </p:nvSpPr>
        <p:spPr>
          <a:xfrm>
            <a:off x="6912760" y="6240109"/>
            <a:ext cx="3328283" cy="769441"/>
          </a:xfrm>
          <a:prstGeom prst="rect">
            <a:avLst/>
          </a:prstGeom>
        </p:spPr>
        <p:txBody>
          <a:bodyPr wrap="square">
            <a:spAutoFit/>
          </a:bodyPr>
          <a:lstStyle/>
          <a:p>
            <a:pPr algn="ctr">
              <a:defRPr/>
            </a:pPr>
            <a:r>
              <a:rPr lang="fr-FR" sz="1100" dirty="0" smtClean="0">
                <a:solidFill>
                  <a:prstClr val="black"/>
                </a:solidFill>
              </a:rPr>
              <a:t>Huile d’amande douce Bio </a:t>
            </a:r>
          </a:p>
          <a:p>
            <a:pPr algn="ctr">
              <a:defRPr/>
            </a:pPr>
            <a:r>
              <a:rPr lang="fr-FR" sz="1100" b="1" dirty="0" smtClean="0">
                <a:solidFill>
                  <a:prstClr val="black"/>
                </a:solidFill>
              </a:rPr>
              <a:t>Nourrissante adoucissante</a:t>
            </a:r>
          </a:p>
          <a:p>
            <a:pPr algn="ctr">
              <a:defRPr/>
            </a:pPr>
            <a:r>
              <a:rPr lang="fr-FR" sz="1100" b="1" dirty="0" smtClean="0">
                <a:solidFill>
                  <a:prstClr val="black"/>
                </a:solidFill>
              </a:rPr>
              <a:t>Réparatrice </a:t>
            </a:r>
            <a:endParaRPr lang="fr-FR" sz="1100" b="1" dirty="0">
              <a:solidFill>
                <a:prstClr val="black"/>
              </a:solidFill>
            </a:endParaRPr>
          </a:p>
          <a:p>
            <a:pPr lvl="0">
              <a:defRPr/>
            </a:pPr>
            <a:endParaRPr lang="fr-FR" sz="1100" dirty="0">
              <a:solidFill>
                <a:prstClr val="black"/>
              </a:solidFill>
            </a:endParaRPr>
          </a:p>
        </p:txBody>
      </p:sp>
      <p:pic>
        <p:nvPicPr>
          <p:cNvPr id="29" name="Imag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51542" y="5329574"/>
            <a:ext cx="682424" cy="450442"/>
          </a:xfrm>
          <a:prstGeom prst="rect">
            <a:avLst/>
          </a:prstGeom>
        </p:spPr>
      </p:pic>
      <p:pic>
        <p:nvPicPr>
          <p:cNvPr id="30" name="Imag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54297" y="5502728"/>
            <a:ext cx="1059460" cy="701720"/>
          </a:xfrm>
          <a:prstGeom prst="rect">
            <a:avLst/>
          </a:prstGeom>
        </p:spPr>
      </p:pic>
      <p:pic>
        <p:nvPicPr>
          <p:cNvPr id="31" name="Imag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77006" y="5554795"/>
            <a:ext cx="835586" cy="475128"/>
          </a:xfrm>
          <a:prstGeom prst="rect">
            <a:avLst/>
          </a:prstGeom>
        </p:spPr>
      </p:pic>
      <p:sp>
        <p:nvSpPr>
          <p:cNvPr id="32" name="Rectangle 31"/>
          <p:cNvSpPr/>
          <p:nvPr/>
        </p:nvSpPr>
        <p:spPr>
          <a:xfrm>
            <a:off x="9387856" y="6200398"/>
            <a:ext cx="3328283" cy="769441"/>
          </a:xfrm>
          <a:prstGeom prst="rect">
            <a:avLst/>
          </a:prstGeom>
        </p:spPr>
        <p:txBody>
          <a:bodyPr wrap="square">
            <a:spAutoFit/>
          </a:bodyPr>
          <a:lstStyle/>
          <a:p>
            <a:pPr algn="ctr">
              <a:defRPr/>
            </a:pPr>
            <a:r>
              <a:rPr lang="fr-FR" sz="1100" dirty="0" smtClean="0">
                <a:solidFill>
                  <a:prstClr val="black"/>
                </a:solidFill>
              </a:rPr>
              <a:t>Huiles de tournesol, soja, maïs bio </a:t>
            </a:r>
          </a:p>
          <a:p>
            <a:pPr algn="ctr">
              <a:defRPr/>
            </a:pPr>
            <a:r>
              <a:rPr lang="fr-FR" sz="1100" b="1" dirty="0" smtClean="0">
                <a:solidFill>
                  <a:prstClr val="black"/>
                </a:solidFill>
              </a:rPr>
              <a:t>Adoucissantes</a:t>
            </a:r>
          </a:p>
          <a:p>
            <a:pPr algn="ctr">
              <a:defRPr/>
            </a:pPr>
            <a:r>
              <a:rPr lang="fr-FR" sz="1100" b="1" dirty="0" smtClean="0">
                <a:solidFill>
                  <a:prstClr val="black"/>
                </a:solidFill>
              </a:rPr>
              <a:t>Réparatrices </a:t>
            </a:r>
            <a:endParaRPr lang="fr-FR" sz="1100" b="1" dirty="0">
              <a:solidFill>
                <a:prstClr val="black"/>
              </a:solidFill>
            </a:endParaRPr>
          </a:p>
          <a:p>
            <a:pPr lvl="0">
              <a:defRPr/>
            </a:pPr>
            <a:endParaRPr lang="fr-FR" sz="1100" dirty="0">
              <a:solidFill>
                <a:prstClr val="black"/>
              </a:solidFill>
            </a:endParaRPr>
          </a:p>
        </p:txBody>
      </p:sp>
      <p:pic>
        <p:nvPicPr>
          <p:cNvPr id="33" name="Imag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87294">
            <a:off x="7685284" y="4806677"/>
            <a:ext cx="794244" cy="423873"/>
          </a:xfrm>
          <a:prstGeom prst="rect">
            <a:avLst/>
          </a:prstGeom>
        </p:spPr>
      </p:pic>
      <p:pic>
        <p:nvPicPr>
          <p:cNvPr id="34" name="Imag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883617">
            <a:off x="9955798" y="4717987"/>
            <a:ext cx="794244" cy="423873"/>
          </a:xfrm>
          <a:prstGeom prst="rect">
            <a:avLst/>
          </a:prstGeom>
        </p:spPr>
      </p:pic>
      <p:sp>
        <p:nvSpPr>
          <p:cNvPr id="35" name="Rectangle 34"/>
          <p:cNvSpPr/>
          <p:nvPr/>
        </p:nvSpPr>
        <p:spPr>
          <a:xfrm>
            <a:off x="6872556" y="4541934"/>
            <a:ext cx="920632" cy="600164"/>
          </a:xfrm>
          <a:prstGeom prst="rect">
            <a:avLst/>
          </a:prstGeom>
        </p:spPr>
        <p:txBody>
          <a:bodyPr wrap="square">
            <a:spAutoFit/>
          </a:bodyPr>
          <a:lstStyle/>
          <a:p>
            <a:pPr algn="ctr">
              <a:defRPr/>
            </a:pPr>
            <a:r>
              <a:rPr lang="fr-FR" sz="1100" dirty="0" smtClean="0">
                <a:solidFill>
                  <a:prstClr val="black"/>
                </a:solidFill>
              </a:rPr>
              <a:t>PHYTO 58</a:t>
            </a:r>
          </a:p>
          <a:p>
            <a:pPr algn="ctr">
              <a:defRPr/>
            </a:pPr>
            <a:r>
              <a:rPr lang="fr-FR" sz="1100" b="1" dirty="0" smtClean="0">
                <a:solidFill>
                  <a:prstClr val="black"/>
                </a:solidFill>
              </a:rPr>
              <a:t>PS</a:t>
            </a:r>
            <a:endParaRPr lang="fr-FR" sz="1100" b="1" dirty="0">
              <a:solidFill>
                <a:prstClr val="black"/>
              </a:solidFill>
            </a:endParaRPr>
          </a:p>
          <a:p>
            <a:pPr lvl="0">
              <a:defRPr/>
            </a:pPr>
            <a:endParaRPr lang="fr-FR" sz="1100" dirty="0">
              <a:solidFill>
                <a:prstClr val="black"/>
              </a:solidFill>
            </a:endParaRPr>
          </a:p>
        </p:txBody>
      </p:sp>
      <p:sp>
        <p:nvSpPr>
          <p:cNvPr id="36" name="Rectangle 35"/>
          <p:cNvSpPr/>
          <p:nvPr/>
        </p:nvSpPr>
        <p:spPr>
          <a:xfrm>
            <a:off x="9130036" y="4541934"/>
            <a:ext cx="920632" cy="600164"/>
          </a:xfrm>
          <a:prstGeom prst="rect">
            <a:avLst/>
          </a:prstGeom>
        </p:spPr>
        <p:txBody>
          <a:bodyPr wrap="square">
            <a:spAutoFit/>
          </a:bodyPr>
          <a:lstStyle/>
          <a:p>
            <a:pPr algn="ctr">
              <a:defRPr/>
            </a:pPr>
            <a:r>
              <a:rPr lang="fr-FR" sz="1100" dirty="0" smtClean="0">
                <a:solidFill>
                  <a:prstClr val="black"/>
                </a:solidFill>
              </a:rPr>
              <a:t>PHYTO 58</a:t>
            </a:r>
          </a:p>
          <a:p>
            <a:pPr algn="ctr">
              <a:defRPr/>
            </a:pPr>
            <a:r>
              <a:rPr lang="fr-FR" sz="1100" b="1" dirty="0" smtClean="0">
                <a:solidFill>
                  <a:prstClr val="black"/>
                </a:solidFill>
              </a:rPr>
              <a:t>PNG</a:t>
            </a:r>
            <a:endParaRPr lang="fr-FR" sz="1100" b="1" dirty="0">
              <a:solidFill>
                <a:prstClr val="black"/>
              </a:solidFill>
            </a:endParaRPr>
          </a:p>
          <a:p>
            <a:pPr lvl="0">
              <a:defRPr/>
            </a:pPr>
            <a:endParaRPr lang="fr-FR" sz="1100" dirty="0">
              <a:solidFill>
                <a:prstClr val="black"/>
              </a:solidFill>
            </a:endParaRPr>
          </a:p>
        </p:txBody>
      </p:sp>
    </p:spTree>
    <p:extLst>
      <p:ext uri="{BB962C8B-B14F-4D97-AF65-F5344CB8AC3E}">
        <p14:creationId xmlns:p14="http://schemas.microsoft.com/office/powerpoint/2010/main" val="221094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6" grpId="0"/>
      <p:bldP spid="28" grpId="0"/>
      <p:bldP spid="32"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Phyto 52 contient …</a:t>
            </a:r>
            <a:endParaRPr lang="fr-FR" sz="3600" cap="small" dirty="0">
              <a:solidFill>
                <a:srgbClr val="3E3E3E"/>
              </a:solidFill>
              <a:latin typeface="KyivType Sans2" panose="00000500000000000000" pitchFamily="50" charset="0"/>
              <a:ea typeface="Roboto" panose="02000000000000000000" pitchFamily="2" charset="0"/>
            </a:endParaRPr>
          </a:p>
        </p:txBody>
      </p:sp>
      <p:grpSp>
        <p:nvGrpSpPr>
          <p:cNvPr id="8" name="Groupe 7"/>
          <p:cNvGrpSpPr/>
          <p:nvPr/>
        </p:nvGrpSpPr>
        <p:grpSpPr>
          <a:xfrm>
            <a:off x="3803257" y="2925224"/>
            <a:ext cx="3398655" cy="2453111"/>
            <a:chOff x="3803257" y="2925224"/>
            <a:chExt cx="3398655" cy="2453111"/>
          </a:xfrm>
        </p:grpSpPr>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377" y="2925224"/>
              <a:ext cx="1213644" cy="2453111"/>
            </a:xfrm>
            <a:prstGeom prst="rect">
              <a:avLst/>
            </a:prstGeom>
          </p:spPr>
        </p:pic>
        <p:sp>
          <p:nvSpPr>
            <p:cNvPr id="9" name="ZoneTexte 16"/>
            <p:cNvSpPr txBox="1"/>
            <p:nvPr/>
          </p:nvSpPr>
          <p:spPr>
            <a:xfrm>
              <a:off x="3803257" y="4170228"/>
              <a:ext cx="3398655"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smtClean="0">
                  <a:latin typeface="Roboto Light" panose="02000000000000000000" pitchFamily="2" charset="0"/>
                  <a:ea typeface="Roboto Light" panose="02000000000000000000" pitchFamily="2" charset="0"/>
                </a:rPr>
                <a:t>Peptide de bourgeons de hêtre</a:t>
              </a:r>
              <a:endParaRPr lang="fr-FR" dirty="0">
                <a:latin typeface="Roboto Light" panose="02000000000000000000" pitchFamily="2" charset="0"/>
                <a:ea typeface="Roboto Light" panose="02000000000000000000" pitchFamily="2" charset="0"/>
              </a:endParaRPr>
            </a:p>
          </p:txBody>
        </p:sp>
      </p:grpSp>
      <p:grpSp>
        <p:nvGrpSpPr>
          <p:cNvPr id="5" name="Groupe 4"/>
          <p:cNvGrpSpPr/>
          <p:nvPr/>
        </p:nvGrpSpPr>
        <p:grpSpPr>
          <a:xfrm>
            <a:off x="1099677" y="3285367"/>
            <a:ext cx="3135901" cy="1929950"/>
            <a:chOff x="1099677" y="3285367"/>
            <a:chExt cx="3135901" cy="1929950"/>
          </a:xfrm>
        </p:grpSpPr>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991" y="3285367"/>
              <a:ext cx="2983587" cy="1929950"/>
            </a:xfrm>
            <a:prstGeom prst="rect">
              <a:avLst/>
            </a:prstGeom>
          </p:spPr>
        </p:pic>
        <p:sp>
          <p:nvSpPr>
            <p:cNvPr id="7" name="ZoneTexte 16"/>
            <p:cNvSpPr txBox="1"/>
            <p:nvPr/>
          </p:nvSpPr>
          <p:spPr>
            <a:xfrm>
              <a:off x="1099677" y="4217334"/>
              <a:ext cx="2201873"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smtClean="0">
                  <a:latin typeface="Roboto Light" panose="02000000000000000000" pitchFamily="2" charset="0"/>
                  <a:ea typeface="Roboto Light" panose="02000000000000000000" pitchFamily="2" charset="0"/>
                </a:rPr>
                <a:t>Romarin</a:t>
              </a:r>
              <a:endParaRPr lang="fr-FR" dirty="0">
                <a:latin typeface="Roboto Light" panose="02000000000000000000" pitchFamily="2" charset="0"/>
                <a:ea typeface="Roboto Light" panose="02000000000000000000" pitchFamily="2" charset="0"/>
              </a:endParaRPr>
            </a:p>
          </p:txBody>
        </p:sp>
      </p:gr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grpSp>
        <p:nvGrpSpPr>
          <p:cNvPr id="15" name="Groupe 14"/>
          <p:cNvGrpSpPr/>
          <p:nvPr/>
        </p:nvGrpSpPr>
        <p:grpSpPr>
          <a:xfrm>
            <a:off x="7655648" y="3491346"/>
            <a:ext cx="2577319" cy="1681480"/>
            <a:chOff x="7655648" y="3491346"/>
            <a:chExt cx="2577319" cy="1681480"/>
          </a:xfrm>
        </p:grpSpPr>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0747" y="3491346"/>
              <a:ext cx="2522220" cy="1681480"/>
            </a:xfrm>
            <a:prstGeom prst="rect">
              <a:avLst/>
            </a:prstGeom>
          </p:spPr>
        </p:pic>
        <p:sp>
          <p:nvSpPr>
            <p:cNvPr id="14" name="ZoneTexte 16"/>
            <p:cNvSpPr txBox="1"/>
            <p:nvPr/>
          </p:nvSpPr>
          <p:spPr>
            <a:xfrm>
              <a:off x="7655648" y="4222875"/>
              <a:ext cx="2201873"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smtClean="0">
                  <a:latin typeface="Roboto Light" panose="02000000000000000000" pitchFamily="2" charset="0"/>
                  <a:ea typeface="Roboto Light" panose="02000000000000000000" pitchFamily="2" charset="0"/>
                </a:rPr>
                <a:t>Peptide d’hibiscus</a:t>
              </a:r>
              <a:endParaRPr lang="fr-FR" dirty="0">
                <a:latin typeface="Roboto Light" panose="02000000000000000000" pitchFamily="2" charset="0"/>
                <a:ea typeface="Roboto Light" panose="02000000000000000000" pitchFamily="2" charset="0"/>
              </a:endParaRPr>
            </a:p>
          </p:txBody>
        </p:sp>
      </p:grpSp>
      <p:sp>
        <p:nvSpPr>
          <p:cNvPr id="18"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410552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PHYTO 52</a:t>
            </a:r>
            <a:endParaRPr lang="fr-FR" sz="5000" dirty="0">
              <a:solidFill>
                <a:schemeClr val="accent1">
                  <a:lumMod val="20000"/>
                  <a:lumOff val="80000"/>
                </a:schemeClr>
              </a:solidFill>
            </a:endParaRPr>
          </a:p>
        </p:txBody>
      </p:sp>
      <p:sp>
        <p:nvSpPr>
          <p:cNvPr id="6" name="Rectangle 5"/>
          <p:cNvSpPr/>
          <p:nvPr/>
        </p:nvSpPr>
        <p:spPr>
          <a:xfrm>
            <a:off x="0" y="1448481"/>
            <a:ext cx="12192000" cy="707886"/>
          </a:xfrm>
          <a:prstGeom prst="rect">
            <a:avLst/>
          </a:prstGeom>
        </p:spPr>
        <p:txBody>
          <a:bodyPr wrap="square">
            <a:spAutoFit/>
          </a:bodyPr>
          <a:lstStyle/>
          <a:p>
            <a:pPr algn="ctr">
              <a:defRPr/>
            </a:pPr>
            <a:r>
              <a:rPr lang="fr-FR" sz="2000" i="1" dirty="0">
                <a:solidFill>
                  <a:prstClr val="black"/>
                </a:solidFill>
                <a:latin typeface="KyivType Sans2" panose="00000500000000000000" pitchFamily="50" charset="0"/>
              </a:rPr>
              <a:t>Crème de nuit </a:t>
            </a:r>
            <a:r>
              <a:rPr lang="fr-FR" sz="2000" i="1" dirty="0" smtClean="0">
                <a:solidFill>
                  <a:prstClr val="black"/>
                </a:solidFill>
                <a:latin typeface="KyivType Sans2" panose="00000500000000000000" pitchFamily="50" charset="0"/>
              </a:rPr>
              <a:t>raffermissante et </a:t>
            </a:r>
            <a:r>
              <a:rPr lang="fr-FR" sz="2000" i="1" dirty="0">
                <a:solidFill>
                  <a:prstClr val="black"/>
                </a:solidFill>
                <a:latin typeface="KyivType Sans2" panose="00000500000000000000" pitchFamily="50" charset="0"/>
              </a:rPr>
              <a:t>vivifiante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i="1" dirty="0">
              <a:solidFill>
                <a:prstClr val="black"/>
              </a:solidFill>
              <a:latin typeface="+mj-lt"/>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220182" y="2901385"/>
            <a:ext cx="513601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prstClr val="black"/>
                </a:solidFill>
                <a:latin typeface="Roboto Light" panose="020B0604020202020204" charset="0"/>
                <a:ea typeface="Roboto Light" panose="020B0604020202020204" charset="0"/>
              </a:rPr>
              <a:t>Raffermit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prstClr val="black"/>
                </a:solidFill>
                <a:latin typeface="Roboto Light" panose="020B0604020202020204" charset="0"/>
                <a:ea typeface="Roboto Light" panose="020B0604020202020204" charset="0"/>
              </a:rPr>
              <a:t>Vivifie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prstClr val="black"/>
                </a:solidFill>
                <a:latin typeface="Roboto Light" panose="020B0604020202020204" charset="0"/>
                <a:ea typeface="Roboto Light" panose="020B0604020202020204" charset="0"/>
              </a:rPr>
              <a:t>Eclaircit le teint</a:t>
            </a:r>
            <a:endParaRPr lang="fr-FR" dirty="0">
              <a:solidFill>
                <a:prstClr val="black"/>
              </a:solidFill>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Roboto Light" panose="020B0604020202020204" charset="0"/>
                <a:ea typeface="Roboto Light" panose="020B0604020202020204" charset="0"/>
              </a:rPr>
              <a:t> </a:t>
            </a:r>
          </a:p>
        </p:txBody>
      </p:sp>
      <p:sp>
        <p:nvSpPr>
          <p:cNvPr id="9" name="Rectangle 8"/>
          <p:cNvSpPr/>
          <p:nvPr/>
        </p:nvSpPr>
        <p:spPr>
          <a:xfrm>
            <a:off x="3917749" y="5809989"/>
            <a:ext cx="4351035" cy="923330"/>
          </a:xfrm>
          <a:prstGeom prst="rect">
            <a:avLst/>
          </a:prstGeom>
          <a:solidFill>
            <a:schemeClr val="bg1"/>
          </a:solidFill>
        </p:spPr>
        <p:txBody>
          <a:bodyPr wrap="square">
            <a:spAutoFit/>
          </a:bodyPr>
          <a:lstStyle/>
          <a:p>
            <a:endParaRPr lang="fr-FR" dirty="0"/>
          </a:p>
          <a:p>
            <a:r>
              <a:rPr lang="fr-FR" dirty="0" smtClean="0"/>
              <a:t>Les </a:t>
            </a:r>
            <a:r>
              <a:rPr lang="fr-FR" dirty="0"/>
              <a:t>peaux fatiguées </a:t>
            </a:r>
            <a:r>
              <a:rPr lang="fr-FR" dirty="0" smtClean="0"/>
              <a:t>sont dynamisées </a:t>
            </a:r>
            <a:r>
              <a:rPr lang="fr-FR" dirty="0"/>
              <a:t>et </a:t>
            </a:r>
            <a:r>
              <a:rPr lang="fr-FR" dirty="0" smtClean="0"/>
              <a:t>tonifiées.</a:t>
            </a:r>
            <a:endParaRPr lang="fr-FR" dirty="0"/>
          </a:p>
        </p:txBody>
      </p:sp>
      <p:sp>
        <p:nvSpPr>
          <p:cNvPr id="10" name="ZoneTexte 9"/>
          <p:cNvSpPr txBox="1"/>
          <p:nvPr/>
        </p:nvSpPr>
        <p:spPr>
          <a:xfrm>
            <a:off x="2008952" y="4717694"/>
            <a:ext cx="2330783" cy="646331"/>
          </a:xfrm>
          <a:prstGeom prst="rect">
            <a:avLst/>
          </a:prstGeom>
          <a:solidFill>
            <a:schemeClr val="bg1"/>
          </a:solidFill>
          <a:effectLst>
            <a:softEdge rad="63500"/>
          </a:effectLst>
        </p:spPr>
        <p:txBody>
          <a:bodyPr wrap="square" rtlCol="0">
            <a:spAutoFit/>
          </a:bodyPr>
          <a:lstStyle/>
          <a:p>
            <a:r>
              <a:rPr lang="fr-FR" dirty="0" smtClean="0">
                <a:solidFill>
                  <a:prstClr val="black"/>
                </a:solidFill>
              </a:rPr>
              <a:t>Peaux atones </a:t>
            </a:r>
            <a:endParaRPr lang="fr-FR" dirty="0">
              <a:solidFill>
                <a:prstClr val="black"/>
              </a:solidFill>
            </a:endParaRPr>
          </a:p>
          <a:p>
            <a:pPr>
              <a:defRPr/>
            </a:pP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smtClean="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endPar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endParaRP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871251" flipV="1">
            <a:off x="6292358" y="2688606"/>
            <a:ext cx="5202393" cy="4215839"/>
          </a:xfrm>
          <a:prstGeom prst="rect">
            <a:avLst/>
          </a:prstGeom>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1465" y="813816"/>
            <a:ext cx="3886569" cy="5830489"/>
          </a:xfrm>
          <a:prstGeom prst="rect">
            <a:avLst/>
          </a:prstGeom>
        </p:spPr>
      </p:pic>
    </p:spTree>
    <p:extLst>
      <p:ext uri="{BB962C8B-B14F-4D97-AF65-F5344CB8AC3E}">
        <p14:creationId xmlns:p14="http://schemas.microsoft.com/office/powerpoint/2010/main" val="1840607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PHYTO 52</a:t>
            </a:r>
            <a:endParaRPr lang="fr-FR" sz="5000" dirty="0">
              <a:solidFill>
                <a:schemeClr val="accent1">
                  <a:lumMod val="20000"/>
                  <a:lumOff val="80000"/>
                </a:schemeClr>
              </a:solidFill>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49430" flipV="1">
            <a:off x="123835" y="5143049"/>
            <a:ext cx="1352829" cy="1096286"/>
          </a:xfrm>
          <a:prstGeom prst="rect">
            <a:avLst/>
          </a:prstGeom>
        </p:spPr>
      </p:pic>
      <p:sp>
        <p:nvSpPr>
          <p:cNvPr id="16" name="ZoneTexte 15"/>
          <p:cNvSpPr txBox="1"/>
          <p:nvPr/>
        </p:nvSpPr>
        <p:spPr>
          <a:xfrm>
            <a:off x="3472140" y="1823516"/>
            <a:ext cx="8097560" cy="2860358"/>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smtClean="0"/>
              <a:t>	Le </a:t>
            </a:r>
            <a:r>
              <a:rPr lang="fr-FR" dirty="0"/>
              <a:t>soir, après le </a:t>
            </a:r>
            <a:r>
              <a:rPr lang="fr-FR" dirty="0" smtClean="0"/>
              <a:t>nettoyage </a:t>
            </a:r>
            <a:r>
              <a:rPr lang="fr-FR" dirty="0"/>
              <a:t>et la brumisation </a:t>
            </a:r>
            <a:r>
              <a:rPr lang="fr-FR" dirty="0" smtClean="0"/>
              <a:t>de la </a:t>
            </a:r>
            <a:r>
              <a:rPr lang="fr-FR" dirty="0"/>
              <a:t>Lotion </a:t>
            </a:r>
            <a:r>
              <a:rPr lang="fr-FR" dirty="0" smtClean="0"/>
              <a:t>Yon-Ka</a:t>
            </a:r>
            <a:r>
              <a:rPr lang="fr-FR" dirty="0"/>
              <a:t>, </a:t>
            </a:r>
            <a:endParaRPr lang="fr-FR" dirty="0" smtClean="0"/>
          </a:p>
          <a:p>
            <a:pPr>
              <a:defRPr/>
            </a:pPr>
            <a:r>
              <a:rPr lang="fr-FR" dirty="0" smtClean="0"/>
              <a:t>	appliquer </a:t>
            </a:r>
            <a:r>
              <a:rPr lang="fr-FR" dirty="0"/>
              <a:t>la crème </a:t>
            </a:r>
            <a:r>
              <a:rPr lang="fr-FR" b="1" dirty="0" smtClean="0"/>
              <a:t>PHYTO 52 </a:t>
            </a:r>
            <a:r>
              <a:rPr lang="fr-FR" dirty="0" smtClean="0"/>
              <a:t>par </a:t>
            </a:r>
            <a:r>
              <a:rPr lang="fr-FR" dirty="0"/>
              <a:t>effleurages </a:t>
            </a:r>
            <a:r>
              <a:rPr lang="fr-FR" dirty="0" smtClean="0"/>
              <a:t>et pincements 	toniques sur </a:t>
            </a:r>
            <a:r>
              <a:rPr lang="fr-FR" dirty="0"/>
              <a:t>le </a:t>
            </a:r>
            <a:r>
              <a:rPr lang="fr-FR" dirty="0" smtClean="0"/>
              <a:t>visage </a:t>
            </a:r>
            <a:r>
              <a:rPr lang="fr-FR" dirty="0"/>
              <a:t>et le cou</a:t>
            </a:r>
            <a:r>
              <a:rPr lang="fr-FR" dirty="0" smtClean="0"/>
              <a:t>.</a:t>
            </a:r>
          </a:p>
          <a:p>
            <a:pPr>
              <a:defRPr/>
            </a:pPr>
            <a:endParaRPr lang="fr-FR" dirty="0"/>
          </a:p>
          <a:p>
            <a:r>
              <a:rPr lang="fr-FR" dirty="0" smtClean="0"/>
              <a:t>	Pour une cure intensive raffermissante : Ajouter le booster LIFT+ à 	sa crème pendant 1 mois. </a:t>
            </a:r>
          </a:p>
          <a:p>
            <a:endParaRPr lang="fr-FR" dirty="0" smtClean="0"/>
          </a:p>
          <a:p>
            <a:r>
              <a:rPr lang="fr-FR" dirty="0" smtClean="0"/>
              <a:t>	S’applique localement sur les </a:t>
            </a:r>
            <a:r>
              <a:rPr lang="fr-FR" dirty="0"/>
              <a:t>pores dilatés, </a:t>
            </a:r>
            <a:r>
              <a:rPr lang="fr-FR" dirty="0" smtClean="0"/>
              <a:t>grains </a:t>
            </a:r>
            <a:r>
              <a:rPr lang="fr-FR" dirty="0"/>
              <a:t>de </a:t>
            </a:r>
            <a:r>
              <a:rPr lang="fr-FR" dirty="0" err="1" smtClean="0"/>
              <a:t>milium</a:t>
            </a:r>
            <a:r>
              <a:rPr lang="fr-FR" dirty="0" smtClean="0"/>
              <a:t> et </a:t>
            </a:r>
            <a:r>
              <a:rPr lang="fr-FR" dirty="0"/>
              <a:t>	</a:t>
            </a:r>
            <a:r>
              <a:rPr lang="fr-FR" dirty="0" smtClean="0"/>
              <a:t>acné </a:t>
            </a:r>
            <a:r>
              <a:rPr lang="fr-FR" dirty="0" err="1" smtClean="0"/>
              <a:t>microkystique</a:t>
            </a:r>
            <a:r>
              <a:rPr lang="fr-FR" dirty="0" smtClean="0"/>
              <a:t>.</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523" y="3253695"/>
            <a:ext cx="768389" cy="692186"/>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573" y="2009755"/>
            <a:ext cx="787440" cy="755689"/>
          </a:xfrm>
          <a:prstGeom prst="rect">
            <a:avLst/>
          </a:prstGeom>
        </p:spPr>
      </p:pic>
      <p:sp>
        <p:nvSpPr>
          <p:cNvPr id="19" name="Rectangle 18"/>
          <p:cNvSpPr/>
          <p:nvPr/>
        </p:nvSpPr>
        <p:spPr>
          <a:xfrm>
            <a:off x="-329903" y="6257836"/>
            <a:ext cx="3328283" cy="600164"/>
          </a:xfrm>
          <a:prstGeom prst="rect">
            <a:avLst/>
          </a:prstGeom>
        </p:spPr>
        <p:txBody>
          <a:bodyPr wrap="square">
            <a:spAutoFit/>
          </a:bodyPr>
          <a:lstStyle/>
          <a:p>
            <a:pPr algn="ctr">
              <a:defRPr/>
            </a:pPr>
            <a:r>
              <a:rPr lang="fr-FR" sz="1100" dirty="0" smtClean="0">
                <a:solidFill>
                  <a:prstClr val="black"/>
                </a:solidFill>
              </a:rPr>
              <a:t>Romarin &amp; Quintessence </a:t>
            </a:r>
          </a:p>
          <a:p>
            <a:pPr algn="ctr">
              <a:defRPr/>
            </a:pPr>
            <a:r>
              <a:rPr lang="fr-FR" sz="1100" b="1" dirty="0">
                <a:solidFill>
                  <a:prstClr val="black"/>
                </a:solidFill>
              </a:rPr>
              <a:t>Raffermissant/ Drainant/ </a:t>
            </a:r>
            <a:endParaRPr lang="fr-FR" sz="1100" b="1" dirty="0" smtClean="0">
              <a:solidFill>
                <a:prstClr val="black"/>
              </a:solidFill>
            </a:endParaRPr>
          </a:p>
          <a:p>
            <a:pPr algn="ctr">
              <a:defRPr/>
            </a:pPr>
            <a:r>
              <a:rPr lang="fr-FR" sz="1100" b="1" dirty="0" smtClean="0">
                <a:solidFill>
                  <a:prstClr val="black"/>
                </a:solidFill>
              </a:rPr>
              <a:t>Tonifiant</a:t>
            </a:r>
            <a:r>
              <a:rPr lang="fr-FR" sz="1100" b="1" dirty="0">
                <a:solidFill>
                  <a:prstClr val="black"/>
                </a:solidFill>
              </a:rPr>
              <a:t>/ </a:t>
            </a:r>
            <a:r>
              <a:rPr lang="fr-FR" sz="1100" b="1" dirty="0" err="1">
                <a:solidFill>
                  <a:prstClr val="black"/>
                </a:solidFill>
              </a:rPr>
              <a:t>Detoxifiant</a:t>
            </a:r>
            <a:endParaRPr lang="fr-FR" sz="1100" dirty="0">
              <a:solidFill>
                <a:prstClr val="black"/>
              </a:solidFill>
            </a:endParaRPr>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668" y="5132152"/>
            <a:ext cx="945599" cy="1002612"/>
          </a:xfrm>
          <a:prstGeom prst="rect">
            <a:avLst/>
          </a:prstGeom>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3322" y="5314902"/>
            <a:ext cx="581814" cy="798225"/>
          </a:xfrm>
          <a:prstGeom prst="rect">
            <a:avLst/>
          </a:prstGeom>
        </p:spPr>
      </p:pic>
      <p:sp>
        <p:nvSpPr>
          <p:cNvPr id="23" name="Rectangle 22"/>
          <p:cNvSpPr/>
          <p:nvPr/>
        </p:nvSpPr>
        <p:spPr>
          <a:xfrm>
            <a:off x="2540715" y="6257836"/>
            <a:ext cx="2340611" cy="600164"/>
          </a:xfrm>
          <a:prstGeom prst="rect">
            <a:avLst/>
          </a:prstGeom>
        </p:spPr>
        <p:txBody>
          <a:bodyPr wrap="square">
            <a:spAutoFit/>
          </a:bodyPr>
          <a:lstStyle/>
          <a:p>
            <a:pPr algn="ctr">
              <a:defRPr/>
            </a:pPr>
            <a:r>
              <a:rPr lang="fr-FR" sz="1100" dirty="0" smtClean="0">
                <a:solidFill>
                  <a:prstClr val="black"/>
                </a:solidFill>
              </a:rPr>
              <a:t>Peptides de bourgeon de hêtre</a:t>
            </a:r>
          </a:p>
          <a:p>
            <a:pPr algn="ctr">
              <a:defRPr/>
            </a:pPr>
            <a:r>
              <a:rPr lang="fr-FR" sz="1100" b="1" dirty="0" smtClean="0">
                <a:solidFill>
                  <a:prstClr val="black"/>
                </a:solidFill>
              </a:rPr>
              <a:t>Restructurant, lissant, régénérant</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809951" y="6196802"/>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9437905" y="6218848"/>
            <a:ext cx="3328283" cy="600164"/>
          </a:xfrm>
          <a:prstGeom prst="rect">
            <a:avLst/>
          </a:prstGeom>
        </p:spPr>
        <p:txBody>
          <a:bodyPr wrap="square">
            <a:spAutoFit/>
          </a:bodyPr>
          <a:lstStyle/>
          <a:p>
            <a:pPr algn="ctr">
              <a:defRPr/>
            </a:pPr>
            <a:r>
              <a:rPr lang="fr-FR" sz="1100" dirty="0" smtClean="0">
                <a:solidFill>
                  <a:prstClr val="black"/>
                </a:solidFill>
              </a:rPr>
              <a:t>Vitamine E</a:t>
            </a:r>
          </a:p>
          <a:p>
            <a:pPr algn="ctr">
              <a:defRPr/>
            </a:pPr>
            <a:r>
              <a:rPr lang="fr-FR" sz="1100" b="1" dirty="0" smtClean="0">
                <a:solidFill>
                  <a:prstClr val="black"/>
                </a:solidFill>
              </a:rPr>
              <a:t>Anti oxydant </a:t>
            </a:r>
            <a:endParaRPr lang="fr-FR" sz="1100" b="1" dirty="0">
              <a:solidFill>
                <a:prstClr val="black"/>
              </a:solidFill>
            </a:endParaRPr>
          </a:p>
          <a:p>
            <a:pPr lvl="0">
              <a:defRPr/>
            </a:pPr>
            <a:endParaRPr lang="fr-FR" sz="1100" dirty="0">
              <a:solidFill>
                <a:prstClr val="black"/>
              </a:solidFill>
            </a:endParaRPr>
          </a:p>
        </p:txBody>
      </p:sp>
      <p:sp>
        <p:nvSpPr>
          <p:cNvPr id="26" name="Rectangle 25"/>
          <p:cNvSpPr/>
          <p:nvPr/>
        </p:nvSpPr>
        <p:spPr>
          <a:xfrm>
            <a:off x="4226676" y="6221779"/>
            <a:ext cx="3328283" cy="600164"/>
          </a:xfrm>
          <a:prstGeom prst="rect">
            <a:avLst/>
          </a:prstGeom>
        </p:spPr>
        <p:txBody>
          <a:bodyPr wrap="square">
            <a:spAutoFit/>
          </a:bodyPr>
          <a:lstStyle/>
          <a:p>
            <a:pPr algn="ctr">
              <a:defRPr/>
            </a:pPr>
            <a:r>
              <a:rPr lang="fr-FR" sz="1100" dirty="0" smtClean="0">
                <a:solidFill>
                  <a:prstClr val="black"/>
                </a:solidFill>
              </a:rPr>
              <a:t>Huile de noisette</a:t>
            </a:r>
          </a:p>
          <a:p>
            <a:pPr algn="ctr">
              <a:defRPr/>
            </a:pPr>
            <a:r>
              <a:rPr lang="fr-FR" sz="1100" b="1" dirty="0" smtClean="0">
                <a:solidFill>
                  <a:prstClr val="black"/>
                </a:solidFill>
              </a:rPr>
              <a:t>Nourrissant, réparateur</a:t>
            </a:r>
            <a:endParaRPr lang="fr-FR" sz="1100" b="1" dirty="0">
              <a:solidFill>
                <a:prstClr val="black"/>
              </a:solidFill>
            </a:endParaRPr>
          </a:p>
          <a:p>
            <a:pPr lvl="0">
              <a:defRPr/>
            </a:pPr>
            <a:endParaRPr lang="fr-FR" sz="1100" dirty="0">
              <a:solidFill>
                <a:prstClr val="black"/>
              </a:solidFill>
            </a:endParaRPr>
          </a:p>
        </p:txBody>
      </p:sp>
      <p:sp>
        <p:nvSpPr>
          <p:cNvPr id="28" name="Rectangle 27"/>
          <p:cNvSpPr/>
          <p:nvPr/>
        </p:nvSpPr>
        <p:spPr>
          <a:xfrm>
            <a:off x="6887859" y="6215090"/>
            <a:ext cx="3328283" cy="600164"/>
          </a:xfrm>
          <a:prstGeom prst="rect">
            <a:avLst/>
          </a:prstGeom>
        </p:spPr>
        <p:txBody>
          <a:bodyPr wrap="square">
            <a:spAutoFit/>
          </a:bodyPr>
          <a:lstStyle/>
          <a:p>
            <a:pPr algn="ctr">
              <a:defRPr/>
            </a:pPr>
            <a:r>
              <a:rPr lang="fr-FR" sz="1100" dirty="0" err="1" smtClean="0">
                <a:solidFill>
                  <a:prstClr val="black"/>
                </a:solidFill>
              </a:rPr>
              <a:t>Aloe</a:t>
            </a:r>
            <a:r>
              <a:rPr lang="fr-FR" sz="1100" dirty="0" smtClean="0">
                <a:solidFill>
                  <a:prstClr val="black"/>
                </a:solidFill>
              </a:rPr>
              <a:t> Vera, glycérine végétale</a:t>
            </a:r>
          </a:p>
          <a:p>
            <a:pPr algn="ctr">
              <a:defRPr/>
            </a:pPr>
            <a:r>
              <a:rPr lang="fr-FR" sz="1100" b="1" dirty="0" smtClean="0">
                <a:solidFill>
                  <a:prstClr val="black"/>
                </a:solidFill>
              </a:rPr>
              <a:t>Hydratant, adoucissant</a:t>
            </a:r>
            <a:endParaRPr lang="fr-FR" sz="1100" b="1" dirty="0">
              <a:solidFill>
                <a:prstClr val="black"/>
              </a:solidFill>
            </a:endParaRPr>
          </a:p>
          <a:p>
            <a:pPr lvl="0">
              <a:defRPr/>
            </a:pPr>
            <a:endParaRPr lang="fr-FR" sz="1100" dirty="0">
              <a:solidFill>
                <a:prstClr val="black"/>
              </a:solidFill>
            </a:endParaRPr>
          </a:p>
        </p:txBody>
      </p:sp>
      <p:pic>
        <p:nvPicPr>
          <p:cNvPr id="37" name="Imag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894" y="671398"/>
            <a:ext cx="2867976" cy="4302433"/>
          </a:xfrm>
          <a:prstGeom prst="rect">
            <a:avLst/>
          </a:prstGeom>
        </p:spPr>
      </p:pic>
      <p:pic>
        <p:nvPicPr>
          <p:cNvPr id="6" name="Imag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165095">
            <a:off x="3323305" y="5116336"/>
            <a:ext cx="617252" cy="1247638"/>
          </a:xfrm>
          <a:prstGeom prst="rect">
            <a:avLst/>
          </a:prstGeom>
        </p:spPr>
      </p:pic>
      <p:pic>
        <p:nvPicPr>
          <p:cNvPr id="7" name="Imag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0206" y="5291620"/>
            <a:ext cx="1050636" cy="843144"/>
          </a:xfrm>
          <a:prstGeom prst="rect">
            <a:avLst/>
          </a:prstGeom>
        </p:spPr>
      </p:pic>
      <p:pic>
        <p:nvPicPr>
          <p:cNvPr id="8" name="Imag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7504" y="5269803"/>
            <a:ext cx="1290986" cy="864961"/>
          </a:xfrm>
          <a:prstGeom prst="rect">
            <a:avLst/>
          </a:prstGeom>
        </p:spPr>
      </p:pic>
      <p:pic>
        <p:nvPicPr>
          <p:cNvPr id="9" name="Imag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42508" y="5268560"/>
            <a:ext cx="943190" cy="943190"/>
          </a:xfrm>
          <a:prstGeom prst="rect">
            <a:avLst/>
          </a:prstGeom>
        </p:spPr>
      </p:pic>
    </p:spTree>
    <p:extLst>
      <p:ext uri="{BB962C8B-B14F-4D97-AF65-F5344CB8AC3E}">
        <p14:creationId xmlns:p14="http://schemas.microsoft.com/office/powerpoint/2010/main" val="35674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J’ai mauvaise mine et j’habite en ville, quelle crème de nuit je peux utiliser ?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PHYTO 58</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PHYTO52</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22194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754326"/>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L’ovale de mon visage commence à se relâcher, quelle crème de nuit je peux utiliser ?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PHYTO 58</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PHYTO52</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733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Quels sont les actifs phares </a:t>
            </a:r>
          </a:p>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d’Elastine Nuit ?</a:t>
            </a:r>
            <a:endParaRPr lang="fr-FR" sz="3600" cap="small" dirty="0">
              <a:solidFill>
                <a:srgbClr val="3E3E3E"/>
              </a:solidFill>
              <a:latin typeface="KyivType Sans2" panose="00000500000000000000" pitchFamily="50" charset="0"/>
              <a:ea typeface="Roboto" panose="02000000000000000000" pitchFamily="2" charset="0"/>
            </a:endParaRPr>
          </a:p>
        </p:txBody>
      </p:sp>
      <p:sp>
        <p:nvSpPr>
          <p:cNvPr id="15" name="Rectangle 14"/>
          <p:cNvSpPr/>
          <p:nvPr/>
        </p:nvSpPr>
        <p:spPr>
          <a:xfrm>
            <a:off x="3159895" y="3798608"/>
            <a:ext cx="2674831" cy="707886"/>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Peptides de bourgeons de hêtre</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755343" y="4890346"/>
            <a:ext cx="2713108" cy="70920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Peptides de lait</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6615292" y="4879289"/>
            <a:ext cx="2677014" cy="70920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Peptides d’</a:t>
            </a:r>
            <a:r>
              <a:rPr lang="fr-FR" sz="2000" spc="50" dirty="0" err="1" smtClean="0">
                <a:solidFill>
                  <a:srgbClr val="3E3E3E"/>
                </a:solidFill>
                <a:latin typeface="Roboto" panose="02000000000000000000" pitchFamily="2" charset="0"/>
                <a:ea typeface="Roboto" panose="02000000000000000000" pitchFamily="2" charset="0"/>
                <a:cs typeface="Roboto Mono"/>
              </a:rPr>
              <a:t>elastine</a:t>
            </a:r>
            <a:endParaRPr lang="fr-FR" sz="2000" spc="50" dirty="0" smtClean="0">
              <a:solidFill>
                <a:srgbClr val="3E3E3E"/>
              </a:solidFill>
              <a:latin typeface="Roboto" panose="02000000000000000000" pitchFamily="2" charset="0"/>
              <a:ea typeface="Roboto" panose="02000000000000000000" pitchFamily="2" charset="0"/>
              <a:cs typeface="Roboto Mono"/>
            </a:endParaRPr>
          </a:p>
        </p:txBody>
      </p:sp>
      <p:pic>
        <p:nvPicPr>
          <p:cNvPr id="1026" name="Picture 2" descr="ingredient-huile-de-germe-de-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2739" y="3567746"/>
            <a:ext cx="1883619" cy="1070605"/>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5410" y="3115433"/>
            <a:ext cx="739215" cy="1494158"/>
          </a:xfrm>
          <a:prstGeom prst="rect">
            <a:avLst/>
          </a:prstGeom>
        </p:spPr>
      </p:pic>
      <p:sp>
        <p:nvSpPr>
          <p:cNvPr id="19" name="Rectangle 18"/>
          <p:cNvSpPr/>
          <p:nvPr/>
        </p:nvSpPr>
        <p:spPr>
          <a:xfrm>
            <a:off x="6408529" y="3801452"/>
            <a:ext cx="2674831" cy="707886"/>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kumimoji="0" lang="fr-FR" sz="2000" b="0" i="0" u="none" strike="noStrike" kern="1200" cap="none" spc="50" normalizeH="0" baseline="0" noProof="0" dirty="0" smtClean="0">
                <a:ln>
                  <a:noFill/>
                </a:ln>
                <a:solidFill>
                  <a:srgbClr val="3E3E3E"/>
                </a:solidFill>
                <a:effectLst/>
                <a:uLnTx/>
                <a:uFillTx/>
                <a:latin typeface="Roboto" panose="02000000000000000000" pitchFamily="2" charset="0"/>
                <a:ea typeface="Roboto" panose="02000000000000000000" pitchFamily="2" charset="0"/>
                <a:cs typeface="Roboto Mono"/>
              </a:rPr>
              <a:t>Huile</a:t>
            </a:r>
            <a:r>
              <a:rPr kumimoji="0" lang="fr-FR" sz="2000" b="0" i="0" u="none" strike="noStrike" kern="1200" cap="none" spc="50" normalizeH="0" noProof="0" dirty="0" smtClean="0">
                <a:ln>
                  <a:noFill/>
                </a:ln>
                <a:solidFill>
                  <a:srgbClr val="3E3E3E"/>
                </a:solidFill>
                <a:effectLst/>
                <a:uLnTx/>
                <a:uFillTx/>
                <a:latin typeface="Roboto" panose="02000000000000000000" pitchFamily="2" charset="0"/>
                <a:ea typeface="Roboto" panose="02000000000000000000" pitchFamily="2" charset="0"/>
                <a:cs typeface="Roboto Mono"/>
              </a:rPr>
              <a:t> de </a:t>
            </a:r>
          </a:p>
          <a:p>
            <a:pPr marL="148590" marR="0" lvl="0" indent="0" algn="ctr" defTabSz="914400" rtl="0" eaLnBrk="1" fontAlgn="auto" latinLnBrk="0" hangingPunct="1">
              <a:lnSpc>
                <a:spcPct val="100000"/>
              </a:lnSpc>
              <a:spcAft>
                <a:spcPts val="0"/>
              </a:spcAft>
              <a:buClrTx/>
              <a:buSzTx/>
              <a:buFontTx/>
              <a:buNone/>
              <a:tabLst/>
              <a:defRPr/>
            </a:pPr>
            <a:r>
              <a:rPr kumimoji="0" lang="fr-FR" sz="2000" b="0" i="0" u="none" strike="noStrike" kern="1200" cap="none" spc="50" normalizeH="0" noProof="0" dirty="0" smtClean="0">
                <a:ln>
                  <a:noFill/>
                </a:ln>
                <a:solidFill>
                  <a:srgbClr val="3E3E3E"/>
                </a:solidFill>
                <a:effectLst/>
                <a:uLnTx/>
                <a:uFillTx/>
                <a:latin typeface="Roboto" panose="02000000000000000000" pitchFamily="2" charset="0"/>
                <a:ea typeface="Roboto" panose="02000000000000000000" pitchFamily="2" charset="0"/>
                <a:cs typeface="Roboto Mono"/>
              </a:rPr>
              <a:t>germes de blé</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pic>
        <p:nvPicPr>
          <p:cNvPr id="1028" name="Picture 4" descr="ingredient-peptides-d-elastine-et-de-la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8308" y="4493650"/>
            <a:ext cx="1089700" cy="1494845"/>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190238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135451" y="0"/>
            <a:ext cx="12462902" cy="6968755"/>
          </a:xfrm>
          <a:prstGeom prst="rect">
            <a:avLst/>
          </a:prstGeom>
        </p:spPr>
      </p:pic>
      <p:sp>
        <p:nvSpPr>
          <p:cNvPr id="4" name="Titre 2"/>
          <p:cNvSpPr txBox="1">
            <a:spLocks/>
          </p:cNvSpPr>
          <p:nvPr/>
        </p:nvSpPr>
        <p:spPr>
          <a:xfrm>
            <a:off x="8714630" y="2154693"/>
            <a:ext cx="3191760" cy="2091303"/>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solidFill>
                  <a:schemeClr val="accent1">
                    <a:lumMod val="20000"/>
                    <a:lumOff val="80000"/>
                  </a:schemeClr>
                </a:solidFill>
              </a:rPr>
              <a:t>L’équipe formation Yon-Ka est très heureuse de vous annoncer la naissance d’Ari, le bébé de Sophie. </a:t>
            </a:r>
          </a:p>
        </p:txBody>
      </p:sp>
      <p:pic>
        <p:nvPicPr>
          <p:cNvPr id="1026" name="765F07BA-A28F-4125-B977-5F21553684C6">
            <a:extLst>
              <a:ext uri="{FF2B5EF4-FFF2-40B4-BE49-F238E27FC236}">
                <a16:creationId xmlns:a16="http://schemas.microsoft.com/office/drawing/2014/main" id="{7A963454-F335-4640-A3C8-1901F6789F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125" y="0"/>
            <a:ext cx="8478986" cy="717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512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ELASTINE NUIT</a:t>
            </a:r>
            <a:endParaRPr lang="fr-FR" sz="5000" dirty="0">
              <a:solidFill>
                <a:schemeClr val="accent1">
                  <a:lumMod val="20000"/>
                  <a:lumOff val="80000"/>
                </a:schemeClr>
              </a:solidFill>
            </a:endParaRPr>
          </a:p>
        </p:txBody>
      </p:sp>
      <p:sp>
        <p:nvSpPr>
          <p:cNvPr id="6" name="Rectangle 5"/>
          <p:cNvSpPr/>
          <p:nvPr/>
        </p:nvSpPr>
        <p:spPr>
          <a:xfrm>
            <a:off x="0" y="1448481"/>
            <a:ext cx="12192000" cy="400110"/>
          </a:xfrm>
          <a:prstGeom prst="rect">
            <a:avLst/>
          </a:prstGeom>
        </p:spPr>
        <p:txBody>
          <a:bodyPr wrap="square">
            <a:spAutoFit/>
          </a:bodyPr>
          <a:lstStyle/>
          <a:p>
            <a:pPr algn="ctr">
              <a:defRPr/>
            </a:pPr>
            <a:r>
              <a:rPr lang="fr-FR" sz="2000" i="1" dirty="0" smtClean="0">
                <a:latin typeface="KyivType Sans2" panose="00000500000000000000" pitchFamily="50" charset="0"/>
              </a:rPr>
              <a:t>Le </a:t>
            </a:r>
            <a:r>
              <a:rPr lang="fr-FR" sz="2000" i="1" dirty="0">
                <a:latin typeface="KyivType Sans2" panose="00000500000000000000" pitchFamily="50" charset="0"/>
              </a:rPr>
              <a:t>soin de nuit idéal pour combattre les premières </a:t>
            </a:r>
            <a:r>
              <a:rPr lang="fr-FR" sz="2000" i="1" dirty="0" smtClean="0">
                <a:latin typeface="KyivType Sans2" panose="00000500000000000000" pitchFamily="50" charset="0"/>
              </a:rPr>
              <a:t>rides pendant que vous dormez</a:t>
            </a:r>
            <a:endParaRPr lang="fr-FR" sz="2000" i="1" dirty="0">
              <a:solidFill>
                <a:prstClr val="black"/>
              </a:solidFill>
              <a:latin typeface="KyivType Sans2" panose="00000500000000000000" pitchFamily="50" charset="0"/>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62206" y="2872169"/>
            <a:ext cx="5136016" cy="923330"/>
          </a:xfrm>
          <a:prstGeom prst="rect">
            <a:avLst/>
          </a:prstGeom>
          <a:solidFill>
            <a:schemeClr val="bg1"/>
          </a:solidFill>
        </p:spPr>
        <p:txBody>
          <a:bodyPr wrap="square" rtlCol="0">
            <a:spAutoFit/>
          </a:bodyPr>
          <a:lstStyle/>
          <a:p>
            <a:r>
              <a:rPr lang="fr-FR" dirty="0"/>
              <a:t>Lisse </a:t>
            </a:r>
            <a:endParaRPr lang="fr-FR" dirty="0" smtClean="0"/>
          </a:p>
          <a:p>
            <a:r>
              <a:rPr lang="fr-FR" dirty="0" smtClean="0"/>
              <a:t>Régénère</a:t>
            </a:r>
            <a:endParaRPr lang="fr-FR" dirty="0"/>
          </a:p>
          <a:p>
            <a:r>
              <a:rPr lang="fr-FR" dirty="0"/>
              <a:t>Préserve l’élasticité de la peau</a:t>
            </a:r>
          </a:p>
        </p:txBody>
      </p:sp>
      <p:sp>
        <p:nvSpPr>
          <p:cNvPr id="9" name="Rectangle 8"/>
          <p:cNvSpPr/>
          <p:nvPr/>
        </p:nvSpPr>
        <p:spPr>
          <a:xfrm>
            <a:off x="4123097" y="5831787"/>
            <a:ext cx="3467292" cy="923330"/>
          </a:xfrm>
          <a:prstGeom prst="rect">
            <a:avLst/>
          </a:prstGeom>
          <a:solidFill>
            <a:schemeClr val="bg1"/>
          </a:solidFill>
        </p:spPr>
        <p:txBody>
          <a:bodyPr wrap="square">
            <a:spAutoFit/>
          </a:bodyPr>
          <a:lstStyle/>
          <a:p>
            <a:r>
              <a:rPr lang="fr-FR" dirty="0"/>
              <a:t>Atténue visiblement rides et ridules </a:t>
            </a:r>
          </a:p>
          <a:p>
            <a:r>
              <a:rPr lang="fr-FR" dirty="0"/>
              <a:t>La peau retrouve son élasticité </a:t>
            </a:r>
          </a:p>
        </p:txBody>
      </p:sp>
      <p:sp>
        <p:nvSpPr>
          <p:cNvPr id="10" name="ZoneTexte 9"/>
          <p:cNvSpPr txBox="1"/>
          <p:nvPr/>
        </p:nvSpPr>
        <p:spPr>
          <a:xfrm>
            <a:off x="2003473" y="4351978"/>
            <a:ext cx="2522807" cy="923330"/>
          </a:xfrm>
          <a:prstGeom prst="rect">
            <a:avLst/>
          </a:prstGeom>
          <a:solidFill>
            <a:schemeClr val="bg1"/>
          </a:solidFill>
          <a:effectLst>
            <a:softEdge rad="63500"/>
          </a:effectLst>
        </p:spPr>
        <p:txBody>
          <a:bodyPr wrap="square" rtlCol="0">
            <a:spAutoFit/>
          </a:bodyPr>
          <a:lstStyle/>
          <a:p>
            <a:r>
              <a:rPr lang="fr-FR" dirty="0" smtClean="0">
                <a:solidFill>
                  <a:prstClr val="black"/>
                </a:solidFill>
              </a:rPr>
              <a:t>Peaux présentant </a:t>
            </a:r>
          </a:p>
          <a:p>
            <a:r>
              <a:rPr lang="fr-FR" dirty="0" smtClean="0">
                <a:solidFill>
                  <a:prstClr val="black"/>
                </a:solidFill>
              </a:rPr>
              <a:t>des rides superficielles</a:t>
            </a:r>
            <a:endParaRPr lang="fr-FR" dirty="0">
              <a:solidFill>
                <a:prstClr val="black"/>
              </a:solidFill>
            </a:endParaRPr>
          </a:p>
          <a:p>
            <a:pPr>
              <a:defRPr/>
            </a:pP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smtClean="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endPar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endParaRPr>
          </a:p>
        </p:txBody>
      </p:sp>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4923" y="932688"/>
            <a:ext cx="3862517" cy="5794407"/>
          </a:xfrm>
          <a:prstGeom prst="rect">
            <a:avLst/>
          </a:prstGeom>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3553" y="2808863"/>
            <a:ext cx="2528855" cy="3469484"/>
          </a:xfrm>
          <a:prstGeom prst="rect">
            <a:avLst/>
          </a:prstGeom>
        </p:spPr>
      </p:pic>
    </p:spTree>
    <p:extLst>
      <p:ext uri="{BB962C8B-B14F-4D97-AF65-F5344CB8AC3E}">
        <p14:creationId xmlns:p14="http://schemas.microsoft.com/office/powerpoint/2010/main" val="365466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ELASTINE NUIT</a:t>
            </a:r>
            <a:endParaRPr lang="fr-FR" sz="5000" dirty="0">
              <a:solidFill>
                <a:schemeClr val="accent1">
                  <a:lumMod val="20000"/>
                  <a:lumOff val="80000"/>
                </a:schemeClr>
              </a:solidFill>
            </a:endParaRPr>
          </a:p>
        </p:txBody>
      </p:sp>
      <p:sp>
        <p:nvSpPr>
          <p:cNvPr id="16" name="ZoneTexte 15"/>
          <p:cNvSpPr txBox="1"/>
          <p:nvPr/>
        </p:nvSpPr>
        <p:spPr>
          <a:xfrm>
            <a:off x="3472140" y="1823516"/>
            <a:ext cx="8097560" cy="2553891"/>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smtClean="0"/>
              <a:t>	Le </a:t>
            </a:r>
            <a:r>
              <a:rPr lang="fr-FR" dirty="0"/>
              <a:t>soir, après le </a:t>
            </a:r>
            <a:r>
              <a:rPr lang="fr-FR" dirty="0" smtClean="0"/>
              <a:t>nettoyage </a:t>
            </a:r>
            <a:r>
              <a:rPr lang="fr-FR" dirty="0"/>
              <a:t>et la brumisation </a:t>
            </a:r>
            <a:r>
              <a:rPr lang="fr-FR" dirty="0" smtClean="0"/>
              <a:t>de la </a:t>
            </a:r>
            <a:r>
              <a:rPr lang="fr-FR" dirty="0"/>
              <a:t>Lotion </a:t>
            </a:r>
            <a:r>
              <a:rPr lang="fr-FR" dirty="0" smtClean="0"/>
              <a:t>Yon-Ka</a:t>
            </a:r>
            <a:r>
              <a:rPr lang="fr-FR" dirty="0"/>
              <a:t>, </a:t>
            </a:r>
            <a:endParaRPr lang="fr-FR" dirty="0" smtClean="0"/>
          </a:p>
          <a:p>
            <a:pPr>
              <a:defRPr/>
            </a:pPr>
            <a:r>
              <a:rPr lang="fr-FR" dirty="0" smtClean="0"/>
              <a:t>	appliquer </a:t>
            </a:r>
            <a:r>
              <a:rPr lang="fr-FR" dirty="0"/>
              <a:t>la crème </a:t>
            </a:r>
            <a:r>
              <a:rPr lang="fr-FR" b="1" dirty="0" smtClean="0"/>
              <a:t>ELASTINE NUIT</a:t>
            </a:r>
            <a:r>
              <a:rPr lang="fr-FR" dirty="0" smtClean="0"/>
              <a:t> </a:t>
            </a:r>
            <a:r>
              <a:rPr lang="fr-FR" dirty="0"/>
              <a:t>par effleurages sur le </a:t>
            </a:r>
            <a:r>
              <a:rPr lang="fr-FR" dirty="0" smtClean="0"/>
              <a:t>	visage </a:t>
            </a:r>
            <a:r>
              <a:rPr lang="fr-FR" dirty="0"/>
              <a:t>et le cou</a:t>
            </a:r>
            <a:r>
              <a:rPr lang="fr-FR" dirty="0" smtClean="0"/>
              <a:t>.</a:t>
            </a:r>
          </a:p>
          <a:p>
            <a:pPr>
              <a:defRPr/>
            </a:pPr>
            <a:endParaRPr lang="fr-FR" dirty="0" smtClean="0"/>
          </a:p>
          <a:p>
            <a:pPr>
              <a:defRPr/>
            </a:pPr>
            <a:endParaRPr lang="fr-FR" dirty="0"/>
          </a:p>
          <a:p>
            <a:pPr>
              <a:defRPr/>
            </a:pPr>
            <a:r>
              <a:rPr lang="fr-FR" dirty="0" smtClean="0"/>
              <a:t>	Selon </a:t>
            </a:r>
            <a:r>
              <a:rPr lang="fr-FR" dirty="0"/>
              <a:t>les besoins de votre peau, associez cette crème à </a:t>
            </a:r>
            <a:r>
              <a:rPr lang="fr-FR" dirty="0" smtClean="0"/>
              <a:t>quelques 	gouttes de </a:t>
            </a:r>
            <a:r>
              <a:rPr lang="fr-FR" dirty="0"/>
              <a:t>l'un </a:t>
            </a:r>
            <a:r>
              <a:rPr lang="fr-FR" dirty="0" smtClean="0"/>
              <a:t>de vos booster préférés ou à un sérum. </a:t>
            </a:r>
          </a:p>
          <a:p>
            <a:pPr>
              <a:defRPr/>
            </a:pPr>
            <a:r>
              <a:rPr lang="fr-FR" dirty="0">
                <a:solidFill>
                  <a:prstClr val="black"/>
                </a:solidFill>
                <a:latin typeface="Roboto Light" panose="020B0604020202020204" charset="0"/>
                <a:ea typeface="Roboto Light" panose="020B0604020202020204" charset="0"/>
              </a:rPr>
              <a:t>	</a:t>
            </a:r>
            <a:r>
              <a:rPr lang="fr-FR" b="1" dirty="0" smtClean="0">
                <a:solidFill>
                  <a:prstClr val="black"/>
                </a:solidFill>
                <a:latin typeface="Roboto Light" panose="020B0604020202020204" charset="0"/>
                <a:ea typeface="Roboto Light" panose="020B0604020202020204" charset="0"/>
              </a:rPr>
              <a:t>Sans Huile essentielle.</a:t>
            </a:r>
            <a:endParaRPr lang="fr-FR" b="1"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573" y="3215595"/>
            <a:ext cx="768389" cy="6921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2573" y="2009755"/>
            <a:ext cx="787440" cy="755689"/>
          </a:xfrm>
          <a:prstGeom prst="rect">
            <a:avLst/>
          </a:prstGeom>
        </p:spPr>
      </p:pic>
      <p:sp>
        <p:nvSpPr>
          <p:cNvPr id="19" name="Rectangle 18"/>
          <p:cNvSpPr/>
          <p:nvPr/>
        </p:nvSpPr>
        <p:spPr>
          <a:xfrm>
            <a:off x="402996" y="6286024"/>
            <a:ext cx="3328283" cy="600164"/>
          </a:xfrm>
          <a:prstGeom prst="rect">
            <a:avLst/>
          </a:prstGeom>
        </p:spPr>
        <p:txBody>
          <a:bodyPr wrap="square">
            <a:spAutoFit/>
          </a:bodyPr>
          <a:lstStyle/>
          <a:p>
            <a:pPr algn="ctr">
              <a:defRPr/>
            </a:pPr>
            <a:r>
              <a:rPr lang="fr-FR" sz="1100" dirty="0" smtClean="0">
                <a:solidFill>
                  <a:prstClr val="black"/>
                </a:solidFill>
              </a:rPr>
              <a:t>Peptides d’élastine et Peptides de Lait</a:t>
            </a:r>
          </a:p>
          <a:p>
            <a:pPr algn="ctr">
              <a:defRPr/>
            </a:pPr>
            <a:r>
              <a:rPr lang="fr-FR" sz="1100" b="1" dirty="0" smtClean="0">
                <a:solidFill>
                  <a:prstClr val="black"/>
                </a:solidFill>
              </a:rPr>
              <a:t>Antirides, lissant</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674030" y="6191298"/>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243997" y="6302735"/>
            <a:ext cx="3328283" cy="600164"/>
          </a:xfrm>
          <a:prstGeom prst="rect">
            <a:avLst/>
          </a:prstGeom>
        </p:spPr>
        <p:txBody>
          <a:bodyPr wrap="square">
            <a:spAutoFit/>
          </a:bodyPr>
          <a:lstStyle/>
          <a:p>
            <a:pPr algn="ctr">
              <a:defRPr/>
            </a:pPr>
            <a:r>
              <a:rPr lang="fr-FR" sz="1100" dirty="0" smtClean="0">
                <a:solidFill>
                  <a:prstClr val="black"/>
                </a:solidFill>
              </a:rPr>
              <a:t>Beurre de Karité</a:t>
            </a:r>
          </a:p>
          <a:p>
            <a:pPr algn="ctr">
              <a:defRPr/>
            </a:pPr>
            <a:r>
              <a:rPr lang="fr-FR" sz="1100" b="1" dirty="0" smtClean="0">
                <a:solidFill>
                  <a:prstClr val="black"/>
                </a:solidFill>
              </a:rPr>
              <a:t>Réparateur, protecteur</a:t>
            </a:r>
            <a:endParaRPr lang="fr-FR" sz="1100" b="1" dirty="0">
              <a:solidFill>
                <a:prstClr val="black"/>
              </a:solidFill>
            </a:endParaRPr>
          </a:p>
          <a:p>
            <a:pPr lvl="0">
              <a:defRPr/>
            </a:pPr>
            <a:endParaRPr lang="fr-FR" sz="1100" dirty="0">
              <a:solidFill>
                <a:prstClr val="black"/>
              </a:solidFill>
            </a:endParaRPr>
          </a:p>
        </p:txBody>
      </p:sp>
      <p:sp>
        <p:nvSpPr>
          <p:cNvPr id="26" name="Rectangle 25"/>
          <p:cNvSpPr/>
          <p:nvPr/>
        </p:nvSpPr>
        <p:spPr>
          <a:xfrm>
            <a:off x="5433932" y="6263373"/>
            <a:ext cx="3328283" cy="600164"/>
          </a:xfrm>
          <a:prstGeom prst="rect">
            <a:avLst/>
          </a:prstGeom>
        </p:spPr>
        <p:txBody>
          <a:bodyPr wrap="square">
            <a:spAutoFit/>
          </a:bodyPr>
          <a:lstStyle/>
          <a:p>
            <a:pPr algn="ctr">
              <a:defRPr/>
            </a:pPr>
            <a:r>
              <a:rPr lang="fr-FR" sz="1100" dirty="0" smtClean="0">
                <a:solidFill>
                  <a:prstClr val="black"/>
                </a:solidFill>
              </a:rPr>
              <a:t>Peptides de soja</a:t>
            </a:r>
          </a:p>
          <a:p>
            <a:pPr algn="ctr">
              <a:defRPr/>
            </a:pPr>
            <a:r>
              <a:rPr lang="fr-FR" sz="1100" b="1" dirty="0" smtClean="0">
                <a:solidFill>
                  <a:prstClr val="black"/>
                </a:solidFill>
              </a:rPr>
              <a:t>Restructurant, lissant</a:t>
            </a:r>
            <a:endParaRPr lang="fr-FR" sz="1100" b="1" dirty="0">
              <a:solidFill>
                <a:prstClr val="black"/>
              </a:solidFill>
            </a:endParaRPr>
          </a:p>
          <a:p>
            <a:pPr lvl="0">
              <a:defRPr/>
            </a:pPr>
            <a:endParaRPr lang="fr-FR" sz="1100" dirty="0">
              <a:solidFill>
                <a:prstClr val="black"/>
              </a:solidFill>
            </a:endParaRPr>
          </a:p>
        </p:txBody>
      </p:sp>
      <p:sp>
        <p:nvSpPr>
          <p:cNvPr id="28" name="Rectangle 27"/>
          <p:cNvSpPr/>
          <p:nvPr/>
        </p:nvSpPr>
        <p:spPr>
          <a:xfrm>
            <a:off x="7395029" y="6263373"/>
            <a:ext cx="3328283" cy="600164"/>
          </a:xfrm>
          <a:prstGeom prst="rect">
            <a:avLst/>
          </a:prstGeom>
        </p:spPr>
        <p:txBody>
          <a:bodyPr wrap="square">
            <a:spAutoFit/>
          </a:bodyPr>
          <a:lstStyle/>
          <a:p>
            <a:pPr algn="ctr">
              <a:defRPr/>
            </a:pPr>
            <a:r>
              <a:rPr lang="fr-FR" sz="1100" dirty="0" smtClean="0">
                <a:solidFill>
                  <a:prstClr val="black"/>
                </a:solidFill>
              </a:rPr>
              <a:t>Vitamine C</a:t>
            </a:r>
          </a:p>
          <a:p>
            <a:pPr algn="ctr">
              <a:defRPr/>
            </a:pPr>
            <a:r>
              <a:rPr lang="fr-FR" sz="1100" b="1" dirty="0" err="1" smtClean="0">
                <a:solidFill>
                  <a:prstClr val="black"/>
                </a:solidFill>
              </a:rPr>
              <a:t>Anti-oxydant</a:t>
            </a:r>
            <a:endParaRPr lang="fr-FR" sz="1100" b="1" dirty="0">
              <a:solidFill>
                <a:prstClr val="black"/>
              </a:solidFill>
            </a:endParaRPr>
          </a:p>
          <a:p>
            <a:pPr lvl="0">
              <a:defRPr/>
            </a:pPr>
            <a:endParaRPr lang="fr-FR" sz="1100" dirty="0">
              <a:solidFill>
                <a:prstClr val="black"/>
              </a:solidFill>
            </a:endParaRPr>
          </a:p>
        </p:txBody>
      </p:sp>
      <p:sp>
        <p:nvSpPr>
          <p:cNvPr id="32" name="Rectangle 31"/>
          <p:cNvSpPr/>
          <p:nvPr/>
        </p:nvSpPr>
        <p:spPr>
          <a:xfrm>
            <a:off x="9413281" y="6256269"/>
            <a:ext cx="3328283" cy="600164"/>
          </a:xfrm>
          <a:prstGeom prst="rect">
            <a:avLst/>
          </a:prstGeom>
        </p:spPr>
        <p:txBody>
          <a:bodyPr wrap="square">
            <a:spAutoFit/>
          </a:bodyPr>
          <a:lstStyle/>
          <a:p>
            <a:pPr algn="ctr">
              <a:defRPr/>
            </a:pPr>
            <a:r>
              <a:rPr lang="fr-FR" sz="1100" dirty="0" smtClean="0">
                <a:solidFill>
                  <a:prstClr val="black"/>
                </a:solidFill>
              </a:rPr>
              <a:t>Huile de germe de blé</a:t>
            </a:r>
          </a:p>
          <a:p>
            <a:pPr algn="ctr">
              <a:defRPr/>
            </a:pPr>
            <a:r>
              <a:rPr lang="fr-FR" sz="1100" b="1" dirty="0" smtClean="0">
                <a:solidFill>
                  <a:prstClr val="black"/>
                </a:solidFill>
              </a:rPr>
              <a:t>Régénérant </a:t>
            </a:r>
            <a:endParaRPr lang="fr-FR" sz="1100" b="1" dirty="0">
              <a:solidFill>
                <a:prstClr val="black"/>
              </a:solidFill>
            </a:endParaRPr>
          </a:p>
          <a:p>
            <a:pPr lvl="0">
              <a:defRPr/>
            </a:pPr>
            <a:endParaRPr lang="fr-FR" sz="1100" dirty="0">
              <a:solidFill>
                <a:prstClr val="black"/>
              </a:solidFill>
            </a:endParaRPr>
          </a:p>
        </p:txBody>
      </p:sp>
      <p:pic>
        <p:nvPicPr>
          <p:cNvPr id="37" name="Imag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4" y="393583"/>
            <a:ext cx="3045863" cy="4569292"/>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1173" y="5333144"/>
            <a:ext cx="630936" cy="865618"/>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201" y="5444699"/>
            <a:ext cx="457873" cy="744222"/>
          </a:xfrm>
          <a:prstGeom prst="rect">
            <a:avLst/>
          </a:prstGeom>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4940" y="5606075"/>
            <a:ext cx="986268" cy="560809"/>
          </a:xfrm>
          <a:prstGeom prst="rect">
            <a:avLst/>
          </a:prstGeom>
        </p:spPr>
      </p:pic>
      <p:pic>
        <p:nvPicPr>
          <p:cNvPr id="10" name="Imag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9706" y="5616855"/>
            <a:ext cx="977368" cy="630448"/>
          </a:xfrm>
          <a:prstGeom prst="rect">
            <a:avLst/>
          </a:prstGeom>
        </p:spPr>
      </p:pic>
      <p:pic>
        <p:nvPicPr>
          <p:cNvPr id="11" name="Imag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73813" y="5456401"/>
            <a:ext cx="528817" cy="726128"/>
          </a:xfrm>
          <a:prstGeom prst="rect">
            <a:avLst/>
          </a:prstGeom>
        </p:spPr>
      </p:pic>
      <p:pic>
        <p:nvPicPr>
          <p:cNvPr id="12" name="Imag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04477" y="5515069"/>
            <a:ext cx="1209815" cy="689198"/>
          </a:xfrm>
          <a:prstGeom prst="rect">
            <a:avLst/>
          </a:prstGeom>
        </p:spPr>
      </p:pic>
    </p:spTree>
    <p:extLst>
      <p:ext uri="{BB962C8B-B14F-4D97-AF65-F5344CB8AC3E}">
        <p14:creationId xmlns:p14="http://schemas.microsoft.com/office/powerpoint/2010/main" val="24731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Time </a:t>
            </a:r>
            <a:r>
              <a:rPr lang="fr-FR" sz="3600" cap="small" dirty="0" err="1" smtClean="0">
                <a:solidFill>
                  <a:srgbClr val="3E3E3E"/>
                </a:solidFill>
                <a:latin typeface="KyivType Sans2" panose="00000500000000000000" pitchFamily="50" charset="0"/>
                <a:ea typeface="Roboto" panose="02000000000000000000" pitchFamily="2" charset="0"/>
              </a:rPr>
              <a:t>Resist</a:t>
            </a:r>
            <a:r>
              <a:rPr lang="fr-FR" sz="3600" cap="small" dirty="0" smtClean="0">
                <a:solidFill>
                  <a:srgbClr val="3E3E3E"/>
                </a:solidFill>
                <a:latin typeface="KyivType Sans2" panose="00000500000000000000" pitchFamily="50" charset="0"/>
                <a:ea typeface="Roboto" panose="02000000000000000000" pitchFamily="2" charset="0"/>
              </a:rPr>
              <a:t> Nuit contient …</a:t>
            </a:r>
            <a:endParaRPr lang="fr-FR" sz="3600" cap="small" dirty="0">
              <a:solidFill>
                <a:srgbClr val="3E3E3E"/>
              </a:solidFill>
              <a:latin typeface="KyivType Sans2" panose="00000500000000000000" pitchFamily="50" charset="0"/>
              <a:ea typeface="Roboto" panose="02000000000000000000" pitchFamily="2" charset="0"/>
            </a:endParaRPr>
          </a:p>
        </p:txBody>
      </p:sp>
      <p:grpSp>
        <p:nvGrpSpPr>
          <p:cNvPr id="17" name="Groupe 16"/>
          <p:cNvGrpSpPr/>
          <p:nvPr/>
        </p:nvGrpSpPr>
        <p:grpSpPr>
          <a:xfrm>
            <a:off x="1265931" y="3578491"/>
            <a:ext cx="2691318" cy="1391692"/>
            <a:chOff x="1099677" y="3603429"/>
            <a:chExt cx="2691318" cy="1391692"/>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978" y="3603429"/>
              <a:ext cx="2522017" cy="1391692"/>
            </a:xfrm>
            <a:prstGeom prst="rect">
              <a:avLst/>
            </a:prstGeom>
          </p:spPr>
        </p:pic>
        <p:sp>
          <p:nvSpPr>
            <p:cNvPr id="7" name="ZoneTexte 16"/>
            <p:cNvSpPr txBox="1"/>
            <p:nvPr/>
          </p:nvSpPr>
          <p:spPr>
            <a:xfrm>
              <a:off x="1099677" y="4217334"/>
              <a:ext cx="2508047"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smtClean="0">
                  <a:latin typeface="Roboto Light" panose="02000000000000000000" pitchFamily="2" charset="0"/>
                  <a:ea typeface="Roboto Light" panose="02000000000000000000" pitchFamily="2" charset="0"/>
                </a:rPr>
                <a:t>Saponaria </a:t>
              </a:r>
              <a:r>
                <a:rPr lang="fr-FR" dirty="0" err="1" smtClean="0">
                  <a:latin typeface="Roboto Light" panose="02000000000000000000" pitchFamily="2" charset="0"/>
                  <a:ea typeface="Roboto Light" panose="02000000000000000000" pitchFamily="2" charset="0"/>
                </a:rPr>
                <a:t>Pumila</a:t>
              </a:r>
              <a:endParaRPr lang="fr-FR" dirty="0">
                <a:latin typeface="Roboto Light" panose="02000000000000000000" pitchFamily="2" charset="0"/>
                <a:ea typeface="Roboto Light" panose="02000000000000000000" pitchFamily="2" charset="0"/>
              </a:endParaRPr>
            </a:p>
          </p:txBody>
        </p:sp>
      </p:grpSp>
      <p:grpSp>
        <p:nvGrpSpPr>
          <p:cNvPr id="16" name="Groupe 15"/>
          <p:cNvGrpSpPr/>
          <p:nvPr/>
        </p:nvGrpSpPr>
        <p:grpSpPr>
          <a:xfrm>
            <a:off x="4389120" y="3441468"/>
            <a:ext cx="3268357" cy="2202873"/>
            <a:chOff x="3815541" y="3483031"/>
            <a:chExt cx="3268357" cy="2202873"/>
          </a:xfrm>
        </p:grpSpPr>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5541" y="3483031"/>
              <a:ext cx="3268357" cy="2202873"/>
            </a:xfrm>
            <a:prstGeom prst="rect">
              <a:avLst/>
            </a:prstGeom>
          </p:spPr>
        </p:pic>
        <p:sp>
          <p:nvSpPr>
            <p:cNvPr id="9" name="ZoneTexte 16"/>
            <p:cNvSpPr txBox="1"/>
            <p:nvPr/>
          </p:nvSpPr>
          <p:spPr>
            <a:xfrm>
              <a:off x="4070092" y="4170228"/>
              <a:ext cx="2201873"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smtClean="0">
                  <a:latin typeface="Roboto Light" panose="02000000000000000000" pitchFamily="2" charset="0"/>
                  <a:ea typeface="Roboto Light" panose="02000000000000000000" pitchFamily="2" charset="0"/>
                </a:rPr>
                <a:t>Arbre à soie</a:t>
              </a:r>
              <a:endParaRPr lang="fr-FR" dirty="0">
                <a:latin typeface="Roboto Light" panose="02000000000000000000" pitchFamily="2" charset="0"/>
                <a:ea typeface="Roboto Light" panose="02000000000000000000" pitchFamily="2" charset="0"/>
              </a:endParaRPr>
            </a:p>
          </p:txBody>
        </p:sp>
      </p:gr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grpSp>
        <p:nvGrpSpPr>
          <p:cNvPr id="15" name="Groupe 14"/>
          <p:cNvGrpSpPr/>
          <p:nvPr/>
        </p:nvGrpSpPr>
        <p:grpSpPr>
          <a:xfrm>
            <a:off x="8056131" y="3496423"/>
            <a:ext cx="2201873" cy="1657468"/>
            <a:chOff x="7000414" y="3521361"/>
            <a:chExt cx="2201873" cy="1657468"/>
          </a:xfrm>
        </p:grpSpPr>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6639" y="3521361"/>
              <a:ext cx="1208104" cy="1657468"/>
            </a:xfrm>
            <a:prstGeom prst="rect">
              <a:avLst/>
            </a:prstGeom>
          </p:spPr>
        </p:pic>
        <p:sp>
          <p:nvSpPr>
            <p:cNvPr id="14" name="ZoneTexte 16"/>
            <p:cNvSpPr txBox="1"/>
            <p:nvPr/>
          </p:nvSpPr>
          <p:spPr>
            <a:xfrm>
              <a:off x="7000414" y="3978716"/>
              <a:ext cx="2201873" cy="646331"/>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err="1" smtClean="0">
                  <a:latin typeface="Roboto Light" panose="02000000000000000000" pitchFamily="2" charset="0"/>
                  <a:ea typeface="Roboto Light" panose="02000000000000000000" pitchFamily="2" charset="0"/>
                </a:rPr>
                <a:t>Lipoaminoacide</a:t>
              </a:r>
              <a:r>
                <a:rPr lang="fr-FR" dirty="0" smtClean="0">
                  <a:latin typeface="Roboto Light" panose="02000000000000000000" pitchFamily="2" charset="0"/>
                  <a:ea typeface="Roboto Light" panose="02000000000000000000" pitchFamily="2" charset="0"/>
                </a:rPr>
                <a:t> </a:t>
              </a:r>
              <a:r>
                <a:rPr lang="fr-FR" dirty="0" err="1" smtClean="0">
                  <a:latin typeface="Roboto Light" panose="02000000000000000000" pitchFamily="2" charset="0"/>
                  <a:ea typeface="Roboto Light" panose="02000000000000000000" pitchFamily="2" charset="0"/>
                </a:rPr>
                <a:t>Youth</a:t>
              </a:r>
              <a:r>
                <a:rPr lang="fr-FR" dirty="0" smtClean="0">
                  <a:latin typeface="Roboto Light" panose="02000000000000000000" pitchFamily="2" charset="0"/>
                  <a:ea typeface="Roboto Light" panose="02000000000000000000" pitchFamily="2" charset="0"/>
                </a:rPr>
                <a:t> </a:t>
              </a:r>
              <a:r>
                <a:rPr lang="fr-FR" dirty="0" err="1" smtClean="0">
                  <a:latin typeface="Roboto Light" panose="02000000000000000000" pitchFamily="2" charset="0"/>
                  <a:ea typeface="Roboto Light" panose="02000000000000000000" pitchFamily="2" charset="0"/>
                </a:rPr>
                <a:t>Energy</a:t>
              </a:r>
              <a:endParaRPr lang="fr-FR" dirty="0">
                <a:latin typeface="Roboto Light" panose="02000000000000000000" pitchFamily="2" charset="0"/>
                <a:ea typeface="Roboto Light" panose="02000000000000000000" pitchFamily="2" charset="0"/>
              </a:endParaRPr>
            </a:p>
          </p:txBody>
        </p:sp>
      </p:grpSp>
      <p:sp>
        <p:nvSpPr>
          <p:cNvPr id="18"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30599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750" tmFilter="0, 0; .2, .5; .8, .5; 1, 0"/>
                                        <p:tgtEl>
                                          <p:spTgt spid="17"/>
                                        </p:tgtEl>
                                      </p:cBhvr>
                                    </p:animEffect>
                                    <p:animScale>
                                      <p:cBhvr>
                                        <p:cTn id="7" dur="875" autoRev="1" fill="hold"/>
                                        <p:tgtEl>
                                          <p:spTgt spid="17"/>
                                        </p:tgtEl>
                                      </p:cBhvr>
                                      <p:by x="105000" y="105000"/>
                                    </p:animScale>
                                  </p:childTnLst>
                                </p:cTn>
                              </p:par>
                              <p:par>
                                <p:cTn id="8" presetID="26" presetClass="emph" presetSubtype="0" fill="hold" nodeType="withEffect">
                                  <p:stCondLst>
                                    <p:cond delay="0"/>
                                  </p:stCondLst>
                                  <p:childTnLst>
                                    <p:animEffect transition="out" filter="fade">
                                      <p:cBhvr>
                                        <p:cTn id="9" dur="1750" tmFilter="0, 0; .2, .5; .8, .5; 1, 0"/>
                                        <p:tgtEl>
                                          <p:spTgt spid="16"/>
                                        </p:tgtEl>
                                      </p:cBhvr>
                                    </p:animEffect>
                                    <p:animScale>
                                      <p:cBhvr>
                                        <p:cTn id="10" dur="875" autoRev="1" fill="hold"/>
                                        <p:tgtEl>
                                          <p:spTgt spid="16"/>
                                        </p:tgtEl>
                                      </p:cBhvr>
                                      <p:by x="105000" y="105000"/>
                                    </p:animScale>
                                  </p:childTnLst>
                                </p:cTn>
                              </p:par>
                              <p:par>
                                <p:cTn id="11" presetID="26" presetClass="emph" presetSubtype="0" fill="hold" nodeType="withEffect">
                                  <p:stCondLst>
                                    <p:cond delay="0"/>
                                  </p:stCondLst>
                                  <p:childTnLst>
                                    <p:animEffect transition="out" filter="fade">
                                      <p:cBhvr>
                                        <p:cTn id="12" dur="1750" tmFilter="0, 0; .2, .5; .8, .5; 1, 0"/>
                                        <p:tgtEl>
                                          <p:spTgt spid="15"/>
                                        </p:tgtEl>
                                      </p:cBhvr>
                                    </p:animEffect>
                                    <p:animScale>
                                      <p:cBhvr>
                                        <p:cTn id="13" dur="87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1381" y="2653602"/>
            <a:ext cx="5859198" cy="3248323"/>
          </a:xfrm>
          <a:prstGeom prst="rect">
            <a:avLst/>
          </a:prstGeom>
        </p:spPr>
      </p:pic>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TIME RESIST NUIT</a:t>
            </a:r>
            <a:endParaRPr lang="fr-FR" sz="5000" dirty="0">
              <a:solidFill>
                <a:schemeClr val="accent1">
                  <a:lumMod val="20000"/>
                  <a:lumOff val="80000"/>
                </a:schemeClr>
              </a:solidFill>
            </a:endParaRPr>
          </a:p>
        </p:txBody>
      </p:sp>
      <p:sp>
        <p:nvSpPr>
          <p:cNvPr id="6" name="Rectangle 5"/>
          <p:cNvSpPr/>
          <p:nvPr/>
        </p:nvSpPr>
        <p:spPr>
          <a:xfrm>
            <a:off x="0" y="1448481"/>
            <a:ext cx="12192000" cy="400110"/>
          </a:xfrm>
          <a:prstGeom prst="rect">
            <a:avLst/>
          </a:prstGeom>
        </p:spPr>
        <p:txBody>
          <a:bodyPr wrap="square">
            <a:spAutoFit/>
          </a:bodyPr>
          <a:lstStyle/>
          <a:p>
            <a:pPr algn="ctr">
              <a:defRPr/>
            </a:pPr>
            <a:r>
              <a:rPr lang="fr-FR" sz="2000" i="1" dirty="0" smtClean="0">
                <a:latin typeface="KyivType Sans2" panose="00000500000000000000" pitchFamily="50" charset="0"/>
              </a:rPr>
              <a:t>Le soin de nuit activateur de jeunesse, </a:t>
            </a:r>
            <a:r>
              <a:rPr lang="fr-FR" sz="2000" i="1" dirty="0" err="1" smtClean="0">
                <a:latin typeface="KyivType Sans2" panose="00000500000000000000" pitchFamily="50" charset="0"/>
              </a:rPr>
              <a:t>anti-fatigue</a:t>
            </a:r>
            <a:r>
              <a:rPr lang="fr-FR" sz="2000" i="1" dirty="0" smtClean="0">
                <a:latin typeface="KyivType Sans2" panose="00000500000000000000" pitchFamily="50" charset="0"/>
              </a:rPr>
              <a:t> lissant </a:t>
            </a:r>
            <a:endParaRPr lang="fr-FR" sz="2000" i="1" dirty="0">
              <a:solidFill>
                <a:prstClr val="black"/>
              </a:solidFill>
              <a:latin typeface="KyivType Sans2" panose="00000500000000000000" pitchFamily="50" charset="0"/>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98782" y="2762614"/>
            <a:ext cx="5136016" cy="1200329"/>
          </a:xfrm>
          <a:prstGeom prst="rect">
            <a:avLst/>
          </a:prstGeom>
          <a:solidFill>
            <a:schemeClr val="bg1"/>
          </a:solidFill>
        </p:spPr>
        <p:txBody>
          <a:bodyPr wrap="square" rtlCol="0">
            <a:spAutoFit/>
          </a:bodyPr>
          <a:lstStyle/>
          <a:p>
            <a:r>
              <a:rPr lang="fr-FR" dirty="0" err="1" smtClean="0"/>
              <a:t>Redensifie</a:t>
            </a:r>
            <a:endParaRPr lang="fr-FR" dirty="0" smtClean="0"/>
          </a:p>
          <a:p>
            <a:r>
              <a:rPr lang="fr-FR" dirty="0" smtClean="0"/>
              <a:t>Prévient et corrige les signes de l’âge </a:t>
            </a:r>
            <a:endParaRPr lang="fr-FR" dirty="0"/>
          </a:p>
          <a:p>
            <a:r>
              <a:rPr lang="fr-FR" dirty="0" smtClean="0"/>
              <a:t>Protège les cellules souches de la peau</a:t>
            </a:r>
          </a:p>
          <a:p>
            <a:r>
              <a:rPr lang="fr-FR" dirty="0" smtClean="0"/>
              <a:t>Lutte contre les signes de fatigue</a:t>
            </a:r>
            <a:endParaRPr lang="fr-FR" dirty="0"/>
          </a:p>
        </p:txBody>
      </p:sp>
      <p:sp>
        <p:nvSpPr>
          <p:cNvPr id="9" name="Rectangle 8"/>
          <p:cNvSpPr/>
          <p:nvPr/>
        </p:nvSpPr>
        <p:spPr>
          <a:xfrm>
            <a:off x="4123096" y="5831787"/>
            <a:ext cx="4655143" cy="923330"/>
          </a:xfrm>
          <a:prstGeom prst="rect">
            <a:avLst/>
          </a:prstGeom>
          <a:solidFill>
            <a:schemeClr val="bg1"/>
          </a:solidFill>
        </p:spPr>
        <p:txBody>
          <a:bodyPr wrap="square">
            <a:spAutoFit/>
          </a:bodyPr>
          <a:lstStyle/>
          <a:p>
            <a:r>
              <a:rPr lang="fr-FR" dirty="0"/>
              <a:t>Surface totale des rides : - 82 </a:t>
            </a:r>
            <a:r>
              <a:rPr lang="fr-FR" dirty="0" smtClean="0"/>
              <a:t>%</a:t>
            </a:r>
            <a:endParaRPr lang="fr-FR" dirty="0" smtClean="0">
              <a:sym typeface="Wingdings" panose="05000000000000000000" pitchFamily="2" charset="2"/>
            </a:endParaRPr>
          </a:p>
          <a:p>
            <a:r>
              <a:rPr lang="fr-FR" dirty="0" smtClean="0">
                <a:sym typeface="Wingdings" panose="05000000000000000000" pitchFamily="2" charset="2"/>
              </a:rPr>
              <a:t>La p</a:t>
            </a:r>
            <a:r>
              <a:rPr lang="fr-FR" dirty="0" smtClean="0"/>
              <a:t>eau est défroissée</a:t>
            </a:r>
            <a:endParaRPr lang="fr-FR" dirty="0"/>
          </a:p>
          <a:p>
            <a:r>
              <a:rPr lang="fr-FR" dirty="0"/>
              <a:t>Au réveil la peau apparait reposée : 76 </a:t>
            </a:r>
            <a:r>
              <a:rPr lang="fr-FR" dirty="0" smtClean="0"/>
              <a:t>%</a:t>
            </a:r>
            <a:endParaRPr lang="fr-FR" dirty="0"/>
          </a:p>
        </p:txBody>
      </p:sp>
      <p:sp>
        <p:nvSpPr>
          <p:cNvPr id="10" name="ZoneTexte 9"/>
          <p:cNvSpPr txBox="1"/>
          <p:nvPr/>
        </p:nvSpPr>
        <p:spPr>
          <a:xfrm>
            <a:off x="2003473" y="4351978"/>
            <a:ext cx="2522807" cy="923330"/>
          </a:xfrm>
          <a:prstGeom prst="rect">
            <a:avLst/>
          </a:prstGeom>
          <a:solidFill>
            <a:schemeClr val="bg1"/>
          </a:solidFill>
          <a:effectLst>
            <a:softEdge rad="63500"/>
          </a:effectLst>
        </p:spPr>
        <p:txBody>
          <a:bodyPr wrap="square" rtlCol="0">
            <a:spAutoFit/>
          </a:bodyPr>
          <a:lstStyle/>
          <a:p>
            <a:r>
              <a:rPr lang="fr-FR" dirty="0" smtClean="0">
                <a:solidFill>
                  <a:prstClr val="black"/>
                </a:solidFill>
              </a:rPr>
              <a:t>Peaux présentant </a:t>
            </a:r>
          </a:p>
          <a:p>
            <a:r>
              <a:rPr lang="fr-FR" dirty="0" smtClean="0">
                <a:solidFill>
                  <a:prstClr val="black"/>
                </a:solidFill>
              </a:rPr>
              <a:t>des rides profondes</a:t>
            </a:r>
            <a:endParaRPr lang="fr-FR" dirty="0">
              <a:solidFill>
                <a:prstClr val="black"/>
              </a:solidFill>
            </a:endParaRPr>
          </a:p>
          <a:p>
            <a:pPr>
              <a:defRPr/>
            </a:pP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smtClean="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endPar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endParaRPr>
          </a:p>
        </p:txBody>
      </p:sp>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5911" y="-454212"/>
            <a:ext cx="4825235" cy="7237025"/>
          </a:xfrm>
          <a:prstGeom prst="rect">
            <a:avLst/>
          </a:prstGeom>
        </p:spPr>
      </p:pic>
      <p:sp>
        <p:nvSpPr>
          <p:cNvPr id="16" name="Rectangle 15"/>
          <p:cNvSpPr/>
          <p:nvPr/>
        </p:nvSpPr>
        <p:spPr>
          <a:xfrm>
            <a:off x="0" y="6651310"/>
            <a:ext cx="12100579" cy="240515"/>
          </a:xfrm>
          <a:prstGeom prst="rect">
            <a:avLst/>
          </a:prstGeom>
        </p:spPr>
        <p:txBody>
          <a:bodyPr wrap="square">
            <a:spAutoFit/>
          </a:bodyPr>
          <a:lstStyle/>
          <a:p>
            <a:pPr algn="just">
              <a:lnSpc>
                <a:spcPct val="107000"/>
              </a:lnSpc>
              <a:spcAft>
                <a:spcPts val="0"/>
              </a:spcAft>
              <a:tabLst>
                <a:tab pos="457200" algn="l"/>
                <a:tab pos="1185545" algn="l"/>
              </a:tabLst>
            </a:pPr>
            <a:r>
              <a:rPr lang="fr-FR" sz="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(5) EVALUATION INSTRUMENTALE – Mesure par analyse vidéo (logiciel </a:t>
            </a:r>
            <a:r>
              <a:rPr lang="fr-FR" sz="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Quantirides</a:t>
            </a:r>
            <a:r>
              <a:rPr lang="fr-FR" sz="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de données sur les rides après application pendant 4 semaines de la crème TIME RESIST NUIT (meilleur résultat obtenu</a:t>
            </a:r>
            <a:r>
              <a:rPr lang="fr-FR" sz="600"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r-FR" sz="900" dirty="0" smtClean="0">
                <a:latin typeface="Calibri" panose="020F0502020204030204" pitchFamily="34" charset="0"/>
                <a:ea typeface="Calibri" panose="020F0502020204030204" pitchFamily="34" charset="0"/>
                <a:cs typeface="Times New Roman" panose="02020603050405020304" pitchFamily="18" charset="0"/>
              </a:rPr>
              <a:t> </a:t>
            </a:r>
            <a:r>
              <a:rPr lang="fr-FR" sz="600"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r-FR" sz="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6)TEST CONSOMMATEUR – Autoévaluation après application de la crème TIME RESIST NUIT le soir par 20 femmes de 40 à 55 ans pendant 4 semaines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879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TIME RESIST NUIT</a:t>
            </a:r>
            <a:endParaRPr lang="fr-FR" sz="5000" dirty="0">
              <a:solidFill>
                <a:schemeClr val="accent1">
                  <a:lumMod val="20000"/>
                  <a:lumOff val="80000"/>
                </a:schemeClr>
              </a:solidFill>
            </a:endParaRPr>
          </a:p>
        </p:txBody>
      </p:sp>
      <p:sp>
        <p:nvSpPr>
          <p:cNvPr id="16" name="ZoneTexte 15"/>
          <p:cNvSpPr txBox="1"/>
          <p:nvPr/>
        </p:nvSpPr>
        <p:spPr>
          <a:xfrm>
            <a:off x="3472140" y="1823516"/>
            <a:ext cx="8097560" cy="2553891"/>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smtClean="0"/>
              <a:t>	Le </a:t>
            </a:r>
            <a:r>
              <a:rPr lang="fr-FR" dirty="0"/>
              <a:t>soir, après le </a:t>
            </a:r>
            <a:r>
              <a:rPr lang="fr-FR" dirty="0" smtClean="0"/>
              <a:t>nettoyage </a:t>
            </a:r>
            <a:r>
              <a:rPr lang="fr-FR" dirty="0"/>
              <a:t>et la brumisation </a:t>
            </a:r>
            <a:r>
              <a:rPr lang="fr-FR" dirty="0" smtClean="0"/>
              <a:t>de la </a:t>
            </a:r>
            <a:r>
              <a:rPr lang="fr-FR" dirty="0"/>
              <a:t>Lotion </a:t>
            </a:r>
            <a:r>
              <a:rPr lang="fr-FR" dirty="0" smtClean="0"/>
              <a:t>Yon-Ka</a:t>
            </a:r>
            <a:r>
              <a:rPr lang="fr-FR" dirty="0"/>
              <a:t>, </a:t>
            </a:r>
            <a:endParaRPr lang="fr-FR" dirty="0" smtClean="0"/>
          </a:p>
          <a:p>
            <a:pPr>
              <a:defRPr/>
            </a:pPr>
            <a:r>
              <a:rPr lang="fr-FR" dirty="0" smtClean="0"/>
              <a:t>	appliquer </a:t>
            </a:r>
            <a:r>
              <a:rPr lang="fr-FR" dirty="0"/>
              <a:t>la crème </a:t>
            </a:r>
            <a:r>
              <a:rPr lang="fr-FR" b="1" dirty="0" smtClean="0"/>
              <a:t>TIME RESIST NUIT</a:t>
            </a:r>
            <a:r>
              <a:rPr lang="fr-FR" dirty="0" smtClean="0"/>
              <a:t> </a:t>
            </a:r>
            <a:r>
              <a:rPr lang="fr-FR" dirty="0"/>
              <a:t>par effleurages sur le </a:t>
            </a:r>
            <a:r>
              <a:rPr lang="fr-FR" dirty="0" smtClean="0"/>
              <a:t>	visage </a:t>
            </a:r>
            <a:r>
              <a:rPr lang="fr-FR" dirty="0"/>
              <a:t>et le cou</a:t>
            </a:r>
            <a:r>
              <a:rPr lang="fr-FR" dirty="0" smtClean="0"/>
              <a:t>.</a:t>
            </a:r>
          </a:p>
          <a:p>
            <a:pPr>
              <a:defRPr/>
            </a:pPr>
            <a:endParaRPr lang="fr-FR" dirty="0" smtClean="0"/>
          </a:p>
          <a:p>
            <a:pPr>
              <a:defRPr/>
            </a:pPr>
            <a:endParaRPr lang="fr-FR" dirty="0"/>
          </a:p>
          <a:p>
            <a:pPr>
              <a:defRPr/>
            </a:pPr>
            <a:r>
              <a:rPr lang="fr-FR" dirty="0" smtClean="0"/>
              <a:t>	Son pot </a:t>
            </a:r>
            <a:r>
              <a:rPr lang="fr-FR" dirty="0" err="1" smtClean="0"/>
              <a:t>Airless</a:t>
            </a:r>
            <a:r>
              <a:rPr lang="fr-FR" dirty="0" smtClean="0"/>
              <a:t> « </a:t>
            </a:r>
            <a:r>
              <a:rPr lang="fr-FR" dirty="0" err="1" smtClean="0"/>
              <a:t>touch</a:t>
            </a:r>
            <a:r>
              <a:rPr lang="fr-FR" dirty="0" smtClean="0"/>
              <a:t> and slide » pour une </a:t>
            </a:r>
            <a:r>
              <a:rPr lang="fr-FR" dirty="0"/>
              <a:t>formule </a:t>
            </a:r>
            <a:r>
              <a:rPr lang="fr-FR" dirty="0" smtClean="0"/>
              <a:t>protégée. </a:t>
            </a:r>
          </a:p>
          <a:p>
            <a:pPr>
              <a:defRPr/>
            </a:pPr>
            <a:r>
              <a:rPr lang="fr-FR" dirty="0" smtClean="0"/>
              <a:t>	Une </a:t>
            </a:r>
            <a:r>
              <a:rPr lang="fr-FR" dirty="0"/>
              <a:t>seule pression délivre la juste dose pour une application </a:t>
            </a:r>
            <a:r>
              <a:rPr lang="fr-FR" dirty="0" smtClean="0"/>
              <a:t>	optimale</a:t>
            </a:r>
            <a:r>
              <a:rPr lang="fr-FR" dirty="0"/>
              <a:t>, ce qui permet d’économiser le produit sur le long </a:t>
            </a:r>
            <a:r>
              <a:rPr lang="fr-FR" dirty="0" smtClean="0"/>
              <a:t>terme</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754" y="3317042"/>
            <a:ext cx="768389" cy="6921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2573" y="2009755"/>
            <a:ext cx="787440" cy="755689"/>
          </a:xfrm>
          <a:prstGeom prst="rect">
            <a:avLst/>
          </a:prstGeom>
        </p:spPr>
      </p:pic>
      <p:sp>
        <p:nvSpPr>
          <p:cNvPr id="19" name="Rectangle 18"/>
          <p:cNvSpPr/>
          <p:nvPr/>
        </p:nvSpPr>
        <p:spPr>
          <a:xfrm>
            <a:off x="97953" y="5995740"/>
            <a:ext cx="1986900" cy="938719"/>
          </a:xfrm>
          <a:prstGeom prst="rect">
            <a:avLst/>
          </a:prstGeom>
        </p:spPr>
        <p:txBody>
          <a:bodyPr wrap="square">
            <a:spAutoFit/>
          </a:bodyPr>
          <a:lstStyle/>
          <a:p>
            <a:pPr algn="ctr">
              <a:defRPr/>
            </a:pPr>
            <a:r>
              <a:rPr lang="fr-FR" sz="1100" dirty="0" smtClean="0">
                <a:solidFill>
                  <a:prstClr val="black"/>
                </a:solidFill>
              </a:rPr>
              <a:t>Cellules souches de </a:t>
            </a:r>
            <a:r>
              <a:rPr lang="fr-FR" sz="1100" dirty="0" err="1" smtClean="0">
                <a:solidFill>
                  <a:prstClr val="black"/>
                </a:solidFill>
              </a:rPr>
              <a:t>saponaria</a:t>
            </a:r>
            <a:r>
              <a:rPr lang="fr-FR" sz="1100" dirty="0" smtClean="0">
                <a:solidFill>
                  <a:prstClr val="black"/>
                </a:solidFill>
              </a:rPr>
              <a:t> </a:t>
            </a:r>
            <a:r>
              <a:rPr lang="fr-FR" sz="1100" dirty="0" err="1" smtClean="0">
                <a:solidFill>
                  <a:prstClr val="black"/>
                </a:solidFill>
              </a:rPr>
              <a:t>pumila</a:t>
            </a:r>
            <a:endParaRPr lang="fr-FR" sz="1100" dirty="0" smtClean="0">
              <a:solidFill>
                <a:prstClr val="black"/>
              </a:solidFill>
            </a:endParaRPr>
          </a:p>
          <a:p>
            <a:pPr algn="ctr">
              <a:defRPr/>
            </a:pPr>
            <a:r>
              <a:rPr lang="fr-FR" sz="1100" b="1" dirty="0" smtClean="0"/>
              <a:t>protègent </a:t>
            </a:r>
            <a:r>
              <a:rPr lang="fr-FR" sz="1100" b="1" dirty="0"/>
              <a:t>et </a:t>
            </a:r>
            <a:r>
              <a:rPr lang="fr-FR" sz="1100" b="1" dirty="0" smtClean="0"/>
              <a:t>revitalisent </a:t>
            </a:r>
            <a:r>
              <a:rPr lang="fr-FR" sz="1100" b="1" dirty="0"/>
              <a:t>les cellules souches </a:t>
            </a:r>
            <a:r>
              <a:rPr lang="fr-FR" sz="1100" b="1" dirty="0" smtClean="0"/>
              <a:t>dermique</a:t>
            </a:r>
            <a:endParaRPr lang="fr-FR" sz="1100" dirty="0" smtClean="0">
              <a:solidFill>
                <a:prstClr val="black"/>
              </a:solidFill>
            </a:endParaRPr>
          </a:p>
          <a:p>
            <a:pPr lvl="0">
              <a:defRPr/>
            </a:pPr>
            <a:endParaRPr lang="fr-FR" sz="1100" dirty="0">
              <a:solidFill>
                <a:prstClr val="black"/>
              </a:solidFill>
            </a:endParaRPr>
          </a:p>
        </p:txBody>
      </p:sp>
      <p:sp>
        <p:nvSpPr>
          <p:cNvPr id="24" name="Rectangle 23"/>
          <p:cNvSpPr/>
          <p:nvPr/>
        </p:nvSpPr>
        <p:spPr>
          <a:xfrm>
            <a:off x="5671863" y="6125149"/>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2110495" y="6014028"/>
            <a:ext cx="1431996" cy="769441"/>
          </a:xfrm>
          <a:prstGeom prst="rect">
            <a:avLst/>
          </a:prstGeom>
        </p:spPr>
        <p:txBody>
          <a:bodyPr wrap="square">
            <a:spAutoFit/>
          </a:bodyPr>
          <a:lstStyle/>
          <a:p>
            <a:pPr algn="ctr">
              <a:defRPr/>
            </a:pPr>
            <a:r>
              <a:rPr lang="fr-FR" sz="1100" dirty="0" err="1">
                <a:solidFill>
                  <a:prstClr val="black"/>
                </a:solidFill>
              </a:rPr>
              <a:t>Lipoaminoacide</a:t>
            </a:r>
            <a:r>
              <a:rPr lang="fr-FR" sz="1100" dirty="0">
                <a:solidFill>
                  <a:prstClr val="black"/>
                </a:solidFill>
              </a:rPr>
              <a:t> YOUTH </a:t>
            </a:r>
            <a:r>
              <a:rPr lang="fr-FR" sz="1100" dirty="0" smtClean="0">
                <a:solidFill>
                  <a:prstClr val="black"/>
                </a:solidFill>
              </a:rPr>
              <a:t>ENERGY</a:t>
            </a:r>
          </a:p>
          <a:p>
            <a:pPr algn="ctr">
              <a:defRPr/>
            </a:pPr>
            <a:r>
              <a:rPr lang="fr-FR" sz="1100" b="1" dirty="0" smtClean="0">
                <a:solidFill>
                  <a:prstClr val="black"/>
                </a:solidFill>
              </a:rPr>
              <a:t>Anti </a:t>
            </a:r>
            <a:r>
              <a:rPr lang="fr-FR" sz="1100" b="1" dirty="0" err="1" smtClean="0">
                <a:solidFill>
                  <a:prstClr val="black"/>
                </a:solidFill>
              </a:rPr>
              <a:t>inflamm’aging</a:t>
            </a:r>
            <a:endParaRPr lang="fr-FR" sz="1100" b="1" dirty="0" smtClean="0">
              <a:solidFill>
                <a:prstClr val="black"/>
              </a:solidFill>
            </a:endParaRPr>
          </a:p>
          <a:p>
            <a:pPr lvl="0">
              <a:defRPr/>
            </a:pPr>
            <a:endParaRPr lang="fr-FR" sz="1100" dirty="0">
              <a:solidFill>
                <a:prstClr val="black"/>
              </a:solidFill>
            </a:endParaRPr>
          </a:p>
        </p:txBody>
      </p:sp>
      <p:sp>
        <p:nvSpPr>
          <p:cNvPr id="26" name="Rectangle 25"/>
          <p:cNvSpPr/>
          <p:nvPr/>
        </p:nvSpPr>
        <p:spPr>
          <a:xfrm>
            <a:off x="3686059" y="6014027"/>
            <a:ext cx="1607908" cy="769441"/>
          </a:xfrm>
          <a:prstGeom prst="rect">
            <a:avLst/>
          </a:prstGeom>
        </p:spPr>
        <p:txBody>
          <a:bodyPr wrap="square">
            <a:spAutoFit/>
          </a:bodyPr>
          <a:lstStyle/>
          <a:p>
            <a:pPr algn="ctr">
              <a:defRPr/>
            </a:pPr>
            <a:r>
              <a:rPr lang="fr-FR" sz="1100" dirty="0" smtClean="0">
                <a:solidFill>
                  <a:prstClr val="black"/>
                </a:solidFill>
              </a:rPr>
              <a:t>Extrait de </a:t>
            </a:r>
            <a:r>
              <a:rPr lang="fr-FR" sz="1100" dirty="0" err="1" smtClean="0">
                <a:solidFill>
                  <a:prstClr val="black"/>
                </a:solidFill>
              </a:rPr>
              <a:t>Wakamé</a:t>
            </a:r>
            <a:endParaRPr lang="fr-FR" sz="1100" dirty="0" smtClean="0">
              <a:solidFill>
                <a:prstClr val="black"/>
              </a:solidFill>
            </a:endParaRPr>
          </a:p>
          <a:p>
            <a:pPr algn="ctr">
              <a:defRPr/>
            </a:pPr>
            <a:r>
              <a:rPr lang="fr-FR" sz="1100" b="1" dirty="0" err="1" smtClean="0">
                <a:solidFill>
                  <a:prstClr val="black"/>
                </a:solidFill>
              </a:rPr>
              <a:t>Redensifiant</a:t>
            </a:r>
            <a:r>
              <a:rPr lang="fr-FR" sz="1100" b="1" dirty="0" smtClean="0">
                <a:solidFill>
                  <a:prstClr val="black"/>
                </a:solidFill>
              </a:rPr>
              <a:t>, relance la synthèse de collagène, élastine, AH</a:t>
            </a:r>
            <a:endParaRPr lang="fr-FR" sz="1100" dirty="0">
              <a:solidFill>
                <a:prstClr val="black"/>
              </a:solidFill>
            </a:endParaRPr>
          </a:p>
        </p:txBody>
      </p:sp>
      <p:sp>
        <p:nvSpPr>
          <p:cNvPr id="28" name="Rectangle 27"/>
          <p:cNvSpPr/>
          <p:nvPr/>
        </p:nvSpPr>
        <p:spPr>
          <a:xfrm>
            <a:off x="7723643" y="6011452"/>
            <a:ext cx="3328283" cy="769441"/>
          </a:xfrm>
          <a:prstGeom prst="rect">
            <a:avLst/>
          </a:prstGeom>
        </p:spPr>
        <p:txBody>
          <a:bodyPr wrap="square">
            <a:spAutoFit/>
          </a:bodyPr>
          <a:lstStyle/>
          <a:p>
            <a:pPr algn="ctr">
              <a:defRPr/>
            </a:pPr>
            <a:r>
              <a:rPr lang="fr-FR" sz="1100" dirty="0" smtClean="0">
                <a:solidFill>
                  <a:prstClr val="black"/>
                </a:solidFill>
              </a:rPr>
              <a:t>Inca </a:t>
            </a:r>
            <a:r>
              <a:rPr lang="fr-FR" sz="1100" dirty="0" err="1" smtClean="0">
                <a:solidFill>
                  <a:prstClr val="black"/>
                </a:solidFill>
              </a:rPr>
              <a:t>inchi</a:t>
            </a:r>
            <a:endParaRPr lang="fr-FR" sz="1100" dirty="0" smtClean="0">
              <a:solidFill>
                <a:prstClr val="black"/>
              </a:solidFill>
            </a:endParaRPr>
          </a:p>
          <a:p>
            <a:pPr algn="ctr">
              <a:defRPr/>
            </a:pPr>
            <a:r>
              <a:rPr lang="fr-FR" sz="1100" b="1" dirty="0" err="1" smtClean="0">
                <a:solidFill>
                  <a:prstClr val="black"/>
                </a:solidFill>
              </a:rPr>
              <a:t>Nourrisant</a:t>
            </a:r>
            <a:r>
              <a:rPr lang="fr-FR" sz="1100" b="1" dirty="0" smtClean="0">
                <a:solidFill>
                  <a:prstClr val="black"/>
                </a:solidFill>
              </a:rPr>
              <a:t>, apaisant, </a:t>
            </a:r>
          </a:p>
          <a:p>
            <a:pPr algn="ctr">
              <a:defRPr/>
            </a:pPr>
            <a:r>
              <a:rPr lang="fr-FR" sz="1100" b="1" dirty="0" smtClean="0">
                <a:solidFill>
                  <a:prstClr val="black"/>
                </a:solidFill>
              </a:rPr>
              <a:t>adoucissant</a:t>
            </a:r>
            <a:endParaRPr lang="fr-FR" sz="1100" b="1" dirty="0">
              <a:solidFill>
                <a:prstClr val="black"/>
              </a:solidFill>
            </a:endParaRPr>
          </a:p>
          <a:p>
            <a:pPr lvl="0">
              <a:defRPr/>
            </a:pPr>
            <a:endParaRPr lang="fr-FR" sz="1100" dirty="0">
              <a:solidFill>
                <a:prstClr val="black"/>
              </a:solidFill>
            </a:endParaRPr>
          </a:p>
        </p:txBody>
      </p:sp>
      <p:sp>
        <p:nvSpPr>
          <p:cNvPr id="32" name="Rectangle 31"/>
          <p:cNvSpPr/>
          <p:nvPr/>
        </p:nvSpPr>
        <p:spPr>
          <a:xfrm>
            <a:off x="10394982" y="5995740"/>
            <a:ext cx="1614138" cy="938719"/>
          </a:xfrm>
          <a:prstGeom prst="rect">
            <a:avLst/>
          </a:prstGeom>
        </p:spPr>
        <p:txBody>
          <a:bodyPr wrap="square">
            <a:spAutoFit/>
          </a:bodyPr>
          <a:lstStyle/>
          <a:p>
            <a:pPr algn="ctr">
              <a:defRPr/>
            </a:pPr>
            <a:r>
              <a:rPr lang="fr-FR" sz="1100" dirty="0" smtClean="0">
                <a:solidFill>
                  <a:prstClr val="black"/>
                </a:solidFill>
              </a:rPr>
              <a:t>Glycérine végétale, huile de pépins de raisin, beurre de karité </a:t>
            </a:r>
          </a:p>
          <a:p>
            <a:pPr algn="ctr">
              <a:defRPr/>
            </a:pPr>
            <a:r>
              <a:rPr lang="fr-FR" sz="1100" b="1" dirty="0" smtClean="0">
                <a:solidFill>
                  <a:prstClr val="black"/>
                </a:solidFill>
              </a:rPr>
              <a:t>Hydratant, nourrissant </a:t>
            </a:r>
            <a:endParaRPr lang="fr-FR" sz="1100" b="1" dirty="0">
              <a:solidFill>
                <a:prstClr val="black"/>
              </a:solidFill>
            </a:endParaRPr>
          </a:p>
          <a:p>
            <a:pPr lvl="0">
              <a:defRPr/>
            </a:pPr>
            <a:endParaRPr lang="fr-FR" sz="1100" dirty="0">
              <a:solidFill>
                <a:prstClr val="black"/>
              </a:solidFill>
            </a:endParaRPr>
          </a:p>
        </p:txBody>
      </p:sp>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947" y="-1213904"/>
            <a:ext cx="3847303" cy="5770294"/>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902" y="5275986"/>
            <a:ext cx="1223893" cy="675365"/>
          </a:xfrm>
          <a:prstGeom prst="rect">
            <a:avLst/>
          </a:prstGeom>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6118" y="5109014"/>
            <a:ext cx="556362" cy="763306"/>
          </a:xfrm>
          <a:prstGeom prst="rect">
            <a:avLst/>
          </a:prstGeom>
        </p:spPr>
      </p:pic>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3413" y="5258456"/>
            <a:ext cx="836574" cy="607777"/>
          </a:xfrm>
          <a:prstGeom prst="rect">
            <a:avLst/>
          </a:prstGeom>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6458" y="5066030"/>
            <a:ext cx="1075773" cy="693924"/>
          </a:xfrm>
          <a:prstGeom prst="rect">
            <a:avLst/>
          </a:prstGeom>
        </p:spPr>
      </p:pic>
      <p:pic>
        <p:nvPicPr>
          <p:cNvPr id="15" name="Imag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867">
            <a:off x="11202051" y="5275986"/>
            <a:ext cx="657787" cy="687948"/>
          </a:xfrm>
          <a:prstGeom prst="rect">
            <a:avLst/>
          </a:prstGeom>
        </p:spPr>
      </p:pic>
      <p:pic>
        <p:nvPicPr>
          <p:cNvPr id="17" name="Imag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58559" y="5377520"/>
            <a:ext cx="692548" cy="566401"/>
          </a:xfrm>
          <a:prstGeom prst="rect">
            <a:avLst/>
          </a:prstGeom>
        </p:spPr>
      </p:pic>
      <p:pic>
        <p:nvPicPr>
          <p:cNvPr id="18" name="Imag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937" y="5094160"/>
            <a:ext cx="629024" cy="862995"/>
          </a:xfrm>
          <a:prstGeom prst="rect">
            <a:avLst/>
          </a:prstGeom>
        </p:spPr>
      </p:pic>
      <p:pic>
        <p:nvPicPr>
          <p:cNvPr id="21" name="Imag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235426">
            <a:off x="5452537" y="5043541"/>
            <a:ext cx="1430616" cy="964235"/>
          </a:xfrm>
          <a:prstGeom prst="rect">
            <a:avLst/>
          </a:prstGeom>
        </p:spPr>
      </p:pic>
      <p:pic>
        <p:nvPicPr>
          <p:cNvPr id="22" name="Imag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80828" y="4871405"/>
            <a:ext cx="1624763" cy="1083175"/>
          </a:xfrm>
          <a:prstGeom prst="rect">
            <a:avLst/>
          </a:prstGeom>
        </p:spPr>
      </p:pic>
      <p:sp>
        <p:nvSpPr>
          <p:cNvPr id="29" name="Rectangle 28"/>
          <p:cNvSpPr/>
          <p:nvPr/>
        </p:nvSpPr>
        <p:spPr>
          <a:xfrm>
            <a:off x="5363891" y="6014027"/>
            <a:ext cx="1607908" cy="430887"/>
          </a:xfrm>
          <a:prstGeom prst="rect">
            <a:avLst/>
          </a:prstGeom>
        </p:spPr>
        <p:txBody>
          <a:bodyPr wrap="square">
            <a:spAutoFit/>
          </a:bodyPr>
          <a:lstStyle/>
          <a:p>
            <a:pPr algn="ctr">
              <a:defRPr/>
            </a:pPr>
            <a:r>
              <a:rPr lang="fr-FR" sz="1100" dirty="0" smtClean="0">
                <a:solidFill>
                  <a:prstClr val="black"/>
                </a:solidFill>
              </a:rPr>
              <a:t>Arbre à soie</a:t>
            </a:r>
          </a:p>
          <a:p>
            <a:pPr algn="ctr">
              <a:defRPr/>
            </a:pPr>
            <a:r>
              <a:rPr lang="fr-FR" sz="1100" b="1" dirty="0" smtClean="0">
                <a:solidFill>
                  <a:prstClr val="black"/>
                </a:solidFill>
              </a:rPr>
              <a:t>Anti </a:t>
            </a:r>
            <a:r>
              <a:rPr lang="fr-FR" sz="1100" b="1" dirty="0" err="1" smtClean="0">
                <a:solidFill>
                  <a:prstClr val="black"/>
                </a:solidFill>
              </a:rPr>
              <a:t>glycation</a:t>
            </a:r>
            <a:r>
              <a:rPr lang="fr-FR" sz="1100" b="1" dirty="0" smtClean="0">
                <a:solidFill>
                  <a:prstClr val="black"/>
                </a:solidFill>
              </a:rPr>
              <a:t> </a:t>
            </a:r>
            <a:endParaRPr lang="fr-FR" sz="1100" dirty="0">
              <a:solidFill>
                <a:prstClr val="black"/>
              </a:solidFill>
            </a:endParaRPr>
          </a:p>
        </p:txBody>
      </p:sp>
      <p:sp>
        <p:nvSpPr>
          <p:cNvPr id="30" name="Rectangle 29"/>
          <p:cNvSpPr/>
          <p:nvPr/>
        </p:nvSpPr>
        <p:spPr>
          <a:xfrm>
            <a:off x="6919689" y="6014027"/>
            <a:ext cx="1607908" cy="430887"/>
          </a:xfrm>
          <a:prstGeom prst="rect">
            <a:avLst/>
          </a:prstGeom>
        </p:spPr>
        <p:txBody>
          <a:bodyPr wrap="square">
            <a:spAutoFit/>
          </a:bodyPr>
          <a:lstStyle/>
          <a:p>
            <a:pPr algn="ctr">
              <a:defRPr/>
            </a:pPr>
            <a:r>
              <a:rPr lang="fr-FR" sz="1100" dirty="0" err="1" smtClean="0">
                <a:solidFill>
                  <a:prstClr val="black"/>
                </a:solidFill>
              </a:rPr>
              <a:t>Euglena</a:t>
            </a:r>
            <a:r>
              <a:rPr lang="fr-FR" sz="1100" dirty="0" smtClean="0">
                <a:solidFill>
                  <a:prstClr val="black"/>
                </a:solidFill>
              </a:rPr>
              <a:t> gracilis</a:t>
            </a:r>
          </a:p>
          <a:p>
            <a:pPr algn="ctr">
              <a:defRPr/>
            </a:pPr>
            <a:r>
              <a:rPr lang="fr-FR" sz="1100" b="1" dirty="0" smtClean="0">
                <a:solidFill>
                  <a:prstClr val="black"/>
                </a:solidFill>
              </a:rPr>
              <a:t>Régénérant</a:t>
            </a:r>
            <a:endParaRPr lang="fr-FR" sz="1100" dirty="0">
              <a:solidFill>
                <a:prstClr val="black"/>
              </a:solidFill>
            </a:endParaRPr>
          </a:p>
        </p:txBody>
      </p:sp>
    </p:spTree>
    <p:extLst>
      <p:ext uri="{BB962C8B-B14F-4D97-AF65-F5344CB8AC3E}">
        <p14:creationId xmlns:p14="http://schemas.microsoft.com/office/powerpoint/2010/main" val="30477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32"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J’ai des rides qui commencent à apparaitre, quelle crème de nuit je peux utiliser ?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ELASTINE NUIT</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TIME RESIST NUIT </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251478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J’ai des rides marquées et profondes, quelle crème de jour je peux utiliser ?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ELASTINE JOUR</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TIME RESIST JOUR </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395220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fr-FR" sz="3600" cap="small" dirty="0" err="1" smtClean="0">
                <a:solidFill>
                  <a:srgbClr val="3E3E3E"/>
                </a:solidFill>
                <a:latin typeface="KyivType Sans2" panose="00000500000000000000" pitchFamily="50" charset="0"/>
                <a:ea typeface="Roboto" panose="02000000000000000000" pitchFamily="2" charset="0"/>
              </a:rPr>
              <a:t>Glyconight</a:t>
            </a:r>
            <a:r>
              <a:rPr lang="fr-FR" sz="3600" cap="small" dirty="0" smtClean="0">
                <a:solidFill>
                  <a:srgbClr val="3E3E3E"/>
                </a:solidFill>
                <a:latin typeface="KyivType Sans2" panose="00000500000000000000" pitchFamily="50" charset="0"/>
                <a:ea typeface="Roboto" panose="02000000000000000000" pitchFamily="2" charset="0"/>
              </a:rPr>
              <a:t> 10% masque contient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8"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3778" y="3281864"/>
            <a:ext cx="2111670" cy="1870940"/>
          </a:xfrm>
          <a:prstGeom prst="rect">
            <a:avLst/>
          </a:prstGeom>
        </p:spPr>
      </p:pic>
      <p:sp>
        <p:nvSpPr>
          <p:cNvPr id="9" name="ZoneTexte 16"/>
          <p:cNvSpPr txBox="1"/>
          <p:nvPr/>
        </p:nvSpPr>
        <p:spPr>
          <a:xfrm>
            <a:off x="4430285" y="3987469"/>
            <a:ext cx="3398655"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smtClean="0">
                <a:latin typeface="Roboto Light" panose="02000000000000000000" pitchFamily="2" charset="0"/>
                <a:ea typeface="Roboto Light" panose="02000000000000000000" pitchFamily="2" charset="0"/>
              </a:rPr>
              <a:t>Huile de noyau d’abricot</a:t>
            </a:r>
            <a:endParaRPr lang="fr-FR" dirty="0">
              <a:latin typeface="Roboto Light" panose="02000000000000000000" pitchFamily="2" charset="0"/>
              <a:ea typeface="Roboto Light" panose="02000000000000000000" pitchFamily="2" charset="0"/>
            </a:endParaRP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062" y="2814207"/>
            <a:ext cx="1912449" cy="2623800"/>
          </a:xfrm>
          <a:prstGeom prst="rect">
            <a:avLst/>
          </a:prstGeom>
        </p:spPr>
      </p:pic>
      <p:sp>
        <p:nvSpPr>
          <p:cNvPr id="7" name="ZoneTexte 16"/>
          <p:cNvSpPr txBox="1"/>
          <p:nvPr/>
        </p:nvSpPr>
        <p:spPr>
          <a:xfrm>
            <a:off x="1338704" y="3987469"/>
            <a:ext cx="2447097"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smtClean="0">
                <a:latin typeface="Roboto Light" panose="02000000000000000000" pitchFamily="2" charset="0"/>
                <a:ea typeface="Roboto Light" panose="02000000000000000000" pitchFamily="2" charset="0"/>
              </a:rPr>
              <a:t>Acide Glycolique pur</a:t>
            </a:r>
            <a:endParaRPr lang="fr-FR" dirty="0">
              <a:latin typeface="Roboto Light" panose="02000000000000000000" pitchFamily="2" charset="0"/>
              <a:ea typeface="Roboto Light" panose="02000000000000000000" pitchFamily="2" charset="0"/>
            </a:endParaRPr>
          </a:p>
        </p:txBody>
      </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6510" y="2839965"/>
            <a:ext cx="1874899" cy="2572283"/>
          </a:xfrm>
          <a:prstGeom prst="rect">
            <a:avLst/>
          </a:prstGeom>
        </p:spPr>
      </p:pic>
      <p:sp>
        <p:nvSpPr>
          <p:cNvPr id="14" name="ZoneTexte 16"/>
          <p:cNvSpPr txBox="1"/>
          <p:nvPr/>
        </p:nvSpPr>
        <p:spPr>
          <a:xfrm>
            <a:off x="8506505" y="3987469"/>
            <a:ext cx="2201873"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smtClean="0">
                <a:latin typeface="Roboto Light" panose="02000000000000000000" pitchFamily="2" charset="0"/>
                <a:ea typeface="Roboto Light" panose="02000000000000000000" pitchFamily="2" charset="0"/>
              </a:rPr>
              <a:t>Vitamine B5</a:t>
            </a:r>
            <a:endParaRPr lang="fr-FR"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62464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673" y="2454171"/>
            <a:ext cx="2895445" cy="3972430"/>
          </a:xfrm>
          <a:prstGeom prst="rect">
            <a:avLst/>
          </a:prstGeom>
        </p:spPr>
      </p:pic>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GLYCONIGHT 10% MASQUE</a:t>
            </a:r>
            <a:endParaRPr lang="fr-FR" sz="5000" dirty="0">
              <a:solidFill>
                <a:schemeClr val="accent1">
                  <a:lumMod val="20000"/>
                  <a:lumOff val="80000"/>
                </a:schemeClr>
              </a:solidFill>
            </a:endParaRPr>
          </a:p>
        </p:txBody>
      </p:sp>
      <p:sp>
        <p:nvSpPr>
          <p:cNvPr id="6" name="Rectangle 5"/>
          <p:cNvSpPr/>
          <p:nvPr/>
        </p:nvSpPr>
        <p:spPr>
          <a:xfrm>
            <a:off x="0" y="1448481"/>
            <a:ext cx="12192000" cy="400110"/>
          </a:xfrm>
          <a:prstGeom prst="rect">
            <a:avLst/>
          </a:prstGeom>
        </p:spPr>
        <p:txBody>
          <a:bodyPr wrap="square">
            <a:spAutoFit/>
          </a:bodyPr>
          <a:lstStyle/>
          <a:p>
            <a:pPr lvl="0" algn="ctr">
              <a:defRPr/>
            </a:pPr>
            <a:r>
              <a:rPr lang="fr-FR" sz="2000" i="1" dirty="0" smtClean="0">
                <a:solidFill>
                  <a:prstClr val="black"/>
                </a:solidFill>
                <a:latin typeface="KyivType Sans2" panose="00000500000000000000" charset="0"/>
                <a:ea typeface="Roboto Light" panose="020B0604020202020204" charset="0"/>
              </a:rPr>
              <a:t>Le </a:t>
            </a:r>
            <a:r>
              <a:rPr lang="fr-FR" sz="2000" i="1" dirty="0">
                <a:solidFill>
                  <a:prstClr val="black"/>
                </a:solidFill>
                <a:latin typeface="KyivType Sans2" panose="00000500000000000000" charset="0"/>
                <a:ea typeface="Roboto Light" panose="020B0604020202020204" charset="0"/>
              </a:rPr>
              <a:t>peeling clean qui donne un nouveau souffle à la peau.</a:t>
            </a:r>
            <a:endParaRPr lang="fr-FR" sz="2000" i="1" dirty="0">
              <a:solidFill>
                <a:prstClr val="black"/>
              </a:solidFill>
              <a:latin typeface="+mj-lt"/>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62206" y="2872169"/>
            <a:ext cx="5136016" cy="923330"/>
          </a:xfrm>
          <a:prstGeom prst="rect">
            <a:avLst/>
          </a:prstGeom>
          <a:solidFill>
            <a:schemeClr val="bg1"/>
          </a:solidFill>
        </p:spPr>
        <p:txBody>
          <a:bodyPr wrap="square" rtlCol="0">
            <a:spAutoFit/>
          </a:bodyPr>
          <a:lstStyle/>
          <a:p>
            <a:pPr lvl="0">
              <a:defRPr/>
            </a:pPr>
            <a:r>
              <a:rPr lang="fr-FR" dirty="0">
                <a:solidFill>
                  <a:prstClr val="black"/>
                </a:solidFill>
                <a:latin typeface="Roboto Light" panose="020B0604020202020204" charset="0"/>
                <a:ea typeface="Roboto Light" panose="020B0604020202020204" charset="0"/>
              </a:rPr>
              <a:t>Eclat immédiat dès la première utilisation</a:t>
            </a:r>
          </a:p>
          <a:p>
            <a:pPr lvl="0">
              <a:defRPr/>
            </a:pPr>
            <a:r>
              <a:rPr lang="fr-FR" dirty="0">
                <a:solidFill>
                  <a:prstClr val="black"/>
                </a:solidFill>
                <a:latin typeface="Roboto Light" panose="020B0604020202020204" charset="0"/>
                <a:ea typeface="Roboto Light" panose="020B0604020202020204" charset="0"/>
              </a:rPr>
              <a:t>Le grain de peau est affiné et les pores resserrés</a:t>
            </a:r>
          </a:p>
          <a:p>
            <a:pPr lvl="0">
              <a:defRPr/>
            </a:pPr>
            <a:r>
              <a:rPr lang="fr-FR" dirty="0">
                <a:solidFill>
                  <a:prstClr val="black"/>
                </a:solidFill>
                <a:latin typeface="Roboto Light" panose="020B0604020202020204" charset="0"/>
                <a:ea typeface="Roboto Light" panose="020B0604020202020204" charset="0"/>
              </a:rPr>
              <a:t>Lisse les rides et </a:t>
            </a:r>
            <a:r>
              <a:rPr lang="fr-FR" dirty="0" smtClean="0">
                <a:solidFill>
                  <a:prstClr val="black"/>
                </a:solidFill>
                <a:latin typeface="Roboto Light" panose="020B0604020202020204" charset="0"/>
                <a:ea typeface="Roboto Light" panose="020B0604020202020204" charset="0"/>
              </a:rPr>
              <a:t>ridules</a:t>
            </a:r>
            <a:endParaRPr lang="fr-FR" dirty="0">
              <a:solidFill>
                <a:prstClr val="black"/>
              </a:solidFill>
              <a:latin typeface="Roboto Light" panose="020B0604020202020204" charset="0"/>
              <a:ea typeface="Roboto Light" panose="020B0604020202020204" charset="0"/>
            </a:endParaRPr>
          </a:p>
        </p:txBody>
      </p:sp>
      <p:sp>
        <p:nvSpPr>
          <p:cNvPr id="9" name="Rectangle 8"/>
          <p:cNvSpPr/>
          <p:nvPr/>
        </p:nvSpPr>
        <p:spPr>
          <a:xfrm>
            <a:off x="3952016" y="5853890"/>
            <a:ext cx="4671734" cy="923330"/>
          </a:xfrm>
          <a:prstGeom prst="rect">
            <a:avLst/>
          </a:prstGeom>
          <a:solidFill>
            <a:schemeClr val="bg1"/>
          </a:solidFill>
        </p:spPr>
        <p:txBody>
          <a:bodyPr wrap="square">
            <a:spAutoFit/>
          </a:bodyPr>
          <a:lstStyle/>
          <a:p>
            <a:pPr lvl="0">
              <a:defRPr/>
            </a:pPr>
            <a:r>
              <a:rPr lang="fr-FR" dirty="0">
                <a:solidFill>
                  <a:prstClr val="black"/>
                </a:solidFill>
                <a:latin typeface="Roboto Light" panose="020B0604020202020204" charset="0"/>
                <a:ea typeface="Roboto Light" panose="020B0604020202020204" charset="0"/>
              </a:rPr>
              <a:t>Eclat du teint : + 24%*</a:t>
            </a:r>
          </a:p>
          <a:p>
            <a:pPr lvl="0">
              <a:defRPr/>
            </a:pPr>
            <a:r>
              <a:rPr lang="fr-FR" dirty="0">
                <a:solidFill>
                  <a:prstClr val="black"/>
                </a:solidFill>
                <a:latin typeface="Roboto Light" panose="020B0604020202020204" charset="0"/>
                <a:ea typeface="Roboto Light" panose="020B0604020202020204" charset="0"/>
              </a:rPr>
              <a:t>Diamètre des pores : -19%*</a:t>
            </a:r>
          </a:p>
          <a:p>
            <a:pPr lvl="0">
              <a:defRPr/>
            </a:pPr>
            <a:r>
              <a:rPr lang="fr-FR" dirty="0">
                <a:solidFill>
                  <a:prstClr val="black"/>
                </a:solidFill>
                <a:latin typeface="Roboto Light" panose="020B0604020202020204" charset="0"/>
                <a:ea typeface="Roboto Light" panose="020B0604020202020204" charset="0"/>
              </a:rPr>
              <a:t>Profondeur des rides de la patte d’oie : -30%*</a:t>
            </a:r>
          </a:p>
        </p:txBody>
      </p:sp>
      <p:sp>
        <p:nvSpPr>
          <p:cNvPr id="10" name="ZoneTexte 9"/>
          <p:cNvSpPr txBox="1"/>
          <p:nvPr/>
        </p:nvSpPr>
        <p:spPr>
          <a:xfrm>
            <a:off x="2003473" y="4351978"/>
            <a:ext cx="4037300" cy="369332"/>
          </a:xfrm>
          <a:prstGeom prst="rect">
            <a:avLst/>
          </a:prstGeom>
          <a:solidFill>
            <a:schemeClr val="bg1"/>
          </a:solidFill>
          <a:effectLst>
            <a:softEdge rad="63500"/>
          </a:effectLst>
        </p:spPr>
        <p:txBody>
          <a:bodyPr wrap="square" rtlCol="0">
            <a:spAutoFit/>
          </a:bodyPr>
          <a:lstStyle/>
          <a:p>
            <a:pPr>
              <a:defRPr/>
            </a:pP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smtClean="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endPar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endParaRPr>
          </a:p>
        </p:txBody>
      </p:sp>
      <p:pic>
        <p:nvPicPr>
          <p:cNvPr id="16" name="Image 15"/>
          <p:cNvPicPr>
            <a:picLocks noChangeAspect="1"/>
          </p:cNvPicPr>
          <p:nvPr/>
        </p:nvPicPr>
        <p:blipFill rotWithShape="1">
          <a:blip r:embed="rId7" cstate="print">
            <a:extLst>
              <a:ext uri="{28A0092B-C50C-407E-A947-70E740481C1C}">
                <a14:useLocalDpi xmlns:a14="http://schemas.microsoft.com/office/drawing/2010/main" val="0"/>
              </a:ext>
            </a:extLst>
          </a:blip>
          <a:srcRect l="25457" t="25976" r="28448" b="6384"/>
          <a:stretch/>
        </p:blipFill>
        <p:spPr>
          <a:xfrm>
            <a:off x="9800143" y="2204698"/>
            <a:ext cx="1947748" cy="4287609"/>
          </a:xfrm>
          <a:prstGeom prst="rect">
            <a:avLst/>
          </a:prstGeom>
        </p:spPr>
      </p:pic>
      <p:sp>
        <p:nvSpPr>
          <p:cNvPr id="21" name="ZoneTexte 20"/>
          <p:cNvSpPr txBox="1"/>
          <p:nvPr/>
        </p:nvSpPr>
        <p:spPr>
          <a:xfrm>
            <a:off x="-1" y="6704112"/>
            <a:ext cx="12407901"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*Etude clinique </a:t>
            </a:r>
            <a:r>
              <a:rPr kumimoji="0" lang="fr-FR" sz="700" b="0" i="0" u="none" strike="noStrike" kern="1200" cap="none" spc="0" normalizeH="0" baseline="0" noProof="0" dirty="0">
                <a:ln>
                  <a:noFill/>
                </a:ln>
                <a:solidFill>
                  <a:prstClr val="black"/>
                </a:solidFill>
                <a:effectLst/>
                <a:uLnTx/>
                <a:uFillTx/>
                <a:latin typeface="Roboto Light" panose="020B0604020202020204" charset="0"/>
                <a:ea typeface="Roboto Light" panose="020B0604020202020204" charset="0"/>
              </a:rPr>
              <a:t>réalisée</a:t>
            </a:r>
            <a:r>
              <a:rPr kumimoji="0" lang="fr-FR" sz="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sous le contrôle d’un dermatologue sur 15 volontaires de 20 à 39 ans (1 mois) et 15 volontaires de 40 à 55 ans (2mois) - Moyenne des résultats sur l'ensemble des 2 groupes à 1 mois sauf densité du derme groupe 40-55 ans uniquement.</a:t>
            </a:r>
            <a:r>
              <a:rPr kumimoji="0" lang="fr-FR" sz="700" b="0" i="0" u="none" strike="noStrike" kern="1200" cap="none" spc="0" normalizeH="0" baseline="0" noProof="0" dirty="0" smtClean="0">
                <a:ln>
                  <a:noFill/>
                </a:ln>
                <a:solidFill>
                  <a:prstClr val="black"/>
                </a:solidFill>
                <a:effectLst/>
                <a:uLnTx/>
                <a:uFillTx/>
                <a:latin typeface="Century Gothic" panose="020B0502020202020204" pitchFamily="34" charset="0"/>
                <a:ea typeface="Times New Roman"/>
                <a:cs typeface="+mn-cs"/>
              </a:rPr>
              <a:t>.</a:t>
            </a:r>
            <a:endParaRPr kumimoji="0" lang="fr-FR" sz="7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a:cs typeface="+mn-cs"/>
            </a:endParaRPr>
          </a:p>
        </p:txBody>
      </p:sp>
      <p:sp>
        <p:nvSpPr>
          <p:cNvPr id="2" name="Rectangle 1"/>
          <p:cNvSpPr/>
          <p:nvPr/>
        </p:nvSpPr>
        <p:spPr>
          <a:xfrm>
            <a:off x="2046243" y="4480523"/>
            <a:ext cx="6096000" cy="1015663"/>
          </a:xfrm>
          <a:prstGeom prst="rect">
            <a:avLst/>
          </a:prstGeom>
        </p:spPr>
        <p:txBody>
          <a:bodyPr>
            <a:spAutoFit/>
          </a:bodyPr>
          <a:lstStyle/>
          <a:p>
            <a:pPr lvl="0">
              <a:defRPr/>
            </a:pPr>
            <a:r>
              <a:rPr lang="fr-FR" dirty="0">
                <a:solidFill>
                  <a:prstClr val="black"/>
                </a:solidFill>
              </a:rPr>
              <a:t>Pour les </a:t>
            </a:r>
            <a:r>
              <a:rPr lang="fr-FR" dirty="0" err="1">
                <a:solidFill>
                  <a:prstClr val="black"/>
                </a:solidFill>
              </a:rPr>
              <a:t>millenials</a:t>
            </a:r>
            <a:r>
              <a:rPr lang="fr-FR" dirty="0">
                <a:solidFill>
                  <a:prstClr val="black"/>
                </a:solidFill>
              </a:rPr>
              <a:t> </a:t>
            </a:r>
            <a:endParaRPr lang="fr-FR" dirty="0" smtClean="0">
              <a:solidFill>
                <a:prstClr val="black"/>
              </a:solidFill>
            </a:endParaRPr>
          </a:p>
          <a:p>
            <a:pPr lvl="0">
              <a:defRPr/>
            </a:pPr>
            <a:r>
              <a:rPr lang="fr-FR" sz="1200" dirty="0" smtClean="0">
                <a:solidFill>
                  <a:prstClr val="black"/>
                </a:solidFill>
              </a:rPr>
              <a:t>(</a:t>
            </a:r>
            <a:r>
              <a:rPr lang="fr-FR" sz="1200" dirty="0">
                <a:solidFill>
                  <a:prstClr val="black"/>
                </a:solidFill>
              </a:rPr>
              <a:t>Une peau sans imperfections, de l’éclat et un traitement des premières rides)</a:t>
            </a:r>
          </a:p>
          <a:p>
            <a:pPr lvl="0">
              <a:defRPr/>
            </a:pPr>
            <a:r>
              <a:rPr lang="fr-FR" dirty="0">
                <a:solidFill>
                  <a:prstClr val="black"/>
                </a:solidFill>
              </a:rPr>
              <a:t>Pour les peaux plus matures </a:t>
            </a:r>
            <a:endParaRPr lang="fr-FR" dirty="0" smtClean="0">
              <a:solidFill>
                <a:prstClr val="black"/>
              </a:solidFill>
            </a:endParaRPr>
          </a:p>
          <a:p>
            <a:pPr lvl="0">
              <a:defRPr/>
            </a:pPr>
            <a:r>
              <a:rPr lang="fr-FR" sz="1200" u="sng" dirty="0" smtClean="0">
                <a:solidFill>
                  <a:prstClr val="black"/>
                </a:solidFill>
              </a:rPr>
              <a:t>(</a:t>
            </a:r>
            <a:r>
              <a:rPr lang="fr-FR" sz="1200" dirty="0">
                <a:solidFill>
                  <a:prstClr val="black"/>
                </a:solidFill>
              </a:rPr>
              <a:t>Un effet anti-âge (rides++/ fermeté/taches) et de l’éclat)</a:t>
            </a:r>
          </a:p>
        </p:txBody>
      </p:sp>
    </p:spTree>
    <p:extLst>
      <p:ext uri="{BB962C8B-B14F-4D97-AF65-F5344CB8AC3E}">
        <p14:creationId xmlns:p14="http://schemas.microsoft.com/office/powerpoint/2010/main" val="1075320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GLYCONIGHT 10% MASQUE</a:t>
            </a:r>
            <a:endParaRPr lang="fr-FR" sz="5000" dirty="0">
              <a:solidFill>
                <a:schemeClr val="accent1">
                  <a:lumMod val="20000"/>
                  <a:lumOff val="80000"/>
                </a:schemeClr>
              </a:solidFill>
            </a:endParaRPr>
          </a:p>
        </p:txBody>
      </p:sp>
      <p:sp>
        <p:nvSpPr>
          <p:cNvPr id="16" name="ZoneTexte 15"/>
          <p:cNvSpPr txBox="1"/>
          <p:nvPr/>
        </p:nvSpPr>
        <p:spPr>
          <a:xfrm>
            <a:off x="2301873" y="1398113"/>
            <a:ext cx="9535712" cy="3984069"/>
          </a:xfrm>
          <a:prstGeom prst="roundRect">
            <a:avLst/>
          </a:prstGeom>
          <a:solidFill>
            <a:schemeClr val="bg1"/>
          </a:solidFill>
          <a:ln>
            <a:solidFill>
              <a:schemeClr val="tx1">
                <a:lumMod val="65000"/>
                <a:lumOff val="35000"/>
              </a:schemeClr>
            </a:solidFill>
          </a:ln>
        </p:spPr>
        <p:txBody>
          <a:bodyPr wrap="square" rtlCol="0">
            <a:spAutoFit/>
          </a:bodyPr>
          <a:lstStyle/>
          <a:p>
            <a:r>
              <a:rPr lang="fr-FR" dirty="0"/>
              <a:t>	</a:t>
            </a:r>
            <a:r>
              <a:rPr lang="fr-FR" sz="1400" dirty="0" smtClean="0"/>
              <a:t>Le soir, après nettoyage-démaquillage, </a:t>
            </a:r>
            <a:r>
              <a:rPr lang="fr-FR" sz="1400" dirty="0" err="1" smtClean="0"/>
              <a:t>brumiser</a:t>
            </a:r>
            <a:r>
              <a:rPr lang="fr-FR" sz="1400" dirty="0" smtClean="0"/>
              <a:t> la LOTION YON-KA et bien faire pénétrer par 	effleurages. Appliquer le GLYCONIGHT 10% MASQUE en couche fine sur le visage et le cou. 	</a:t>
            </a:r>
          </a:p>
          <a:p>
            <a:r>
              <a:rPr lang="fr-FR" sz="1400" dirty="0"/>
              <a:t>	</a:t>
            </a:r>
            <a:r>
              <a:rPr lang="fr-FR" sz="1400" dirty="0" smtClean="0"/>
              <a:t>Laisser agir toute la nuit. Rincer à l’eau tiède le lendemain matin</a:t>
            </a:r>
          </a:p>
          <a:p>
            <a:r>
              <a:rPr lang="fr-FR" sz="1400" dirty="0" smtClean="0"/>
              <a:t>	</a:t>
            </a:r>
          </a:p>
          <a:p>
            <a:r>
              <a:rPr lang="fr-FR" sz="1400" dirty="0"/>
              <a:t>	</a:t>
            </a:r>
            <a:r>
              <a:rPr lang="fr-FR" sz="1400" dirty="0" smtClean="0"/>
              <a:t>	3 façons d’utiliser son GLYCONIGHT 10% MASQUE : </a:t>
            </a:r>
            <a:endParaRPr lang="fr-FR" sz="1400" dirty="0"/>
          </a:p>
          <a:p>
            <a:endParaRPr lang="fr-FR" sz="1400" dirty="0"/>
          </a:p>
          <a:p>
            <a:pPr lvl="0">
              <a:defRPr/>
            </a:pPr>
            <a:r>
              <a:rPr lang="fr-FR" sz="1400" dirty="0" smtClean="0"/>
              <a:t>	1 </a:t>
            </a:r>
            <a:r>
              <a:rPr lang="fr-FR" sz="1400" dirty="0"/>
              <a:t>: En </a:t>
            </a:r>
            <a:r>
              <a:rPr lang="fr-FR" sz="1400" b="1" cap="small" dirty="0" smtClean="0"/>
              <a:t>masque coup d’</a:t>
            </a:r>
            <a:r>
              <a:rPr lang="fr-FR" sz="1400" b="1" cap="small" dirty="0" err="1" smtClean="0"/>
              <a:t>eclat</a:t>
            </a:r>
            <a:r>
              <a:rPr lang="fr-FR" sz="1400" b="1" cap="small" dirty="0" smtClean="0"/>
              <a:t> </a:t>
            </a:r>
            <a:r>
              <a:rPr lang="fr-FR" sz="1400" dirty="0" smtClean="0"/>
              <a:t>: </a:t>
            </a:r>
            <a:r>
              <a:rPr lang="fr-FR" sz="1400" dirty="0"/>
              <a:t>1 application le soir pour un effet </a:t>
            </a:r>
            <a:r>
              <a:rPr lang="fr-FR" sz="1400" dirty="0" smtClean="0"/>
              <a:t>bluffant sur la </a:t>
            </a:r>
            <a:r>
              <a:rPr lang="fr-FR" sz="1400" b="1" dirty="0" smtClean="0"/>
              <a:t>luminosité du teint</a:t>
            </a:r>
            <a:r>
              <a:rPr lang="fr-FR" sz="1400" dirty="0" smtClean="0"/>
              <a:t>	dès le 	lendemain </a:t>
            </a:r>
            <a:r>
              <a:rPr lang="fr-FR" sz="1400" dirty="0"/>
              <a:t>matin </a:t>
            </a:r>
          </a:p>
          <a:p>
            <a:pPr lvl="0">
              <a:defRPr/>
            </a:pPr>
            <a:endParaRPr lang="fr-FR" sz="1400" dirty="0"/>
          </a:p>
          <a:p>
            <a:pPr lvl="0">
              <a:defRPr/>
            </a:pPr>
            <a:r>
              <a:rPr lang="fr-FR" sz="1400" dirty="0" smtClean="0"/>
              <a:t>	2 </a:t>
            </a:r>
            <a:r>
              <a:rPr lang="fr-FR" sz="1400" dirty="0"/>
              <a:t>: En </a:t>
            </a:r>
            <a:r>
              <a:rPr lang="fr-FR" sz="1400" b="1" kern="0" cap="small" dirty="0">
                <a:solidFill>
                  <a:schemeClr val="tx1">
                    <a:lumMod val="75000"/>
                    <a:lumOff val="25000"/>
                  </a:schemeClr>
                </a:solidFill>
              </a:rPr>
              <a:t>Cure flash ou d’entretien </a:t>
            </a:r>
            <a:r>
              <a:rPr lang="fr-FR" sz="1400" kern="0" cap="small" dirty="0">
                <a:solidFill>
                  <a:schemeClr val="tx1">
                    <a:lumMod val="75000"/>
                    <a:lumOff val="25000"/>
                  </a:schemeClr>
                </a:solidFill>
              </a:rPr>
              <a:t>: </a:t>
            </a:r>
            <a:r>
              <a:rPr lang="fr-FR" sz="1400" dirty="0"/>
              <a:t>Un soir sur deux pendant 1 </a:t>
            </a:r>
            <a:r>
              <a:rPr lang="fr-FR" sz="1400" dirty="0" smtClean="0"/>
              <a:t>semaine </a:t>
            </a:r>
            <a:r>
              <a:rPr lang="fr-FR" sz="1400" dirty="0"/>
              <a:t>pour un effet </a:t>
            </a:r>
            <a:r>
              <a:rPr lang="fr-FR" sz="1400" b="1" dirty="0"/>
              <a:t>peau </a:t>
            </a:r>
            <a:r>
              <a:rPr lang="fr-FR" sz="1400" b="1" dirty="0" smtClean="0"/>
              <a:t>neuve</a:t>
            </a:r>
            <a:endParaRPr lang="fr-FR" sz="1400" b="1" dirty="0"/>
          </a:p>
          <a:p>
            <a:pPr lvl="0">
              <a:defRPr/>
            </a:pPr>
            <a:endParaRPr lang="fr-FR" sz="1400" dirty="0"/>
          </a:p>
          <a:p>
            <a:r>
              <a:rPr lang="fr-FR" sz="1400" dirty="0" smtClean="0"/>
              <a:t>	3 </a:t>
            </a:r>
            <a:r>
              <a:rPr lang="fr-FR" sz="1400" b="1" dirty="0"/>
              <a:t>: </a:t>
            </a:r>
            <a:r>
              <a:rPr lang="fr-FR" sz="1400" b="1" kern="0" cap="small" dirty="0">
                <a:solidFill>
                  <a:schemeClr val="tx1">
                    <a:lumMod val="75000"/>
                    <a:lumOff val="25000"/>
                  </a:schemeClr>
                </a:solidFill>
              </a:rPr>
              <a:t>Cure intensive </a:t>
            </a:r>
            <a:r>
              <a:rPr lang="fr-FR" sz="1400" kern="0" cap="small" dirty="0">
                <a:solidFill>
                  <a:schemeClr val="tx1">
                    <a:lumMod val="75000"/>
                    <a:lumOff val="25000"/>
                  </a:schemeClr>
                </a:solidFill>
              </a:rPr>
              <a:t>(1 à 2 mois) : </a:t>
            </a:r>
            <a:r>
              <a:rPr lang="fr-FR" sz="1400" dirty="0"/>
              <a:t>Un soir sur deux la 1ère semaine </a:t>
            </a:r>
            <a:r>
              <a:rPr lang="fr-FR" sz="1400" dirty="0" smtClean="0"/>
              <a:t>puis </a:t>
            </a:r>
            <a:r>
              <a:rPr lang="fr-FR" sz="1400" dirty="0"/>
              <a:t>tous les soirs les </a:t>
            </a:r>
            <a:r>
              <a:rPr lang="fr-FR" sz="1400" dirty="0" smtClean="0"/>
              <a:t>semaines 	suivantes</a:t>
            </a:r>
            <a:r>
              <a:rPr lang="fr-FR" sz="1400" dirty="0"/>
              <a:t>. Cure à renouveler 2 </a:t>
            </a:r>
            <a:r>
              <a:rPr lang="fr-FR" sz="1400" dirty="0" smtClean="0"/>
              <a:t>à </a:t>
            </a:r>
            <a:r>
              <a:rPr lang="fr-FR" sz="1400" dirty="0"/>
              <a:t>3 fois dans l’année pour un résultat </a:t>
            </a:r>
            <a:r>
              <a:rPr lang="fr-FR" sz="1400" b="1" dirty="0" smtClean="0"/>
              <a:t>anti-âge ou </a:t>
            </a:r>
            <a:r>
              <a:rPr lang="fr-FR" sz="1400" b="1" dirty="0"/>
              <a:t>peau neuve </a:t>
            </a:r>
            <a:r>
              <a:rPr lang="fr-FR" sz="1400" b="1" dirty="0" smtClean="0"/>
              <a:t>renforcé</a:t>
            </a:r>
            <a:endParaRPr lang="fr-FR" sz="1400" b="1" dirty="0"/>
          </a:p>
          <a:p>
            <a:endParaRPr lang="fr-FR" sz="1400" dirty="0" smtClean="0"/>
          </a:p>
          <a:p>
            <a:r>
              <a:rPr lang="fr-FR" sz="1400" dirty="0"/>
              <a:t>	</a:t>
            </a:r>
            <a:r>
              <a:rPr lang="fr-FR" sz="1400" dirty="0" smtClean="0"/>
              <a:t>S’applique </a:t>
            </a:r>
            <a:r>
              <a:rPr lang="fr-FR" sz="1400" dirty="0"/>
              <a:t>également sur le décolleté pour le défroisser visiblement et faire peau neuve !</a:t>
            </a:r>
          </a:p>
          <a:p>
            <a:r>
              <a:rPr lang="fr-FR" sz="1400" dirty="0" smtClean="0"/>
              <a:t>	Constitue </a:t>
            </a:r>
            <a:r>
              <a:rPr lang="fr-FR" sz="1400" dirty="0"/>
              <a:t>une excellente préparation de la peau avant un peeling dermatologique</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177" y="3390147"/>
            <a:ext cx="768389" cy="6921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660" y="1683995"/>
            <a:ext cx="787440" cy="755689"/>
          </a:xfrm>
          <a:prstGeom prst="rect">
            <a:avLst/>
          </a:prstGeom>
        </p:spPr>
      </p:pic>
      <p:sp>
        <p:nvSpPr>
          <p:cNvPr id="19" name="Rectangle 18"/>
          <p:cNvSpPr/>
          <p:nvPr/>
        </p:nvSpPr>
        <p:spPr>
          <a:xfrm>
            <a:off x="-329903" y="6257836"/>
            <a:ext cx="3328283" cy="600164"/>
          </a:xfrm>
          <a:prstGeom prst="rect">
            <a:avLst/>
          </a:prstGeom>
        </p:spPr>
        <p:txBody>
          <a:bodyPr wrap="square">
            <a:spAutoFit/>
          </a:bodyPr>
          <a:lstStyle/>
          <a:p>
            <a:pPr algn="ctr">
              <a:defRPr/>
            </a:pPr>
            <a:r>
              <a:rPr lang="fr-FR" sz="1100" dirty="0" smtClean="0">
                <a:solidFill>
                  <a:prstClr val="black"/>
                </a:solidFill>
              </a:rPr>
              <a:t>10% d’Acide Glycolique pur </a:t>
            </a:r>
          </a:p>
          <a:p>
            <a:pPr algn="ctr">
              <a:defRPr/>
            </a:pPr>
            <a:r>
              <a:rPr lang="fr-FR" sz="1100" b="1" dirty="0" smtClean="0">
                <a:solidFill>
                  <a:prstClr val="black"/>
                </a:solidFill>
              </a:rPr>
              <a:t>Lissant – </a:t>
            </a:r>
            <a:r>
              <a:rPr lang="fr-FR" sz="1100" b="1" dirty="0" err="1" smtClean="0">
                <a:solidFill>
                  <a:prstClr val="black"/>
                </a:solidFill>
              </a:rPr>
              <a:t>anti-rides</a:t>
            </a:r>
            <a:endParaRPr lang="fr-FR" sz="1100" b="1" dirty="0">
              <a:solidFill>
                <a:prstClr val="black"/>
              </a:solidFill>
            </a:endParaRPr>
          </a:p>
          <a:p>
            <a:pPr lvl="0">
              <a:defRPr/>
            </a:pPr>
            <a:endParaRPr lang="fr-FR" sz="1100" dirty="0">
              <a:solidFill>
                <a:prstClr val="black"/>
              </a:solidFill>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4231" y="5364917"/>
            <a:ext cx="842144" cy="892919"/>
          </a:xfrm>
          <a:prstGeom prst="rect">
            <a:avLst/>
          </a:prstGeom>
        </p:spPr>
      </p:pic>
      <p:sp>
        <p:nvSpPr>
          <p:cNvPr id="23" name="Rectangle 22"/>
          <p:cNvSpPr/>
          <p:nvPr/>
        </p:nvSpPr>
        <p:spPr>
          <a:xfrm>
            <a:off x="2154465" y="6257836"/>
            <a:ext cx="3328283" cy="600164"/>
          </a:xfrm>
          <a:prstGeom prst="rect">
            <a:avLst/>
          </a:prstGeom>
        </p:spPr>
        <p:txBody>
          <a:bodyPr wrap="square">
            <a:spAutoFit/>
          </a:bodyPr>
          <a:lstStyle/>
          <a:p>
            <a:pPr algn="ctr">
              <a:defRPr/>
            </a:pPr>
            <a:r>
              <a:rPr lang="fr-FR" sz="1100" dirty="0" smtClean="0">
                <a:solidFill>
                  <a:prstClr val="black"/>
                </a:solidFill>
              </a:rPr>
              <a:t>Huile de noyau d’abricot et algue brune</a:t>
            </a:r>
          </a:p>
          <a:p>
            <a:pPr algn="ctr">
              <a:defRPr/>
            </a:pPr>
            <a:r>
              <a:rPr lang="fr-FR" sz="1100" b="1" dirty="0" smtClean="0">
                <a:solidFill>
                  <a:prstClr val="black"/>
                </a:solidFill>
              </a:rPr>
              <a:t>Éclat </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674030" y="6191298"/>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4822025" y="6285036"/>
            <a:ext cx="3328283" cy="600164"/>
          </a:xfrm>
          <a:prstGeom prst="rect">
            <a:avLst/>
          </a:prstGeom>
        </p:spPr>
        <p:txBody>
          <a:bodyPr wrap="square">
            <a:spAutoFit/>
          </a:bodyPr>
          <a:lstStyle/>
          <a:p>
            <a:pPr algn="ctr">
              <a:defRPr/>
            </a:pPr>
            <a:r>
              <a:rPr lang="fr-FR" sz="1100" dirty="0" smtClean="0">
                <a:solidFill>
                  <a:prstClr val="black"/>
                </a:solidFill>
              </a:rPr>
              <a:t>Polysaccharides naturels</a:t>
            </a:r>
          </a:p>
          <a:p>
            <a:pPr algn="ctr">
              <a:defRPr/>
            </a:pPr>
            <a:r>
              <a:rPr lang="fr-FR" sz="1100" b="1" dirty="0" smtClean="0">
                <a:solidFill>
                  <a:prstClr val="black"/>
                </a:solidFill>
              </a:rPr>
              <a:t>Apaisant</a:t>
            </a:r>
            <a:endParaRPr lang="fr-FR" sz="1100" b="1" dirty="0">
              <a:solidFill>
                <a:prstClr val="black"/>
              </a:solidFill>
            </a:endParaRPr>
          </a:p>
          <a:p>
            <a:pPr lvl="0">
              <a:defRPr/>
            </a:pPr>
            <a:endParaRPr lang="fr-FR" sz="1100" dirty="0">
              <a:solidFill>
                <a:prstClr val="black"/>
              </a:solidFill>
            </a:endParaRPr>
          </a:p>
        </p:txBody>
      </p:sp>
      <p:sp>
        <p:nvSpPr>
          <p:cNvPr id="28" name="Rectangle 27"/>
          <p:cNvSpPr/>
          <p:nvPr/>
        </p:nvSpPr>
        <p:spPr>
          <a:xfrm>
            <a:off x="6957761" y="6285036"/>
            <a:ext cx="3328283" cy="600164"/>
          </a:xfrm>
          <a:prstGeom prst="rect">
            <a:avLst/>
          </a:prstGeom>
        </p:spPr>
        <p:txBody>
          <a:bodyPr wrap="square">
            <a:spAutoFit/>
          </a:bodyPr>
          <a:lstStyle/>
          <a:p>
            <a:pPr algn="ctr">
              <a:defRPr/>
            </a:pPr>
            <a:r>
              <a:rPr lang="fr-FR" sz="1100" dirty="0" smtClean="0">
                <a:solidFill>
                  <a:prstClr val="black"/>
                </a:solidFill>
              </a:rPr>
              <a:t>Glycérine Végétale</a:t>
            </a:r>
          </a:p>
          <a:p>
            <a:pPr algn="ctr">
              <a:defRPr/>
            </a:pPr>
            <a:r>
              <a:rPr lang="fr-FR" sz="1100" b="1" dirty="0" smtClean="0">
                <a:solidFill>
                  <a:prstClr val="black"/>
                </a:solidFill>
              </a:rPr>
              <a:t>Hydratant</a:t>
            </a:r>
            <a:endParaRPr lang="fr-FR" sz="1100" b="1" dirty="0">
              <a:solidFill>
                <a:prstClr val="black"/>
              </a:solidFill>
            </a:endParaRPr>
          </a:p>
          <a:p>
            <a:pPr lvl="0">
              <a:defRPr/>
            </a:pPr>
            <a:endParaRPr lang="fr-FR" sz="1100" dirty="0">
              <a:solidFill>
                <a:prstClr val="black"/>
              </a:solidFill>
            </a:endParaRPr>
          </a:p>
        </p:txBody>
      </p:sp>
      <p:sp>
        <p:nvSpPr>
          <p:cNvPr id="32" name="Rectangle 31"/>
          <p:cNvSpPr/>
          <p:nvPr/>
        </p:nvSpPr>
        <p:spPr>
          <a:xfrm>
            <a:off x="9408097" y="6257836"/>
            <a:ext cx="3328283" cy="600164"/>
          </a:xfrm>
          <a:prstGeom prst="rect">
            <a:avLst/>
          </a:prstGeom>
        </p:spPr>
        <p:txBody>
          <a:bodyPr wrap="square">
            <a:spAutoFit/>
          </a:bodyPr>
          <a:lstStyle/>
          <a:p>
            <a:pPr algn="ctr">
              <a:defRPr/>
            </a:pPr>
            <a:r>
              <a:rPr lang="fr-FR" sz="1100" dirty="0" smtClean="0">
                <a:solidFill>
                  <a:prstClr val="black"/>
                </a:solidFill>
              </a:rPr>
              <a:t>Quintessence </a:t>
            </a:r>
          </a:p>
          <a:p>
            <a:pPr algn="ctr">
              <a:defRPr/>
            </a:pPr>
            <a:r>
              <a:rPr lang="fr-FR" sz="1100" b="1" dirty="0" smtClean="0">
                <a:solidFill>
                  <a:prstClr val="black"/>
                </a:solidFill>
              </a:rPr>
              <a:t>Équilibrant – calmant </a:t>
            </a:r>
            <a:endParaRPr lang="fr-FR" sz="1100" b="1" dirty="0">
              <a:solidFill>
                <a:prstClr val="black"/>
              </a:solidFill>
            </a:endParaRPr>
          </a:p>
          <a:p>
            <a:pPr lvl="0">
              <a:defRPr/>
            </a:pPr>
            <a:endParaRPr lang="fr-FR" sz="1100" dirty="0">
              <a:solidFill>
                <a:prstClr val="black"/>
              </a:solidFill>
            </a:endParaRPr>
          </a:p>
        </p:txBody>
      </p:sp>
      <p:pic>
        <p:nvPicPr>
          <p:cNvPr id="37" name="Image 36"/>
          <p:cNvPicPr>
            <a:picLocks noChangeAspect="1"/>
          </p:cNvPicPr>
          <p:nvPr/>
        </p:nvPicPr>
        <p:blipFill rotWithShape="1">
          <a:blip r:embed="rId6" cstate="print">
            <a:extLst>
              <a:ext uri="{28A0092B-C50C-407E-A947-70E740481C1C}">
                <a14:useLocalDpi xmlns:a14="http://schemas.microsoft.com/office/drawing/2010/main" val="0"/>
              </a:ext>
            </a:extLst>
          </a:blip>
          <a:srcRect l="25457" t="25976" r="28448" b="6384"/>
          <a:stretch/>
        </p:blipFill>
        <p:spPr>
          <a:xfrm>
            <a:off x="502008" y="1683995"/>
            <a:ext cx="1331107" cy="2930187"/>
          </a:xfrm>
          <a:prstGeom prst="rect">
            <a:avLst/>
          </a:prstGeom>
        </p:spPr>
      </p:pic>
      <p:pic>
        <p:nvPicPr>
          <p:cNvPr id="38" name="Imag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820" y="5279942"/>
            <a:ext cx="594749" cy="815971"/>
          </a:xfrm>
          <a:prstGeom prst="rect">
            <a:avLst/>
          </a:prstGeom>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7710" y="5408002"/>
            <a:ext cx="600611" cy="824014"/>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5050" y="5470304"/>
            <a:ext cx="1182333" cy="788222"/>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8403" y="5510323"/>
            <a:ext cx="679578" cy="602106"/>
          </a:xfrm>
          <a:prstGeom prst="rect">
            <a:avLst/>
          </a:prstGeom>
        </p:spPr>
      </p:pic>
      <p:pic>
        <p:nvPicPr>
          <p:cNvPr id="39" name="Imag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50308" y="5451887"/>
            <a:ext cx="943190" cy="943190"/>
          </a:xfrm>
          <a:prstGeom prst="rect">
            <a:avLst/>
          </a:prstGeom>
        </p:spPr>
      </p:pic>
    </p:spTree>
    <p:extLst>
      <p:ext uri="{BB962C8B-B14F-4D97-AF65-F5344CB8AC3E}">
        <p14:creationId xmlns:p14="http://schemas.microsoft.com/office/powerpoint/2010/main" val="6696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7" name="Titre 2"/>
          <p:cNvSpPr txBox="1">
            <a:spLocks/>
          </p:cNvSpPr>
          <p:nvPr/>
        </p:nvSpPr>
        <p:spPr>
          <a:xfrm>
            <a:off x="874614" y="2243469"/>
            <a:ext cx="10515600" cy="2105245"/>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sz="5000" dirty="0">
              <a:solidFill>
                <a:schemeClr val="accent1">
                  <a:lumMod val="40000"/>
                  <a:lumOff val="60000"/>
                </a:schemeClr>
              </a:solidFill>
            </a:endParaRPr>
          </a:p>
        </p:txBody>
      </p:sp>
      <p:sp>
        <p:nvSpPr>
          <p:cNvPr id="4" name="Titre 2"/>
          <p:cNvSpPr txBox="1">
            <a:spLocks/>
          </p:cNvSpPr>
          <p:nvPr/>
        </p:nvSpPr>
        <p:spPr>
          <a:xfrm>
            <a:off x="874614" y="2243470"/>
            <a:ext cx="10515600" cy="2105245"/>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La chronobiologie,</a:t>
            </a:r>
          </a:p>
          <a:p>
            <a:endParaRPr lang="fr-FR" sz="5000" dirty="0">
              <a:solidFill>
                <a:schemeClr val="accent1">
                  <a:lumMod val="20000"/>
                  <a:lumOff val="80000"/>
                </a:schemeClr>
              </a:solidFill>
            </a:endParaRPr>
          </a:p>
          <a:p>
            <a:r>
              <a:rPr lang="fr-FR" sz="5000" dirty="0" err="1" smtClean="0">
                <a:solidFill>
                  <a:schemeClr val="accent1">
                    <a:lumMod val="20000"/>
                    <a:lumOff val="80000"/>
                  </a:schemeClr>
                </a:solidFill>
              </a:rPr>
              <a:t>Kezako</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483345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Alpha </a:t>
            </a:r>
            <a:r>
              <a:rPr lang="fr-FR" sz="3600" cap="small" dirty="0" err="1" smtClean="0">
                <a:solidFill>
                  <a:srgbClr val="3E3E3E"/>
                </a:solidFill>
                <a:latin typeface="KyivType Sans2" panose="00000500000000000000" pitchFamily="50" charset="0"/>
                <a:ea typeface="Roboto" panose="02000000000000000000" pitchFamily="2" charset="0"/>
              </a:rPr>
              <a:t>peel</a:t>
            </a:r>
            <a:r>
              <a:rPr lang="fr-FR" sz="3600" cap="small" dirty="0" smtClean="0">
                <a:solidFill>
                  <a:srgbClr val="3E3E3E"/>
                </a:solidFill>
                <a:latin typeface="KyivType Sans2" panose="00000500000000000000" pitchFamily="50" charset="0"/>
                <a:ea typeface="Roboto" panose="02000000000000000000" pitchFamily="2" charset="0"/>
              </a:rPr>
              <a:t> contient …</a:t>
            </a:r>
            <a:endParaRPr lang="fr-FR" sz="3600" cap="small" dirty="0">
              <a:solidFill>
                <a:srgbClr val="3E3E3E"/>
              </a:solidFill>
              <a:latin typeface="KyivType Sans2" panose="00000500000000000000" pitchFamily="50" charset="0"/>
              <a:ea typeface="Roboto" panose="02000000000000000000" pitchFamily="2" charset="0"/>
            </a:endParaRPr>
          </a:p>
        </p:txBody>
      </p:sp>
      <p:grpSp>
        <p:nvGrpSpPr>
          <p:cNvPr id="8" name="Groupe 7"/>
          <p:cNvGrpSpPr/>
          <p:nvPr/>
        </p:nvGrpSpPr>
        <p:grpSpPr>
          <a:xfrm>
            <a:off x="4029389" y="2925224"/>
            <a:ext cx="3398655" cy="2453111"/>
            <a:chOff x="4029389" y="2925224"/>
            <a:chExt cx="3398655" cy="2453111"/>
          </a:xfrm>
        </p:grpSpPr>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377" y="2925224"/>
              <a:ext cx="1213644" cy="2453111"/>
            </a:xfrm>
            <a:prstGeom prst="rect">
              <a:avLst/>
            </a:prstGeom>
          </p:spPr>
        </p:pic>
        <p:sp>
          <p:nvSpPr>
            <p:cNvPr id="9" name="ZoneTexte 16"/>
            <p:cNvSpPr txBox="1"/>
            <p:nvPr/>
          </p:nvSpPr>
          <p:spPr>
            <a:xfrm>
              <a:off x="4029389" y="4151779"/>
              <a:ext cx="3398655"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smtClean="0">
                  <a:latin typeface="Roboto Light" panose="02000000000000000000" pitchFamily="2" charset="0"/>
                  <a:ea typeface="Roboto Light" panose="02000000000000000000" pitchFamily="2" charset="0"/>
                </a:rPr>
                <a:t>Peptide de bourgeons de hêtre</a:t>
              </a:r>
              <a:endParaRPr lang="fr-FR" dirty="0">
                <a:latin typeface="Roboto Light" panose="02000000000000000000" pitchFamily="2" charset="0"/>
                <a:ea typeface="Roboto Light" panose="02000000000000000000" pitchFamily="2" charset="0"/>
              </a:endParaRPr>
            </a:p>
          </p:txBody>
        </p:sp>
      </p:gr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8"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17817">
            <a:off x="8051532" y="2484358"/>
            <a:ext cx="2936639" cy="3039593"/>
          </a:xfrm>
          <a:prstGeom prst="rect">
            <a:avLst/>
          </a:prstGeom>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3326" y="2739805"/>
            <a:ext cx="1778892" cy="2442627"/>
          </a:xfrm>
          <a:prstGeom prst="rect">
            <a:avLst/>
          </a:prstGeom>
        </p:spPr>
      </p:pic>
      <p:sp>
        <p:nvSpPr>
          <p:cNvPr id="14" name="ZoneTexte 16"/>
          <p:cNvSpPr txBox="1"/>
          <p:nvPr/>
        </p:nvSpPr>
        <p:spPr>
          <a:xfrm>
            <a:off x="7577261" y="4151779"/>
            <a:ext cx="3566671"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smtClean="0">
                <a:latin typeface="Roboto Light" panose="02000000000000000000" pitchFamily="2" charset="0"/>
                <a:ea typeface="Roboto Light" panose="02000000000000000000" pitchFamily="2" charset="0"/>
              </a:rPr>
              <a:t>Peptides d’amandes douces</a:t>
            </a:r>
            <a:endParaRPr lang="fr-FR" dirty="0">
              <a:latin typeface="Roboto Light" panose="02000000000000000000" pitchFamily="2" charset="0"/>
              <a:ea typeface="Roboto Light" panose="02000000000000000000" pitchFamily="2" charset="0"/>
            </a:endParaRPr>
          </a:p>
        </p:txBody>
      </p:sp>
      <p:sp>
        <p:nvSpPr>
          <p:cNvPr id="7" name="ZoneTexte 16"/>
          <p:cNvSpPr txBox="1"/>
          <p:nvPr/>
        </p:nvSpPr>
        <p:spPr>
          <a:xfrm>
            <a:off x="925495" y="4151779"/>
            <a:ext cx="3169854" cy="553998"/>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err="1" smtClean="0">
                <a:latin typeface="Roboto Light" panose="02000000000000000000" pitchFamily="2" charset="0"/>
                <a:ea typeface="Roboto Light" panose="02000000000000000000" pitchFamily="2" charset="0"/>
              </a:rPr>
              <a:t>AHAs</a:t>
            </a:r>
            <a:r>
              <a:rPr lang="fr-FR" dirty="0" smtClean="0">
                <a:latin typeface="Roboto Light" panose="02000000000000000000" pitchFamily="2" charset="0"/>
                <a:ea typeface="Roboto Light" panose="02000000000000000000" pitchFamily="2" charset="0"/>
              </a:rPr>
              <a:t> </a:t>
            </a:r>
          </a:p>
          <a:p>
            <a:pPr algn="ctr"/>
            <a:r>
              <a:rPr lang="fr-FR" sz="1100" dirty="0" smtClean="0">
                <a:latin typeface="Roboto Light" panose="02000000000000000000" pitchFamily="2" charset="0"/>
                <a:ea typeface="Roboto Light" panose="02000000000000000000" pitchFamily="2" charset="0"/>
              </a:rPr>
              <a:t>(fruit de la passion, raisin, ananas)</a:t>
            </a:r>
            <a:endParaRPr lang="fr-FR" sz="11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9718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ALPHA PEEL</a:t>
            </a:r>
            <a:endParaRPr lang="fr-FR" sz="5000" dirty="0">
              <a:solidFill>
                <a:schemeClr val="accent1">
                  <a:lumMod val="20000"/>
                  <a:lumOff val="80000"/>
                </a:schemeClr>
              </a:solidFill>
            </a:endParaRPr>
          </a:p>
        </p:txBody>
      </p:sp>
      <p:sp>
        <p:nvSpPr>
          <p:cNvPr id="6" name="Rectangle 5"/>
          <p:cNvSpPr/>
          <p:nvPr/>
        </p:nvSpPr>
        <p:spPr>
          <a:xfrm>
            <a:off x="0" y="1448481"/>
            <a:ext cx="12192000" cy="400110"/>
          </a:xfrm>
          <a:prstGeom prst="rect">
            <a:avLst/>
          </a:prstGeom>
        </p:spPr>
        <p:txBody>
          <a:bodyPr wrap="square">
            <a:spAutoFit/>
          </a:bodyPr>
          <a:lstStyle/>
          <a:p>
            <a:pPr algn="ctr">
              <a:defRPr/>
            </a:pPr>
            <a:r>
              <a:rPr lang="fr-FR" sz="2000" i="1" dirty="0" smtClean="0">
                <a:solidFill>
                  <a:prstClr val="black"/>
                </a:solidFill>
                <a:latin typeface="KyivType Sans2" panose="00000500000000000000" pitchFamily="50" charset="0"/>
              </a:rPr>
              <a:t> </a:t>
            </a:r>
            <a:r>
              <a:rPr lang="fr-FR" sz="2000" i="1" dirty="0" smtClean="0">
                <a:latin typeface="KyivType Sans2" panose="00000500000000000000" pitchFamily="50" charset="0"/>
              </a:rPr>
              <a:t>Peeling de nuit rénovateur tout en douceur pour une peau fraiche et éclatante</a:t>
            </a:r>
            <a:endParaRPr lang="fr-FR" sz="2000" i="1" dirty="0">
              <a:solidFill>
                <a:prstClr val="black"/>
              </a:solidFill>
              <a:latin typeface="+mj-lt"/>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62206" y="2872169"/>
            <a:ext cx="5136016"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prstClr val="black"/>
                </a:solidFill>
                <a:latin typeface="Roboto Light" panose="020B0604020202020204" charset="0"/>
                <a:ea typeface="Roboto Light" panose="020B0604020202020204" charset="0"/>
              </a:rPr>
              <a:t>Rénovateur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Roboto Light" panose="020B0604020202020204" charset="0"/>
                <a:ea typeface="Roboto Light" panose="020B0604020202020204" charset="0"/>
              </a:rPr>
              <a:t>Régénérant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prstClr val="black"/>
                </a:solidFill>
                <a:latin typeface="Roboto Light" panose="020B0604020202020204" charset="0"/>
                <a:ea typeface="Roboto Light" panose="020B0604020202020204" charset="0"/>
              </a:rPr>
              <a:t>Lissant </a:t>
            </a:r>
            <a:endParaRPr kumimoji="0" lang="fr-FR" sz="1800" b="0" i="0" u="none" strike="noStrike" kern="1200" cap="none" spc="0" normalizeH="0" baseline="0" noProof="0" dirty="0" smtClean="0">
              <a:ln>
                <a:noFill/>
              </a:ln>
              <a:solidFill>
                <a:prstClr val="black"/>
              </a:solidFill>
              <a:effectLst/>
              <a:uLnTx/>
              <a:uFillTx/>
              <a:latin typeface="Roboto Light" panose="020B0604020202020204" charset="0"/>
              <a:ea typeface="Roboto Light" panose="020B0604020202020204" charset="0"/>
            </a:endParaRPr>
          </a:p>
        </p:txBody>
      </p:sp>
      <p:sp>
        <p:nvSpPr>
          <p:cNvPr id="9" name="Rectangle 8"/>
          <p:cNvSpPr/>
          <p:nvPr/>
        </p:nvSpPr>
        <p:spPr>
          <a:xfrm>
            <a:off x="3977572" y="5839564"/>
            <a:ext cx="3545017" cy="923330"/>
          </a:xfrm>
          <a:prstGeom prst="rect">
            <a:avLst/>
          </a:prstGeom>
          <a:solidFill>
            <a:schemeClr val="bg1"/>
          </a:solidFill>
        </p:spPr>
        <p:txBody>
          <a:bodyPr wrap="square">
            <a:spAutoFit/>
          </a:bodyPr>
          <a:lstStyle/>
          <a:p>
            <a:pPr>
              <a:tabLst>
                <a:tab pos="85725" algn="l"/>
              </a:tabLst>
              <a:defRPr/>
            </a:pPr>
            <a:r>
              <a:rPr lang="fr-FR" dirty="0" smtClean="0"/>
              <a:t>Grain de peau affiné : 72%</a:t>
            </a:r>
          </a:p>
          <a:p>
            <a:pPr>
              <a:tabLst>
                <a:tab pos="85725" algn="l"/>
              </a:tabLst>
              <a:defRPr/>
            </a:pPr>
            <a:r>
              <a:rPr lang="fr-FR" dirty="0" smtClean="0">
                <a:solidFill>
                  <a:prstClr val="black"/>
                </a:solidFill>
                <a:ea typeface="Roboto Light" panose="020B0604020202020204" charset="0"/>
              </a:rPr>
              <a:t>Peau plus éclatante : 78%</a:t>
            </a:r>
          </a:p>
          <a:p>
            <a:pPr>
              <a:tabLst>
                <a:tab pos="85725" algn="l"/>
              </a:tabLst>
              <a:defRPr/>
            </a:pPr>
            <a:endParaRPr lang="fr-FR" dirty="0">
              <a:solidFill>
                <a:prstClr val="black"/>
              </a:solidFill>
              <a:ea typeface="Roboto Light" panose="020B0604020202020204" charset="0"/>
            </a:endParaRPr>
          </a:p>
        </p:txBody>
      </p:sp>
      <p:sp>
        <p:nvSpPr>
          <p:cNvPr id="10" name="ZoneTexte 9"/>
          <p:cNvSpPr txBox="1"/>
          <p:nvPr/>
        </p:nvSpPr>
        <p:spPr>
          <a:xfrm>
            <a:off x="2003473" y="4351978"/>
            <a:ext cx="4037300" cy="923330"/>
          </a:xfrm>
          <a:prstGeom prst="rect">
            <a:avLst/>
          </a:prstGeom>
          <a:solidFill>
            <a:schemeClr val="bg1"/>
          </a:solidFill>
          <a:effectLst>
            <a:softEdge rad="63500"/>
          </a:effectLst>
        </p:spPr>
        <p:txBody>
          <a:bodyPr wrap="square" rtlCol="0">
            <a:spAutoFit/>
          </a:bodyPr>
          <a:lstStyle/>
          <a:p>
            <a:r>
              <a:rPr lang="fr-FR" dirty="0" smtClean="0">
                <a:solidFill>
                  <a:prstClr val="black"/>
                </a:solidFill>
              </a:rPr>
              <a:t>Teint terne,</a:t>
            </a:r>
          </a:p>
          <a:p>
            <a:pPr>
              <a:defRPr/>
            </a:pPr>
            <a:r>
              <a:rPr lang="fr-FR" dirty="0" smtClean="0">
                <a:solidFill>
                  <a:prstClr val="black"/>
                </a:solidFill>
                <a:latin typeface="Roboto Light" panose="020B0604020202020204" charset="0"/>
                <a:ea typeface="Roboto Light" panose="020B0604020202020204" charset="0"/>
              </a:rPr>
              <a:t>Non homogène </a:t>
            </a:r>
          </a:p>
          <a:p>
            <a:pPr>
              <a:defRPr/>
            </a:pPr>
            <a:r>
              <a:rPr lang="fr-FR" dirty="0" smtClean="0">
                <a:solidFill>
                  <a:prstClr val="black"/>
                </a:solidFill>
                <a:latin typeface="Roboto Light" panose="020B0604020202020204" charset="0"/>
                <a:ea typeface="Roboto Light" panose="020B0604020202020204" charset="0"/>
              </a:rPr>
              <a:t>Pores dilatés</a:t>
            </a: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smtClean="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endPar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endParaRPr>
          </a:p>
        </p:txBody>
      </p:sp>
      <p:sp>
        <p:nvSpPr>
          <p:cNvPr id="19" name="Rectangle 18"/>
          <p:cNvSpPr/>
          <p:nvPr/>
        </p:nvSpPr>
        <p:spPr>
          <a:xfrm>
            <a:off x="67793" y="6644305"/>
            <a:ext cx="12360750" cy="261610"/>
          </a:xfrm>
          <a:prstGeom prst="rect">
            <a:avLst/>
          </a:prstGeom>
        </p:spPr>
        <p:txBody>
          <a:bodyPr wrap="square">
            <a:spAutoFit/>
          </a:bodyPr>
          <a:lstStyle/>
          <a:p>
            <a:r>
              <a:rPr lang="fr-FR" sz="1100" dirty="0" smtClean="0"/>
              <a:t>*Test </a:t>
            </a:r>
            <a:r>
              <a:rPr lang="fr-FR" sz="1100" dirty="0"/>
              <a:t>d’usage, </a:t>
            </a:r>
            <a:r>
              <a:rPr lang="fr-FR" sz="1100" dirty="0" smtClean="0"/>
              <a:t>auto évaluation application 1 à 2 fois par jour </a:t>
            </a:r>
            <a:r>
              <a:rPr lang="fr-FR" sz="1100" dirty="0"/>
              <a:t>sur visage et cou pendant 4 semaines consécutives par 18 </a:t>
            </a:r>
            <a:r>
              <a:rPr lang="fr-FR" sz="1100" dirty="0" smtClean="0"/>
              <a:t>volontaires adultes. </a:t>
            </a:r>
            <a:endParaRPr lang="fr-FR" sz="1100" dirty="0">
              <a:solidFill>
                <a:prstClr val="black"/>
              </a:solidFill>
            </a:endParaRP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1006" y="2698807"/>
            <a:ext cx="2775614" cy="3811243"/>
          </a:xfrm>
          <a:prstGeom prst="rect">
            <a:avLst/>
          </a:prstGeom>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6156" y="444807"/>
            <a:ext cx="4274995" cy="6413193"/>
          </a:xfrm>
          <a:prstGeom prst="rect">
            <a:avLst/>
          </a:prstGeom>
        </p:spPr>
      </p:pic>
    </p:spTree>
    <p:extLst>
      <p:ext uri="{BB962C8B-B14F-4D97-AF65-F5344CB8AC3E}">
        <p14:creationId xmlns:p14="http://schemas.microsoft.com/office/powerpoint/2010/main" val="12529474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ALPHA PEEL</a:t>
            </a:r>
            <a:endParaRPr lang="fr-FR" sz="5000" dirty="0">
              <a:solidFill>
                <a:schemeClr val="accent1">
                  <a:lumMod val="20000"/>
                  <a:lumOff val="80000"/>
                </a:schemeClr>
              </a:solidFill>
            </a:endParaRPr>
          </a:p>
        </p:txBody>
      </p:sp>
      <p:sp>
        <p:nvSpPr>
          <p:cNvPr id="16" name="ZoneTexte 15"/>
          <p:cNvSpPr txBox="1"/>
          <p:nvPr/>
        </p:nvSpPr>
        <p:spPr>
          <a:xfrm>
            <a:off x="3472140" y="1823516"/>
            <a:ext cx="8097560" cy="3166824"/>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smtClean="0"/>
              <a:t>	Le </a:t>
            </a:r>
            <a:r>
              <a:rPr lang="fr-FR" dirty="0"/>
              <a:t>soir, après le </a:t>
            </a:r>
            <a:r>
              <a:rPr lang="fr-FR" dirty="0" smtClean="0"/>
              <a:t>nettoyage </a:t>
            </a:r>
            <a:r>
              <a:rPr lang="fr-FR" dirty="0"/>
              <a:t>et la brumisation </a:t>
            </a:r>
            <a:r>
              <a:rPr lang="fr-FR" dirty="0" smtClean="0"/>
              <a:t>de la </a:t>
            </a:r>
            <a:r>
              <a:rPr lang="fr-FR" dirty="0"/>
              <a:t>Lotion </a:t>
            </a:r>
            <a:r>
              <a:rPr lang="fr-FR" dirty="0" smtClean="0"/>
              <a:t>Yon-Ka</a:t>
            </a:r>
            <a:r>
              <a:rPr lang="fr-FR" dirty="0"/>
              <a:t>, </a:t>
            </a:r>
            <a:endParaRPr lang="fr-FR" dirty="0" smtClean="0"/>
          </a:p>
          <a:p>
            <a:pPr>
              <a:defRPr/>
            </a:pPr>
            <a:r>
              <a:rPr lang="fr-FR" dirty="0" smtClean="0"/>
              <a:t>	appliquer </a:t>
            </a:r>
            <a:r>
              <a:rPr lang="fr-FR" b="1" dirty="0" smtClean="0"/>
              <a:t>ALPHA PEEL </a:t>
            </a:r>
            <a:r>
              <a:rPr lang="fr-FR" dirty="0" smtClean="0"/>
              <a:t>(5pompes) sur le visage et le cou pendant 1 	mois.</a:t>
            </a:r>
          </a:p>
          <a:p>
            <a:pPr>
              <a:defRPr/>
            </a:pPr>
            <a:endParaRPr lang="fr-FR" dirty="0" smtClean="0"/>
          </a:p>
          <a:p>
            <a:pPr>
              <a:defRPr/>
            </a:pPr>
            <a:endParaRPr lang="fr-FR" dirty="0"/>
          </a:p>
          <a:p>
            <a:pPr>
              <a:defRPr/>
            </a:pPr>
            <a:r>
              <a:rPr lang="fr-FR" dirty="0" smtClean="0"/>
              <a:t>	Idéal pour les cicatrices après l’acné ou à chaque changement de 	saison. </a:t>
            </a:r>
          </a:p>
          <a:p>
            <a:pPr>
              <a:defRPr/>
            </a:pPr>
            <a:endParaRPr lang="fr-FR" dirty="0" smtClean="0"/>
          </a:p>
          <a:p>
            <a:pPr>
              <a:defRPr/>
            </a:pPr>
            <a:r>
              <a:rPr lang="fr-FR" dirty="0" smtClean="0">
                <a:solidFill>
                  <a:prstClr val="black"/>
                </a:solidFill>
                <a:latin typeface="Roboto Light" panose="020B0604020202020204" charset="0"/>
                <a:ea typeface="Roboto Light" panose="020B0604020202020204" charset="0"/>
              </a:rPr>
              <a:t>	Utiliser en cure avec ALPHA FLUID : duo parfait pour améliorer 	durablement la qualité de la peau. </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308" y="3427736"/>
            <a:ext cx="768389" cy="6921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2573" y="2009755"/>
            <a:ext cx="787440" cy="755689"/>
          </a:xfrm>
          <a:prstGeom prst="rect">
            <a:avLst/>
          </a:prstGeom>
        </p:spPr>
      </p:pic>
      <p:sp>
        <p:nvSpPr>
          <p:cNvPr id="19" name="Rectangle 18"/>
          <p:cNvSpPr/>
          <p:nvPr/>
        </p:nvSpPr>
        <p:spPr>
          <a:xfrm>
            <a:off x="-204696" y="6122979"/>
            <a:ext cx="3328283" cy="769441"/>
          </a:xfrm>
          <a:prstGeom prst="rect">
            <a:avLst/>
          </a:prstGeom>
        </p:spPr>
        <p:txBody>
          <a:bodyPr wrap="square">
            <a:spAutoFit/>
          </a:bodyPr>
          <a:lstStyle/>
          <a:p>
            <a:pPr algn="ctr">
              <a:defRPr/>
            </a:pPr>
            <a:r>
              <a:rPr lang="fr-FR" sz="1100" dirty="0" err="1" smtClean="0">
                <a:solidFill>
                  <a:prstClr val="black"/>
                </a:solidFill>
              </a:rPr>
              <a:t>AHAs</a:t>
            </a:r>
            <a:endParaRPr lang="fr-FR" sz="1100" dirty="0" smtClean="0">
              <a:solidFill>
                <a:prstClr val="black"/>
              </a:solidFill>
            </a:endParaRPr>
          </a:p>
          <a:p>
            <a:pPr algn="ctr">
              <a:defRPr/>
            </a:pPr>
            <a:r>
              <a:rPr lang="fr-FR" sz="1100" dirty="0" smtClean="0">
                <a:solidFill>
                  <a:prstClr val="black"/>
                </a:solidFill>
              </a:rPr>
              <a:t> fruit de la passion, raisin, ananas</a:t>
            </a:r>
          </a:p>
          <a:p>
            <a:pPr algn="ctr">
              <a:defRPr/>
            </a:pPr>
            <a:r>
              <a:rPr lang="fr-FR" sz="1100" b="1" dirty="0" smtClean="0">
                <a:solidFill>
                  <a:prstClr val="black"/>
                </a:solidFill>
              </a:rPr>
              <a:t>Rénovateur </a:t>
            </a:r>
            <a:endParaRPr lang="fr-FR" sz="1100" b="1" dirty="0">
              <a:solidFill>
                <a:prstClr val="black"/>
              </a:solidFill>
            </a:endParaRPr>
          </a:p>
          <a:p>
            <a:pPr lvl="0">
              <a:defRPr/>
            </a:pPr>
            <a:endParaRPr lang="fr-FR" sz="1100" dirty="0">
              <a:solidFill>
                <a:prstClr val="black"/>
              </a:solidFill>
            </a:endParaRPr>
          </a:p>
        </p:txBody>
      </p:sp>
      <p:sp>
        <p:nvSpPr>
          <p:cNvPr id="23" name="Rectangle 22"/>
          <p:cNvSpPr/>
          <p:nvPr/>
        </p:nvSpPr>
        <p:spPr>
          <a:xfrm>
            <a:off x="2097053" y="6257836"/>
            <a:ext cx="3328283" cy="769441"/>
          </a:xfrm>
          <a:prstGeom prst="rect">
            <a:avLst/>
          </a:prstGeom>
        </p:spPr>
        <p:txBody>
          <a:bodyPr wrap="square">
            <a:spAutoFit/>
          </a:bodyPr>
          <a:lstStyle/>
          <a:p>
            <a:pPr algn="ctr">
              <a:defRPr/>
            </a:pPr>
            <a:r>
              <a:rPr lang="fr-FR" sz="1100" dirty="0" smtClean="0">
                <a:solidFill>
                  <a:prstClr val="black"/>
                </a:solidFill>
              </a:rPr>
              <a:t>Mimosa </a:t>
            </a:r>
            <a:r>
              <a:rPr lang="fr-FR" sz="1100" dirty="0" err="1" smtClean="0">
                <a:solidFill>
                  <a:prstClr val="black"/>
                </a:solidFill>
              </a:rPr>
              <a:t>tenuiflora</a:t>
            </a:r>
            <a:endParaRPr lang="fr-FR" sz="1100" dirty="0" smtClean="0">
              <a:solidFill>
                <a:prstClr val="black"/>
              </a:solidFill>
            </a:endParaRPr>
          </a:p>
          <a:p>
            <a:pPr algn="ctr">
              <a:defRPr/>
            </a:pPr>
            <a:r>
              <a:rPr lang="fr-FR" sz="1100" b="1" dirty="0" smtClean="0">
                <a:solidFill>
                  <a:prstClr val="black"/>
                </a:solidFill>
              </a:rPr>
              <a:t>Revitalisant</a:t>
            </a:r>
          </a:p>
          <a:p>
            <a:pPr algn="ctr">
              <a:defRPr/>
            </a:pPr>
            <a:r>
              <a:rPr lang="fr-FR" sz="1100" b="1" dirty="0" smtClean="0">
                <a:solidFill>
                  <a:prstClr val="black"/>
                </a:solidFill>
              </a:rPr>
              <a:t>Régénérant</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674030" y="6191298"/>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4337169" y="6270169"/>
            <a:ext cx="3328283" cy="600164"/>
          </a:xfrm>
          <a:prstGeom prst="rect">
            <a:avLst/>
          </a:prstGeom>
        </p:spPr>
        <p:txBody>
          <a:bodyPr wrap="square">
            <a:spAutoFit/>
          </a:bodyPr>
          <a:lstStyle/>
          <a:p>
            <a:pPr algn="ctr">
              <a:defRPr/>
            </a:pPr>
            <a:r>
              <a:rPr lang="fr-FR" sz="1100" dirty="0" smtClean="0">
                <a:solidFill>
                  <a:prstClr val="black"/>
                </a:solidFill>
              </a:rPr>
              <a:t>Peptides de bourgeon de hêtre</a:t>
            </a:r>
          </a:p>
          <a:p>
            <a:pPr algn="ctr">
              <a:defRPr/>
            </a:pPr>
            <a:r>
              <a:rPr lang="fr-FR" sz="1100" b="1" dirty="0" smtClean="0">
                <a:solidFill>
                  <a:prstClr val="black"/>
                </a:solidFill>
              </a:rPr>
              <a:t>Régénérant</a:t>
            </a:r>
            <a:endParaRPr lang="fr-FR" sz="1100" b="1" dirty="0">
              <a:solidFill>
                <a:prstClr val="black"/>
              </a:solidFill>
            </a:endParaRPr>
          </a:p>
          <a:p>
            <a:pPr lvl="0">
              <a:defRPr/>
            </a:pPr>
            <a:endParaRPr lang="fr-FR" sz="1100" dirty="0">
              <a:solidFill>
                <a:prstClr val="black"/>
              </a:solidFill>
            </a:endParaRPr>
          </a:p>
        </p:txBody>
      </p:sp>
      <p:sp>
        <p:nvSpPr>
          <p:cNvPr id="28" name="Rectangle 27"/>
          <p:cNvSpPr/>
          <p:nvPr/>
        </p:nvSpPr>
        <p:spPr>
          <a:xfrm>
            <a:off x="7016160" y="6258757"/>
            <a:ext cx="3328283" cy="600164"/>
          </a:xfrm>
          <a:prstGeom prst="rect">
            <a:avLst/>
          </a:prstGeom>
        </p:spPr>
        <p:txBody>
          <a:bodyPr wrap="square">
            <a:spAutoFit/>
          </a:bodyPr>
          <a:lstStyle/>
          <a:p>
            <a:pPr algn="ctr">
              <a:defRPr/>
            </a:pPr>
            <a:r>
              <a:rPr lang="fr-FR" sz="1100" dirty="0" smtClean="0">
                <a:solidFill>
                  <a:prstClr val="black"/>
                </a:solidFill>
              </a:rPr>
              <a:t>Acide hyaluronique, urée, </a:t>
            </a:r>
            <a:r>
              <a:rPr lang="fr-FR" sz="1100" dirty="0" err="1" smtClean="0">
                <a:solidFill>
                  <a:prstClr val="black"/>
                </a:solidFill>
              </a:rPr>
              <a:t>aloé</a:t>
            </a:r>
            <a:r>
              <a:rPr lang="fr-FR" sz="1100" dirty="0" smtClean="0">
                <a:solidFill>
                  <a:prstClr val="black"/>
                </a:solidFill>
              </a:rPr>
              <a:t> </a:t>
            </a:r>
            <a:r>
              <a:rPr lang="fr-FR" sz="1100" dirty="0" err="1" smtClean="0">
                <a:solidFill>
                  <a:prstClr val="black"/>
                </a:solidFill>
              </a:rPr>
              <a:t>vera</a:t>
            </a:r>
            <a:endParaRPr lang="fr-FR" sz="1100" dirty="0" smtClean="0">
              <a:solidFill>
                <a:prstClr val="black"/>
              </a:solidFill>
            </a:endParaRPr>
          </a:p>
          <a:p>
            <a:pPr algn="ctr">
              <a:defRPr/>
            </a:pPr>
            <a:r>
              <a:rPr lang="fr-FR" sz="1100" b="1" dirty="0" smtClean="0">
                <a:solidFill>
                  <a:prstClr val="black"/>
                </a:solidFill>
              </a:rPr>
              <a:t>Hydratant</a:t>
            </a:r>
            <a:endParaRPr lang="fr-FR" sz="1100" b="1" dirty="0">
              <a:solidFill>
                <a:prstClr val="black"/>
              </a:solidFill>
            </a:endParaRPr>
          </a:p>
          <a:p>
            <a:pPr lvl="0">
              <a:defRPr/>
            </a:pPr>
            <a:endParaRPr lang="fr-FR" sz="1100" dirty="0">
              <a:solidFill>
                <a:prstClr val="black"/>
              </a:solidFill>
            </a:endParaRPr>
          </a:p>
        </p:txBody>
      </p:sp>
      <p:sp>
        <p:nvSpPr>
          <p:cNvPr id="32" name="Rectangle 31"/>
          <p:cNvSpPr/>
          <p:nvPr/>
        </p:nvSpPr>
        <p:spPr>
          <a:xfrm>
            <a:off x="9387856" y="6200398"/>
            <a:ext cx="3328283" cy="600164"/>
          </a:xfrm>
          <a:prstGeom prst="rect">
            <a:avLst/>
          </a:prstGeom>
        </p:spPr>
        <p:txBody>
          <a:bodyPr wrap="square">
            <a:spAutoFit/>
          </a:bodyPr>
          <a:lstStyle/>
          <a:p>
            <a:pPr algn="ctr">
              <a:defRPr/>
            </a:pPr>
            <a:r>
              <a:rPr lang="fr-FR" sz="1100" dirty="0" smtClean="0">
                <a:solidFill>
                  <a:prstClr val="black"/>
                </a:solidFill>
              </a:rPr>
              <a:t>Vitamine B5</a:t>
            </a:r>
          </a:p>
          <a:p>
            <a:pPr algn="ctr">
              <a:defRPr/>
            </a:pPr>
            <a:r>
              <a:rPr lang="fr-FR" sz="1100" b="1" dirty="0" smtClean="0">
                <a:solidFill>
                  <a:prstClr val="black"/>
                </a:solidFill>
              </a:rPr>
              <a:t>Apaisant</a:t>
            </a:r>
            <a:endParaRPr lang="fr-FR" sz="1100" b="1" dirty="0">
              <a:solidFill>
                <a:prstClr val="black"/>
              </a:solidFill>
            </a:endParaRPr>
          </a:p>
          <a:p>
            <a:pPr lvl="0">
              <a:defRPr/>
            </a:pPr>
            <a:endParaRPr lang="fr-FR" sz="1100" dirty="0">
              <a:solidFill>
                <a:prstClr val="black"/>
              </a:solidFill>
            </a:endParaRPr>
          </a:p>
        </p:txBody>
      </p:sp>
      <p:pic>
        <p:nvPicPr>
          <p:cNvPr id="37" name="Imag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42" y="340900"/>
            <a:ext cx="3091980" cy="4638476"/>
          </a:xfrm>
          <a:prstGeom prst="rect">
            <a:avLst/>
          </a:prstGeom>
        </p:spPr>
      </p:pic>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9832" y="5235341"/>
            <a:ext cx="599226" cy="822808"/>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254" y="5243670"/>
            <a:ext cx="946248" cy="1044424"/>
          </a:xfrm>
          <a:prstGeom prst="rect">
            <a:avLst/>
          </a:prstGeom>
        </p:spPr>
      </p:pic>
      <p:pic>
        <p:nvPicPr>
          <p:cNvPr id="40" name="Imag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3517" y="5404898"/>
            <a:ext cx="695586" cy="835211"/>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4346" y="5726296"/>
            <a:ext cx="779251" cy="522098"/>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5452" y="5446614"/>
            <a:ext cx="533507" cy="731949"/>
          </a:xfrm>
          <a:prstGeom prst="rect">
            <a:avLst/>
          </a:prstGeom>
        </p:spPr>
      </p:pic>
      <p:pic>
        <p:nvPicPr>
          <p:cNvPr id="9" name="Imag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7437" y="5486925"/>
            <a:ext cx="513407" cy="704373"/>
          </a:xfrm>
          <a:prstGeom prst="rect">
            <a:avLst/>
          </a:prstGeom>
        </p:spPr>
      </p:pic>
      <p:pic>
        <p:nvPicPr>
          <p:cNvPr id="10" name="Imag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68414" y="5346166"/>
            <a:ext cx="606722" cy="832397"/>
          </a:xfrm>
          <a:prstGeom prst="rect">
            <a:avLst/>
          </a:prstGeom>
        </p:spPr>
      </p:pic>
    </p:spTree>
    <p:extLst>
      <p:ext uri="{BB962C8B-B14F-4D97-AF65-F5344CB8AC3E}">
        <p14:creationId xmlns:p14="http://schemas.microsoft.com/office/powerpoint/2010/main" val="289753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J’ai le teint irrégulier, la peau sensible et des cicatrices d’acné?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ALPHA PEEL</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707886"/>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GLYCONIGHT 10% MASQUE</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25077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J’ai une perte de fermeté et des cicatrices d’acné?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ALPHA PEEL</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707886"/>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GLYCONIGHT 10% MASQUE</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Et si on jouait ?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24130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xfrm>
            <a:off x="392941" y="1246964"/>
            <a:ext cx="11448789" cy="5268136"/>
          </a:xfrm>
          <a:solidFill>
            <a:schemeClr val="bg1"/>
          </a:solidFill>
        </p:spPr>
        <p:txBody>
          <a:bodyPr/>
          <a:lstStyle/>
          <a:p>
            <a:pPr marL="0" indent="0">
              <a:buNone/>
            </a:pPr>
            <a:r>
              <a:rPr lang="fr-FR" dirty="0" smtClean="0"/>
              <a:t> </a:t>
            </a:r>
            <a:endParaRPr lang="fr-FR" dirty="0"/>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Résumé </a:t>
            </a:r>
            <a:endParaRPr lang="fr-FR" sz="5000" dirty="0">
              <a:solidFill>
                <a:schemeClr val="accent1">
                  <a:lumMod val="20000"/>
                  <a:lumOff val="80000"/>
                </a:schemeClr>
              </a:solidFill>
            </a:endParaRPr>
          </a:p>
        </p:txBody>
      </p:sp>
      <p:grpSp>
        <p:nvGrpSpPr>
          <p:cNvPr id="9" name="Groupe 8"/>
          <p:cNvGrpSpPr/>
          <p:nvPr/>
        </p:nvGrpSpPr>
        <p:grpSpPr>
          <a:xfrm>
            <a:off x="321925" y="1408795"/>
            <a:ext cx="2405917" cy="1868019"/>
            <a:chOff x="8675485" y="3703902"/>
            <a:chExt cx="2405917" cy="1868019"/>
          </a:xfrm>
        </p:grpSpPr>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l="17224" t="8389" r="17120" b="20000"/>
            <a:stretch/>
          </p:blipFill>
          <p:spPr>
            <a:xfrm>
              <a:off x="9977467" y="4181906"/>
              <a:ext cx="612497" cy="1387553"/>
            </a:xfrm>
            <a:prstGeom prst="rect">
              <a:avLst/>
            </a:prstGeom>
          </p:spPr>
        </p:pic>
        <p:sp>
          <p:nvSpPr>
            <p:cNvPr id="11" name="Rectangle 10"/>
            <p:cNvSpPr/>
            <p:nvPr/>
          </p:nvSpPr>
          <p:spPr>
            <a:xfrm>
              <a:off x="8675485" y="3703902"/>
              <a:ext cx="240591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cap="small" dirty="0" smtClean="0">
                  <a:solidFill>
                    <a:srgbClr val="3E3E3E"/>
                  </a:solidFill>
                  <a:latin typeface="KyivType Sans2" panose="00000500000000000000" pitchFamily="50" charset="0"/>
                  <a:ea typeface="Roboto" panose="02000000000000000000" pitchFamily="2" charset="0"/>
                </a:rPr>
                <a:t>Phyto </a:t>
              </a:r>
              <a:r>
                <a:rPr lang="fr-FR" sz="1600" cap="small" dirty="0">
                  <a:solidFill>
                    <a:srgbClr val="3E3E3E"/>
                  </a:solidFill>
                  <a:latin typeface="KyivType Sans2" panose="00000500000000000000" pitchFamily="50" charset="0"/>
                  <a:ea typeface="Roboto" panose="02000000000000000000" pitchFamily="2" charset="0"/>
                </a:rPr>
                <a:t>58 </a:t>
              </a:r>
              <a:r>
                <a:rPr lang="fr-FR" sz="1600" cap="small" dirty="0" err="1" smtClean="0">
                  <a:solidFill>
                    <a:srgbClr val="3E3E3E"/>
                  </a:solidFill>
                  <a:latin typeface="KyivType Sans2" panose="00000500000000000000" pitchFamily="50" charset="0"/>
                  <a:ea typeface="Roboto" panose="02000000000000000000" pitchFamily="2" charset="0"/>
                </a:rPr>
                <a:t>ps</a:t>
              </a:r>
              <a:r>
                <a:rPr lang="fr-FR" sz="1600" cap="small" dirty="0" smtClean="0">
                  <a:solidFill>
                    <a:srgbClr val="3E3E3E"/>
                  </a:solidFill>
                  <a:latin typeface="KyivType Sans2" panose="00000500000000000000" pitchFamily="50" charset="0"/>
                  <a:ea typeface="Roboto" panose="02000000000000000000" pitchFamily="2" charset="0"/>
                </a:rPr>
                <a:t>/</a:t>
              </a:r>
              <a:r>
                <a:rPr lang="fr-FR" sz="1600" cap="small" dirty="0" err="1" smtClean="0">
                  <a:solidFill>
                    <a:srgbClr val="3E3E3E"/>
                  </a:solidFill>
                  <a:latin typeface="KyivType Sans2" panose="00000500000000000000" pitchFamily="50" charset="0"/>
                  <a:ea typeface="Roboto" panose="02000000000000000000" pitchFamily="2" charset="0"/>
                </a:rPr>
                <a:t>png</a:t>
              </a:r>
              <a:endParaRPr lang="fr-FR" sz="1600" cap="small" dirty="0">
                <a:solidFill>
                  <a:srgbClr val="3E3E3E"/>
                </a:solidFill>
                <a:latin typeface="KyivType Sans2" panose="00000500000000000000" pitchFamily="50" charset="0"/>
                <a:ea typeface="Roboto" panose="02000000000000000000" pitchFamily="2" charset="0"/>
              </a:endParaRPr>
            </a:p>
          </p:txBody>
        </p:sp>
        <p:pic>
          <p:nvPicPr>
            <p:cNvPr id="12" name="Image 11"/>
            <p:cNvPicPr>
              <a:picLocks noChangeAspect="1"/>
            </p:cNvPicPr>
            <p:nvPr/>
          </p:nvPicPr>
          <p:blipFill rotWithShape="1">
            <a:blip r:embed="rId6" cstate="print">
              <a:extLst>
                <a:ext uri="{28A0092B-C50C-407E-A947-70E740481C1C}">
                  <a14:useLocalDpi xmlns:a14="http://schemas.microsoft.com/office/drawing/2010/main" val="0"/>
                </a:ext>
              </a:extLst>
            </a:blip>
            <a:srcRect l="18706" t="8458" r="18405" b="21146"/>
            <a:stretch/>
          </p:blipFill>
          <p:spPr>
            <a:xfrm>
              <a:off x="9367480" y="4195585"/>
              <a:ext cx="585855" cy="1376336"/>
            </a:xfrm>
            <a:prstGeom prst="rect">
              <a:avLst/>
            </a:prstGeom>
          </p:spPr>
        </p:pic>
      </p:grpSp>
      <p:grpSp>
        <p:nvGrpSpPr>
          <p:cNvPr id="13" name="Groupe 12"/>
          <p:cNvGrpSpPr/>
          <p:nvPr/>
        </p:nvGrpSpPr>
        <p:grpSpPr>
          <a:xfrm>
            <a:off x="4198431" y="1405585"/>
            <a:ext cx="2355869" cy="1865557"/>
            <a:chOff x="2261205" y="3450770"/>
            <a:chExt cx="2355869" cy="1865557"/>
          </a:xfrm>
        </p:grpSpPr>
        <p:pic>
          <p:nvPicPr>
            <p:cNvPr id="15" name="Image 14"/>
            <p:cNvPicPr>
              <a:picLocks noChangeAspect="1"/>
            </p:cNvPicPr>
            <p:nvPr/>
          </p:nvPicPr>
          <p:blipFill rotWithShape="1">
            <a:blip r:embed="rId7" cstate="print">
              <a:extLst>
                <a:ext uri="{28A0092B-C50C-407E-A947-70E740481C1C}">
                  <a14:useLocalDpi xmlns:a14="http://schemas.microsoft.com/office/drawing/2010/main" val="0"/>
                </a:ext>
              </a:extLst>
            </a:blip>
            <a:srcRect l="32961" t="9615" r="31787" b="28077"/>
            <a:stretch/>
          </p:blipFill>
          <p:spPr>
            <a:xfrm>
              <a:off x="3053750" y="3917629"/>
              <a:ext cx="633156" cy="1398698"/>
            </a:xfrm>
            <a:prstGeom prst="rect">
              <a:avLst/>
            </a:prstGeom>
          </p:spPr>
        </p:pic>
        <p:sp>
          <p:nvSpPr>
            <p:cNvPr id="19" name="Rectangle 18"/>
            <p:cNvSpPr/>
            <p:nvPr/>
          </p:nvSpPr>
          <p:spPr>
            <a:xfrm>
              <a:off x="2261205" y="3450770"/>
              <a:ext cx="2355869" cy="338554"/>
            </a:xfrm>
            <a:prstGeom prst="rect">
              <a:avLst/>
            </a:prstGeom>
          </p:spPr>
          <p:txBody>
            <a:bodyPr wrap="square">
              <a:spAutoFit/>
            </a:bodyPr>
            <a:lstStyle/>
            <a:p>
              <a:pPr algn="ctr">
                <a:defRPr/>
              </a:pPr>
              <a:r>
                <a:rPr lang="fr-FR" sz="1600" cap="small" dirty="0" smtClean="0">
                  <a:solidFill>
                    <a:srgbClr val="3E3E3E"/>
                  </a:solidFill>
                  <a:latin typeface="KyivType Sans2" panose="00000500000000000000" pitchFamily="50" charset="0"/>
                  <a:ea typeface="Roboto" panose="02000000000000000000" pitchFamily="2" charset="0"/>
                </a:rPr>
                <a:t>Elastine Nuit</a:t>
              </a:r>
              <a:endParaRPr lang="fr-FR" sz="1600" cap="small" dirty="0">
                <a:solidFill>
                  <a:srgbClr val="3E3E3E"/>
                </a:solidFill>
                <a:latin typeface="KyivType Sans2" panose="00000500000000000000" pitchFamily="50" charset="0"/>
                <a:ea typeface="Roboto" panose="02000000000000000000" pitchFamily="2" charset="0"/>
              </a:endParaRPr>
            </a:p>
          </p:txBody>
        </p:sp>
      </p:grpSp>
      <p:grpSp>
        <p:nvGrpSpPr>
          <p:cNvPr id="21" name="Groupe 20"/>
          <p:cNvGrpSpPr/>
          <p:nvPr/>
        </p:nvGrpSpPr>
        <p:grpSpPr>
          <a:xfrm>
            <a:off x="6173353" y="1417973"/>
            <a:ext cx="2496351" cy="1853169"/>
            <a:chOff x="8952467" y="3664678"/>
            <a:chExt cx="2496351" cy="1853169"/>
          </a:xfrm>
        </p:grpSpPr>
        <p:sp>
          <p:nvSpPr>
            <p:cNvPr id="22" name="Rectangle 21"/>
            <p:cNvSpPr/>
            <p:nvPr/>
          </p:nvSpPr>
          <p:spPr>
            <a:xfrm>
              <a:off x="8952467" y="3664678"/>
              <a:ext cx="2496351" cy="338554"/>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sz="1600" cap="small" dirty="0" smtClean="0">
                  <a:solidFill>
                    <a:srgbClr val="3E3E3E"/>
                  </a:solidFill>
                  <a:latin typeface="KyivType Sans2" panose="00000500000000000000" pitchFamily="50" charset="0"/>
                  <a:ea typeface="Roboto" panose="02000000000000000000" pitchFamily="2" charset="0"/>
                </a:rPr>
                <a:t>Time </a:t>
              </a:r>
              <a:r>
                <a:rPr lang="fr-FR" sz="1600" cap="small" dirty="0" err="1" smtClean="0">
                  <a:solidFill>
                    <a:srgbClr val="3E3E3E"/>
                  </a:solidFill>
                  <a:latin typeface="KyivType Sans2" panose="00000500000000000000" pitchFamily="50" charset="0"/>
                  <a:ea typeface="Roboto" panose="02000000000000000000" pitchFamily="2" charset="0"/>
                </a:rPr>
                <a:t>Resist</a:t>
              </a:r>
              <a:r>
                <a:rPr lang="fr-FR" sz="1600" cap="small" dirty="0" smtClean="0">
                  <a:solidFill>
                    <a:srgbClr val="3E3E3E"/>
                  </a:solidFill>
                  <a:latin typeface="KyivType Sans2" panose="00000500000000000000" pitchFamily="50" charset="0"/>
                  <a:ea typeface="Roboto" panose="02000000000000000000" pitchFamily="2" charset="0"/>
                </a:rPr>
                <a:t> Nuit</a:t>
              </a:r>
              <a:endParaRPr lang="fr-FR" sz="1600" cap="small" dirty="0">
                <a:solidFill>
                  <a:srgbClr val="3E3E3E"/>
                </a:solidFill>
                <a:latin typeface="KyivType Sans2" panose="00000500000000000000" pitchFamily="50" charset="0"/>
                <a:ea typeface="Roboto" panose="02000000000000000000" pitchFamily="2" charset="0"/>
              </a:endParaRPr>
            </a:p>
          </p:txBody>
        </p:sp>
        <p:pic>
          <p:nvPicPr>
            <p:cNvPr id="23" name="Image 22"/>
            <p:cNvPicPr>
              <a:picLocks noChangeAspect="1"/>
            </p:cNvPicPr>
            <p:nvPr/>
          </p:nvPicPr>
          <p:blipFill rotWithShape="1">
            <a:blip r:embed="rId8" cstate="print">
              <a:extLst>
                <a:ext uri="{28A0092B-C50C-407E-A947-70E740481C1C}">
                  <a14:useLocalDpi xmlns:a14="http://schemas.microsoft.com/office/drawing/2010/main" val="0"/>
                </a:ext>
              </a:extLst>
            </a:blip>
            <a:srcRect l="20618" t="24872" r="17090" b="24615"/>
            <a:stretch/>
          </p:blipFill>
          <p:spPr>
            <a:xfrm>
              <a:off x="9708416" y="4576403"/>
              <a:ext cx="984454" cy="941444"/>
            </a:xfrm>
            <a:prstGeom prst="rect">
              <a:avLst/>
            </a:prstGeom>
          </p:spPr>
        </p:pic>
      </p:grpSp>
      <p:grpSp>
        <p:nvGrpSpPr>
          <p:cNvPr id="24" name="Groupe 23"/>
          <p:cNvGrpSpPr/>
          <p:nvPr/>
        </p:nvGrpSpPr>
        <p:grpSpPr>
          <a:xfrm>
            <a:off x="2307898" y="1437052"/>
            <a:ext cx="2454992" cy="1834090"/>
            <a:chOff x="5051256" y="3477574"/>
            <a:chExt cx="2454992" cy="1834090"/>
          </a:xfrm>
        </p:grpSpPr>
        <p:sp>
          <p:nvSpPr>
            <p:cNvPr id="25" name="Rectangle 24"/>
            <p:cNvSpPr/>
            <p:nvPr/>
          </p:nvSpPr>
          <p:spPr>
            <a:xfrm>
              <a:off x="5051256" y="3477574"/>
              <a:ext cx="2454992" cy="338554"/>
            </a:xfrm>
            <a:prstGeom prst="rect">
              <a:avLst/>
            </a:prstGeom>
          </p:spPr>
          <p:txBody>
            <a:bodyPr wrap="square">
              <a:spAutoFit/>
            </a:bodyPr>
            <a:lstStyle/>
            <a:p>
              <a:pPr algn="ctr">
                <a:defRPr/>
              </a:pPr>
              <a:r>
                <a:rPr lang="fr-FR" sz="1600" cap="small" dirty="0" smtClean="0">
                  <a:solidFill>
                    <a:srgbClr val="3E3E3E"/>
                  </a:solidFill>
                  <a:latin typeface="KyivType Sans2" panose="00000500000000000000" pitchFamily="50" charset="0"/>
                  <a:ea typeface="Roboto" panose="02000000000000000000" pitchFamily="2" charset="0"/>
                </a:rPr>
                <a:t>Phyto </a:t>
              </a:r>
              <a:r>
                <a:rPr lang="fr-FR" sz="1600" cap="small" dirty="0">
                  <a:solidFill>
                    <a:srgbClr val="3E3E3E"/>
                  </a:solidFill>
                  <a:latin typeface="KyivType Sans2" panose="00000500000000000000" pitchFamily="50" charset="0"/>
                  <a:ea typeface="Roboto" panose="02000000000000000000" pitchFamily="2" charset="0"/>
                </a:rPr>
                <a:t>52</a:t>
              </a:r>
            </a:p>
          </p:txBody>
        </p:sp>
        <p:pic>
          <p:nvPicPr>
            <p:cNvPr id="26" name="Image 25"/>
            <p:cNvPicPr>
              <a:picLocks noChangeAspect="1"/>
            </p:cNvPicPr>
            <p:nvPr/>
          </p:nvPicPr>
          <p:blipFill rotWithShape="1">
            <a:blip r:embed="rId9" cstate="print">
              <a:extLst>
                <a:ext uri="{28A0092B-C50C-407E-A947-70E740481C1C}">
                  <a14:useLocalDpi xmlns:a14="http://schemas.microsoft.com/office/drawing/2010/main" val="0"/>
                </a:ext>
              </a:extLst>
            </a:blip>
            <a:srcRect l="32477" t="8718" r="32584" b="27693"/>
            <a:stretch/>
          </p:blipFill>
          <p:spPr>
            <a:xfrm>
              <a:off x="5967457" y="3895130"/>
              <a:ext cx="622590" cy="1416534"/>
            </a:xfrm>
            <a:prstGeom prst="rect">
              <a:avLst/>
            </a:prstGeom>
          </p:spPr>
        </p:pic>
      </p:grpSp>
      <p:pic>
        <p:nvPicPr>
          <p:cNvPr id="27" name="Imag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4516" y="1487749"/>
            <a:ext cx="1268749" cy="1903331"/>
          </a:xfrm>
          <a:prstGeom prst="rect">
            <a:avLst/>
          </a:prstGeom>
        </p:spPr>
      </p:pic>
      <p:sp>
        <p:nvSpPr>
          <p:cNvPr id="29" name="Rectangle 28"/>
          <p:cNvSpPr/>
          <p:nvPr/>
        </p:nvSpPr>
        <p:spPr>
          <a:xfrm>
            <a:off x="8076320" y="1408795"/>
            <a:ext cx="2496351" cy="338554"/>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sz="1600" cap="small" dirty="0" smtClean="0">
                <a:solidFill>
                  <a:srgbClr val="3E3E3E"/>
                </a:solidFill>
                <a:latin typeface="KyivType Sans2" panose="00000500000000000000" pitchFamily="50" charset="0"/>
                <a:ea typeface="Roboto" panose="02000000000000000000" pitchFamily="2" charset="0"/>
              </a:rPr>
              <a:t>Alpha Peel </a:t>
            </a:r>
            <a:endParaRPr lang="fr-FR" sz="1600" cap="small" dirty="0">
              <a:solidFill>
                <a:srgbClr val="3E3E3E"/>
              </a:solidFill>
              <a:latin typeface="KyivType Sans2" panose="00000500000000000000" pitchFamily="50" charset="0"/>
              <a:ea typeface="Roboto" panose="02000000000000000000" pitchFamily="2" charset="0"/>
            </a:endParaRPr>
          </a:p>
        </p:txBody>
      </p:sp>
      <p:pic>
        <p:nvPicPr>
          <p:cNvPr id="30" name="Image 29"/>
          <p:cNvPicPr>
            <a:picLocks noChangeAspect="1"/>
          </p:cNvPicPr>
          <p:nvPr/>
        </p:nvPicPr>
        <p:blipFill rotWithShape="1">
          <a:blip r:embed="rId11" cstate="print">
            <a:extLst>
              <a:ext uri="{28A0092B-C50C-407E-A947-70E740481C1C}">
                <a14:useLocalDpi xmlns:a14="http://schemas.microsoft.com/office/drawing/2010/main" val="0"/>
              </a:ext>
            </a:extLst>
          </a:blip>
          <a:srcRect l="25457" t="25976" r="28448" b="6384"/>
          <a:stretch/>
        </p:blipFill>
        <p:spPr>
          <a:xfrm>
            <a:off x="10824025" y="1732860"/>
            <a:ext cx="698801" cy="1538282"/>
          </a:xfrm>
          <a:prstGeom prst="rect">
            <a:avLst/>
          </a:prstGeom>
        </p:spPr>
      </p:pic>
      <p:sp>
        <p:nvSpPr>
          <p:cNvPr id="31" name="Rectangle 30"/>
          <p:cNvSpPr/>
          <p:nvPr/>
        </p:nvSpPr>
        <p:spPr>
          <a:xfrm>
            <a:off x="9733254" y="1269833"/>
            <a:ext cx="2496351" cy="584775"/>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sz="1600" cap="small" dirty="0" err="1" smtClean="0">
                <a:solidFill>
                  <a:srgbClr val="3E3E3E"/>
                </a:solidFill>
                <a:latin typeface="KyivType Sans2" panose="00000500000000000000" pitchFamily="50" charset="0"/>
                <a:ea typeface="Roboto" panose="02000000000000000000" pitchFamily="2" charset="0"/>
              </a:rPr>
              <a:t>Glyconight</a:t>
            </a:r>
            <a:r>
              <a:rPr lang="fr-FR" sz="1600" cap="small" dirty="0" smtClean="0">
                <a:solidFill>
                  <a:srgbClr val="3E3E3E"/>
                </a:solidFill>
                <a:latin typeface="KyivType Sans2" panose="00000500000000000000" pitchFamily="50" charset="0"/>
                <a:ea typeface="Roboto" panose="02000000000000000000" pitchFamily="2" charset="0"/>
              </a:rPr>
              <a:t> </a:t>
            </a:r>
          </a:p>
          <a:p>
            <a:pPr marR="0" lvl="0" indent="0" algn="ctr" fontAlgn="auto">
              <a:lnSpc>
                <a:spcPct val="100000"/>
              </a:lnSpc>
              <a:spcBef>
                <a:spcPts val="0"/>
              </a:spcBef>
              <a:spcAft>
                <a:spcPts val="0"/>
              </a:spcAft>
              <a:buClrTx/>
              <a:buSzTx/>
              <a:buFontTx/>
              <a:buNone/>
              <a:tabLst/>
              <a:defRPr/>
            </a:pPr>
            <a:r>
              <a:rPr lang="fr-FR" sz="1600" cap="small" dirty="0" smtClean="0">
                <a:solidFill>
                  <a:srgbClr val="3E3E3E"/>
                </a:solidFill>
                <a:latin typeface="KyivType Sans2" panose="00000500000000000000" pitchFamily="50" charset="0"/>
                <a:ea typeface="Roboto" panose="02000000000000000000" pitchFamily="2" charset="0"/>
              </a:rPr>
              <a:t>10% masque</a:t>
            </a:r>
            <a:endParaRPr lang="fr-FR" sz="1600" cap="small" dirty="0">
              <a:solidFill>
                <a:srgbClr val="3E3E3E"/>
              </a:solidFill>
              <a:latin typeface="KyivType Sans2" panose="00000500000000000000" pitchFamily="50" charset="0"/>
              <a:ea typeface="Roboto" panose="02000000000000000000" pitchFamily="2" charset="0"/>
            </a:endParaRPr>
          </a:p>
        </p:txBody>
      </p:sp>
      <p:pic>
        <p:nvPicPr>
          <p:cNvPr id="32" name="Imag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226784" y="3693616"/>
            <a:ext cx="794244" cy="423873"/>
          </a:xfrm>
          <a:prstGeom prst="rect">
            <a:avLst/>
          </a:prstGeom>
        </p:spPr>
      </p:pic>
      <p:pic>
        <p:nvPicPr>
          <p:cNvPr id="33" name="Imag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138271" y="3693617"/>
            <a:ext cx="794244" cy="423873"/>
          </a:xfrm>
          <a:prstGeom prst="rect">
            <a:avLst/>
          </a:prstGeom>
        </p:spPr>
      </p:pic>
      <p:pic>
        <p:nvPicPr>
          <p:cNvPr id="34" name="Imag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910431" y="3693617"/>
            <a:ext cx="794244" cy="423873"/>
          </a:xfrm>
          <a:prstGeom prst="rect">
            <a:avLst/>
          </a:prstGeom>
        </p:spPr>
      </p:pic>
      <p:pic>
        <p:nvPicPr>
          <p:cNvPr id="35" name="Imag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024405" y="3693617"/>
            <a:ext cx="794244" cy="423873"/>
          </a:xfrm>
          <a:prstGeom prst="rect">
            <a:avLst/>
          </a:prstGeom>
        </p:spPr>
      </p:pic>
      <p:pic>
        <p:nvPicPr>
          <p:cNvPr id="36" name="Imag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971768" y="3693616"/>
            <a:ext cx="794244" cy="423873"/>
          </a:xfrm>
          <a:prstGeom prst="rect">
            <a:avLst/>
          </a:prstGeom>
        </p:spPr>
      </p:pic>
      <p:pic>
        <p:nvPicPr>
          <p:cNvPr id="37" name="Imag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0145514" y="3931754"/>
            <a:ext cx="2107848" cy="1026501"/>
          </a:xfrm>
          <a:prstGeom prst="rect">
            <a:avLst/>
          </a:prstGeom>
        </p:spPr>
      </p:pic>
      <p:sp>
        <p:nvSpPr>
          <p:cNvPr id="3" name="ZoneTexte 2"/>
          <p:cNvSpPr txBox="1"/>
          <p:nvPr/>
        </p:nvSpPr>
        <p:spPr>
          <a:xfrm>
            <a:off x="808159" y="4388415"/>
            <a:ext cx="1631493" cy="646331"/>
          </a:xfrm>
          <a:prstGeom prst="rect">
            <a:avLst/>
          </a:prstGeom>
          <a:noFill/>
          <a:ln>
            <a:solidFill>
              <a:schemeClr val="tx1"/>
            </a:solidFill>
          </a:ln>
        </p:spPr>
        <p:txBody>
          <a:bodyPr wrap="square" rtlCol="0" anchor="ctr">
            <a:spAutoFit/>
          </a:bodyPr>
          <a:lstStyle/>
          <a:p>
            <a:pPr algn="ctr"/>
            <a:r>
              <a:rPr lang="fr-FR" dirty="0" smtClean="0">
                <a:latin typeface="Roboto Light" panose="020B0604020202020204" charset="0"/>
                <a:ea typeface="Roboto Light" panose="020B0604020202020204" charset="0"/>
              </a:rPr>
              <a:t>Peaux ternes </a:t>
            </a:r>
          </a:p>
          <a:p>
            <a:pPr algn="ctr"/>
            <a:r>
              <a:rPr lang="fr-FR" dirty="0" err="1" smtClean="0">
                <a:latin typeface="Roboto Light" panose="020B0604020202020204" charset="0"/>
                <a:ea typeface="Roboto Light" panose="020B0604020202020204" charset="0"/>
              </a:rPr>
              <a:t>Asphyxyées</a:t>
            </a:r>
            <a:r>
              <a:rPr lang="fr-FR" dirty="0" smtClean="0">
                <a:latin typeface="Roboto Light" panose="020B0604020202020204" charset="0"/>
                <a:ea typeface="Roboto Light" panose="020B0604020202020204" charset="0"/>
              </a:rPr>
              <a:t> </a:t>
            </a:r>
            <a:endParaRPr lang="fr-FR" dirty="0"/>
          </a:p>
        </p:txBody>
      </p:sp>
      <p:sp>
        <p:nvSpPr>
          <p:cNvPr id="38" name="ZoneTexte 37"/>
          <p:cNvSpPr txBox="1"/>
          <p:nvPr/>
        </p:nvSpPr>
        <p:spPr>
          <a:xfrm>
            <a:off x="2719646" y="4388415"/>
            <a:ext cx="1631493" cy="646331"/>
          </a:xfrm>
          <a:prstGeom prst="rect">
            <a:avLst/>
          </a:prstGeom>
          <a:noFill/>
          <a:ln>
            <a:solidFill>
              <a:schemeClr val="tx1"/>
            </a:solidFill>
          </a:ln>
        </p:spPr>
        <p:txBody>
          <a:bodyPr wrap="square" rtlCol="0" anchor="ctr">
            <a:spAutoFit/>
          </a:bodyPr>
          <a:lstStyle/>
          <a:p>
            <a:pPr algn="ctr"/>
            <a:r>
              <a:rPr lang="fr-FR" dirty="0" smtClean="0">
                <a:latin typeface="Roboto Light" panose="020B0604020202020204" charset="0"/>
                <a:ea typeface="Roboto Light" panose="020B0604020202020204" charset="0"/>
              </a:rPr>
              <a:t>Relâchement </a:t>
            </a:r>
          </a:p>
          <a:p>
            <a:pPr algn="ctr"/>
            <a:r>
              <a:rPr lang="fr-FR" dirty="0" smtClean="0">
                <a:latin typeface="Roboto Light" panose="020B0604020202020204" charset="0"/>
                <a:ea typeface="Roboto Light" panose="020B0604020202020204" charset="0"/>
              </a:rPr>
              <a:t>cutané</a:t>
            </a:r>
            <a:endParaRPr lang="fr-FR" dirty="0"/>
          </a:p>
        </p:txBody>
      </p:sp>
      <p:sp>
        <p:nvSpPr>
          <p:cNvPr id="39" name="ZoneTexte 38"/>
          <p:cNvSpPr txBox="1"/>
          <p:nvPr/>
        </p:nvSpPr>
        <p:spPr>
          <a:xfrm>
            <a:off x="4631133" y="4388414"/>
            <a:ext cx="1631493" cy="646331"/>
          </a:xfrm>
          <a:prstGeom prst="rect">
            <a:avLst/>
          </a:prstGeom>
          <a:noFill/>
          <a:ln>
            <a:solidFill>
              <a:schemeClr val="tx1"/>
            </a:solidFill>
          </a:ln>
        </p:spPr>
        <p:txBody>
          <a:bodyPr wrap="square" rtlCol="0" anchor="ctr">
            <a:spAutoFit/>
          </a:bodyPr>
          <a:lstStyle/>
          <a:p>
            <a:pPr algn="ctr"/>
            <a:r>
              <a:rPr lang="fr-FR" dirty="0" smtClean="0">
                <a:latin typeface="Roboto Light" panose="020B0604020202020204" charset="0"/>
                <a:ea typeface="Roboto Light" panose="020B0604020202020204" charset="0"/>
              </a:rPr>
              <a:t>Rides </a:t>
            </a:r>
          </a:p>
          <a:p>
            <a:pPr algn="ctr"/>
            <a:r>
              <a:rPr lang="fr-FR" dirty="0" smtClean="0">
                <a:latin typeface="Roboto Light" panose="020B0604020202020204" charset="0"/>
                <a:ea typeface="Roboto Light" panose="020B0604020202020204" charset="0"/>
              </a:rPr>
              <a:t>Superficielles</a:t>
            </a:r>
            <a:endParaRPr lang="fr-FR" dirty="0"/>
          </a:p>
        </p:txBody>
      </p:sp>
      <p:sp>
        <p:nvSpPr>
          <p:cNvPr id="40" name="ZoneTexte 39"/>
          <p:cNvSpPr txBox="1"/>
          <p:nvPr/>
        </p:nvSpPr>
        <p:spPr>
          <a:xfrm>
            <a:off x="6655567" y="4388414"/>
            <a:ext cx="1631493" cy="646331"/>
          </a:xfrm>
          <a:prstGeom prst="rect">
            <a:avLst/>
          </a:prstGeom>
          <a:noFill/>
          <a:ln>
            <a:solidFill>
              <a:schemeClr val="tx1"/>
            </a:solidFill>
          </a:ln>
        </p:spPr>
        <p:txBody>
          <a:bodyPr wrap="square" rtlCol="0" anchor="ctr">
            <a:spAutoFit/>
          </a:bodyPr>
          <a:lstStyle/>
          <a:p>
            <a:pPr algn="ctr"/>
            <a:r>
              <a:rPr lang="fr-FR" dirty="0" smtClean="0">
                <a:latin typeface="Roboto Light" panose="020B0604020202020204" charset="0"/>
                <a:ea typeface="Roboto Light" panose="020B0604020202020204" charset="0"/>
              </a:rPr>
              <a:t>Rides </a:t>
            </a:r>
          </a:p>
          <a:p>
            <a:pPr algn="ctr"/>
            <a:r>
              <a:rPr lang="fr-FR" dirty="0" smtClean="0">
                <a:latin typeface="Roboto Light" panose="020B0604020202020204" charset="0"/>
                <a:ea typeface="Roboto Light" panose="020B0604020202020204" charset="0"/>
              </a:rPr>
              <a:t>Profondes</a:t>
            </a:r>
            <a:endParaRPr lang="fr-FR" dirty="0"/>
          </a:p>
        </p:txBody>
      </p:sp>
      <p:sp>
        <p:nvSpPr>
          <p:cNvPr id="41" name="ZoneTexte 40"/>
          <p:cNvSpPr txBox="1"/>
          <p:nvPr/>
        </p:nvSpPr>
        <p:spPr>
          <a:xfrm>
            <a:off x="8589331" y="4388414"/>
            <a:ext cx="1631493" cy="646331"/>
          </a:xfrm>
          <a:prstGeom prst="rect">
            <a:avLst/>
          </a:prstGeom>
          <a:noFill/>
          <a:ln>
            <a:solidFill>
              <a:schemeClr val="tx1"/>
            </a:solidFill>
          </a:ln>
        </p:spPr>
        <p:txBody>
          <a:bodyPr wrap="square" rtlCol="0" anchor="ctr">
            <a:spAutoFit/>
          </a:bodyPr>
          <a:lstStyle/>
          <a:p>
            <a:pPr algn="ctr"/>
            <a:r>
              <a:rPr lang="fr-FR" dirty="0" smtClean="0">
                <a:latin typeface="Roboto Light" panose="020B0604020202020204" charset="0"/>
                <a:ea typeface="Roboto Light" panose="020B0604020202020204" charset="0"/>
              </a:rPr>
              <a:t>Peaux  </a:t>
            </a:r>
          </a:p>
          <a:p>
            <a:pPr algn="ctr"/>
            <a:r>
              <a:rPr lang="fr-FR" dirty="0" smtClean="0">
                <a:latin typeface="Roboto Light" panose="020B0604020202020204" charset="0"/>
                <a:ea typeface="Roboto Light" panose="020B0604020202020204" charset="0"/>
              </a:rPr>
              <a:t>irrégulières </a:t>
            </a:r>
            <a:endParaRPr lang="fr-FR" dirty="0"/>
          </a:p>
        </p:txBody>
      </p:sp>
      <p:sp>
        <p:nvSpPr>
          <p:cNvPr id="42" name="ZoneTexte 41"/>
          <p:cNvSpPr txBox="1"/>
          <p:nvPr/>
        </p:nvSpPr>
        <p:spPr>
          <a:xfrm>
            <a:off x="808159" y="5507286"/>
            <a:ext cx="10566977" cy="646331"/>
          </a:xfrm>
          <a:prstGeom prst="rect">
            <a:avLst/>
          </a:prstGeom>
          <a:noFill/>
          <a:ln>
            <a:solidFill>
              <a:schemeClr val="tx1"/>
            </a:solidFill>
          </a:ln>
        </p:spPr>
        <p:txBody>
          <a:bodyPr wrap="square" rtlCol="0" anchor="ctr">
            <a:spAutoFit/>
          </a:bodyPr>
          <a:lstStyle/>
          <a:p>
            <a:pPr algn="ctr"/>
            <a:r>
              <a:rPr lang="fr-FR" dirty="0">
                <a:latin typeface="Roboto Light" panose="020B0604020202020204" charset="0"/>
                <a:ea typeface="Roboto Light" panose="020B0604020202020204" charset="0"/>
              </a:rPr>
              <a:t>Pour les </a:t>
            </a:r>
            <a:r>
              <a:rPr lang="fr-FR" dirty="0" err="1">
                <a:latin typeface="Roboto Light" panose="020B0604020202020204" charset="0"/>
                <a:ea typeface="Roboto Light" panose="020B0604020202020204" charset="0"/>
              </a:rPr>
              <a:t>millenials</a:t>
            </a:r>
            <a:r>
              <a:rPr lang="fr-FR" dirty="0">
                <a:latin typeface="Roboto Light" panose="020B0604020202020204" charset="0"/>
                <a:ea typeface="Roboto Light" panose="020B0604020202020204" charset="0"/>
              </a:rPr>
              <a:t> </a:t>
            </a:r>
            <a:r>
              <a:rPr lang="fr-FR" dirty="0" smtClean="0">
                <a:latin typeface="Roboto Light" panose="020B0604020202020204" charset="0"/>
                <a:ea typeface="Roboto Light" panose="020B0604020202020204" charset="0"/>
              </a:rPr>
              <a:t>:  </a:t>
            </a:r>
            <a:r>
              <a:rPr lang="fr-FR" dirty="0">
                <a:latin typeface="Roboto Light" panose="020B0604020202020204" charset="0"/>
                <a:ea typeface="Roboto Light" panose="020B0604020202020204" charset="0"/>
              </a:rPr>
              <a:t>imperfections, </a:t>
            </a:r>
            <a:r>
              <a:rPr lang="fr-FR" dirty="0" smtClean="0">
                <a:latin typeface="Roboto Light" panose="020B0604020202020204" charset="0"/>
                <a:ea typeface="Roboto Light" panose="020B0604020202020204" charset="0"/>
              </a:rPr>
              <a:t>éclat, premières rides</a:t>
            </a:r>
            <a:endParaRPr lang="fr-FR" dirty="0">
              <a:latin typeface="Roboto Light" panose="020B0604020202020204" charset="0"/>
              <a:ea typeface="Roboto Light" panose="020B0604020202020204" charset="0"/>
            </a:endParaRPr>
          </a:p>
          <a:p>
            <a:pPr algn="ctr"/>
            <a:r>
              <a:rPr lang="fr-FR" dirty="0">
                <a:latin typeface="Roboto Light" panose="020B0604020202020204" charset="0"/>
                <a:ea typeface="Roboto Light" panose="020B0604020202020204" charset="0"/>
              </a:rPr>
              <a:t>Pour les peaux plus matures </a:t>
            </a:r>
            <a:r>
              <a:rPr lang="fr-FR" dirty="0" smtClean="0">
                <a:latin typeface="Roboto Light" panose="020B0604020202020204" charset="0"/>
                <a:ea typeface="Roboto Light" panose="020B0604020202020204" charset="0"/>
              </a:rPr>
              <a:t>: rides plus profondes, fermeté, taches</a:t>
            </a:r>
            <a:endParaRPr lang="fr-FR" dirty="0">
              <a:latin typeface="Roboto Light" panose="020B0604020202020204" charset="0"/>
              <a:ea typeface="Roboto Light" panose="020B0604020202020204" charset="0"/>
            </a:endParaRPr>
          </a:p>
        </p:txBody>
      </p:sp>
    </p:spTree>
    <p:extLst>
      <p:ext uri="{BB962C8B-B14F-4D97-AF65-F5344CB8AC3E}">
        <p14:creationId xmlns:p14="http://schemas.microsoft.com/office/powerpoint/2010/main" val="3602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 grpId="0" animBg="1"/>
      <p:bldP spid="38" grpId="0" animBg="1"/>
      <p:bldP spid="39" grpId="0" animBg="1"/>
      <p:bldP spid="40" grpId="0" animBg="1"/>
      <p:bldP spid="41"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4" name="Titre 2"/>
          <p:cNvSpPr txBox="1">
            <a:spLocks/>
          </p:cNvSpPr>
          <p:nvPr/>
        </p:nvSpPr>
        <p:spPr>
          <a:xfrm>
            <a:off x="874614" y="3101309"/>
            <a:ext cx="10515600" cy="1074765"/>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4400" dirty="0" smtClean="0">
                <a:solidFill>
                  <a:schemeClr val="accent1">
                    <a:lumMod val="20000"/>
                    <a:lumOff val="80000"/>
                  </a:schemeClr>
                </a:solidFill>
              </a:rPr>
              <a:t>L’offre </a:t>
            </a:r>
            <a:endParaRPr lang="fr-FR" sz="4400" dirty="0">
              <a:solidFill>
                <a:schemeClr val="accent1">
                  <a:lumMod val="20000"/>
                  <a:lumOff val="80000"/>
                </a:schemeClr>
              </a:solidFill>
            </a:endParaRPr>
          </a:p>
        </p:txBody>
      </p:sp>
    </p:spTree>
    <p:extLst>
      <p:ext uri="{BB962C8B-B14F-4D97-AF65-F5344CB8AC3E}">
        <p14:creationId xmlns:p14="http://schemas.microsoft.com/office/powerpoint/2010/main" val="1843056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7" y="1114817"/>
            <a:ext cx="3419520" cy="47720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itre 2"/>
          <p:cNvSpPr txBox="1">
            <a:spLocks/>
          </p:cNvSpPr>
          <p:nvPr/>
        </p:nvSpPr>
        <p:spPr>
          <a:xfrm>
            <a:off x="6132414" y="1828801"/>
            <a:ext cx="5608320" cy="3466011"/>
          </a:xfrm>
          <a:prstGeom prst="rect">
            <a:avLst/>
          </a:prstGeom>
          <a:solidFill>
            <a:schemeClr val="accent5">
              <a:lumMod val="75000"/>
              <a:alpha val="45098"/>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sz="3200" dirty="0">
              <a:solidFill>
                <a:schemeClr val="bg1"/>
              </a:solidFill>
              <a:latin typeface="+mn-lt"/>
            </a:endParaRPr>
          </a:p>
        </p:txBody>
      </p:sp>
      <p:sp>
        <p:nvSpPr>
          <p:cNvPr id="8" name="Titre 2"/>
          <p:cNvSpPr txBox="1">
            <a:spLocks/>
          </p:cNvSpPr>
          <p:nvPr/>
        </p:nvSpPr>
        <p:spPr>
          <a:xfrm>
            <a:off x="6457405" y="2682769"/>
            <a:ext cx="5111933" cy="1758074"/>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3200" dirty="0">
                <a:solidFill>
                  <a:schemeClr val="bg1"/>
                </a:solidFill>
                <a:latin typeface="+mn-lt"/>
              </a:rPr>
              <a:t>20% de remise à l’achat de 2 produits dont 1 de nuit</a:t>
            </a:r>
          </a:p>
        </p:txBody>
      </p:sp>
      <p:cxnSp>
        <p:nvCxnSpPr>
          <p:cNvPr id="16" name="Connecteur en arc 15"/>
          <p:cNvCxnSpPr/>
          <p:nvPr/>
        </p:nvCxnSpPr>
        <p:spPr>
          <a:xfrm>
            <a:off x="4711567" y="2413054"/>
            <a:ext cx="1282777" cy="1002417"/>
          </a:xfrm>
          <a:prstGeom prst="curvedConnector3">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28841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4" name="Titre 2"/>
          <p:cNvSpPr txBox="1">
            <a:spLocks/>
          </p:cNvSpPr>
          <p:nvPr/>
        </p:nvSpPr>
        <p:spPr>
          <a:xfrm>
            <a:off x="874614" y="2700582"/>
            <a:ext cx="10515600" cy="1456836"/>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ct val="100000"/>
              </a:lnSpc>
              <a:spcBef>
                <a:spcPts val="0"/>
              </a:spcBef>
              <a:defRPr/>
            </a:pPr>
            <a:r>
              <a:rPr lang="fr-FR" sz="4400" dirty="0">
                <a:solidFill>
                  <a:schemeClr val="bg1"/>
                </a:solidFill>
                <a:latin typeface="KyivType Sans2" panose="00000500000000000000" charset="0"/>
              </a:rPr>
              <a:t>Booster son soin de nuit </a:t>
            </a:r>
          </a:p>
          <a:p>
            <a:pPr>
              <a:lnSpc>
                <a:spcPct val="100000"/>
              </a:lnSpc>
              <a:spcBef>
                <a:spcPts val="0"/>
              </a:spcBef>
              <a:defRPr/>
            </a:pPr>
            <a:r>
              <a:rPr lang="fr-FR" sz="4400" dirty="0">
                <a:solidFill>
                  <a:schemeClr val="bg1"/>
                </a:solidFill>
                <a:latin typeface="KyivType Sans2" panose="00000500000000000000" charset="0"/>
              </a:rPr>
              <a:t>en optimisant son sommeil</a:t>
            </a:r>
          </a:p>
        </p:txBody>
      </p:sp>
    </p:spTree>
    <p:extLst>
      <p:ext uri="{BB962C8B-B14F-4D97-AF65-F5344CB8AC3E}">
        <p14:creationId xmlns:p14="http://schemas.microsoft.com/office/powerpoint/2010/main" val="12935992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2050" name="Picture 2" descr="https://www.rituals.com/dw/image/v2/BBKL_PRD/on/demandware.static/-/Library-Sites-RitualsSharedContent/default/dw8486e4c2/Magazine/2020/comfort/2020-11-18_Cardamom%20chocolate%20milk%206.jpg?sw=1440&amp;sh=445&amp;sm=fit&amp;cx=10&amp;cy=581&amp;cw=3526&amp;ch=1090&amp;sf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5164"/>
            <a:ext cx="12192000" cy="37676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0163" y="3698922"/>
            <a:ext cx="4349087" cy="2893100"/>
          </a:xfrm>
          <a:prstGeom prst="rect">
            <a:avLst/>
          </a:prstGeom>
          <a:solidFill>
            <a:schemeClr val="bg1"/>
          </a:solidFill>
        </p:spPr>
        <p:txBody>
          <a:bodyPr wrap="square">
            <a:spAutoFit/>
          </a:bodyPr>
          <a:lstStyle/>
          <a:p>
            <a:pPr fontAlgn="base"/>
            <a:r>
              <a:rPr lang="fr-FR" dirty="0">
                <a:solidFill>
                  <a:srgbClr val="453F3F"/>
                </a:solidFill>
              </a:rPr>
              <a:t> </a:t>
            </a:r>
            <a:r>
              <a:rPr lang="fr-FR" sz="2000" b="1" cap="small" dirty="0" smtClean="0">
                <a:solidFill>
                  <a:srgbClr val="453F3F"/>
                </a:solidFill>
              </a:rPr>
              <a:t>Préparation</a:t>
            </a:r>
            <a:r>
              <a:rPr lang="fr-FR" sz="2000" b="1" cap="small" dirty="0">
                <a:solidFill>
                  <a:srgbClr val="453F3F"/>
                </a:solidFill>
              </a:rPr>
              <a:t> </a:t>
            </a:r>
            <a:r>
              <a:rPr lang="fr-FR" sz="2000" b="1" cap="small" dirty="0" smtClean="0">
                <a:solidFill>
                  <a:srgbClr val="453F3F"/>
                </a:solidFill>
              </a:rPr>
              <a:t> </a:t>
            </a:r>
            <a:r>
              <a:rPr lang="fr-FR" dirty="0" smtClean="0">
                <a:solidFill>
                  <a:srgbClr val="453F3F"/>
                </a:solidFill>
              </a:rPr>
              <a:t>10</a:t>
            </a:r>
            <a:r>
              <a:rPr lang="fr-FR" dirty="0">
                <a:solidFill>
                  <a:srgbClr val="453F3F"/>
                </a:solidFill>
              </a:rPr>
              <a:t> </a:t>
            </a:r>
            <a:r>
              <a:rPr lang="fr-FR" dirty="0" smtClean="0">
                <a:solidFill>
                  <a:srgbClr val="453F3F"/>
                </a:solidFill>
              </a:rPr>
              <a:t>minutes</a:t>
            </a:r>
          </a:p>
          <a:p>
            <a:pPr fontAlgn="base"/>
            <a:endParaRPr lang="fr-FR" dirty="0">
              <a:solidFill>
                <a:srgbClr val="453F3F"/>
              </a:solidFill>
            </a:endParaRPr>
          </a:p>
          <a:p>
            <a:pPr>
              <a:buFont typeface="Arial" panose="020B0604020202020204" pitchFamily="34" charset="0"/>
              <a:buChar char="•"/>
            </a:pPr>
            <a:r>
              <a:rPr lang="fr-FR" dirty="0" smtClean="0">
                <a:solidFill>
                  <a:srgbClr val="453F3F"/>
                </a:solidFill>
              </a:rPr>
              <a:t> 350</a:t>
            </a:r>
            <a:r>
              <a:rPr lang="fr-FR" dirty="0">
                <a:solidFill>
                  <a:srgbClr val="453F3F"/>
                </a:solidFill>
              </a:rPr>
              <a:t> ml de lait d’avoine non sucré</a:t>
            </a:r>
          </a:p>
          <a:p>
            <a:pPr>
              <a:buFont typeface="Arial" panose="020B0604020202020204" pitchFamily="34" charset="0"/>
              <a:buChar char="•"/>
            </a:pPr>
            <a:r>
              <a:rPr lang="fr-FR" dirty="0" smtClean="0">
                <a:solidFill>
                  <a:srgbClr val="453F3F"/>
                </a:solidFill>
              </a:rPr>
              <a:t> 1</a:t>
            </a:r>
            <a:r>
              <a:rPr lang="fr-FR" dirty="0">
                <a:solidFill>
                  <a:srgbClr val="453F3F"/>
                </a:solidFill>
              </a:rPr>
              <a:t> bâton de cannelle</a:t>
            </a:r>
          </a:p>
          <a:p>
            <a:pPr>
              <a:buFont typeface="Arial" panose="020B0604020202020204" pitchFamily="34" charset="0"/>
              <a:buChar char="•"/>
            </a:pPr>
            <a:r>
              <a:rPr lang="fr-FR" dirty="0" smtClean="0">
                <a:solidFill>
                  <a:srgbClr val="453F3F"/>
                </a:solidFill>
              </a:rPr>
              <a:t> 1/2</a:t>
            </a:r>
            <a:r>
              <a:rPr lang="fr-FR" dirty="0">
                <a:solidFill>
                  <a:srgbClr val="453F3F"/>
                </a:solidFill>
              </a:rPr>
              <a:t> cuillère à soupe de cannelle moulue</a:t>
            </a:r>
          </a:p>
          <a:p>
            <a:pPr>
              <a:buFont typeface="Arial" panose="020B0604020202020204" pitchFamily="34" charset="0"/>
              <a:buChar char="•"/>
            </a:pPr>
            <a:r>
              <a:rPr lang="fr-FR" dirty="0" smtClean="0">
                <a:solidFill>
                  <a:srgbClr val="453F3F"/>
                </a:solidFill>
              </a:rPr>
              <a:t> 2</a:t>
            </a:r>
            <a:r>
              <a:rPr lang="fr-FR" dirty="0">
                <a:solidFill>
                  <a:srgbClr val="453F3F"/>
                </a:solidFill>
              </a:rPr>
              <a:t> étoiles d’anis</a:t>
            </a:r>
          </a:p>
          <a:p>
            <a:pPr>
              <a:buFont typeface="Arial" panose="020B0604020202020204" pitchFamily="34" charset="0"/>
              <a:buChar char="•"/>
            </a:pPr>
            <a:r>
              <a:rPr lang="fr-FR" dirty="0" smtClean="0">
                <a:solidFill>
                  <a:srgbClr val="453F3F"/>
                </a:solidFill>
              </a:rPr>
              <a:t> 1</a:t>
            </a:r>
            <a:r>
              <a:rPr lang="fr-FR" dirty="0">
                <a:solidFill>
                  <a:srgbClr val="453F3F"/>
                </a:solidFill>
              </a:rPr>
              <a:t> pincée de noix de muscade</a:t>
            </a:r>
          </a:p>
          <a:p>
            <a:pPr>
              <a:buFont typeface="Arial" panose="020B0604020202020204" pitchFamily="34" charset="0"/>
              <a:buChar char="•"/>
            </a:pPr>
            <a:r>
              <a:rPr lang="fr-FR" dirty="0" smtClean="0">
                <a:solidFill>
                  <a:srgbClr val="453F3F"/>
                </a:solidFill>
              </a:rPr>
              <a:t> 1/2</a:t>
            </a:r>
            <a:r>
              <a:rPr lang="fr-FR" dirty="0">
                <a:solidFill>
                  <a:srgbClr val="453F3F"/>
                </a:solidFill>
              </a:rPr>
              <a:t> cuillère à soupe de vanille en poudre</a:t>
            </a:r>
          </a:p>
          <a:p>
            <a:pPr>
              <a:buFont typeface="Arial" panose="020B0604020202020204" pitchFamily="34" charset="0"/>
              <a:buChar char="•"/>
            </a:pPr>
            <a:r>
              <a:rPr lang="fr-FR" dirty="0" smtClean="0">
                <a:solidFill>
                  <a:srgbClr val="453F3F"/>
                </a:solidFill>
              </a:rPr>
              <a:t> 1</a:t>
            </a:r>
            <a:r>
              <a:rPr lang="fr-FR" dirty="0">
                <a:solidFill>
                  <a:srgbClr val="453F3F"/>
                </a:solidFill>
              </a:rPr>
              <a:t> cuillère à soupe de sirop d’érable</a:t>
            </a:r>
          </a:p>
          <a:p>
            <a:pPr>
              <a:buFont typeface="Arial" panose="020B0604020202020204" pitchFamily="34" charset="0"/>
              <a:buChar char="•"/>
            </a:pPr>
            <a:r>
              <a:rPr lang="fr-FR" dirty="0" smtClean="0">
                <a:solidFill>
                  <a:srgbClr val="453F3F"/>
                </a:solidFill>
              </a:rPr>
              <a:t> 1</a:t>
            </a:r>
            <a:r>
              <a:rPr lang="fr-FR" dirty="0">
                <a:solidFill>
                  <a:srgbClr val="453F3F"/>
                </a:solidFill>
              </a:rPr>
              <a:t> cuillère à café de poudre d’</a:t>
            </a:r>
            <a:r>
              <a:rPr lang="fr-FR" dirty="0" err="1">
                <a:solidFill>
                  <a:srgbClr val="453F3F"/>
                </a:solidFill>
              </a:rPr>
              <a:t>açaï</a:t>
            </a:r>
            <a:r>
              <a:rPr lang="fr-FR" dirty="0">
                <a:solidFill>
                  <a:srgbClr val="453F3F"/>
                </a:solidFill>
              </a:rPr>
              <a:t> </a:t>
            </a:r>
          </a:p>
        </p:txBody>
      </p:sp>
      <p:sp>
        <p:nvSpPr>
          <p:cNvPr id="7" name="ZoneTexte 6"/>
          <p:cNvSpPr txBox="1"/>
          <p:nvPr/>
        </p:nvSpPr>
        <p:spPr>
          <a:xfrm>
            <a:off x="7670842" y="4476057"/>
            <a:ext cx="3682958" cy="1338828"/>
          </a:xfrm>
          <a:prstGeom prst="rect">
            <a:avLst/>
          </a:prstGeom>
          <a:solidFill>
            <a:srgbClr val="2F5597">
              <a:alpha val="38039"/>
            </a:srgbClr>
          </a:solidFill>
          <a:ln>
            <a:solidFill>
              <a:schemeClr val="tx1"/>
            </a:solidFill>
          </a:ln>
        </p:spPr>
        <p:txBody>
          <a:bodyPr wrap="square" rtlCol="0" anchor="ctr">
            <a:spAutoFit/>
          </a:bodyPr>
          <a:lstStyle/>
          <a:p>
            <a:pPr algn="ctr"/>
            <a:endParaRPr lang="fr-FR" dirty="0" smtClean="0"/>
          </a:p>
          <a:p>
            <a:pPr algn="ctr"/>
            <a:r>
              <a:rPr lang="fr-FR" sz="2000" dirty="0" smtClean="0"/>
              <a:t>Le </a:t>
            </a:r>
            <a:r>
              <a:rPr lang="fr-FR" sz="2000" b="1" cap="small" dirty="0" smtClean="0"/>
              <a:t>tryptophane</a:t>
            </a:r>
            <a:r>
              <a:rPr lang="fr-FR" sz="2000" dirty="0" smtClean="0"/>
              <a:t>, </a:t>
            </a:r>
          </a:p>
          <a:p>
            <a:pPr algn="ctr">
              <a:spcAft>
                <a:spcPts val="600"/>
              </a:spcAft>
            </a:pPr>
            <a:r>
              <a:rPr lang="fr-FR" sz="2000" dirty="0" smtClean="0"/>
              <a:t>l’allié d’un sommeil paisible ! </a:t>
            </a:r>
          </a:p>
          <a:p>
            <a:pPr>
              <a:spcAft>
                <a:spcPts val="600"/>
              </a:spcAft>
            </a:pPr>
            <a:endParaRPr lang="fr-FR" dirty="0"/>
          </a:p>
        </p:txBody>
      </p:sp>
      <p:sp>
        <p:nvSpPr>
          <p:cNvPr id="11" name="Titre 2"/>
          <p:cNvSpPr txBox="1">
            <a:spLocks/>
          </p:cNvSpPr>
          <p:nvPr/>
        </p:nvSpPr>
        <p:spPr>
          <a:xfrm>
            <a:off x="310859" y="2700385"/>
            <a:ext cx="8813435" cy="791107"/>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ct val="100000"/>
              </a:lnSpc>
              <a:spcBef>
                <a:spcPts val="0"/>
              </a:spcBef>
              <a:defRPr/>
            </a:pPr>
            <a:r>
              <a:rPr lang="fr-FR" sz="4400" dirty="0" smtClean="0">
                <a:solidFill>
                  <a:schemeClr val="bg1"/>
                </a:solidFill>
                <a:latin typeface="KyivType Sans2" panose="00000500000000000000" charset="0"/>
              </a:rPr>
              <a:t>Lait de lune ayurvédique</a:t>
            </a:r>
            <a:endParaRPr lang="fr-FR" sz="4400" dirty="0">
              <a:solidFill>
                <a:schemeClr val="bg1"/>
              </a:solidFill>
              <a:latin typeface="KyivType Sans2" panose="00000500000000000000" charset="0"/>
            </a:endParaRP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105854">
            <a:off x="9570144" y="3850599"/>
            <a:ext cx="915449" cy="488558"/>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6153" y="3343246"/>
            <a:ext cx="676728" cy="609615"/>
          </a:xfrm>
          <a:prstGeom prst="rect">
            <a:avLst/>
          </a:prstGeom>
        </p:spPr>
      </p:pic>
    </p:spTree>
    <p:extLst>
      <p:ext uri="{BB962C8B-B14F-4D97-AF65-F5344CB8AC3E}">
        <p14:creationId xmlns:p14="http://schemas.microsoft.com/office/powerpoint/2010/main" val="1328723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748" y="1675424"/>
            <a:ext cx="6316590" cy="4174202"/>
          </a:xfrm>
          <a:prstGeom prst="rect">
            <a:avLst/>
          </a:prstGeom>
        </p:spPr>
      </p:pic>
      <p:sp>
        <p:nvSpPr>
          <p:cNvPr id="3" name="Titre 2"/>
          <p:cNvSpPr>
            <a:spLocks noGrp="1"/>
          </p:cNvSpPr>
          <p:nvPr>
            <p:ph type="title"/>
          </p:nvPr>
        </p:nvSpPr>
        <p:spPr>
          <a:xfrm>
            <a:off x="1061484" y="241293"/>
            <a:ext cx="10081437" cy="792036"/>
          </a:xfrm>
          <a:solidFill>
            <a:srgbClr val="234390"/>
          </a:solidFill>
        </p:spPr>
        <p:txBody>
          <a:bodyPr/>
          <a:lstStyle/>
          <a:p>
            <a:r>
              <a:rPr lang="fr-FR" dirty="0">
                <a:solidFill>
                  <a:srgbClr val="BAE9F9"/>
                </a:solidFill>
              </a:rPr>
              <a:t>La </a:t>
            </a:r>
            <a:r>
              <a:rPr lang="fr-FR" dirty="0" smtClean="0">
                <a:solidFill>
                  <a:srgbClr val="BAE9F9"/>
                </a:solidFill>
              </a:rPr>
              <a:t>chronobiologie, </a:t>
            </a:r>
            <a:r>
              <a:rPr lang="fr-FR" dirty="0" err="1" smtClean="0">
                <a:solidFill>
                  <a:srgbClr val="BAE9F9"/>
                </a:solidFill>
              </a:rPr>
              <a:t>Kezako</a:t>
            </a:r>
            <a:r>
              <a:rPr lang="fr-FR" dirty="0" smtClean="0">
                <a:solidFill>
                  <a:srgbClr val="BAE9F9"/>
                </a:solidFill>
              </a:rPr>
              <a:t> </a:t>
            </a:r>
            <a:r>
              <a:rPr lang="fr-FR" dirty="0">
                <a:solidFill>
                  <a:srgbClr val="BAE9F9"/>
                </a:solidFill>
              </a:rPr>
              <a:t>?</a:t>
            </a:r>
            <a:br>
              <a:rPr lang="fr-FR" dirty="0">
                <a:solidFill>
                  <a:srgbClr val="BAE9F9"/>
                </a:solidFill>
              </a:rPr>
            </a:br>
            <a:endParaRPr lang="fr-FR" dirty="0">
              <a:solidFill>
                <a:srgbClr val="BAE9F9"/>
              </a:solidFill>
            </a:endParaRPr>
          </a:p>
        </p:txBody>
      </p:sp>
      <p:sp>
        <p:nvSpPr>
          <p:cNvPr id="6" name="Rectangle 5"/>
          <p:cNvSpPr/>
          <p:nvPr/>
        </p:nvSpPr>
        <p:spPr>
          <a:xfrm>
            <a:off x="58325" y="2017831"/>
            <a:ext cx="2881423" cy="646331"/>
          </a:xfrm>
          <a:prstGeom prst="rect">
            <a:avLst/>
          </a:prstGeom>
        </p:spPr>
        <p:txBody>
          <a:bodyPr wrap="square">
            <a:spAutoFit/>
          </a:bodyPr>
          <a:lstStyle/>
          <a:p>
            <a:pPr algn="ctr"/>
            <a:r>
              <a:rPr lang="fr-FR" cap="small" dirty="0" smtClean="0"/>
              <a:t>C’est l’étude </a:t>
            </a:r>
            <a:r>
              <a:rPr lang="fr-FR" cap="small" dirty="0"/>
              <a:t>des rythmes </a:t>
            </a:r>
            <a:r>
              <a:rPr lang="fr-FR" cap="small" dirty="0" smtClean="0"/>
              <a:t>biologiques. </a:t>
            </a:r>
            <a:endParaRPr lang="fr-FR" cap="small" dirty="0"/>
          </a:p>
        </p:txBody>
      </p:sp>
      <p:sp>
        <p:nvSpPr>
          <p:cNvPr id="8" name="Rectangle 7"/>
          <p:cNvSpPr/>
          <p:nvPr/>
        </p:nvSpPr>
        <p:spPr>
          <a:xfrm>
            <a:off x="74598" y="3192146"/>
            <a:ext cx="2766508" cy="646331"/>
          </a:xfrm>
          <a:prstGeom prst="rect">
            <a:avLst/>
          </a:prstGeom>
        </p:spPr>
        <p:txBody>
          <a:bodyPr wrap="square">
            <a:spAutoFit/>
          </a:bodyPr>
          <a:lstStyle/>
          <a:p>
            <a:pPr algn="ctr"/>
            <a:r>
              <a:rPr lang="fr-FR" cap="small" dirty="0"/>
              <a:t>Tout être vivant possède </a:t>
            </a:r>
            <a:endParaRPr lang="fr-FR" cap="small" dirty="0" smtClean="0"/>
          </a:p>
          <a:p>
            <a:pPr algn="ctr"/>
            <a:r>
              <a:rPr lang="fr-FR" cap="small" dirty="0" smtClean="0"/>
              <a:t>un </a:t>
            </a:r>
            <a:r>
              <a:rPr lang="fr-FR" cap="small" dirty="0"/>
              <a:t>rythme biologique.</a:t>
            </a:r>
          </a:p>
        </p:txBody>
      </p:sp>
      <p:sp>
        <p:nvSpPr>
          <p:cNvPr id="9" name="Rectangle 8"/>
          <p:cNvSpPr/>
          <p:nvPr/>
        </p:nvSpPr>
        <p:spPr>
          <a:xfrm>
            <a:off x="183329" y="4433273"/>
            <a:ext cx="2631413" cy="923330"/>
          </a:xfrm>
          <a:prstGeom prst="rect">
            <a:avLst/>
          </a:prstGeom>
        </p:spPr>
        <p:txBody>
          <a:bodyPr wrap="square">
            <a:spAutoFit/>
          </a:bodyPr>
          <a:lstStyle/>
          <a:p>
            <a:pPr algn="ctr"/>
            <a:r>
              <a:rPr lang="fr-FR" cap="small" dirty="0"/>
              <a:t>Celui de la peau est </a:t>
            </a:r>
            <a:endParaRPr lang="fr-FR" cap="small" dirty="0" smtClean="0"/>
          </a:p>
          <a:p>
            <a:pPr algn="ctr"/>
            <a:r>
              <a:rPr lang="fr-FR" cap="small" dirty="0" smtClean="0"/>
              <a:t>un rythme </a:t>
            </a:r>
            <a:r>
              <a:rPr lang="fr-FR" cap="small" dirty="0"/>
              <a:t>« circadien </a:t>
            </a:r>
            <a:r>
              <a:rPr lang="fr-FR" cap="small" dirty="0" smtClean="0"/>
              <a:t>»</a:t>
            </a:r>
          </a:p>
          <a:p>
            <a:pPr algn="ctr"/>
            <a:r>
              <a:rPr lang="fr-FR" cap="small" dirty="0" smtClean="0"/>
              <a:t>(</a:t>
            </a:r>
            <a:r>
              <a:rPr lang="fr-FR" cap="small" dirty="0"/>
              <a:t>24h).</a:t>
            </a:r>
          </a:p>
        </p:txBody>
      </p:sp>
      <p:sp>
        <p:nvSpPr>
          <p:cNvPr id="10" name="Rectangle 9"/>
          <p:cNvSpPr/>
          <p:nvPr/>
        </p:nvSpPr>
        <p:spPr>
          <a:xfrm>
            <a:off x="9381344" y="2017831"/>
            <a:ext cx="2600531" cy="923330"/>
          </a:xfrm>
          <a:prstGeom prst="rect">
            <a:avLst/>
          </a:prstGeom>
        </p:spPr>
        <p:txBody>
          <a:bodyPr wrap="square">
            <a:spAutoFit/>
          </a:bodyPr>
          <a:lstStyle/>
          <a:p>
            <a:pPr algn="just"/>
            <a:r>
              <a:rPr lang="fr-FR" cap="small" dirty="0"/>
              <a:t>Ainsi, selon les heures de la journée, la peau a des besoins </a:t>
            </a:r>
            <a:r>
              <a:rPr lang="fr-FR" cap="small" dirty="0" smtClean="0"/>
              <a:t>différents</a:t>
            </a:r>
            <a:r>
              <a:rPr lang="fr-FR" dirty="0" smtClean="0"/>
              <a:t>.</a:t>
            </a:r>
            <a:endParaRPr lang="fr-FR" dirty="0"/>
          </a:p>
        </p:txBody>
      </p:sp>
      <p:sp>
        <p:nvSpPr>
          <p:cNvPr id="2" name="Rectangle 1"/>
          <p:cNvSpPr/>
          <p:nvPr/>
        </p:nvSpPr>
        <p:spPr>
          <a:xfrm>
            <a:off x="9381344" y="3192146"/>
            <a:ext cx="2628853" cy="2031325"/>
          </a:xfrm>
          <a:prstGeom prst="rect">
            <a:avLst/>
          </a:prstGeom>
        </p:spPr>
        <p:txBody>
          <a:bodyPr wrap="square">
            <a:spAutoFit/>
          </a:bodyPr>
          <a:lstStyle/>
          <a:p>
            <a:pPr algn="ctr"/>
            <a:r>
              <a:rPr lang="fr-FR" u="sng" cap="small" dirty="0" smtClean="0"/>
              <a:t>Objectifs :</a:t>
            </a:r>
          </a:p>
          <a:p>
            <a:pPr algn="ctr"/>
            <a:endParaRPr lang="fr-FR" dirty="0"/>
          </a:p>
          <a:p>
            <a:pPr algn="ctr"/>
            <a:r>
              <a:rPr lang="fr-FR" cap="small" dirty="0"/>
              <a:t>Apporter à la peau </a:t>
            </a:r>
            <a:endParaRPr lang="fr-FR" cap="small" dirty="0" smtClean="0"/>
          </a:p>
          <a:p>
            <a:pPr algn="ctr"/>
            <a:r>
              <a:rPr lang="fr-FR" b="1" cap="small" dirty="0" smtClean="0"/>
              <a:t>ce dont elle a besoin, </a:t>
            </a:r>
          </a:p>
          <a:p>
            <a:pPr algn="ctr"/>
            <a:r>
              <a:rPr lang="fr-FR" b="1" cap="small" dirty="0" smtClean="0"/>
              <a:t>au bon moment,</a:t>
            </a:r>
          </a:p>
          <a:p>
            <a:pPr algn="ctr"/>
            <a:r>
              <a:rPr lang="fr-FR" cap="small" dirty="0" smtClean="0"/>
              <a:t> pour </a:t>
            </a:r>
            <a:r>
              <a:rPr lang="fr-FR" cap="small" dirty="0"/>
              <a:t>optimiser son </a:t>
            </a:r>
            <a:r>
              <a:rPr lang="fr-FR" cap="small" dirty="0" smtClean="0"/>
              <a:t>soin.</a:t>
            </a:r>
            <a:endParaRPr lang="fr-FR" cap="small" dirty="0"/>
          </a:p>
        </p:txBody>
      </p:sp>
    </p:spTree>
    <p:extLst>
      <p:ext uri="{BB962C8B-B14F-4D97-AF65-F5344CB8AC3E}">
        <p14:creationId xmlns:p14="http://schemas.microsoft.com/office/powerpoint/2010/main" val="6681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6951946"/>
          </a:xfrm>
          <a:prstGeom prst="rect">
            <a:avLst/>
          </a:prstGeom>
          <a:solidFill>
            <a:srgbClr val="ED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p:nvPr>
        </p:nvSpPr>
        <p:spPr>
          <a:solidFill>
            <a:srgbClr val="967359">
              <a:alpha val="63922"/>
            </a:srgbClr>
          </a:solidFill>
        </p:spPr>
        <p:txBody>
          <a:bodyPr/>
          <a:lstStyle/>
          <a:p>
            <a:r>
              <a:rPr lang="fr-FR" i="1" dirty="0" smtClean="0">
                <a:solidFill>
                  <a:schemeClr val="bg1"/>
                </a:solidFill>
              </a:rPr>
              <a:t>PROCHAINEMENT</a:t>
            </a:r>
            <a:endParaRPr lang="fr-FR" i="1" dirty="0">
              <a:solidFill>
                <a:schemeClr val="bg1"/>
              </a:solidFill>
            </a:endParaRPr>
          </a:p>
        </p:txBody>
      </p:sp>
      <p:pic>
        <p:nvPicPr>
          <p:cNvPr id="4" name="Image 3"/>
          <p:cNvPicPr>
            <a:picLocks noChangeAspect="1"/>
          </p:cNvPicPr>
          <p:nvPr/>
        </p:nvPicPr>
        <p:blipFill>
          <a:blip r:embed="rId3"/>
          <a:stretch>
            <a:fillRect/>
          </a:stretch>
        </p:blipFill>
        <p:spPr>
          <a:xfrm>
            <a:off x="2176495" y="1662925"/>
            <a:ext cx="7839010" cy="4432644"/>
          </a:xfrm>
          <a:prstGeom prst="rect">
            <a:avLst/>
          </a:prstGeom>
        </p:spPr>
      </p:pic>
    </p:spTree>
    <p:extLst>
      <p:ext uri="{BB962C8B-B14F-4D97-AF65-F5344CB8AC3E}">
        <p14:creationId xmlns:p14="http://schemas.microsoft.com/office/powerpoint/2010/main" val="2055571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Tree>
    <p:extLst>
      <p:ext uri="{BB962C8B-B14F-4D97-AF65-F5344CB8AC3E}">
        <p14:creationId xmlns:p14="http://schemas.microsoft.com/office/powerpoint/2010/main" val="3871218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971691"/>
          </a:xfrm>
          <a:prstGeom prst="rect">
            <a:avLst/>
          </a:prstGeom>
        </p:spPr>
      </p:pic>
      <p:sp>
        <p:nvSpPr>
          <p:cNvPr id="5" name="Titre 2"/>
          <p:cNvSpPr txBox="1">
            <a:spLocks/>
          </p:cNvSpPr>
          <p:nvPr/>
        </p:nvSpPr>
        <p:spPr>
          <a:xfrm>
            <a:off x="874614" y="2243470"/>
            <a:ext cx="10515600" cy="2105245"/>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Les besoins de la peau </a:t>
            </a:r>
          </a:p>
          <a:p>
            <a:endParaRPr lang="fr-FR" sz="5000" dirty="0" smtClean="0">
              <a:solidFill>
                <a:schemeClr val="accent1">
                  <a:lumMod val="20000"/>
                  <a:lumOff val="80000"/>
                </a:schemeClr>
              </a:solidFill>
            </a:endParaRPr>
          </a:p>
          <a:p>
            <a:r>
              <a:rPr lang="fr-FR" sz="5000" dirty="0" smtClean="0">
                <a:solidFill>
                  <a:schemeClr val="accent1">
                    <a:lumMod val="20000"/>
                    <a:lumOff val="80000"/>
                  </a:schemeClr>
                </a:solidFill>
              </a:rPr>
              <a:t>Selon la chronobiologie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2548236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444265" y="1816573"/>
            <a:ext cx="3216512" cy="757930"/>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1" name="ZoneTexte 10"/>
          <p:cNvSpPr txBox="1"/>
          <p:nvPr/>
        </p:nvSpPr>
        <p:spPr>
          <a:xfrm>
            <a:off x="310806" y="2013906"/>
            <a:ext cx="3483429" cy="369332"/>
          </a:xfrm>
          <a:prstGeom prst="rect">
            <a:avLst/>
          </a:prstGeom>
          <a:solidFill>
            <a:srgbClr val="2E9CE1"/>
          </a:solidFill>
          <a:effectLst>
            <a:softEdge rad="12700"/>
          </a:effectLst>
        </p:spPr>
        <p:txBody>
          <a:bodyPr wrap="square" rtlCol="0">
            <a:spAutoFit/>
          </a:bodyPr>
          <a:lstStyle/>
          <a:p>
            <a:pPr algn="ctr"/>
            <a:r>
              <a:rPr lang="fr-FR" dirty="0" smtClean="0">
                <a:solidFill>
                  <a:schemeClr val="bg1"/>
                </a:solidFill>
              </a:rPr>
              <a:t>Très faible régénération cellulaire</a:t>
            </a:r>
            <a:endParaRPr lang="fr-FR" dirty="0">
              <a:solidFill>
                <a:schemeClr val="bg1"/>
              </a:solidFill>
            </a:endParaRPr>
          </a:p>
        </p:txBody>
      </p:sp>
      <p:sp>
        <p:nvSpPr>
          <p:cNvPr id="12" name="Rectangle 11"/>
          <p:cNvSpPr/>
          <p:nvPr/>
        </p:nvSpPr>
        <p:spPr>
          <a:xfrm flipH="1">
            <a:off x="421516" y="3490180"/>
            <a:ext cx="3239261" cy="696578"/>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3" name="Rectangle 12"/>
          <p:cNvSpPr/>
          <p:nvPr/>
        </p:nvSpPr>
        <p:spPr>
          <a:xfrm flipH="1">
            <a:off x="432889" y="5102435"/>
            <a:ext cx="3239261" cy="742955"/>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4" name="ZoneTexte 13"/>
          <p:cNvSpPr txBox="1"/>
          <p:nvPr/>
        </p:nvSpPr>
        <p:spPr>
          <a:xfrm>
            <a:off x="282426" y="3638596"/>
            <a:ext cx="3483429" cy="369332"/>
          </a:xfrm>
          <a:prstGeom prst="rect">
            <a:avLst/>
          </a:prstGeom>
          <a:solidFill>
            <a:srgbClr val="2E9CE1"/>
          </a:solidFill>
          <a:effectLst>
            <a:softEdge rad="12700"/>
          </a:effectLst>
        </p:spPr>
        <p:txBody>
          <a:bodyPr wrap="square" rtlCol="0">
            <a:spAutoFit/>
          </a:bodyPr>
          <a:lstStyle/>
          <a:p>
            <a:pPr algn="ctr"/>
            <a:r>
              <a:rPr lang="fr-FR" dirty="0" smtClean="0">
                <a:solidFill>
                  <a:schemeClr val="bg1"/>
                </a:solidFill>
              </a:rPr>
              <a:t>PIE minimale </a:t>
            </a:r>
            <a:endParaRPr lang="fr-FR" dirty="0">
              <a:solidFill>
                <a:schemeClr val="bg1"/>
              </a:solidFill>
            </a:endParaRPr>
          </a:p>
        </p:txBody>
      </p:sp>
      <p:sp>
        <p:nvSpPr>
          <p:cNvPr id="15" name="ZoneTexte 14"/>
          <p:cNvSpPr txBox="1"/>
          <p:nvPr/>
        </p:nvSpPr>
        <p:spPr>
          <a:xfrm>
            <a:off x="282426" y="5293700"/>
            <a:ext cx="3483429" cy="369332"/>
          </a:xfrm>
          <a:prstGeom prst="rect">
            <a:avLst/>
          </a:prstGeom>
          <a:solidFill>
            <a:srgbClr val="2E9CE1"/>
          </a:solidFill>
          <a:effectLst>
            <a:softEdge rad="12700"/>
          </a:effectLst>
        </p:spPr>
        <p:txBody>
          <a:bodyPr wrap="square" rtlCol="0">
            <a:spAutoFit/>
          </a:bodyPr>
          <a:lstStyle/>
          <a:p>
            <a:pPr algn="ctr"/>
            <a:r>
              <a:rPr lang="fr-FR" dirty="0" smtClean="0">
                <a:solidFill>
                  <a:schemeClr val="bg1"/>
                </a:solidFill>
              </a:rPr>
              <a:t>Production de sébum maximale</a:t>
            </a:r>
            <a:endParaRPr lang="fr-FR" dirty="0">
              <a:solidFill>
                <a:schemeClr val="bg1"/>
              </a:solidFill>
            </a:endParaRPr>
          </a:p>
        </p:txBody>
      </p:sp>
      <p:sp>
        <p:nvSpPr>
          <p:cNvPr id="16" name="Titre 2"/>
          <p:cNvSpPr>
            <a:spLocks noGrp="1"/>
          </p:cNvSpPr>
          <p:nvPr>
            <p:ph type="title"/>
          </p:nvPr>
        </p:nvSpPr>
        <p:spPr>
          <a:xfrm>
            <a:off x="1061484" y="241293"/>
            <a:ext cx="10081437" cy="792036"/>
          </a:xfrm>
          <a:solidFill>
            <a:srgbClr val="1495DD"/>
          </a:solidFill>
        </p:spPr>
        <p:txBody>
          <a:bodyPr/>
          <a:lstStyle/>
          <a:p>
            <a:r>
              <a:rPr lang="fr-FR" dirty="0" smtClean="0">
                <a:solidFill>
                  <a:schemeClr val="accent1">
                    <a:lumMod val="20000"/>
                    <a:lumOff val="80000"/>
                  </a:schemeClr>
                </a:solidFill>
              </a:rPr>
              <a:t>LA JOURNEE</a:t>
            </a:r>
            <a:endParaRPr lang="fr-FR" dirty="0">
              <a:solidFill>
                <a:schemeClr val="accent1">
                  <a:lumMod val="20000"/>
                  <a:lumOff val="80000"/>
                </a:schemeClr>
              </a:solidFill>
            </a:endParaRPr>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531" y="1248158"/>
            <a:ext cx="7434470" cy="4926018"/>
          </a:xfrm>
          <a:prstGeom prst="rect">
            <a:avLst/>
          </a:prstGeom>
        </p:spPr>
      </p:pic>
      <p:sp>
        <p:nvSpPr>
          <p:cNvPr id="19" name="Titre 2"/>
          <p:cNvSpPr txBox="1">
            <a:spLocks/>
          </p:cNvSpPr>
          <p:nvPr/>
        </p:nvSpPr>
        <p:spPr>
          <a:xfrm>
            <a:off x="6718107" y="2245394"/>
            <a:ext cx="3513318" cy="3186150"/>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800" cap="small" dirty="0" smtClean="0">
                <a:solidFill>
                  <a:schemeClr val="tx1"/>
                </a:solidFill>
              </a:rPr>
              <a:t>Objectifs</a:t>
            </a:r>
            <a:r>
              <a:rPr lang="fr-FR" sz="1800" dirty="0" smtClean="0">
                <a:solidFill>
                  <a:schemeClr val="tx1"/>
                </a:solidFill>
              </a:rPr>
              <a:t> </a:t>
            </a:r>
          </a:p>
          <a:p>
            <a:pPr marL="285750" indent="-285750">
              <a:buFont typeface="Wingdings" panose="05000000000000000000" pitchFamily="2" charset="2"/>
              <a:buChar char="ü"/>
            </a:pPr>
            <a:endParaRPr lang="fr-FR" sz="1800" dirty="0">
              <a:solidFill>
                <a:schemeClr val="tx1"/>
              </a:solidFill>
            </a:endParaRPr>
          </a:p>
          <a:p>
            <a:pPr marL="285750" indent="-285750" algn="just">
              <a:buFont typeface="Wingdings" panose="05000000000000000000" pitchFamily="2" charset="2"/>
              <a:buChar char="ü"/>
            </a:pPr>
            <a:endParaRPr lang="fr-FR" sz="1800" dirty="0" smtClean="0">
              <a:solidFill>
                <a:schemeClr val="tx1"/>
              </a:solidFill>
            </a:endParaRPr>
          </a:p>
          <a:p>
            <a:pPr marL="285750" indent="-285750" algn="just">
              <a:buFont typeface="Wingdings" panose="05000000000000000000" pitchFamily="2" charset="2"/>
              <a:buChar char="ü"/>
            </a:pPr>
            <a:r>
              <a:rPr lang="fr-FR" sz="1800" dirty="0" smtClean="0">
                <a:solidFill>
                  <a:schemeClr val="tx1"/>
                </a:solidFill>
              </a:rPr>
              <a:t> </a:t>
            </a:r>
            <a:r>
              <a:rPr lang="fr-FR" sz="1800" dirty="0">
                <a:solidFill>
                  <a:schemeClr val="tx1"/>
                </a:solidFill>
              </a:rPr>
              <a:t>Limiter la déshydratation </a:t>
            </a:r>
          </a:p>
          <a:p>
            <a:pPr marL="285750" indent="-285750" algn="just">
              <a:buFont typeface="Wingdings" panose="05000000000000000000" pitchFamily="2" charset="2"/>
              <a:buChar char="ü"/>
            </a:pPr>
            <a:endParaRPr lang="fr-FR" sz="1800" dirty="0" smtClean="0">
              <a:solidFill>
                <a:schemeClr val="tx1"/>
              </a:solidFill>
            </a:endParaRPr>
          </a:p>
          <a:p>
            <a:pPr marL="285750" indent="-285750" algn="l">
              <a:buFont typeface="Wingdings" panose="05000000000000000000" pitchFamily="2" charset="2"/>
              <a:buChar char="ü"/>
            </a:pPr>
            <a:r>
              <a:rPr lang="fr-FR" sz="1800" dirty="0" smtClean="0">
                <a:solidFill>
                  <a:schemeClr val="tx1"/>
                </a:solidFill>
              </a:rPr>
              <a:t>Garantir une meilleure </a:t>
            </a:r>
            <a:r>
              <a:rPr lang="fr-FR" sz="1800" dirty="0">
                <a:solidFill>
                  <a:schemeClr val="tx1"/>
                </a:solidFill>
              </a:rPr>
              <a:t>protection </a:t>
            </a:r>
            <a:r>
              <a:rPr lang="fr-FR" sz="1800" dirty="0" smtClean="0">
                <a:solidFill>
                  <a:schemeClr val="tx1"/>
                </a:solidFill>
              </a:rPr>
              <a:t>face aux éléments extérieurs </a:t>
            </a:r>
            <a:r>
              <a:rPr lang="fr-FR" sz="1800" dirty="0">
                <a:solidFill>
                  <a:schemeClr val="tx1"/>
                </a:solidFill>
              </a:rPr>
              <a:t>(froid, vent, </a:t>
            </a:r>
            <a:r>
              <a:rPr lang="fr-FR" sz="1800" dirty="0" smtClean="0">
                <a:solidFill>
                  <a:schemeClr val="tx1"/>
                </a:solidFill>
              </a:rPr>
              <a:t>soleil, polluants</a:t>
            </a:r>
            <a:r>
              <a:rPr lang="fr-FR" sz="1800" dirty="0">
                <a:solidFill>
                  <a:schemeClr val="tx1"/>
                </a:solidFill>
              </a:rPr>
              <a:t>, etc</a:t>
            </a:r>
            <a:r>
              <a:rPr lang="fr-FR" sz="1800" dirty="0" smtClean="0">
                <a:solidFill>
                  <a:schemeClr val="tx1"/>
                </a:solidFill>
              </a:rPr>
              <a:t>.)</a:t>
            </a:r>
          </a:p>
          <a:p>
            <a:r>
              <a:rPr lang="fr-FR" sz="1800" dirty="0" smtClean="0">
                <a:solidFill>
                  <a:schemeClr val="tx1"/>
                </a:solidFill>
              </a:rPr>
              <a:t> </a:t>
            </a:r>
            <a:endParaRPr lang="fr-FR" sz="1800" dirty="0">
              <a:solidFill>
                <a:schemeClr val="tx1"/>
              </a:solidFill>
            </a:endParaRPr>
          </a:p>
          <a:p>
            <a:r>
              <a:rPr lang="fr-FR" sz="1800" dirty="0" smtClean="0">
                <a:solidFill>
                  <a:schemeClr val="tx1"/>
                </a:solidFill>
                <a:latin typeface="+mn-lt"/>
              </a:rPr>
              <a:t>.</a:t>
            </a:r>
            <a:endParaRPr lang="fr-FR" sz="1800" dirty="0"/>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6916" y="1963880"/>
            <a:ext cx="754509" cy="869979"/>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666027">
            <a:off x="3999070" y="2088947"/>
            <a:ext cx="1173750" cy="626408"/>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064143" y="3490180"/>
            <a:ext cx="1173750" cy="626408"/>
          </a:xfrm>
          <a:prstGeom prst="rect">
            <a:avLst/>
          </a:prstGeom>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095263">
            <a:off x="3990993" y="4980496"/>
            <a:ext cx="1173750" cy="626408"/>
          </a:xfrm>
          <a:prstGeom prst="rect">
            <a:avLst/>
          </a:prstGeom>
        </p:spPr>
      </p:pic>
    </p:spTree>
    <p:extLst>
      <p:ext uri="{BB962C8B-B14F-4D97-AF65-F5344CB8AC3E}">
        <p14:creationId xmlns:p14="http://schemas.microsoft.com/office/powerpoint/2010/main" val="4130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3722"/>
            <a:ext cx="7211551" cy="4807701"/>
          </a:xfrm>
          <a:prstGeom prst="rect">
            <a:avLst/>
          </a:prstGeom>
        </p:spPr>
      </p:pic>
      <p:sp>
        <p:nvSpPr>
          <p:cNvPr id="6" name="Titre 2"/>
          <p:cNvSpPr txBox="1">
            <a:spLocks/>
          </p:cNvSpPr>
          <p:nvPr/>
        </p:nvSpPr>
        <p:spPr>
          <a:xfrm>
            <a:off x="1061484" y="241293"/>
            <a:ext cx="10081437" cy="792036"/>
          </a:xfrm>
          <a:prstGeom prst="rect">
            <a:avLst/>
          </a:prstGeom>
          <a:solidFill>
            <a:srgbClr val="0B197A"/>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smtClean="0">
                <a:solidFill>
                  <a:schemeClr val="accent1">
                    <a:lumMod val="20000"/>
                    <a:lumOff val="80000"/>
                  </a:schemeClr>
                </a:solidFill>
              </a:rPr>
              <a:t>LA NUIT</a:t>
            </a:r>
            <a:endParaRPr lang="fr-FR" dirty="0">
              <a:solidFill>
                <a:schemeClr val="accent1">
                  <a:lumMod val="20000"/>
                  <a:lumOff val="80000"/>
                </a:schemeClr>
              </a:solidFill>
            </a:endParaRPr>
          </a:p>
        </p:txBody>
      </p:sp>
      <p:sp>
        <p:nvSpPr>
          <p:cNvPr id="10" name="Rectangle 9"/>
          <p:cNvSpPr/>
          <p:nvPr/>
        </p:nvSpPr>
        <p:spPr>
          <a:xfrm>
            <a:off x="8566005" y="1658364"/>
            <a:ext cx="2982735" cy="696578"/>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1" name="ZoneTexte 10"/>
          <p:cNvSpPr txBox="1"/>
          <p:nvPr/>
        </p:nvSpPr>
        <p:spPr>
          <a:xfrm>
            <a:off x="8402741" y="1851131"/>
            <a:ext cx="3483429" cy="369332"/>
          </a:xfrm>
          <a:prstGeom prst="rect">
            <a:avLst/>
          </a:prstGeom>
          <a:solidFill>
            <a:srgbClr val="0B197A"/>
          </a:solidFill>
          <a:effectLst>
            <a:softEdge rad="12700"/>
          </a:effectLst>
        </p:spPr>
        <p:txBody>
          <a:bodyPr wrap="square" rtlCol="0">
            <a:spAutoFit/>
          </a:bodyPr>
          <a:lstStyle/>
          <a:p>
            <a:pPr algn="ctr"/>
            <a:r>
              <a:rPr lang="fr-FR" dirty="0" smtClean="0">
                <a:solidFill>
                  <a:schemeClr val="bg1"/>
                </a:solidFill>
              </a:rPr>
              <a:t>Pic de régénération cellulaire</a:t>
            </a:r>
            <a:endParaRPr lang="fr-FR" dirty="0">
              <a:solidFill>
                <a:schemeClr val="bg1"/>
              </a:solidFill>
            </a:endParaRPr>
          </a:p>
        </p:txBody>
      </p:sp>
      <p:sp>
        <p:nvSpPr>
          <p:cNvPr id="12" name="Rectangle 11"/>
          <p:cNvSpPr/>
          <p:nvPr/>
        </p:nvSpPr>
        <p:spPr>
          <a:xfrm>
            <a:off x="8566004" y="3391143"/>
            <a:ext cx="2982735" cy="696578"/>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3" name="Rectangle 12"/>
          <p:cNvSpPr/>
          <p:nvPr/>
        </p:nvSpPr>
        <p:spPr>
          <a:xfrm>
            <a:off x="8566004" y="5123923"/>
            <a:ext cx="2982735" cy="696578"/>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4" name="ZoneTexte 13"/>
          <p:cNvSpPr txBox="1"/>
          <p:nvPr/>
        </p:nvSpPr>
        <p:spPr>
          <a:xfrm>
            <a:off x="8402740" y="3572907"/>
            <a:ext cx="3483429" cy="369332"/>
          </a:xfrm>
          <a:prstGeom prst="rect">
            <a:avLst/>
          </a:prstGeom>
          <a:solidFill>
            <a:srgbClr val="0B197A"/>
          </a:solidFill>
          <a:effectLst>
            <a:softEdge rad="12700"/>
          </a:effectLst>
        </p:spPr>
        <p:txBody>
          <a:bodyPr wrap="square" rtlCol="0">
            <a:spAutoFit/>
          </a:bodyPr>
          <a:lstStyle/>
          <a:p>
            <a:pPr algn="ctr"/>
            <a:r>
              <a:rPr lang="fr-FR" dirty="0" smtClean="0">
                <a:solidFill>
                  <a:schemeClr val="bg1"/>
                </a:solidFill>
              </a:rPr>
              <a:t>Pic de la </a:t>
            </a:r>
            <a:r>
              <a:rPr lang="fr-FR" dirty="0" err="1" smtClean="0">
                <a:solidFill>
                  <a:schemeClr val="bg1"/>
                </a:solidFill>
              </a:rPr>
              <a:t>micro-circulation</a:t>
            </a:r>
            <a:endParaRPr lang="fr-FR" dirty="0">
              <a:solidFill>
                <a:schemeClr val="bg1"/>
              </a:solidFill>
            </a:endParaRPr>
          </a:p>
        </p:txBody>
      </p:sp>
      <p:sp>
        <p:nvSpPr>
          <p:cNvPr id="15" name="ZoneTexte 14"/>
          <p:cNvSpPr txBox="1"/>
          <p:nvPr/>
        </p:nvSpPr>
        <p:spPr>
          <a:xfrm>
            <a:off x="8402740" y="5294683"/>
            <a:ext cx="3483429" cy="369332"/>
          </a:xfrm>
          <a:prstGeom prst="rect">
            <a:avLst/>
          </a:prstGeom>
          <a:solidFill>
            <a:srgbClr val="0B197A"/>
          </a:solidFill>
          <a:effectLst>
            <a:softEdge rad="12700"/>
          </a:effectLst>
        </p:spPr>
        <p:txBody>
          <a:bodyPr wrap="square" rtlCol="0">
            <a:spAutoFit/>
          </a:bodyPr>
          <a:lstStyle/>
          <a:p>
            <a:pPr algn="ctr"/>
            <a:r>
              <a:rPr lang="fr-FR" dirty="0" smtClean="0">
                <a:solidFill>
                  <a:schemeClr val="bg1"/>
                </a:solidFill>
              </a:rPr>
              <a:t>Peau + perméable</a:t>
            </a:r>
            <a:endParaRPr lang="fr-FR" dirty="0">
              <a:solidFill>
                <a:schemeClr val="bg1"/>
              </a:solidFill>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97019">
            <a:off x="6989767" y="4981479"/>
            <a:ext cx="1173750" cy="626408"/>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41012">
            <a:off x="6949395" y="3481798"/>
            <a:ext cx="1173750" cy="626408"/>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03485">
            <a:off x="6949395" y="2041738"/>
            <a:ext cx="1173750" cy="626408"/>
          </a:xfrm>
          <a:prstGeom prst="rect">
            <a:avLst/>
          </a:prstGeom>
        </p:spPr>
      </p:pic>
      <p:sp>
        <p:nvSpPr>
          <p:cNvPr id="19" name="Titre 2"/>
          <p:cNvSpPr txBox="1">
            <a:spLocks/>
          </p:cNvSpPr>
          <p:nvPr/>
        </p:nvSpPr>
        <p:spPr>
          <a:xfrm>
            <a:off x="1849116" y="2164497"/>
            <a:ext cx="3513318" cy="3186150"/>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sz="1800" dirty="0">
              <a:solidFill>
                <a:schemeClr val="bg1"/>
              </a:solidFill>
            </a:endParaRPr>
          </a:p>
          <a:p>
            <a:pPr marL="285750" indent="-285750" algn="just">
              <a:buFont typeface="Wingdings" panose="05000000000000000000" pitchFamily="2" charset="2"/>
              <a:buChar char="ü"/>
            </a:pPr>
            <a:endParaRPr lang="fr-FR" sz="2400" cap="small" dirty="0" smtClean="0">
              <a:solidFill>
                <a:schemeClr val="bg1"/>
              </a:solidFill>
            </a:endParaRPr>
          </a:p>
          <a:p>
            <a:r>
              <a:rPr lang="fr-FR" sz="2400" cap="small" dirty="0" smtClean="0">
                <a:solidFill>
                  <a:schemeClr val="bg1"/>
                </a:solidFill>
              </a:rPr>
              <a:t>La </a:t>
            </a:r>
            <a:r>
              <a:rPr lang="fr-FR" sz="2400" cap="small" dirty="0">
                <a:solidFill>
                  <a:schemeClr val="bg1"/>
                </a:solidFill>
              </a:rPr>
              <a:t>peau </a:t>
            </a:r>
            <a:r>
              <a:rPr lang="fr-FR" sz="2400" cap="small" dirty="0" smtClean="0">
                <a:solidFill>
                  <a:schemeClr val="bg1"/>
                </a:solidFill>
              </a:rPr>
              <a:t>est </a:t>
            </a:r>
            <a:r>
              <a:rPr lang="fr-FR" sz="2400" cap="small" dirty="0">
                <a:solidFill>
                  <a:schemeClr val="bg1"/>
                </a:solidFill>
              </a:rPr>
              <a:t>plus </a:t>
            </a:r>
            <a:r>
              <a:rPr lang="fr-FR" sz="2400" cap="small" dirty="0" smtClean="0">
                <a:solidFill>
                  <a:schemeClr val="bg1"/>
                </a:solidFill>
              </a:rPr>
              <a:t>réceptive</a:t>
            </a:r>
          </a:p>
          <a:p>
            <a:endParaRPr lang="fr-FR" sz="2400" cap="small" dirty="0" smtClean="0">
              <a:solidFill>
                <a:schemeClr val="bg1"/>
              </a:solidFill>
            </a:endParaRPr>
          </a:p>
          <a:p>
            <a:r>
              <a:rPr lang="fr-FR" sz="2400" cap="small" dirty="0">
                <a:solidFill>
                  <a:schemeClr val="bg1"/>
                </a:solidFill>
              </a:rPr>
              <a:t>L</a:t>
            </a:r>
            <a:r>
              <a:rPr lang="fr-FR" sz="2400" cap="small" dirty="0" smtClean="0">
                <a:solidFill>
                  <a:schemeClr val="bg1"/>
                </a:solidFill>
              </a:rPr>
              <a:t>es actifs </a:t>
            </a:r>
            <a:r>
              <a:rPr lang="fr-FR" sz="2400" cap="small" dirty="0">
                <a:solidFill>
                  <a:schemeClr val="bg1"/>
                </a:solidFill>
              </a:rPr>
              <a:t>pénètrent </a:t>
            </a:r>
            <a:r>
              <a:rPr lang="fr-FR" sz="2400" cap="small" dirty="0" smtClean="0">
                <a:solidFill>
                  <a:schemeClr val="bg1"/>
                </a:solidFill>
              </a:rPr>
              <a:t>mieux </a:t>
            </a:r>
            <a:r>
              <a:rPr lang="fr-FR" sz="2400" cap="small" dirty="0">
                <a:solidFill>
                  <a:schemeClr val="bg1"/>
                </a:solidFill>
              </a:rPr>
              <a:t>et </a:t>
            </a:r>
            <a:r>
              <a:rPr lang="fr-FR" sz="2400" cap="small" dirty="0" smtClean="0">
                <a:solidFill>
                  <a:schemeClr val="bg1"/>
                </a:solidFill>
              </a:rPr>
              <a:t>sont plus </a:t>
            </a:r>
            <a:r>
              <a:rPr lang="fr-FR" sz="2400" cap="small" dirty="0">
                <a:solidFill>
                  <a:schemeClr val="bg1"/>
                </a:solidFill>
              </a:rPr>
              <a:t>efficaces.</a:t>
            </a:r>
          </a:p>
          <a:p>
            <a:r>
              <a:rPr lang="fr-FR" sz="1800" dirty="0" smtClean="0">
                <a:solidFill>
                  <a:schemeClr val="tx1"/>
                </a:solidFill>
              </a:rPr>
              <a:t> </a:t>
            </a:r>
            <a:endParaRPr lang="fr-FR" sz="1800" dirty="0">
              <a:solidFill>
                <a:schemeClr val="tx1"/>
              </a:solidFill>
            </a:endParaRPr>
          </a:p>
          <a:p>
            <a:r>
              <a:rPr lang="fr-FR" sz="1800" dirty="0" smtClean="0">
                <a:solidFill>
                  <a:schemeClr val="tx1"/>
                </a:solidFill>
                <a:latin typeface="+mn-lt"/>
              </a:rPr>
              <a:t>.</a:t>
            </a:r>
            <a:endParaRPr lang="fr-FR" sz="1800" dirty="0"/>
          </a:p>
        </p:txBody>
      </p:sp>
    </p:spTree>
    <p:extLst>
      <p:ext uri="{BB962C8B-B14F-4D97-AF65-F5344CB8AC3E}">
        <p14:creationId xmlns:p14="http://schemas.microsoft.com/office/powerpoint/2010/main" val="34151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7" name="Titre 2"/>
          <p:cNvSpPr txBox="1">
            <a:spLocks/>
          </p:cNvSpPr>
          <p:nvPr/>
        </p:nvSpPr>
        <p:spPr>
          <a:xfrm>
            <a:off x="874614" y="2243469"/>
            <a:ext cx="10515600" cy="2105245"/>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sz="5000" dirty="0">
              <a:solidFill>
                <a:schemeClr val="accent1">
                  <a:lumMod val="40000"/>
                  <a:lumOff val="60000"/>
                </a:schemeClr>
              </a:solidFill>
            </a:endParaRPr>
          </a:p>
        </p:txBody>
      </p:sp>
      <p:sp>
        <p:nvSpPr>
          <p:cNvPr id="4" name="Titre 2"/>
          <p:cNvSpPr txBox="1">
            <a:spLocks/>
          </p:cNvSpPr>
          <p:nvPr/>
        </p:nvSpPr>
        <p:spPr>
          <a:xfrm>
            <a:off x="874614" y="2243470"/>
            <a:ext cx="10515600" cy="2105245"/>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4400" dirty="0" smtClean="0">
                <a:solidFill>
                  <a:schemeClr val="accent1">
                    <a:lumMod val="20000"/>
                    <a:lumOff val="80000"/>
                  </a:schemeClr>
                </a:solidFill>
              </a:rPr>
              <a:t>Prêt(e) à suivre le </a:t>
            </a:r>
            <a:r>
              <a:rPr lang="fr-FR" sz="4400" dirty="0">
                <a:solidFill>
                  <a:schemeClr val="accent1">
                    <a:lumMod val="20000"/>
                    <a:lumOff val="80000"/>
                  </a:schemeClr>
                </a:solidFill>
              </a:rPr>
              <a:t>rythme naturel de </a:t>
            </a:r>
            <a:r>
              <a:rPr lang="fr-FR" sz="4400" dirty="0" smtClean="0">
                <a:solidFill>
                  <a:schemeClr val="accent1">
                    <a:lumMod val="20000"/>
                    <a:lumOff val="80000"/>
                  </a:schemeClr>
                </a:solidFill>
              </a:rPr>
              <a:t>notre </a:t>
            </a:r>
            <a:r>
              <a:rPr lang="fr-FR" sz="4400" dirty="0">
                <a:solidFill>
                  <a:schemeClr val="accent1">
                    <a:lumMod val="20000"/>
                    <a:lumOff val="80000"/>
                  </a:schemeClr>
                </a:solidFill>
              </a:rPr>
              <a:t>peau </a:t>
            </a:r>
            <a:r>
              <a:rPr lang="fr-FR" sz="4400" dirty="0" smtClean="0">
                <a:solidFill>
                  <a:schemeClr val="accent1">
                    <a:lumMod val="20000"/>
                    <a:lumOff val="80000"/>
                  </a:schemeClr>
                </a:solidFill>
              </a:rPr>
              <a:t>avec un soin adapté ?</a:t>
            </a:r>
            <a:endParaRPr lang="fr-FR" sz="4400" dirty="0">
              <a:solidFill>
                <a:schemeClr val="accent1">
                  <a:lumMod val="20000"/>
                  <a:lumOff val="80000"/>
                </a:schemeClr>
              </a:solidFill>
            </a:endParaRPr>
          </a:p>
        </p:txBody>
      </p:sp>
    </p:spTree>
    <p:extLst>
      <p:ext uri="{BB962C8B-B14F-4D97-AF65-F5344CB8AC3E}">
        <p14:creationId xmlns:p14="http://schemas.microsoft.com/office/powerpoint/2010/main" val="1128930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l="5643" t="48986" r="4496" b="9335"/>
          <a:stretch/>
        </p:blipFill>
        <p:spPr>
          <a:xfrm>
            <a:off x="6088178" y="-17050"/>
            <a:ext cx="6103822" cy="3583130"/>
          </a:xfrm>
          <a:prstGeom prst="rect">
            <a:avLst/>
          </a:prstGeom>
        </p:spPr>
      </p:pic>
      <p:pic>
        <p:nvPicPr>
          <p:cNvPr id="29" name="Image 28"/>
          <p:cNvPicPr>
            <a:picLocks noChangeAspect="1"/>
          </p:cNvPicPr>
          <p:nvPr/>
        </p:nvPicPr>
        <p:blipFill rotWithShape="1">
          <a:blip r:embed="rId4" cstate="print">
            <a:extLst>
              <a:ext uri="{28A0092B-C50C-407E-A947-70E740481C1C}">
                <a14:useLocalDpi xmlns:a14="http://schemas.microsoft.com/office/drawing/2010/main" val="0"/>
              </a:ext>
            </a:extLst>
          </a:blip>
          <a:srcRect l="6911" r="39428" b="56060"/>
          <a:stretch/>
        </p:blipFill>
        <p:spPr>
          <a:xfrm>
            <a:off x="-36730" y="0"/>
            <a:ext cx="6132730" cy="3524058"/>
          </a:xfrm>
          <a:prstGeom prst="rect">
            <a:avLst/>
          </a:prstGeom>
        </p:spPr>
      </p:pic>
      <p:pic>
        <p:nvPicPr>
          <p:cNvPr id="28" name="Image 27"/>
          <p:cNvPicPr>
            <a:picLocks noChangeAspect="1"/>
          </p:cNvPicPr>
          <p:nvPr/>
        </p:nvPicPr>
        <p:blipFill rotWithShape="1">
          <a:blip r:embed="rId5" cstate="print">
            <a:extLst>
              <a:ext uri="{28A0092B-C50C-407E-A947-70E740481C1C}">
                <a14:useLocalDpi xmlns:a14="http://schemas.microsoft.com/office/drawing/2010/main" val="0"/>
              </a:ext>
            </a:extLst>
          </a:blip>
          <a:srcRect b="46298"/>
          <a:stretch/>
        </p:blipFill>
        <p:spPr>
          <a:xfrm>
            <a:off x="6096000" y="3540281"/>
            <a:ext cx="6177990" cy="3317719"/>
          </a:xfrm>
          <a:prstGeom prst="rect">
            <a:avLst/>
          </a:prstGeom>
        </p:spPr>
      </p:pic>
      <p:pic>
        <p:nvPicPr>
          <p:cNvPr id="19" name="Image 18"/>
          <p:cNvPicPr>
            <a:picLocks noChangeAspect="1"/>
          </p:cNvPicPr>
          <p:nvPr/>
        </p:nvPicPr>
        <p:blipFill rotWithShape="1">
          <a:blip r:embed="rId6" cstate="print">
            <a:extLst>
              <a:ext uri="{28A0092B-C50C-407E-A947-70E740481C1C}">
                <a14:useLocalDpi xmlns:a14="http://schemas.microsoft.com/office/drawing/2010/main" val="0"/>
              </a:ext>
            </a:extLst>
          </a:blip>
          <a:srcRect t="1" r="57369" b="64903"/>
          <a:stretch/>
        </p:blipFill>
        <p:spPr>
          <a:xfrm>
            <a:off x="-38283" y="3489525"/>
            <a:ext cx="6141371" cy="3368475"/>
          </a:xfrm>
          <a:prstGeom prst="rect">
            <a:avLst/>
          </a:prstGeom>
        </p:spPr>
      </p:pic>
      <p:sp>
        <p:nvSpPr>
          <p:cNvPr id="151" name="Rectangle 150">
            <a:extLst>
              <a:ext uri="{FF2B5EF4-FFF2-40B4-BE49-F238E27FC236}">
                <a16:creationId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1"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3" name="Frame 152">
            <a:extLst>
              <a:ext uri="{FF2B5EF4-FFF2-40B4-BE49-F238E27FC236}">
                <a16:creationId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8" y="1304279"/>
            <a:ext cx="4249447"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grpSp>
        <p:nvGrpSpPr>
          <p:cNvPr id="10" name="Groupe 9"/>
          <p:cNvGrpSpPr/>
          <p:nvPr/>
        </p:nvGrpSpPr>
        <p:grpSpPr>
          <a:xfrm>
            <a:off x="-22367" y="470774"/>
            <a:ext cx="4866113" cy="1000990"/>
            <a:chOff x="-22367" y="470774"/>
            <a:chExt cx="4866113" cy="1000990"/>
          </a:xfrm>
        </p:grpSpPr>
        <p:sp>
          <p:nvSpPr>
            <p:cNvPr id="20" name="ZoneTexte 16"/>
            <p:cNvSpPr txBox="1"/>
            <p:nvPr/>
          </p:nvSpPr>
          <p:spPr>
            <a:xfrm>
              <a:off x="-22367" y="702323"/>
              <a:ext cx="4866113" cy="769441"/>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2200" dirty="0">
                  <a:latin typeface="Midnight Signature" panose="02000500000000090000" pitchFamily="50" charset="0"/>
                  <a:ea typeface="Roboto Light" panose="02000000000000000000" pitchFamily="2" charset="0"/>
                </a:rPr>
                <a:t>Teint terne</a:t>
              </a:r>
              <a:br>
                <a:rPr lang="fr-FR" sz="2200" dirty="0">
                  <a:latin typeface="Midnight Signature" panose="02000500000000090000" pitchFamily="50" charset="0"/>
                  <a:ea typeface="Roboto Light" panose="02000000000000000000" pitchFamily="2" charset="0"/>
                </a:rPr>
              </a:br>
              <a:r>
                <a:rPr lang="fr-FR" sz="2200" dirty="0">
                  <a:latin typeface="Midnight Signature" panose="02000500000000090000" pitchFamily="50" charset="0"/>
                  <a:ea typeface="Roboto Light" panose="02000000000000000000" pitchFamily="2" charset="0"/>
                </a:rPr>
                <a:t>Peaux asphyxiées</a:t>
              </a:r>
            </a:p>
          </p:txBody>
        </p:sp>
        <p:pic>
          <p:nvPicPr>
            <p:cNvPr id="21"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3075451" y="470774"/>
              <a:ext cx="550287" cy="44231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grpSp>
      <p:grpSp>
        <p:nvGrpSpPr>
          <p:cNvPr id="14" name="Groupe 13"/>
          <p:cNvGrpSpPr/>
          <p:nvPr/>
        </p:nvGrpSpPr>
        <p:grpSpPr>
          <a:xfrm>
            <a:off x="-56188" y="5629834"/>
            <a:ext cx="4866113" cy="798825"/>
            <a:chOff x="-22366" y="5627631"/>
            <a:chExt cx="4866113" cy="798825"/>
          </a:xfrm>
        </p:grpSpPr>
        <p:sp>
          <p:nvSpPr>
            <p:cNvPr id="22" name="ZoneTexte 16"/>
            <p:cNvSpPr txBox="1"/>
            <p:nvPr/>
          </p:nvSpPr>
          <p:spPr>
            <a:xfrm>
              <a:off x="-22366" y="5868611"/>
              <a:ext cx="4866113"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spcBef>
                  <a:spcPts val="600"/>
                </a:spcBef>
              </a:pPr>
              <a:r>
                <a:rPr lang="fr-FR" dirty="0" smtClean="0">
                  <a:latin typeface="Roboto Light" panose="02000000000000000000" pitchFamily="2" charset="0"/>
                  <a:ea typeface="Roboto Light" panose="02000000000000000000" pitchFamily="2" charset="0"/>
                </a:rPr>
                <a:t> </a:t>
              </a:r>
              <a:r>
                <a:rPr lang="fr-FR" sz="2200" dirty="0" smtClean="0">
                  <a:latin typeface="Midnight Signature" panose="02000500000000090000" pitchFamily="50" charset="0"/>
                  <a:ea typeface="Roboto Light" panose="02000000000000000000" pitchFamily="2" charset="0"/>
                </a:rPr>
                <a:t>Rides profondes</a:t>
              </a:r>
              <a:endParaRPr lang="fr-FR" sz="2200" dirty="0">
                <a:latin typeface="Midnight Signature" panose="02000500000000090000" pitchFamily="50" charset="0"/>
                <a:ea typeface="Roboto Light" panose="02000000000000000000" pitchFamily="2" charset="0"/>
              </a:endParaRPr>
            </a:p>
          </p:txBody>
        </p:sp>
        <p:pic>
          <p:nvPicPr>
            <p:cNvPr id="23"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2557223" y="5627631"/>
              <a:ext cx="550287" cy="44231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grpSp>
      <p:pic>
        <p:nvPicPr>
          <p:cNvPr id="6" name="Image 5"/>
          <p:cNvPicPr>
            <a:picLocks noChangeAspect="1"/>
          </p:cNvPicPr>
          <p:nvPr/>
        </p:nvPicPr>
        <p:blipFill rotWithShape="1">
          <a:blip r:embed="rId9" cstate="print">
            <a:extLst>
              <a:ext uri="{28A0092B-C50C-407E-A947-70E740481C1C}">
                <a14:useLocalDpi xmlns:a14="http://schemas.microsoft.com/office/drawing/2010/main" val="0"/>
              </a:ext>
            </a:extLst>
          </a:blip>
          <a:srcRect l="17796" t="54469" r="18351"/>
          <a:stretch/>
        </p:blipFill>
        <p:spPr>
          <a:xfrm>
            <a:off x="27709" y="4636655"/>
            <a:ext cx="2382982" cy="2548514"/>
          </a:xfrm>
          <a:prstGeom prst="rect">
            <a:avLst/>
          </a:prstGeom>
        </p:spPr>
      </p:pic>
      <p:grpSp>
        <p:nvGrpSpPr>
          <p:cNvPr id="11" name="Groupe 10"/>
          <p:cNvGrpSpPr/>
          <p:nvPr/>
        </p:nvGrpSpPr>
        <p:grpSpPr>
          <a:xfrm>
            <a:off x="8081818" y="1140288"/>
            <a:ext cx="4118571" cy="798825"/>
            <a:chOff x="8081818" y="1140288"/>
            <a:chExt cx="4118571" cy="798825"/>
          </a:xfrm>
        </p:grpSpPr>
        <p:sp>
          <p:nvSpPr>
            <p:cNvPr id="24" name="ZoneTexte 16"/>
            <p:cNvSpPr txBox="1"/>
            <p:nvPr/>
          </p:nvSpPr>
          <p:spPr>
            <a:xfrm>
              <a:off x="8081818" y="1381268"/>
              <a:ext cx="4118571"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fr-FR" dirty="0" smtClean="0">
                  <a:latin typeface="Roboto Light" panose="02000000000000000000" pitchFamily="2" charset="0"/>
                  <a:ea typeface="Roboto Light" panose="02000000000000000000" pitchFamily="2" charset="0"/>
                </a:rPr>
                <a:t> </a:t>
              </a:r>
              <a:r>
                <a:rPr lang="fr-FR" sz="2200" dirty="0">
                  <a:latin typeface="Midnight Signature" panose="02000500000000090000" pitchFamily="50" charset="0"/>
                  <a:ea typeface="Roboto Light" panose="02000000000000000000" pitchFamily="2" charset="0"/>
                </a:rPr>
                <a:t>Premières rides</a:t>
              </a:r>
            </a:p>
          </p:txBody>
        </p:sp>
        <p:pic>
          <p:nvPicPr>
            <p:cNvPr id="2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10" cstate="print">
              <a:duotone>
                <a:prstClr val="black"/>
                <a:schemeClr val="tx2">
                  <a:lumMod val="60000"/>
                  <a:lumOff val="40000"/>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9998400" y="1140288"/>
              <a:ext cx="465751" cy="44231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grpSp>
      <p:pic>
        <p:nvPicPr>
          <p:cNvPr id="5" name="Image 4"/>
          <p:cNvPicPr>
            <a:picLocks noChangeAspect="1"/>
          </p:cNvPicPr>
          <p:nvPr/>
        </p:nvPicPr>
        <p:blipFill rotWithShape="1">
          <a:blip r:embed="rId12" cstate="print">
            <a:extLst>
              <a:ext uri="{28A0092B-C50C-407E-A947-70E740481C1C}">
                <a14:useLocalDpi xmlns:a14="http://schemas.microsoft.com/office/drawing/2010/main" val="0"/>
              </a:ext>
            </a:extLst>
          </a:blip>
          <a:srcRect l="22820" t="19991" r="28151"/>
          <a:stretch/>
        </p:blipFill>
        <p:spPr>
          <a:xfrm>
            <a:off x="10621818" y="36945"/>
            <a:ext cx="1459347" cy="3572531"/>
          </a:xfrm>
          <a:prstGeom prst="rect">
            <a:avLst/>
          </a:prstGeom>
        </p:spPr>
      </p:pic>
      <p:grpSp>
        <p:nvGrpSpPr>
          <p:cNvPr id="12" name="Groupe 11"/>
          <p:cNvGrpSpPr/>
          <p:nvPr/>
        </p:nvGrpSpPr>
        <p:grpSpPr>
          <a:xfrm>
            <a:off x="8081818" y="4654809"/>
            <a:ext cx="4118571" cy="798825"/>
            <a:chOff x="8081818" y="4654809"/>
            <a:chExt cx="4118571" cy="798825"/>
          </a:xfrm>
        </p:grpSpPr>
        <p:sp>
          <p:nvSpPr>
            <p:cNvPr id="26" name="ZoneTexte 16"/>
            <p:cNvSpPr txBox="1"/>
            <p:nvPr/>
          </p:nvSpPr>
          <p:spPr>
            <a:xfrm>
              <a:off x="8081818" y="4895789"/>
              <a:ext cx="4118571"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fr-FR" dirty="0" smtClean="0">
                  <a:latin typeface="Roboto Light" panose="02000000000000000000" pitchFamily="2" charset="0"/>
                  <a:ea typeface="Roboto Light" panose="02000000000000000000" pitchFamily="2" charset="0"/>
                </a:rPr>
                <a:t> </a:t>
              </a:r>
              <a:r>
                <a:rPr lang="fr-FR" sz="2200" dirty="0" smtClean="0">
                  <a:latin typeface="Midnight Signature" panose="02000500000000090000" pitchFamily="50" charset="0"/>
                  <a:ea typeface="Roboto Light" panose="02000000000000000000" pitchFamily="2" charset="0"/>
                </a:rPr>
                <a:t>Perte de fermeté</a:t>
              </a:r>
              <a:endParaRPr lang="fr-FR" sz="2200" dirty="0">
                <a:latin typeface="Midnight Signature" panose="02000500000000090000" pitchFamily="50" charset="0"/>
                <a:ea typeface="Roboto Light" panose="02000000000000000000" pitchFamily="2" charset="0"/>
              </a:endParaRPr>
            </a:p>
          </p:txBody>
        </p:sp>
        <p:pic>
          <p:nvPicPr>
            <p:cNvPr id="27"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9998400" y="4654809"/>
              <a:ext cx="465751" cy="44231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grpSp>
      <p:pic>
        <p:nvPicPr>
          <p:cNvPr id="7" name="Image 6"/>
          <p:cNvPicPr>
            <a:picLocks noChangeAspect="1"/>
          </p:cNvPicPr>
          <p:nvPr/>
        </p:nvPicPr>
        <p:blipFill rotWithShape="1">
          <a:blip r:embed="rId13" cstate="print">
            <a:extLst>
              <a:ext uri="{28A0092B-C50C-407E-A947-70E740481C1C}">
                <a14:useLocalDpi xmlns:a14="http://schemas.microsoft.com/office/drawing/2010/main" val="0"/>
              </a:ext>
            </a:extLst>
          </a:blip>
          <a:srcRect l="19987" t="20560" r="28165"/>
          <a:stretch/>
        </p:blipFill>
        <p:spPr>
          <a:xfrm>
            <a:off x="10529455" y="3528290"/>
            <a:ext cx="1570181" cy="3609059"/>
          </a:xfrm>
          <a:prstGeom prst="rect">
            <a:avLst/>
          </a:prstGeom>
        </p:spPr>
      </p:pic>
      <p:grpSp>
        <p:nvGrpSpPr>
          <p:cNvPr id="16" name="Groupe 15"/>
          <p:cNvGrpSpPr/>
          <p:nvPr/>
        </p:nvGrpSpPr>
        <p:grpSpPr>
          <a:xfrm>
            <a:off x="55418" y="64655"/>
            <a:ext cx="2241291" cy="3412581"/>
            <a:chOff x="55418" y="64655"/>
            <a:chExt cx="2241291" cy="3412581"/>
          </a:xfrm>
        </p:grpSpPr>
        <p:pic>
          <p:nvPicPr>
            <p:cNvPr id="8" name="Image 7"/>
            <p:cNvPicPr>
              <a:picLocks noChangeAspect="1"/>
            </p:cNvPicPr>
            <p:nvPr/>
          </p:nvPicPr>
          <p:blipFill rotWithShape="1">
            <a:blip r:embed="rId14" cstate="print">
              <a:extLst>
                <a:ext uri="{28A0092B-C50C-407E-A947-70E740481C1C}">
                  <a14:useLocalDpi xmlns:a14="http://schemas.microsoft.com/office/drawing/2010/main" val="0"/>
                </a:ext>
              </a:extLst>
            </a:blip>
            <a:srcRect l="25721" t="21126"/>
            <a:stretch/>
          </p:blipFill>
          <p:spPr>
            <a:xfrm>
              <a:off x="55418" y="64655"/>
              <a:ext cx="2142498" cy="3412581"/>
            </a:xfrm>
            <a:prstGeom prst="rect">
              <a:avLst/>
            </a:prstGeom>
          </p:spPr>
        </p:pic>
        <p:pic>
          <p:nvPicPr>
            <p:cNvPr id="3" name="Image 2"/>
            <p:cNvPicPr>
              <a:picLocks noChangeAspect="1"/>
            </p:cNvPicPr>
            <p:nvPr/>
          </p:nvPicPr>
          <p:blipFill rotWithShape="1">
            <a:blip r:embed="rId15" cstate="print">
              <a:extLst>
                <a:ext uri="{28A0092B-C50C-407E-A947-70E740481C1C}">
                  <a14:useLocalDpi xmlns:a14="http://schemas.microsoft.com/office/drawing/2010/main" val="0"/>
                </a:ext>
              </a:extLst>
            </a:blip>
            <a:srcRect l="22705" t="19668" r="23397" b="5656"/>
            <a:stretch/>
          </p:blipFill>
          <p:spPr>
            <a:xfrm>
              <a:off x="794480" y="212507"/>
              <a:ext cx="1502229" cy="3122023"/>
            </a:xfrm>
            <a:prstGeom prst="rect">
              <a:avLst/>
            </a:prstGeom>
          </p:spPr>
        </p:pic>
      </p:grpSp>
      <p:sp>
        <p:nvSpPr>
          <p:cNvPr id="31" name="Titre 1">
            <a:extLst>
              <a:ext uri="{FF2B5EF4-FFF2-40B4-BE49-F238E27FC236}">
                <a16:creationId xmlns:a16="http://schemas.microsoft.com/office/drawing/2014/main" id="{12F4B53E-1469-4618-95BA-7A288798D608}"/>
              </a:ext>
            </a:extLst>
          </p:cNvPr>
          <p:cNvSpPr txBox="1">
            <a:spLocks/>
          </p:cNvSpPr>
          <p:nvPr/>
        </p:nvSpPr>
        <p:spPr>
          <a:xfrm>
            <a:off x="3755571" y="2761553"/>
            <a:ext cx="4727122" cy="1345720"/>
          </a:xfrm>
          <a:prstGeom prst="rect">
            <a:avLst/>
          </a:prstGeom>
          <a:noFill/>
        </p:spPr>
        <p:txBody>
          <a:bodyPr vert="horz" lIns="121920" tIns="60960" rIns="121920" bIns="60960" rtlCol="0" anchor="ctr">
            <a:normAutofit/>
          </a:bodyPr>
          <a:lstStyle>
            <a:defPPr>
              <a:defRPr lang="fr-FR"/>
            </a:defPPr>
            <a:lvl1pPr lvl="0" algn="ctr" defTabSz="913916">
              <a:lnSpc>
                <a:spcPct val="90000"/>
              </a:lnSpc>
              <a:spcBef>
                <a:spcPct val="0"/>
              </a:spcBef>
              <a:defRPr sz="3200">
                <a:solidFill>
                  <a:srgbClr val="990033"/>
                </a:solidFill>
                <a:latin typeface="Gotham Light" pitchFamily="50" charset="0"/>
                <a:cs typeface="Gotham Light" pitchFamily="50" charset="0"/>
              </a:defRPr>
            </a:lvl1pPr>
          </a:lstStyle>
          <a:p>
            <a:pPr defTabSz="1219170">
              <a:lnSpc>
                <a:spcPct val="150000"/>
              </a:lnSpc>
            </a:pPr>
            <a:r>
              <a:rPr lang="en-US" sz="2200" dirty="0" smtClean="0">
                <a:solidFill>
                  <a:prstClr val="black">
                    <a:lumMod val="65000"/>
                    <a:lumOff val="35000"/>
                  </a:prstClr>
                </a:solidFill>
                <a:latin typeface="KyivType Sans2" panose="00000500000000000000" pitchFamily="50" charset="0"/>
                <a:cs typeface="+mj-cs"/>
              </a:rPr>
              <a:t>Adapter son </a:t>
            </a:r>
            <a:r>
              <a:rPr lang="en-US" sz="2200" dirty="0" err="1" smtClean="0">
                <a:solidFill>
                  <a:prstClr val="black">
                    <a:lumMod val="65000"/>
                    <a:lumOff val="35000"/>
                  </a:prstClr>
                </a:solidFill>
                <a:latin typeface="KyivType Sans2" panose="00000500000000000000" pitchFamily="50" charset="0"/>
                <a:cs typeface="+mj-cs"/>
              </a:rPr>
              <a:t>soin</a:t>
            </a:r>
            <a:endParaRPr lang="en-US" sz="2200" dirty="0" smtClean="0">
              <a:solidFill>
                <a:prstClr val="black">
                  <a:lumMod val="65000"/>
                  <a:lumOff val="35000"/>
                </a:prstClr>
              </a:solidFill>
              <a:latin typeface="KyivType Sans2" panose="00000500000000000000" pitchFamily="50" charset="0"/>
              <a:cs typeface="+mj-cs"/>
            </a:endParaRPr>
          </a:p>
          <a:p>
            <a:pPr defTabSz="1219170">
              <a:lnSpc>
                <a:spcPct val="150000"/>
              </a:lnSpc>
            </a:pPr>
            <a:r>
              <a:rPr lang="en-US" sz="2200" dirty="0" smtClean="0">
                <a:solidFill>
                  <a:prstClr val="black">
                    <a:lumMod val="65000"/>
                    <a:lumOff val="35000"/>
                  </a:prstClr>
                </a:solidFill>
                <a:latin typeface="KyivType Sans2" panose="00000500000000000000" pitchFamily="50" charset="0"/>
                <a:cs typeface="+mj-cs"/>
              </a:rPr>
              <a:t> de </a:t>
            </a:r>
            <a:r>
              <a:rPr lang="en-US" sz="2200" dirty="0" err="1" smtClean="0">
                <a:solidFill>
                  <a:prstClr val="black">
                    <a:lumMod val="65000"/>
                    <a:lumOff val="35000"/>
                  </a:prstClr>
                </a:solidFill>
                <a:latin typeface="KyivType Sans2" panose="00000500000000000000" pitchFamily="50" charset="0"/>
                <a:cs typeface="+mj-cs"/>
              </a:rPr>
              <a:t>nuit</a:t>
            </a:r>
            <a:r>
              <a:rPr lang="en-US" sz="2200" dirty="0" smtClean="0">
                <a:solidFill>
                  <a:prstClr val="black">
                    <a:lumMod val="65000"/>
                    <a:lumOff val="35000"/>
                  </a:prstClr>
                </a:solidFill>
                <a:latin typeface="KyivType Sans2" panose="00000500000000000000" pitchFamily="50" charset="0"/>
                <a:cs typeface="+mj-cs"/>
              </a:rPr>
              <a:t> </a:t>
            </a:r>
            <a:endParaRPr lang="en-US" sz="2200" dirty="0">
              <a:solidFill>
                <a:prstClr val="black">
                  <a:lumMod val="65000"/>
                  <a:lumOff val="35000"/>
                </a:prstClr>
              </a:solidFill>
              <a:latin typeface="KyivType Sans2" panose="00000500000000000000" pitchFamily="50" charset="0"/>
              <a:cs typeface="+mj-cs"/>
            </a:endParaRPr>
          </a:p>
        </p:txBody>
      </p:sp>
    </p:spTree>
    <p:extLst>
      <p:ext uri="{BB962C8B-B14F-4D97-AF65-F5344CB8AC3E}">
        <p14:creationId xmlns:p14="http://schemas.microsoft.com/office/powerpoint/2010/main" val="17749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000" fill="hold"/>
                                        <p:tgtEl>
                                          <p:spTgt spid="7"/>
                                        </p:tgtEl>
                                        <p:attrNameLst>
                                          <p:attrName>ppt_x</p:attrName>
                                        </p:attrNameLst>
                                      </p:cBhvr>
                                      <p:tavLst>
                                        <p:tav tm="0">
                                          <p:val>
                                            <p:strVal val="1+#ppt_w/2"/>
                                          </p:val>
                                        </p:tav>
                                        <p:tav tm="100000">
                                          <p:val>
                                            <p:strVal val="#ppt_x"/>
                                          </p:val>
                                        </p:tav>
                                      </p:tavLst>
                                    </p:anim>
                                    <p:anim calcmode="lin" valueType="num">
                                      <p:cBhvr additive="base">
                                        <p:cTn id="4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Personnalisé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24850</TotalTime>
  <Words>3938</Words>
  <Application>Microsoft Office PowerPoint</Application>
  <PresentationFormat>Grand écran</PresentationFormat>
  <Paragraphs>797</Paragraphs>
  <Slides>41</Slides>
  <Notes>41</Notes>
  <HiddenSlides>0</HiddenSlides>
  <MMClips>0</MMClips>
  <ScaleCrop>false</ScaleCrop>
  <HeadingPairs>
    <vt:vector size="6" baseType="variant">
      <vt:variant>
        <vt:lpstr>Polices utilisées</vt:lpstr>
      </vt:variant>
      <vt:variant>
        <vt:i4>18</vt:i4>
      </vt:variant>
      <vt:variant>
        <vt:lpstr>Thème</vt:lpstr>
      </vt:variant>
      <vt:variant>
        <vt:i4>4</vt:i4>
      </vt:variant>
      <vt:variant>
        <vt:lpstr>Titres des diapositives</vt:lpstr>
      </vt:variant>
      <vt:variant>
        <vt:i4>41</vt:i4>
      </vt:variant>
    </vt:vector>
  </HeadingPairs>
  <TitlesOfParts>
    <vt:vector size="63" baseType="lpstr">
      <vt:lpstr>Sofia Pro Regular</vt:lpstr>
      <vt:lpstr>Gadugi</vt:lpstr>
      <vt:lpstr>Century</vt:lpstr>
      <vt:lpstr>Roboto Light</vt:lpstr>
      <vt:lpstr>KyivType Sans</vt:lpstr>
      <vt:lpstr>Sofia Pro Medium</vt:lpstr>
      <vt:lpstr>Roboto</vt:lpstr>
      <vt:lpstr>Century Gothic</vt:lpstr>
      <vt:lpstr>KyivType Sans2</vt:lpstr>
      <vt:lpstr>Calibri</vt:lpstr>
      <vt:lpstr>Butler</vt:lpstr>
      <vt:lpstr>Times New Roman</vt:lpstr>
      <vt:lpstr>Roboto Mono</vt:lpstr>
      <vt:lpstr>Midnight Signature</vt:lpstr>
      <vt:lpstr>Gotham Light</vt:lpstr>
      <vt:lpstr>Wingdings</vt:lpstr>
      <vt:lpstr>Arial</vt:lpstr>
      <vt:lpstr>Calibri Light</vt:lpstr>
      <vt:lpstr>Thème Office</vt:lpstr>
      <vt:lpstr>1_Thème Office</vt:lpstr>
      <vt:lpstr>2_Office Theme</vt:lpstr>
      <vt:lpstr>27_Office Theme</vt:lpstr>
      <vt:lpstr>L’offre nuit Yon-Ka</vt:lpstr>
      <vt:lpstr>Présentation PowerPoint</vt:lpstr>
      <vt:lpstr>Présentation PowerPoint</vt:lpstr>
      <vt:lpstr>La chronobiologie, Kezako ? </vt:lpstr>
      <vt:lpstr>Présentation PowerPoint</vt:lpstr>
      <vt:lpstr>LA JOURNEE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PROCHAINEMENT</vt:lpstr>
      <vt:lpstr>Présentation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ANDRIEUX Karen</dc:creator>
  <cp:lastModifiedBy>DIAS Mélody</cp:lastModifiedBy>
  <cp:revision>289</cp:revision>
  <dcterms:created xsi:type="dcterms:W3CDTF">2021-06-09T15:59:40Z</dcterms:created>
  <dcterms:modified xsi:type="dcterms:W3CDTF">2022-03-23T16:50:25Z</dcterms:modified>
</cp:coreProperties>
</file>