
<file path=[Content_Types].xml><?xml version="1.0" encoding="utf-8"?>
<Types xmlns="http://schemas.openxmlformats.org/package/2006/content-types">
  <Default Extension="png" ContentType="image/png"/>
  <Default Extension="mov" ContentType="video/quicktime"/>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1"/>
    <p:sldMasterId id="2147483664" r:id="rId2"/>
    <p:sldMasterId id="2147483681" r:id="rId3"/>
  </p:sldMasterIdLst>
  <p:notesMasterIdLst>
    <p:notesMasterId r:id="rId57"/>
  </p:notesMasterIdLst>
  <p:sldIdLst>
    <p:sldId id="528" r:id="rId4"/>
    <p:sldId id="504" r:id="rId5"/>
    <p:sldId id="436" r:id="rId6"/>
    <p:sldId id="505" r:id="rId7"/>
    <p:sldId id="464" r:id="rId8"/>
    <p:sldId id="516" r:id="rId9"/>
    <p:sldId id="556" r:id="rId10"/>
    <p:sldId id="558" r:id="rId11"/>
    <p:sldId id="506" r:id="rId12"/>
    <p:sldId id="517" r:id="rId13"/>
    <p:sldId id="507" r:id="rId14"/>
    <p:sldId id="560" r:id="rId15"/>
    <p:sldId id="519" r:id="rId16"/>
    <p:sldId id="561" r:id="rId17"/>
    <p:sldId id="534" r:id="rId18"/>
    <p:sldId id="520" r:id="rId19"/>
    <p:sldId id="522" r:id="rId20"/>
    <p:sldId id="508" r:id="rId21"/>
    <p:sldId id="521" r:id="rId22"/>
    <p:sldId id="509" r:id="rId23"/>
    <p:sldId id="473" r:id="rId24"/>
    <p:sldId id="510" r:id="rId25"/>
    <p:sldId id="539" r:id="rId26"/>
    <p:sldId id="540" r:id="rId27"/>
    <p:sldId id="543" r:id="rId28"/>
    <p:sldId id="544" r:id="rId29"/>
    <p:sldId id="542" r:id="rId30"/>
    <p:sldId id="562" r:id="rId31"/>
    <p:sldId id="511" r:id="rId32"/>
    <p:sldId id="518" r:id="rId33"/>
    <p:sldId id="429" r:id="rId34"/>
    <p:sldId id="523" r:id="rId35"/>
    <p:sldId id="524" r:id="rId36"/>
    <p:sldId id="526" r:id="rId37"/>
    <p:sldId id="512" r:id="rId38"/>
    <p:sldId id="477" r:id="rId39"/>
    <p:sldId id="513" r:id="rId40"/>
    <p:sldId id="546" r:id="rId41"/>
    <p:sldId id="547" r:id="rId42"/>
    <p:sldId id="548" r:id="rId43"/>
    <p:sldId id="549" r:id="rId44"/>
    <p:sldId id="550" r:id="rId45"/>
    <p:sldId id="551" r:id="rId46"/>
    <p:sldId id="552" r:id="rId47"/>
    <p:sldId id="553" r:id="rId48"/>
    <p:sldId id="554" r:id="rId49"/>
    <p:sldId id="514" r:id="rId50"/>
    <p:sldId id="529" r:id="rId51"/>
    <p:sldId id="530" r:id="rId52"/>
    <p:sldId id="531" r:id="rId53"/>
    <p:sldId id="532" r:id="rId54"/>
    <p:sldId id="515" r:id="rId55"/>
    <p:sldId id="298" r:id="rId56"/>
  </p:sldIdLst>
  <p:sldSz cx="12192000" cy="6858000"/>
  <p:notesSz cx="6805613" cy="99441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par défaut" id="{475E45DE-E865-4968-B51F-97D936822EB0}">
          <p14:sldIdLst>
            <p14:sldId id="528"/>
            <p14:sldId id="504"/>
            <p14:sldId id="436"/>
            <p14:sldId id="505"/>
            <p14:sldId id="464"/>
            <p14:sldId id="516"/>
            <p14:sldId id="556"/>
            <p14:sldId id="558"/>
            <p14:sldId id="506"/>
            <p14:sldId id="517"/>
            <p14:sldId id="507"/>
            <p14:sldId id="560"/>
            <p14:sldId id="519"/>
            <p14:sldId id="561"/>
            <p14:sldId id="534"/>
            <p14:sldId id="520"/>
            <p14:sldId id="522"/>
            <p14:sldId id="508"/>
            <p14:sldId id="521"/>
            <p14:sldId id="509"/>
            <p14:sldId id="473"/>
            <p14:sldId id="510"/>
            <p14:sldId id="539"/>
            <p14:sldId id="540"/>
            <p14:sldId id="543"/>
            <p14:sldId id="544"/>
            <p14:sldId id="542"/>
            <p14:sldId id="562"/>
            <p14:sldId id="511"/>
            <p14:sldId id="518"/>
            <p14:sldId id="429"/>
            <p14:sldId id="523"/>
            <p14:sldId id="524"/>
            <p14:sldId id="526"/>
            <p14:sldId id="512"/>
            <p14:sldId id="477"/>
            <p14:sldId id="513"/>
            <p14:sldId id="546"/>
            <p14:sldId id="547"/>
            <p14:sldId id="548"/>
            <p14:sldId id="549"/>
            <p14:sldId id="550"/>
            <p14:sldId id="551"/>
            <p14:sldId id="552"/>
            <p14:sldId id="553"/>
            <p14:sldId id="554"/>
            <p14:sldId id="514"/>
            <p14:sldId id="529"/>
            <p14:sldId id="530"/>
            <p14:sldId id="531"/>
            <p14:sldId id="532"/>
            <p14:sldId id="515"/>
            <p14:sldId id="298"/>
          </p14:sldIdLst>
        </p14:section>
      </p14:sectionLst>
    </p:ext>
    <p:ext uri="{EFAFB233-063F-42B5-8137-9DF3F51BA10A}">
      <p15:sldGuideLst xmlns:p15="http://schemas.microsoft.com/office/powerpoint/2012/main">
        <p15:guide id="1" orient="horz" pos="3634" userDrawn="1">
          <p15:clr>
            <a:srgbClr val="A4A3A4"/>
          </p15:clr>
        </p15:guide>
        <p15:guide id="2" pos="3817"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TINEZ Caroline" initials="MC" lastIdx="1" clrIdx="0">
    <p:extLst>
      <p:ext uri="{19B8F6BF-5375-455C-9EA6-DF929625EA0E}">
        <p15:presenceInfo xmlns:p15="http://schemas.microsoft.com/office/powerpoint/2012/main" userId="S-1-5-21-2052111302-879983540-839522115-675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ECB"/>
    <a:srgbClr val="3E3E3E"/>
    <a:srgbClr val="FCC496"/>
    <a:srgbClr val="FFF2EA"/>
    <a:srgbClr val="FFE6E4"/>
    <a:srgbClr val="FFEDE1"/>
    <a:srgbClr val="F37169"/>
    <a:srgbClr val="DED8FC"/>
    <a:srgbClr val="F2EFFE"/>
    <a:srgbClr val="FEF3E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652" autoAdjust="0"/>
    <p:restoredTop sz="57158" autoAdjust="0"/>
  </p:normalViewPr>
  <p:slideViewPr>
    <p:cSldViewPr snapToGrid="0">
      <p:cViewPr varScale="1">
        <p:scale>
          <a:sx n="49" d="100"/>
          <a:sy n="49" d="100"/>
        </p:scale>
        <p:origin x="1196" y="32"/>
      </p:cViewPr>
      <p:guideLst>
        <p:guide orient="horz" pos="3634"/>
        <p:guide pos="3817"/>
      </p:guideLst>
    </p:cSldViewPr>
  </p:slideViewPr>
  <p:notesTextViewPr>
    <p:cViewPr>
      <p:scale>
        <a:sx n="3" d="2"/>
        <a:sy n="3" d="2"/>
      </p:scale>
      <p:origin x="0" y="0"/>
    </p:cViewPr>
  </p:notesTextViewPr>
  <p:notesViewPr>
    <p:cSldViewPr snapToGrid="0">
      <p:cViewPr varScale="1">
        <p:scale>
          <a:sx n="88" d="100"/>
          <a:sy n="88" d="100"/>
        </p:scale>
        <p:origin x="3822" y="6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commentAuthors" Target="commentAuthors.xml"/><Relationship Id="rId5" Type="http://schemas.openxmlformats.org/officeDocument/2006/relationships/slide" Target="slides/slide2.xml"/><Relationship Id="rId61" Type="http://schemas.openxmlformats.org/officeDocument/2006/relationships/theme" Target="theme/theme1.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presProps" Target="presProp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notesMaster" Target="notesMasters/notesMaster1.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9099" cy="498932"/>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54939" y="0"/>
            <a:ext cx="2949099" cy="498932"/>
          </a:xfrm>
          <a:prstGeom prst="rect">
            <a:avLst/>
          </a:prstGeom>
        </p:spPr>
        <p:txBody>
          <a:bodyPr vert="horz" lIns="91440" tIns="45720" rIns="91440" bIns="45720" rtlCol="0"/>
          <a:lstStyle>
            <a:lvl1pPr algn="r">
              <a:defRPr sz="1200"/>
            </a:lvl1pPr>
          </a:lstStyle>
          <a:p>
            <a:fld id="{AF702037-50CF-41B6-AF4F-D00AAE120976}" type="datetimeFigureOut">
              <a:rPr lang="fr-FR" smtClean="0"/>
              <a:t>15/11/2021</a:t>
            </a:fld>
            <a:endParaRPr lang="fr-FR"/>
          </a:p>
        </p:txBody>
      </p:sp>
      <p:sp>
        <p:nvSpPr>
          <p:cNvPr id="4" name="Espace réservé de l'image des diapositives 3"/>
          <p:cNvSpPr>
            <a:spLocks noGrp="1" noRot="1" noChangeAspect="1"/>
          </p:cNvSpPr>
          <p:nvPr>
            <p:ph type="sldImg" idx="2"/>
          </p:nvPr>
        </p:nvSpPr>
        <p:spPr>
          <a:xfrm>
            <a:off x="420688" y="1243013"/>
            <a:ext cx="5964237" cy="3355975"/>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0562" y="4785598"/>
            <a:ext cx="5444490" cy="3915489"/>
          </a:xfrm>
          <a:prstGeom prst="rect">
            <a:avLst/>
          </a:prstGeom>
        </p:spPr>
        <p:txBody>
          <a:bodyPr vert="horz" lIns="91440" tIns="45720" rIns="91440" bIns="45720" rtlCol="0"/>
          <a:lstStyle/>
          <a:p>
            <a:pPr lvl="0"/>
            <a:r>
              <a:rPr lang="fr-FR" smtClean="0"/>
              <a:t>Modify mask text styles</a:t>
            </a:r>
          </a:p>
          <a:p>
            <a:pPr lvl="1"/>
            <a:r>
              <a:rPr lang="fr-FR" smtClean="0"/>
              <a:t>Second level</a:t>
            </a:r>
          </a:p>
          <a:p>
            <a:pPr lvl="2"/>
            <a:r>
              <a:rPr lang="fr-FR" smtClean="0"/>
              <a:t>Third level</a:t>
            </a:r>
          </a:p>
          <a:p>
            <a:pPr lvl="3"/>
            <a:r>
              <a:rPr lang="fr-FR" smtClean="0"/>
              <a:t>Fourth level</a:t>
            </a:r>
          </a:p>
          <a:p>
            <a:pPr lvl="4"/>
            <a:r>
              <a:rPr lang="fr-FR" smtClean="0"/>
              <a:t>Fifth level </a:t>
            </a:r>
            <a:endParaRPr lang="fr-FR"/>
          </a:p>
        </p:txBody>
      </p:sp>
      <p:sp>
        <p:nvSpPr>
          <p:cNvPr id="6" name="Espace réservé du pied de page 5"/>
          <p:cNvSpPr>
            <a:spLocks noGrp="1"/>
          </p:cNvSpPr>
          <p:nvPr>
            <p:ph type="ftr" sz="quarter" idx="4"/>
          </p:nvPr>
        </p:nvSpPr>
        <p:spPr>
          <a:xfrm>
            <a:off x="0" y="9445170"/>
            <a:ext cx="2949099" cy="498931"/>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54939" y="9445170"/>
            <a:ext cx="2949099" cy="498931"/>
          </a:xfrm>
          <a:prstGeom prst="rect">
            <a:avLst/>
          </a:prstGeom>
        </p:spPr>
        <p:txBody>
          <a:bodyPr vert="horz" lIns="91440" tIns="45720" rIns="91440" bIns="45720" rtlCol="0" anchor="b"/>
          <a:lstStyle>
            <a:lvl1pPr algn="r">
              <a:defRPr sz="1200"/>
            </a:lvl1pPr>
          </a:lstStyle>
          <a:p>
            <a:fld id="{1E75D512-6B45-4599-B546-A08B6EF7031D}" type="slidenum">
              <a:rPr lang="fr-FR" smtClean="0"/>
              <a:t>‹N°›</a:t>
            </a:fld>
            <a:endParaRPr lang="fr-FR"/>
          </a:p>
        </p:txBody>
      </p:sp>
    </p:spTree>
    <p:extLst>
      <p:ext uri="{BB962C8B-B14F-4D97-AF65-F5344CB8AC3E}">
        <p14:creationId xmlns:p14="http://schemas.microsoft.com/office/powerpoint/2010/main" val="9538039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lvl="0" indent="0" algn="l" rtl="0">
              <a:spcBef>
                <a:spcPts val="0"/>
              </a:spcBef>
              <a:spcAft>
                <a:spcPts val="0"/>
              </a:spcAft>
              <a:buNone/>
            </a:pPr>
            <a:r>
              <a:rPr lang="fr-FR" dirty="0" smtClean="0">
                <a:latin typeface="Roboto Light" panose="02000000000000000000" pitchFamily="2" charset="0"/>
                <a:ea typeface="Roboto Light" panose="02000000000000000000" pitchFamily="2" charset="0"/>
              </a:rPr>
              <a:t>Welcome to all and thank you for your presence.</a:t>
            </a:r>
          </a:p>
          <a:p>
            <a:pPr marL="0" lvl="0" indent="0" algn="l" rtl="0">
              <a:spcBef>
                <a:spcPts val="0"/>
              </a:spcBef>
              <a:spcAft>
                <a:spcPts val="0"/>
              </a:spcAft>
              <a:buNone/>
            </a:pPr>
            <a:r>
              <a:rPr lang="fr-FR" dirty="0" smtClean="0">
                <a:latin typeface="Roboto Light" panose="02000000000000000000" pitchFamily="2" charset="0"/>
                <a:ea typeface="Roboto Light" panose="02000000000000000000" pitchFamily="2" charset="0"/>
              </a:rPr>
              <a:t>Let me introduce myself, </a:t>
            </a:r>
            <a:r>
              <a:rPr lang="fr-FR" baseline="0" dirty="0" smtClean="0">
                <a:latin typeface="Roboto Light" panose="02000000000000000000" pitchFamily="2" charset="0"/>
                <a:ea typeface="Roboto Light" panose="02000000000000000000" pitchFamily="2" charset="0"/>
              </a:rPr>
              <a:t>my name is X and I am accompanied by X .</a:t>
            </a:r>
          </a:p>
          <a:p>
            <a:pPr marL="0" lvl="0" indent="0" algn="l" rtl="0">
              <a:spcBef>
                <a:spcPts val="0"/>
              </a:spcBef>
              <a:spcAft>
                <a:spcPts val="0"/>
              </a:spcAft>
              <a:buNone/>
            </a:pPr>
            <a:r>
              <a:rPr lang="fr-FR" dirty="0" smtClean="0">
                <a:latin typeface="Roboto Light" panose="02000000000000000000" pitchFamily="2" charset="0"/>
                <a:ea typeface="Roboto Light" panose="02000000000000000000" pitchFamily="2" charset="0"/>
              </a:rPr>
              <a:t>We are delighted to have the opportunity to </a:t>
            </a:r>
            <a:r>
              <a:rPr lang="fr-FR" baseline="0" dirty="0" smtClean="0">
                <a:latin typeface="Roboto Light" panose="02000000000000000000" pitchFamily="2" charset="0"/>
                <a:ea typeface="Roboto Light" panose="02000000000000000000" pitchFamily="2" charset="0"/>
              </a:rPr>
              <a:t>introduce you to our new product which will enrich our purity range.</a:t>
            </a:r>
          </a:p>
          <a:p>
            <a:endParaRPr lang="fr-FR" dirty="0"/>
          </a:p>
        </p:txBody>
      </p:sp>
      <p:sp>
        <p:nvSpPr>
          <p:cNvPr id="4" name="Espace réservé du numéro de diapositive 3"/>
          <p:cNvSpPr>
            <a:spLocks noGrp="1"/>
          </p:cNvSpPr>
          <p:nvPr>
            <p:ph type="sldNum" sz="quarter" idx="10"/>
          </p:nvPr>
        </p:nvSpPr>
        <p:spPr/>
        <p:txBody>
          <a:bodyPr/>
          <a:lstStyle/>
          <a:p>
            <a:fld id="{1E75D512-6B45-4599-B546-A08B6EF7031D}" type="slidenum">
              <a:rPr lang="fr-FR" smtClean="0"/>
              <a:t>1</a:t>
            </a:fld>
            <a:endParaRPr lang="fr-FR"/>
          </a:p>
        </p:txBody>
      </p:sp>
    </p:spTree>
    <p:extLst>
      <p:ext uri="{BB962C8B-B14F-4D97-AF65-F5344CB8AC3E}">
        <p14:creationId xmlns:p14="http://schemas.microsoft.com/office/powerpoint/2010/main" val="37252801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b="0" i="0" kern="1200" dirty="0" smtClean="0">
                <a:solidFill>
                  <a:schemeClr val="tx1"/>
                </a:solidFill>
                <a:effectLst/>
                <a:latin typeface="MartinGotURWTOTMed" pitchFamily="82" charset="0"/>
                <a:ea typeface="ＭＳ Ｐゴシック" charset="-128"/>
                <a:cs typeface="ＭＳ Ｐゴシック" charset="-128"/>
              </a:rPr>
              <a:t>There are 4 types of imperfections.</a:t>
            </a:r>
          </a:p>
          <a:p>
            <a:endParaRPr lang="fr-FR" sz="1200" b="1" i="0" kern="1200" dirty="0" smtClean="0">
              <a:solidFill>
                <a:schemeClr val="tx1"/>
              </a:solidFill>
              <a:effectLst/>
              <a:latin typeface="MartinGotURWTOTMed" pitchFamily="82" charset="0"/>
              <a:ea typeface="ＭＳ Ｐゴシック" charset="-128"/>
              <a:cs typeface="ＭＳ Ｐゴシック" charset="-128"/>
            </a:endParaRPr>
          </a:p>
          <a:p>
            <a:r>
              <a:rPr lang="fr-FR" sz="1200" b="0" i="0" kern="1200" dirty="0" smtClean="0">
                <a:solidFill>
                  <a:schemeClr val="tx1"/>
                </a:solidFill>
                <a:effectLst/>
                <a:latin typeface="MartinGotURWTOTMed" pitchFamily="82" charset="0"/>
                <a:ea typeface="ＭＳ Ｐゴシック" charset="-128"/>
                <a:cs typeface="ＭＳ Ｐゴシック" charset="-128"/>
              </a:rPr>
              <a:t>The first one corresponds to </a:t>
            </a:r>
            <a:r>
              <a:rPr lang="fr-FR" sz="1200" b="0" i="0" kern="1200" baseline="0" dirty="0" smtClean="0">
                <a:solidFill>
                  <a:schemeClr val="tx1"/>
                </a:solidFill>
                <a:effectLst/>
                <a:latin typeface="MartinGotURWTOTMed" pitchFamily="82" charset="0"/>
                <a:ea typeface="ＭＳ Ｐゴシック" charset="-128"/>
                <a:cs typeface="ＭＳ Ｐゴシック" charset="-128"/>
              </a:rPr>
              <a:t>the </a:t>
            </a:r>
            <a:r>
              <a:rPr lang="fr-FR" sz="1200" b="0" i="0" kern="1200" dirty="0" smtClean="0">
                <a:solidFill>
                  <a:schemeClr val="tx1"/>
                </a:solidFill>
                <a:effectLst/>
                <a:latin typeface="MartinGotURWTOTMed" pitchFamily="82" charset="0"/>
                <a:ea typeface="ＭＳ Ｐゴシック" charset="-128"/>
                <a:cs typeface="ＭＳ Ｐゴシック" charset="-128"/>
              </a:rPr>
              <a:t>open comedones called </a:t>
            </a:r>
            <a:r>
              <a:rPr lang="fr-FR" sz="1200" b="0" i="0" kern="1200" baseline="0" dirty="0" smtClean="0">
                <a:solidFill>
                  <a:schemeClr val="tx1"/>
                </a:solidFill>
                <a:effectLst/>
                <a:latin typeface="MartinGotURWTOTMed" pitchFamily="82" charset="0"/>
                <a:ea typeface="ＭＳ Ｐゴシック" charset="-128"/>
                <a:cs typeface="ＭＳ Ｐゴシック" charset="-128"/>
              </a:rPr>
              <a:t>more commonly </a:t>
            </a:r>
            <a:r>
              <a:rPr lang="fr-FR" sz="1200" b="0" i="0" kern="1200" dirty="0" smtClean="0">
                <a:solidFill>
                  <a:schemeClr val="tx1"/>
                </a:solidFill>
                <a:effectLst/>
                <a:latin typeface="MartinGotURWTOTMed" pitchFamily="82" charset="0"/>
                <a:ea typeface="ＭＳ Ｐゴシック" charset="-128"/>
                <a:cs typeface="ＭＳ Ｐゴシック" charset="-128"/>
              </a:rPr>
              <a:t>blackheads. This color is due to the oxidation of sebum. Comedones can be expelled spontaneously. They are rarely inflamed, unless they are manipulated. </a:t>
            </a:r>
            <a:r>
              <a:rPr lang="fr-FR" dirty="0" smtClean="0"/>
              <a:t/>
            </a:r>
            <a:br>
              <a:rPr lang="fr-FR" dirty="0" smtClean="0"/>
            </a:br>
            <a:endParaRPr lang="fr-FR" dirty="0" smtClean="0"/>
          </a:p>
          <a:p>
            <a:r>
              <a:rPr lang="fr-FR" sz="1200" b="0" i="0" kern="1200" dirty="0" smtClean="0">
                <a:solidFill>
                  <a:schemeClr val="tx1"/>
                </a:solidFill>
                <a:effectLst/>
                <a:latin typeface="MartinGotURWTOTMed" pitchFamily="82" charset="0"/>
                <a:ea typeface="ＭＳ Ｐゴシック" charset="-128"/>
                <a:cs typeface="ＭＳ Ｐゴシック" charset="-128"/>
              </a:rPr>
              <a:t>The second is closed comedones or microcysts, also </a:t>
            </a:r>
            <a:r>
              <a:rPr lang="fr-FR" sz="1200" b="0" i="0" kern="1200" baseline="0" dirty="0" smtClean="0">
                <a:solidFill>
                  <a:schemeClr val="tx1"/>
                </a:solidFill>
                <a:effectLst/>
                <a:latin typeface="MartinGotURWTOTMed" pitchFamily="82" charset="0"/>
                <a:ea typeface="ＭＳ Ｐゴシック" charset="-128"/>
                <a:cs typeface="ＭＳ Ｐゴシック" charset="-128"/>
              </a:rPr>
              <a:t>called </a:t>
            </a:r>
            <a:r>
              <a:rPr lang="fr-FR" sz="1200" b="0" i="0" kern="1200" dirty="0" smtClean="0">
                <a:solidFill>
                  <a:schemeClr val="tx1"/>
                </a:solidFill>
                <a:effectLst/>
                <a:latin typeface="MartinGotURWTOTMed" pitchFamily="82" charset="0"/>
                <a:ea typeface="ＭＳ Ｐゴシック" charset="-128"/>
                <a:cs typeface="ＭＳ Ｐゴシック" charset="-128"/>
              </a:rPr>
              <a:t>whiteheads (lumpy skin appearance). </a:t>
            </a:r>
            <a:r>
              <a:rPr lang="fr-FR" sz="1200" b="0" i="0" kern="1200" baseline="0" dirty="0" smtClean="0">
                <a:solidFill>
                  <a:schemeClr val="tx1"/>
                </a:solidFill>
                <a:effectLst/>
                <a:latin typeface="MartinGotURWTOTMed" pitchFamily="82" charset="0"/>
                <a:ea typeface="ＭＳ Ｐゴシック" charset="-128"/>
                <a:cs typeface="ＭＳ Ｐゴシック" charset="-128"/>
              </a:rPr>
              <a:t>They are due to </a:t>
            </a:r>
            <a:r>
              <a:rPr lang="fr-FR" sz="1200" b="0" i="0" kern="1200" dirty="0" smtClean="0">
                <a:solidFill>
                  <a:schemeClr val="tx1"/>
                </a:solidFill>
                <a:effectLst/>
                <a:latin typeface="MartinGotURWTOTMed" pitchFamily="82" charset="0"/>
                <a:ea typeface="ＭＳ Ｐゴシック" charset="-128"/>
                <a:cs typeface="ＭＳ Ｐゴシック" charset="-128"/>
              </a:rPr>
              <a:t>the accumulation of sebum, </a:t>
            </a:r>
            <a:r>
              <a:rPr lang="fr-FR" sz="1200" b="0" i="0" kern="1200" dirty="0" err="1" smtClean="0">
                <a:solidFill>
                  <a:schemeClr val="tx1"/>
                </a:solidFill>
                <a:effectLst/>
                <a:latin typeface="MartinGotURWTOTMed" pitchFamily="82" charset="0"/>
                <a:ea typeface="ＭＳ Ｐゴシック" charset="-128"/>
                <a:cs typeface="ＭＳ Ｐゴシック" charset="-128"/>
              </a:rPr>
              <a:t>C-anes </a:t>
            </a:r>
            <a:r>
              <a:rPr lang="fr-FR" sz="1200" b="0" i="0" kern="1200" dirty="0" smtClean="0">
                <a:solidFill>
                  <a:schemeClr val="tx1"/>
                </a:solidFill>
                <a:effectLst/>
                <a:latin typeface="MartinGotURWTOTMed" pitchFamily="82" charset="0"/>
                <a:ea typeface="ＭＳ Ｐゴシック" charset="-128"/>
                <a:cs typeface="ＭＳ Ｐゴシック" charset="-128"/>
              </a:rPr>
              <a:t>bacteria and keratin, a protein of the skin cells. These microcysts can open up and develop into open comedones. They can also become </a:t>
            </a:r>
            <a:r>
              <a:rPr lang="fr-FR" sz="1200" b="0" i="0" kern="1200" dirty="0" err="1" smtClean="0">
                <a:solidFill>
                  <a:schemeClr val="tx1"/>
                </a:solidFill>
                <a:effectLst/>
                <a:latin typeface="MartinGotURWTOTMed" pitchFamily="82" charset="0"/>
                <a:ea typeface="ＭＳ Ｐゴシック" charset="-128"/>
                <a:cs typeface="ＭＳ Ｐゴシック" charset="-128"/>
              </a:rPr>
              <a:t>inflamed </a:t>
            </a:r>
            <a:r>
              <a:rPr lang="fr-FR" sz="1200" b="0" i="0" kern="1200" dirty="0" smtClean="0">
                <a:solidFill>
                  <a:schemeClr val="tx1"/>
                </a:solidFill>
                <a:effectLst/>
                <a:latin typeface="MartinGotURWTOTMed" pitchFamily="82" charset="0"/>
                <a:ea typeface="ＭＳ Ｐゴシック" charset="-128"/>
                <a:cs typeface="ＭＳ Ｐゴシック" charset="-128"/>
              </a:rPr>
              <a:t>and develop into papules or pustules. </a:t>
            </a:r>
          </a:p>
          <a:p>
            <a:r>
              <a:rPr lang="fr-FR" dirty="0" smtClean="0"/>
              <a:t/>
            </a:r>
            <a:br>
              <a:rPr lang="fr-FR" dirty="0" smtClean="0"/>
            </a:br>
            <a:r>
              <a:rPr lang="fr-FR" b="0" dirty="0" smtClean="0"/>
              <a:t>The third is </a:t>
            </a:r>
            <a:r>
              <a:rPr lang="fr-FR" sz="1200" b="0" i="0" kern="1200" dirty="0" smtClean="0">
                <a:solidFill>
                  <a:schemeClr val="tx1"/>
                </a:solidFill>
                <a:effectLst/>
                <a:latin typeface="MartinGotURWTOTMed" pitchFamily="82" charset="0"/>
                <a:ea typeface="ＭＳ Ｐゴシック" charset="-128"/>
                <a:cs typeface="ＭＳ Ｐゴシック" charset="-128"/>
              </a:rPr>
              <a:t>papules </a:t>
            </a:r>
            <a:r>
              <a:rPr lang="fr-FR" sz="1200" b="0" i="0" kern="1200" baseline="0" dirty="0" smtClean="0">
                <a:solidFill>
                  <a:schemeClr val="tx1"/>
                </a:solidFill>
                <a:effectLst/>
                <a:latin typeface="MartinGotURWTOTMed" pitchFamily="82" charset="0"/>
                <a:ea typeface="ＭＳ Ｐゴシック" charset="-128"/>
                <a:cs typeface="ＭＳ Ｐゴシック" charset="-128"/>
              </a:rPr>
              <a:t>called </a:t>
            </a:r>
            <a:r>
              <a:rPr lang="fr-FR" sz="1200" b="0" i="0" kern="1200" dirty="0" smtClean="0">
                <a:solidFill>
                  <a:schemeClr val="tx1"/>
                </a:solidFill>
                <a:effectLst/>
                <a:latin typeface="MartinGotURWTOTMed" pitchFamily="82" charset="0"/>
                <a:ea typeface="ＭＳ Ｐゴシック" charset="-128"/>
                <a:cs typeface="ＭＳ Ｐゴシック" charset="-128"/>
              </a:rPr>
              <a:t>pimples. They are </a:t>
            </a:r>
            <a:r>
              <a:rPr lang="fr-FR" sz="1200" b="0" i="0" kern="1200" baseline="0" dirty="0" smtClean="0">
                <a:solidFill>
                  <a:schemeClr val="tx1"/>
                </a:solidFill>
                <a:effectLst/>
                <a:latin typeface="MartinGotURWTOTMed" pitchFamily="82" charset="0"/>
                <a:ea typeface="ＭＳ Ｐゴシック" charset="-128"/>
                <a:cs typeface="ＭＳ Ｐゴシック" charset="-128"/>
              </a:rPr>
              <a:t>usually </a:t>
            </a:r>
            <a:r>
              <a:rPr lang="fr-FR" sz="1200" b="0" i="0" kern="1200" dirty="0" smtClean="0">
                <a:solidFill>
                  <a:schemeClr val="tx1"/>
                </a:solidFill>
                <a:effectLst/>
                <a:latin typeface="MartinGotURWTOTMed" pitchFamily="82" charset="0"/>
                <a:ea typeface="ＭＳ Ｐゴシック" charset="-128"/>
                <a:cs typeface="ＭＳ Ｐゴシック" charset="-128"/>
              </a:rPr>
              <a:t>red, inflamed, painful and warm to the touch. </a:t>
            </a:r>
          </a:p>
          <a:p>
            <a:r>
              <a:rPr lang="fr-FR" sz="1200" b="0" i="0" kern="1200" dirty="0" smtClean="0">
                <a:solidFill>
                  <a:schemeClr val="tx1"/>
                </a:solidFill>
                <a:effectLst/>
                <a:latin typeface="MartinGotURWTOTMed" pitchFamily="82" charset="0"/>
                <a:ea typeface="ＭＳ Ｐゴシック" charset="-128"/>
                <a:cs typeface="ＭＳ Ｐゴシック" charset="-128"/>
              </a:rPr>
              <a:t>They may resolve or develop into pustules. </a:t>
            </a:r>
            <a:r>
              <a:rPr lang="fr-FR" b="0" dirty="0" smtClean="0"/>
              <a:t/>
            </a:r>
            <a:br>
              <a:rPr lang="fr-FR" b="0" dirty="0" smtClean="0"/>
            </a:br>
            <a:r>
              <a:rPr lang="fr-FR" b="0" dirty="0" smtClean="0"/>
              <a:t/>
            </a:r>
            <a:br>
              <a:rPr lang="fr-FR" b="0" dirty="0" smtClean="0"/>
            </a:br>
            <a:r>
              <a:rPr lang="fr-FR" b="0" dirty="0" smtClean="0"/>
              <a:t>And finally pustules </a:t>
            </a:r>
            <a:r>
              <a:rPr lang="fr-FR" sz="1200" b="0" i="0" kern="1200" baseline="0" dirty="0" smtClean="0">
                <a:solidFill>
                  <a:schemeClr val="tx1"/>
                </a:solidFill>
                <a:effectLst/>
                <a:latin typeface="MartinGotURWTOTMed" pitchFamily="82" charset="0"/>
                <a:ea typeface="ＭＳ Ｐゴシック" charset="-128"/>
                <a:cs typeface="ＭＳ Ｐゴシック" charset="-128"/>
              </a:rPr>
              <a:t>which are </a:t>
            </a:r>
            <a:r>
              <a:rPr lang="fr-FR" sz="1200" b="0" i="0" kern="1200" dirty="0" smtClean="0">
                <a:solidFill>
                  <a:schemeClr val="tx1"/>
                </a:solidFill>
                <a:effectLst/>
                <a:latin typeface="MartinGotURWTOTMed" pitchFamily="82" charset="0"/>
                <a:ea typeface="ＭＳ Ｐゴシック" charset="-128"/>
                <a:cs typeface="ＭＳ Ｐゴシック" charset="-128"/>
              </a:rPr>
              <a:t>inflamed yellow pimples. </a:t>
            </a:r>
            <a:r>
              <a:rPr lang="fr-FR" sz="1200" b="0" i="0" kern="1200" baseline="0" dirty="0" smtClean="0">
                <a:solidFill>
                  <a:schemeClr val="tx1"/>
                </a:solidFill>
                <a:effectLst/>
                <a:latin typeface="MartinGotURWTOTMed" pitchFamily="82" charset="0"/>
                <a:ea typeface="ＭＳ Ｐゴシック" charset="-128"/>
                <a:cs typeface="ＭＳ Ｐゴシック" charset="-128"/>
              </a:rPr>
              <a:t>They contain pus, </a:t>
            </a:r>
            <a:r>
              <a:rPr lang="fr-FR" sz="1200" b="0" i="0" kern="1200" dirty="0" smtClean="0">
                <a:solidFill>
                  <a:schemeClr val="tx1"/>
                </a:solidFill>
                <a:effectLst/>
                <a:latin typeface="MartinGotURWTOTMed" pitchFamily="82" charset="0"/>
                <a:ea typeface="ＭＳ Ｐゴシック" charset="-128"/>
                <a:cs typeface="ＭＳ Ｐゴシック" charset="-128"/>
              </a:rPr>
              <a:t>can drain and resolve, but tend to recur.</a:t>
            </a:r>
          </a:p>
          <a:p>
            <a:r>
              <a:rPr lang="fr-FR" dirty="0" smtClean="0"/>
              <a:t/>
            </a:r>
            <a:br>
              <a:rPr lang="fr-FR" dirty="0" smtClean="0"/>
            </a:br>
            <a:endParaRPr lang="fr-FR" dirty="0" smtClean="0"/>
          </a:p>
          <a:p>
            <a:endParaRPr lang="fr-FR" dirty="0" smtClean="0"/>
          </a:p>
          <a:p>
            <a:endParaRPr lang="fr-FR" dirty="0" smtClean="0"/>
          </a:p>
          <a:p>
            <a:endParaRPr lang="fr-FR" dirty="0" smtClean="0"/>
          </a:p>
          <a:p>
            <a:endParaRPr lang="fr-FR" dirty="0"/>
          </a:p>
        </p:txBody>
      </p:sp>
      <p:sp>
        <p:nvSpPr>
          <p:cNvPr id="4" name="Espace réservé du numéro de diapositive 3"/>
          <p:cNvSpPr>
            <a:spLocks noGrp="1"/>
          </p:cNvSpPr>
          <p:nvPr>
            <p:ph type="sldNum" sz="quarter" idx="10"/>
          </p:nvPr>
        </p:nvSpPr>
        <p:spPr/>
        <p:txBody>
          <a:bodyPr/>
          <a:lstStyle/>
          <a:p>
            <a:fld id="{1E75D512-6B45-4599-B546-A08B6EF7031D}" type="slidenum">
              <a:rPr lang="fr-FR" smtClean="0"/>
              <a:t>10</a:t>
            </a:fld>
            <a:endParaRPr lang="fr-FR"/>
          </a:p>
        </p:txBody>
      </p:sp>
    </p:spTree>
    <p:extLst>
      <p:ext uri="{BB962C8B-B14F-4D97-AF65-F5344CB8AC3E}">
        <p14:creationId xmlns:p14="http://schemas.microsoft.com/office/powerpoint/2010/main" val="23507400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err="1" smtClean="0"/>
              <a:t>Yon-ka </a:t>
            </a:r>
            <a:r>
              <a:rPr lang="fr-FR" dirty="0" smtClean="0"/>
              <a:t>is the ideal ally to </a:t>
            </a:r>
            <a:r>
              <a:rPr lang="fr-FR" baseline="0" dirty="0" smtClean="0"/>
              <a:t>fight against all these imperfections thanks to the products, the care and the beauty &amp; well-being tips that we offer. </a:t>
            </a:r>
            <a:endParaRPr lang="fr-FR" dirty="0" smtClean="0"/>
          </a:p>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75D512-6B45-4599-B546-A08B6EF7031D}"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t>11</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993660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The product offer of the purity range is growing with our </a:t>
            </a:r>
            <a:r>
              <a:rPr lang="fr-FR" baseline="0" dirty="0" smtClean="0"/>
              <a:t>new SOS SPOT roll-on. This new purifying and purifying product differs from the other products in the purity range in that it is ultra-practical to use on the go and its application is ultra-precise. This product is perfectly suited to our new lifestyles! </a:t>
            </a:r>
            <a:endParaRPr lang="fr-FR" dirty="0"/>
          </a:p>
        </p:txBody>
      </p:sp>
      <p:sp>
        <p:nvSpPr>
          <p:cNvPr id="4" name="Espace réservé du numéro de diapositive 3"/>
          <p:cNvSpPr>
            <a:spLocks noGrp="1"/>
          </p:cNvSpPr>
          <p:nvPr>
            <p:ph type="sldNum" sz="quarter" idx="10"/>
          </p:nvPr>
        </p:nvSpPr>
        <p:spPr/>
        <p:txBody>
          <a:bodyPr/>
          <a:lstStyle/>
          <a:p>
            <a:fld id="{1E75D512-6B45-4599-B546-A08B6EF7031D}" type="slidenum">
              <a:rPr lang="fr-FR" smtClean="0"/>
              <a:t>12</a:t>
            </a:fld>
            <a:endParaRPr lang="fr-FR"/>
          </a:p>
        </p:txBody>
      </p:sp>
    </p:spTree>
    <p:extLst>
      <p:ext uri="{BB962C8B-B14F-4D97-AF65-F5344CB8AC3E}">
        <p14:creationId xmlns:p14="http://schemas.microsoft.com/office/powerpoint/2010/main" val="41788410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For more efficiency, </a:t>
            </a:r>
            <a:r>
              <a:rPr lang="fr-FR" baseline="0" dirty="0" smtClean="0"/>
              <a:t>use SOS SPOT roll-on in duo with JUVENIL. These 2 products are not antinomic but on the contrary complementary. JUVENIL is for home use on more diffuse imperfections, while SOS SPOT roll-on is for more localized, mobile use. </a:t>
            </a:r>
            <a:endParaRPr lang="fr-FR" dirty="0"/>
          </a:p>
        </p:txBody>
      </p:sp>
      <p:sp>
        <p:nvSpPr>
          <p:cNvPr id="4" name="Espace réservé du numéro de diapositive 3"/>
          <p:cNvSpPr>
            <a:spLocks noGrp="1"/>
          </p:cNvSpPr>
          <p:nvPr>
            <p:ph type="sldNum" sz="quarter" idx="10"/>
          </p:nvPr>
        </p:nvSpPr>
        <p:spPr/>
        <p:txBody>
          <a:bodyPr/>
          <a:lstStyle/>
          <a:p>
            <a:fld id="{1E75D512-6B45-4599-B546-A08B6EF7031D}" type="slidenum">
              <a:rPr lang="fr-FR" smtClean="0"/>
              <a:t>13</a:t>
            </a:fld>
            <a:endParaRPr lang="fr-FR"/>
          </a:p>
        </p:txBody>
      </p:sp>
    </p:spTree>
    <p:extLst>
      <p:ext uri="{BB962C8B-B14F-4D97-AF65-F5344CB8AC3E}">
        <p14:creationId xmlns:p14="http://schemas.microsoft.com/office/powerpoint/2010/main" val="1547678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indent="0">
              <a:lnSpc>
                <a:spcPct val="120000"/>
              </a:lnSpc>
              <a:buNone/>
            </a:pPr>
            <a:r>
              <a:rPr lang="fr-FR" sz="1200" dirty="0" smtClean="0"/>
              <a:t>Due to a discontinuation of the raw material by the supplier, </a:t>
            </a:r>
            <a:r>
              <a:rPr lang="fr-FR" sz="1200" dirty="0" err="1" smtClean="0"/>
              <a:t>Gaiazulene has been </a:t>
            </a:r>
            <a:r>
              <a:rPr lang="fr-FR" sz="1200" dirty="0" smtClean="0"/>
              <a:t>replaced by </a:t>
            </a:r>
            <a:r>
              <a:rPr lang="fr-FR" sz="1200" dirty="0" err="1" smtClean="0"/>
              <a:t>Bisabolol </a:t>
            </a:r>
            <a:r>
              <a:rPr lang="fr-FR" sz="1200" dirty="0" smtClean="0"/>
              <a:t>resulting in a change of INCI list.</a:t>
            </a:r>
          </a:p>
          <a:p>
            <a:pPr marL="0" indent="0">
              <a:lnSpc>
                <a:spcPct val="120000"/>
              </a:lnSpc>
              <a:buNone/>
            </a:pPr>
            <a:r>
              <a:rPr lang="fr-FR" sz="1200" dirty="0" smtClean="0"/>
              <a:t>These changes have no impact on the effectiveness of the product and also concern the </a:t>
            </a:r>
            <a:r>
              <a:rPr lang="fr-FR" sz="1200" cap="small" dirty="0" err="1" smtClean="0">
                <a:latin typeface="KyivType Sans2" panose="00000500000000000000" pitchFamily="50" charset="0"/>
                <a:ea typeface="Roboto" panose="02000000000000000000" pitchFamily="2" charset="0"/>
              </a:rPr>
              <a:t>Juvenil </a:t>
            </a:r>
            <a:r>
              <a:rPr lang="fr-FR" sz="1200" dirty="0" smtClean="0"/>
              <a:t>product we know. </a:t>
            </a:r>
          </a:p>
          <a:p>
            <a:pPr marL="0" indent="0">
              <a:lnSpc>
                <a:spcPct val="120000"/>
              </a:lnSpc>
              <a:buNone/>
            </a:pPr>
            <a:r>
              <a:rPr lang="fr-FR" sz="1200" dirty="0" smtClean="0"/>
              <a:t>This new formula will be on the market for the current product, if the forecasts are correct, for the VT product (ref.32220), around October/November 2021 and for the VR product (ref.47580) around December 2021/January 2022.</a:t>
            </a:r>
          </a:p>
          <a:p>
            <a:endParaRPr lang="fr-FR" dirty="0"/>
          </a:p>
        </p:txBody>
      </p:sp>
      <p:sp>
        <p:nvSpPr>
          <p:cNvPr id="4" name="Espace réservé du numéro de diapositive 3"/>
          <p:cNvSpPr>
            <a:spLocks noGrp="1"/>
          </p:cNvSpPr>
          <p:nvPr>
            <p:ph type="sldNum" sz="quarter" idx="10"/>
          </p:nvPr>
        </p:nvSpPr>
        <p:spPr/>
        <p:txBody>
          <a:bodyPr/>
          <a:lstStyle/>
          <a:p>
            <a:fld id="{1E75D512-6B45-4599-B546-A08B6EF7031D}" type="slidenum">
              <a:rPr lang="fr-FR" smtClean="0"/>
              <a:t>14</a:t>
            </a:fld>
            <a:endParaRPr lang="fr-FR"/>
          </a:p>
        </p:txBody>
      </p:sp>
    </p:spTree>
    <p:extLst>
      <p:ext uri="{BB962C8B-B14F-4D97-AF65-F5344CB8AC3E}">
        <p14:creationId xmlns:p14="http://schemas.microsoft.com/office/powerpoint/2010/main" val="40557048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indent="0">
              <a:lnSpc>
                <a:spcPct val="120000"/>
              </a:lnSpc>
              <a:buNone/>
            </a:pPr>
            <a:r>
              <a:rPr lang="fr-FR" sz="1200" dirty="0" smtClean="0"/>
              <a:t>This duo has a common formula </a:t>
            </a:r>
            <a:r>
              <a:rPr lang="fr-FR" sz="1200" baseline="0" dirty="0" smtClean="0"/>
              <a:t>for 4 main properties. </a:t>
            </a:r>
          </a:p>
          <a:p>
            <a:pPr marL="0" indent="0">
              <a:lnSpc>
                <a:spcPct val="120000"/>
              </a:lnSpc>
              <a:buNone/>
            </a:pPr>
            <a:endParaRPr lang="fr-FR" sz="1200" baseline="0" dirty="0" smtClean="0"/>
          </a:p>
          <a:p>
            <a:pPr marL="0" marR="0" indent="0" algn="l" defTabSz="914400" rtl="0" eaLnBrk="1" fontAlgn="auto" latinLnBrk="0" hangingPunct="1">
              <a:lnSpc>
                <a:spcPct val="120000"/>
              </a:lnSpc>
              <a:spcBef>
                <a:spcPts val="0"/>
              </a:spcBef>
              <a:spcAft>
                <a:spcPts val="0"/>
              </a:spcAft>
              <a:buClrTx/>
              <a:buSzTx/>
              <a:buFontTx/>
              <a:buNone/>
              <a:tabLst/>
              <a:defRPr/>
            </a:pPr>
            <a:r>
              <a:rPr lang="fr-FR" sz="1200" kern="1200" dirty="0" smtClean="0">
                <a:solidFill>
                  <a:schemeClr val="tx1"/>
                </a:solidFill>
                <a:effectLst/>
                <a:latin typeface="+mn-lt"/>
                <a:ea typeface="+mn-ea"/>
                <a:cs typeface="+mn-cs"/>
              </a:rPr>
              <a:t>Indeed, </a:t>
            </a:r>
            <a:r>
              <a:rPr lang="fr-FR" sz="1200" baseline="0" dirty="0" smtClean="0"/>
              <a:t>the star active ingredient that gives the formula its purifying properties is ichytol. This active ingredient is rich in sulphur </a:t>
            </a:r>
            <a:r>
              <a:rPr lang="fr-FR" sz="1200" kern="1200" baseline="0" dirty="0" smtClean="0">
                <a:solidFill>
                  <a:schemeClr val="tx1"/>
                </a:solidFill>
                <a:effectLst/>
                <a:latin typeface="+mn-lt"/>
                <a:ea typeface="+mn-ea"/>
                <a:cs typeface="+mn-cs"/>
              </a:rPr>
              <a:t>and is </a:t>
            </a:r>
            <a:r>
              <a:rPr lang="fr-FR" sz="1200" kern="1200" dirty="0" smtClean="0">
                <a:solidFill>
                  <a:schemeClr val="tx1"/>
                </a:solidFill>
                <a:effectLst/>
                <a:latin typeface="+mn-lt"/>
                <a:ea typeface="+mn-ea"/>
                <a:cs typeface="+mn-cs"/>
              </a:rPr>
              <a:t>naturally found in certain soils (of mineral origin</a:t>
            </a:r>
            <a:r>
              <a:rPr lang="fr-FR" sz="1200" kern="1200" smtClean="0">
                <a:solidFill>
                  <a:schemeClr val="tx1"/>
                </a:solidFill>
                <a:effectLst/>
                <a:latin typeface="+mn-lt"/>
                <a:ea typeface="+mn-ea"/>
                <a:cs typeface="+mn-cs"/>
              </a:rPr>
              <a:t>). </a:t>
            </a:r>
            <a:r>
              <a:rPr lang="fr-FR" sz="1200" kern="1200" dirty="0" smtClean="0">
                <a:solidFill>
                  <a:schemeClr val="tx1"/>
                </a:solidFill>
                <a:effectLst/>
                <a:latin typeface="+mn-lt"/>
                <a:ea typeface="+mn-ea"/>
                <a:cs typeface="+mn-cs"/>
              </a:rPr>
              <a:t>Sulphur, known as "the mineral of beauty", is known to be a very effective </a:t>
            </a:r>
            <a:r>
              <a:rPr lang="fr-FR" sz="1200" kern="1200" dirty="0" err="1" smtClean="0">
                <a:solidFill>
                  <a:schemeClr val="tx1"/>
                </a:solidFill>
                <a:effectLst/>
                <a:latin typeface="+mn-lt"/>
                <a:ea typeface="+mn-ea"/>
                <a:cs typeface="+mn-cs"/>
              </a:rPr>
              <a:t>seboregulator</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anti-bacterial </a:t>
            </a:r>
            <a:r>
              <a:rPr lang="fr-FR" sz="1200" kern="1200" dirty="0" smtClean="0">
                <a:solidFill>
                  <a:schemeClr val="tx1"/>
                </a:solidFill>
                <a:effectLst/>
                <a:latin typeface="+mn-lt"/>
                <a:ea typeface="+mn-ea"/>
                <a:cs typeface="+mn-cs"/>
              </a:rPr>
              <a:t>and anti-fungal agent. Because of its richness in sulphur and its associated therapeutic properties, ichthyol is widely used in magistral preparations made in pharmacies to treat various skin conditions: treatment of psoriasis, acne, eczema, diaper rash, bedsores, etc.</a:t>
            </a:r>
          </a:p>
          <a:p>
            <a:pPr marL="0" indent="0">
              <a:lnSpc>
                <a:spcPct val="120000"/>
              </a:lnSpc>
              <a:buNone/>
            </a:pPr>
            <a:endParaRPr lang="fr-FR" sz="1200" dirty="0" smtClean="0"/>
          </a:p>
          <a:p>
            <a:r>
              <a:rPr lang="fr-FR" sz="800" b="0" u="none" kern="1200" dirty="0" smtClean="0">
                <a:solidFill>
                  <a:schemeClr val="tx1"/>
                </a:solidFill>
                <a:effectLst/>
                <a:latin typeface="+mn-lt"/>
                <a:ea typeface="+mn-ea"/>
                <a:cs typeface="+mn-cs"/>
              </a:rPr>
              <a:t>To reinforce </a:t>
            </a:r>
            <a:r>
              <a:rPr lang="fr-FR" sz="800" b="0" u="none" kern="1200" baseline="0" dirty="0" smtClean="0">
                <a:solidFill>
                  <a:schemeClr val="tx1"/>
                </a:solidFill>
                <a:effectLst/>
                <a:latin typeface="+mn-lt"/>
                <a:ea typeface="+mn-ea"/>
                <a:cs typeface="+mn-cs"/>
              </a:rPr>
              <a:t>its purifying and </a:t>
            </a:r>
            <a:r>
              <a:rPr lang="fr-FR" sz="800" b="0" u="none" kern="1200" baseline="0" dirty="0" err="1" smtClean="0">
                <a:solidFill>
                  <a:schemeClr val="tx1"/>
                </a:solidFill>
                <a:effectLst/>
                <a:latin typeface="+mn-lt"/>
                <a:ea typeface="+mn-ea"/>
                <a:cs typeface="+mn-cs"/>
              </a:rPr>
              <a:t>cleansing </a:t>
            </a:r>
            <a:r>
              <a:rPr lang="fr-FR" sz="800" b="0" u="none" kern="1200" baseline="0" dirty="0" smtClean="0">
                <a:solidFill>
                  <a:schemeClr val="tx1"/>
                </a:solidFill>
                <a:effectLst/>
                <a:latin typeface="+mn-lt"/>
                <a:ea typeface="+mn-ea"/>
                <a:cs typeface="+mn-cs"/>
              </a:rPr>
              <a:t>properties, there are also essential oils of lime and Quintessence.</a:t>
            </a:r>
          </a:p>
          <a:p>
            <a:endParaRPr lang="fr-FR" sz="800" b="1" u="sng" kern="1200" dirty="0" smtClean="0">
              <a:solidFill>
                <a:schemeClr val="tx1"/>
              </a:solidFill>
              <a:effectLst/>
              <a:latin typeface="+mn-lt"/>
              <a:ea typeface="+mn-ea"/>
              <a:cs typeface="+mn-cs"/>
            </a:endParaRPr>
          </a:p>
          <a:p>
            <a:r>
              <a:rPr lang="fr-FR" sz="800" b="0" u="none" kern="1200" dirty="0" smtClean="0">
                <a:solidFill>
                  <a:schemeClr val="tx1"/>
                </a:solidFill>
                <a:effectLst/>
                <a:latin typeface="+mn-lt"/>
                <a:ea typeface="+mn-ea"/>
                <a:cs typeface="+mn-cs"/>
              </a:rPr>
              <a:t>And finally, as we know, skin with imperfections is often damaged and </a:t>
            </a:r>
            <a:r>
              <a:rPr lang="fr-FR" sz="800" b="0" u="none" kern="1200" baseline="0" dirty="0" smtClean="0">
                <a:solidFill>
                  <a:schemeClr val="tx1"/>
                </a:solidFill>
                <a:effectLst/>
                <a:latin typeface="+mn-lt"/>
                <a:ea typeface="+mn-ea"/>
                <a:cs typeface="+mn-cs"/>
              </a:rPr>
              <a:t>therefore extremely sensitive and reactive. </a:t>
            </a:r>
          </a:p>
          <a:p>
            <a:r>
              <a:rPr lang="fr-FR" sz="800" b="0" u="none" kern="1200" baseline="0" dirty="0" smtClean="0">
                <a:solidFill>
                  <a:schemeClr val="tx1"/>
                </a:solidFill>
                <a:effectLst/>
                <a:latin typeface="+mn-lt"/>
                <a:ea typeface="+mn-ea"/>
                <a:cs typeface="+mn-cs"/>
              </a:rPr>
              <a:t>Thanks to calendula and </a:t>
            </a:r>
            <a:r>
              <a:rPr lang="fr-FR" sz="800" b="0" u="none" kern="1200" dirty="0" err="1" smtClean="0">
                <a:solidFill>
                  <a:schemeClr val="tx1"/>
                </a:solidFill>
                <a:effectLst/>
                <a:latin typeface="+mn-lt"/>
                <a:ea typeface="+mn-ea"/>
                <a:cs typeface="+mn-cs"/>
              </a:rPr>
              <a:t>bisabolol </a:t>
            </a:r>
            <a:r>
              <a:rPr lang="fr-FR" sz="800" b="0" u="none" kern="1200" baseline="0" dirty="0" smtClean="0">
                <a:solidFill>
                  <a:schemeClr val="tx1"/>
                </a:solidFill>
                <a:effectLst/>
                <a:latin typeface="+mn-lt"/>
                <a:ea typeface="+mn-ea"/>
                <a:cs typeface="+mn-cs"/>
              </a:rPr>
              <a:t>the skin will be soothed. </a:t>
            </a:r>
            <a:endParaRPr lang="fr-FR" sz="800" b="0" u="none" kern="1200" dirty="0" smtClean="0">
              <a:solidFill>
                <a:schemeClr val="tx1"/>
              </a:solidFill>
              <a:effectLst/>
              <a:latin typeface="+mn-lt"/>
              <a:ea typeface="+mn-ea"/>
              <a:cs typeface="+mn-cs"/>
            </a:endParaRPr>
          </a:p>
          <a:p>
            <a:r>
              <a:rPr lang="fr-FR" sz="800" kern="1200" dirty="0" smtClean="0">
                <a:solidFill>
                  <a:schemeClr val="tx1"/>
                </a:solidFill>
                <a:effectLst/>
                <a:latin typeface="+mn-lt"/>
                <a:ea typeface="+mn-ea"/>
                <a:cs typeface="+mn-cs"/>
              </a:rPr>
              <a:t>Widely used in traditional medicine, </a:t>
            </a:r>
            <a:r>
              <a:rPr lang="fr-FR" sz="800" kern="1200" dirty="0" err="1" smtClean="0">
                <a:solidFill>
                  <a:schemeClr val="tx1"/>
                </a:solidFill>
                <a:effectLst/>
                <a:latin typeface="+mn-lt"/>
                <a:ea typeface="+mn-ea"/>
                <a:cs typeface="+mn-cs"/>
              </a:rPr>
              <a:t>bisabolol is </a:t>
            </a:r>
            <a:r>
              <a:rPr lang="fr-FR" sz="800" kern="1200" dirty="0" smtClean="0">
                <a:solidFill>
                  <a:schemeClr val="tx1"/>
                </a:solidFill>
                <a:effectLst/>
                <a:latin typeface="+mn-lt"/>
                <a:ea typeface="+mn-ea"/>
                <a:cs typeface="+mn-cs"/>
              </a:rPr>
              <a:t>known for its repairing, anti-inflammatory and strong healing properties. The </a:t>
            </a:r>
            <a:r>
              <a:rPr lang="fr-FR" sz="800" kern="1200" dirty="0" err="1" smtClean="0">
                <a:solidFill>
                  <a:schemeClr val="tx1"/>
                </a:solidFill>
                <a:effectLst/>
                <a:latin typeface="+mn-lt"/>
                <a:ea typeface="+mn-ea"/>
                <a:cs typeface="+mn-cs"/>
              </a:rPr>
              <a:t>bisabolol </a:t>
            </a:r>
            <a:r>
              <a:rPr lang="fr-FR" sz="800" kern="1200" dirty="0" smtClean="0">
                <a:solidFill>
                  <a:schemeClr val="tx1"/>
                </a:solidFill>
                <a:effectLst/>
                <a:latin typeface="+mn-lt"/>
                <a:ea typeface="+mn-ea"/>
                <a:cs typeface="+mn-cs"/>
              </a:rPr>
              <a:t>chosen by Yon-ka Laboratories comes from the fractional distillation of the essential oil of the bark of </a:t>
            </a:r>
            <a:r>
              <a:rPr lang="fr-FR" sz="800" kern="1200" dirty="0" err="1" smtClean="0">
                <a:solidFill>
                  <a:schemeClr val="tx1"/>
                </a:solidFill>
                <a:effectLst/>
                <a:latin typeface="+mn-lt"/>
                <a:ea typeface="+mn-ea"/>
                <a:cs typeface="+mn-cs"/>
              </a:rPr>
              <a:t>Candeia </a:t>
            </a:r>
            <a:r>
              <a:rPr lang="fr-FR" sz="800" kern="1200" dirty="0" smtClean="0">
                <a:solidFill>
                  <a:schemeClr val="tx1"/>
                </a:solidFill>
                <a:effectLst/>
                <a:latin typeface="+mn-lt"/>
                <a:ea typeface="+mn-ea"/>
                <a:cs typeface="+mn-cs"/>
              </a:rPr>
              <a:t>(</a:t>
            </a:r>
            <a:r>
              <a:rPr lang="fr-FR" sz="800" kern="1200" dirty="0" err="1" smtClean="0">
                <a:solidFill>
                  <a:schemeClr val="tx1"/>
                </a:solidFill>
                <a:effectLst/>
                <a:latin typeface="+mn-lt"/>
                <a:ea typeface="+mn-ea"/>
                <a:cs typeface="+mn-cs"/>
              </a:rPr>
              <a:t>Vanillosmopsis Erythropappa</a:t>
            </a:r>
            <a:r>
              <a:rPr lang="fr-FR" sz="800" kern="1200" dirty="0" smtClean="0">
                <a:solidFill>
                  <a:schemeClr val="tx1"/>
                </a:solidFill>
                <a:effectLst/>
                <a:latin typeface="+mn-lt"/>
                <a:ea typeface="+mn-ea"/>
                <a:cs typeface="+mn-cs"/>
              </a:rPr>
              <a:t>) where it is highly concentrated in its most active form. Extremely powerful, it is effective at very low doses.</a:t>
            </a:r>
          </a:p>
          <a:p>
            <a:r>
              <a:rPr lang="fr-FR" sz="800" kern="1200" dirty="0" smtClean="0">
                <a:solidFill>
                  <a:schemeClr val="tx1"/>
                </a:solidFill>
                <a:effectLst/>
                <a:latin typeface="+mn-lt"/>
                <a:ea typeface="+mn-ea"/>
                <a:cs typeface="+mn-cs"/>
              </a:rPr>
              <a:t>Calendula has been used since the Middle Ages for its cosmetic and medicinal properties. At that time some people </a:t>
            </a:r>
            <a:r>
              <a:rPr lang="fr-FR" sz="1200" b="0" i="0" kern="1200" dirty="0" smtClean="0">
                <a:solidFill>
                  <a:schemeClr val="tx1"/>
                </a:solidFill>
                <a:effectLst/>
                <a:latin typeface="+mn-lt"/>
                <a:ea typeface="+mn-ea"/>
                <a:cs typeface="+mn-cs"/>
              </a:rPr>
              <a:t>even used it against insect bites and reptile bites.</a:t>
            </a:r>
            <a:endParaRPr lang="fr-FR" sz="800" kern="1200" dirty="0" smtClean="0">
              <a:solidFill>
                <a:schemeClr val="tx1"/>
              </a:solidFill>
              <a:effectLst/>
              <a:latin typeface="+mn-lt"/>
              <a:ea typeface="+mn-ea"/>
              <a:cs typeface="+mn-cs"/>
            </a:endParaRPr>
          </a:p>
          <a:p>
            <a:endParaRPr lang="fr-FR" sz="800" b="1" kern="1200" dirty="0" smtClean="0">
              <a:solidFill>
                <a:schemeClr val="tx1"/>
              </a:solidFill>
              <a:effectLst/>
              <a:latin typeface="+mn-lt"/>
              <a:ea typeface="+mn-ea"/>
              <a:cs typeface="+mn-cs"/>
            </a:endParaRPr>
          </a:p>
          <a:p>
            <a:r>
              <a:rPr lang="fr-FR" sz="800" b="0" kern="1200" dirty="0" smtClean="0">
                <a:solidFill>
                  <a:schemeClr val="tx1"/>
                </a:solidFill>
                <a:effectLst/>
                <a:latin typeface="+mn-lt"/>
                <a:ea typeface="+mn-ea"/>
                <a:cs typeface="+mn-cs"/>
              </a:rPr>
              <a:t>And finally, thanks to </a:t>
            </a:r>
            <a:r>
              <a:rPr lang="fr-FR" sz="800" b="0" kern="1200" dirty="0" err="1" smtClean="0">
                <a:solidFill>
                  <a:schemeClr val="tx1"/>
                </a:solidFill>
                <a:effectLst/>
                <a:latin typeface="+mn-lt"/>
                <a:ea typeface="+mn-ea"/>
                <a:cs typeface="+mn-cs"/>
              </a:rPr>
              <a:t>postbiotics </a:t>
            </a:r>
            <a:r>
              <a:rPr lang="fr-FR" sz="800" b="0" kern="1200" baseline="0" dirty="0" smtClean="0">
                <a:solidFill>
                  <a:schemeClr val="tx1"/>
                </a:solidFill>
                <a:effectLst/>
                <a:latin typeface="+mn-lt"/>
                <a:ea typeface="+mn-ea"/>
                <a:cs typeface="+mn-cs"/>
              </a:rPr>
              <a:t>(lactic acid), we will restore the balance of the skin's </a:t>
            </a:r>
            <a:r>
              <a:rPr lang="fr-FR" sz="800" b="0" kern="1200" baseline="0" dirty="0" err="1" smtClean="0">
                <a:solidFill>
                  <a:schemeClr val="tx1"/>
                </a:solidFill>
                <a:effectLst/>
                <a:latin typeface="+mn-lt"/>
                <a:ea typeface="+mn-ea"/>
                <a:cs typeface="+mn-cs"/>
              </a:rPr>
              <a:t>eco-system. </a:t>
            </a:r>
            <a:r>
              <a:rPr lang="fr-FR" sz="800" b="1" kern="1200" dirty="0" smtClean="0">
                <a:solidFill>
                  <a:schemeClr val="tx1"/>
                </a:solidFill>
                <a:effectLst/>
                <a:latin typeface="+mn-lt"/>
                <a:ea typeface="+mn-ea"/>
                <a:cs typeface="+mn-cs"/>
              </a:rPr>
              <a:t/>
            </a:r>
            <a:br>
              <a:rPr lang="fr-FR" sz="800" b="1" kern="1200" dirty="0" smtClean="0">
                <a:solidFill>
                  <a:schemeClr val="tx1"/>
                </a:solidFill>
                <a:effectLst/>
                <a:latin typeface="+mn-lt"/>
                <a:ea typeface="+mn-ea"/>
                <a:cs typeface="+mn-cs"/>
              </a:rPr>
            </a:br>
            <a:r>
              <a:rPr lang="fr-FR" sz="800" kern="1200" dirty="0" err="1" smtClean="0">
                <a:solidFill>
                  <a:schemeClr val="tx1"/>
                </a:solidFill>
                <a:effectLst/>
                <a:latin typeface="+mn-lt"/>
                <a:ea typeface="+mn-ea"/>
                <a:cs typeface="+mn-cs"/>
              </a:rPr>
              <a:t>Postbiotics </a:t>
            </a:r>
            <a:r>
              <a:rPr lang="fr-FR" sz="800" kern="1200" dirty="0" smtClean="0">
                <a:solidFill>
                  <a:schemeClr val="tx1"/>
                </a:solidFill>
                <a:effectLst/>
                <a:latin typeface="+mn-lt"/>
                <a:ea typeface="+mn-ea"/>
                <a:cs typeface="+mn-cs"/>
              </a:rPr>
              <a:t>are molecules produced by the good bacteria that make up the skin </a:t>
            </a:r>
            <a:r>
              <a:rPr lang="fr-FR" sz="800" kern="1200" dirty="0" err="1" smtClean="0">
                <a:solidFill>
                  <a:schemeClr val="tx1"/>
                </a:solidFill>
                <a:effectLst/>
                <a:latin typeface="+mn-lt"/>
                <a:ea typeface="+mn-ea"/>
                <a:cs typeface="+mn-cs"/>
              </a:rPr>
              <a:t>microbiome. </a:t>
            </a:r>
            <a:r>
              <a:rPr lang="fr-FR" sz="800" kern="1200" dirty="0" smtClean="0">
                <a:solidFill>
                  <a:schemeClr val="tx1"/>
                </a:solidFill>
                <a:effectLst/>
                <a:latin typeface="+mn-lt"/>
                <a:ea typeface="+mn-ea"/>
                <a:cs typeface="+mn-cs"/>
              </a:rPr>
              <a:t>They help maintain an environment conducive to the proper development of these bacteria and thus contribute to the optimal balance of the skin's </a:t>
            </a:r>
            <a:r>
              <a:rPr lang="fr-FR" sz="800" kern="1200" dirty="0" err="1" smtClean="0">
                <a:solidFill>
                  <a:schemeClr val="tx1"/>
                </a:solidFill>
                <a:effectLst/>
                <a:latin typeface="+mn-lt"/>
                <a:ea typeface="+mn-ea"/>
                <a:cs typeface="+mn-cs"/>
              </a:rPr>
              <a:t>eco-system. </a:t>
            </a:r>
            <a:r>
              <a:rPr lang="fr-FR" sz="800" kern="1200" dirty="0" smtClean="0">
                <a:solidFill>
                  <a:schemeClr val="tx1"/>
                </a:solidFill>
                <a:effectLst/>
                <a:latin typeface="+mn-lt"/>
                <a:ea typeface="+mn-ea"/>
                <a:cs typeface="+mn-cs"/>
              </a:rPr>
              <a:t>Naturally present in our body, lactic acid is a </a:t>
            </a:r>
            <a:r>
              <a:rPr lang="fr-FR" sz="800" kern="1200" dirty="0" err="1" smtClean="0">
                <a:solidFill>
                  <a:schemeClr val="tx1"/>
                </a:solidFill>
                <a:effectLst/>
                <a:latin typeface="+mn-lt"/>
                <a:ea typeface="+mn-ea"/>
                <a:cs typeface="+mn-cs"/>
              </a:rPr>
              <a:t>postbiotic </a:t>
            </a:r>
            <a:r>
              <a:rPr lang="fr-FR" sz="800" kern="1200" dirty="0" smtClean="0">
                <a:solidFill>
                  <a:schemeClr val="tx1"/>
                </a:solidFill>
                <a:effectLst/>
                <a:latin typeface="+mn-lt"/>
                <a:ea typeface="+mn-ea"/>
                <a:cs typeface="+mn-cs"/>
              </a:rPr>
              <a:t>which, by maintaining the acidic pH of the skin (around 5.5), actively participates in maintaining this environment. The lactic acid selected by Yon-Ka is 100% of natural origin, obtained by fermentation of sugar cane, and is </a:t>
            </a:r>
            <a:r>
              <a:rPr lang="fr-FR" sz="800" kern="1200" dirty="0" err="1" smtClean="0">
                <a:solidFill>
                  <a:schemeClr val="tx1"/>
                </a:solidFill>
                <a:effectLst/>
                <a:latin typeface="+mn-lt"/>
                <a:ea typeface="+mn-ea"/>
                <a:cs typeface="+mn-cs"/>
              </a:rPr>
              <a:t>ecocert </a:t>
            </a:r>
            <a:r>
              <a:rPr lang="fr-FR" sz="800" kern="1200" dirty="0" smtClean="0">
                <a:solidFill>
                  <a:schemeClr val="tx1"/>
                </a:solidFill>
                <a:effectLst/>
                <a:latin typeface="+mn-lt"/>
                <a:ea typeface="+mn-ea"/>
                <a:cs typeface="+mn-cs"/>
              </a:rPr>
              <a:t>certified.</a:t>
            </a:r>
          </a:p>
          <a:p>
            <a:pPr marL="0" indent="0">
              <a:lnSpc>
                <a:spcPct val="120000"/>
              </a:lnSpc>
              <a:buNone/>
            </a:pPr>
            <a:endParaRPr lang="fr-FR" sz="1200" dirty="0" smtClean="0"/>
          </a:p>
          <a:p>
            <a:r>
              <a:rPr lang="fr-FR" dirty="0" smtClean="0"/>
              <a:t>This </a:t>
            </a:r>
            <a:r>
              <a:rPr lang="fr-FR" baseline="0" dirty="0" smtClean="0"/>
              <a:t>formula is the right balance for a clean, healthy, soothed and blemish-free skin. </a:t>
            </a:r>
            <a:endParaRPr lang="fr-FR" dirty="0" smtClean="0"/>
          </a:p>
        </p:txBody>
      </p:sp>
      <p:sp>
        <p:nvSpPr>
          <p:cNvPr id="4" name="Espace réservé du numéro de diapositive 3"/>
          <p:cNvSpPr>
            <a:spLocks noGrp="1"/>
          </p:cNvSpPr>
          <p:nvPr>
            <p:ph type="sldNum" sz="quarter" idx="10"/>
          </p:nvPr>
        </p:nvSpPr>
        <p:spPr/>
        <p:txBody>
          <a:bodyPr/>
          <a:lstStyle/>
          <a:p>
            <a:fld id="{1E75D512-6B45-4599-B546-A08B6EF7031D}" type="slidenum">
              <a:rPr lang="fr-FR" smtClean="0"/>
              <a:t>15</a:t>
            </a:fld>
            <a:endParaRPr lang="fr-FR"/>
          </a:p>
        </p:txBody>
      </p:sp>
    </p:spTree>
    <p:extLst>
      <p:ext uri="{BB962C8B-B14F-4D97-AF65-F5344CB8AC3E}">
        <p14:creationId xmlns:p14="http://schemas.microsoft.com/office/powerpoint/2010/main" val="24589719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dirty="0" smtClean="0"/>
              <a:t>Our formula reflects our pillars of natural efficiency </a:t>
            </a:r>
            <a:r>
              <a:rPr lang="fr-FR" sz="1200" baseline="0" dirty="0" smtClean="0"/>
              <a:t>and formulation excellence. </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baseline="0" dirty="0" smtClean="0"/>
              <a:t>Indeed, this formula contains 95% of ingredients of natural origin, it is alcohol-free, preservative-free and </a:t>
            </a:r>
            <a:r>
              <a:rPr lang="fr-FR" sz="1200" baseline="0" dirty="0" err="1" smtClean="0"/>
              <a:t>paraben-free</a:t>
            </a:r>
            <a:r>
              <a:rPr lang="fr-FR" sz="1200" baseline="0" dirty="0" smtClean="0"/>
              <a:t>. </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baseline="0" dirty="0" smtClean="0"/>
              <a:t>And finally </a:t>
            </a:r>
            <a:r>
              <a:rPr lang="fr-FR" sz="1200" baseline="0" dirty="0" err="1" smtClean="0"/>
              <a:t>vegan </a:t>
            </a:r>
            <a:r>
              <a:rPr lang="fr-FR" sz="1200" baseline="0" dirty="0" smtClean="0"/>
              <a:t>and gluten free.</a:t>
            </a:r>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baseline="0" dirty="0" smtClean="0"/>
          </a:p>
          <a:p>
            <a:endParaRPr lang="fr-FR" dirty="0"/>
          </a:p>
        </p:txBody>
      </p:sp>
      <p:sp>
        <p:nvSpPr>
          <p:cNvPr id="4" name="Espace réservé du numéro de diapositive 3"/>
          <p:cNvSpPr>
            <a:spLocks noGrp="1"/>
          </p:cNvSpPr>
          <p:nvPr>
            <p:ph type="sldNum" sz="quarter" idx="10"/>
          </p:nvPr>
        </p:nvSpPr>
        <p:spPr/>
        <p:txBody>
          <a:bodyPr/>
          <a:lstStyle/>
          <a:p>
            <a:fld id="{1E75D512-6B45-4599-B546-A08B6EF7031D}" type="slidenum">
              <a:rPr lang="fr-FR" smtClean="0"/>
              <a:t>16</a:t>
            </a:fld>
            <a:endParaRPr lang="fr-FR"/>
          </a:p>
        </p:txBody>
      </p:sp>
    </p:spTree>
    <p:extLst>
      <p:ext uri="{BB962C8B-B14F-4D97-AF65-F5344CB8AC3E}">
        <p14:creationId xmlns:p14="http://schemas.microsoft.com/office/powerpoint/2010/main" val="16688595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dirty="0" smtClean="0">
                <a:solidFill>
                  <a:schemeClr val="tx1"/>
                </a:solidFill>
                <a:latin typeface="+mn-lt"/>
                <a:ea typeface="+mn-ea"/>
                <a:cs typeface="+mn-cs"/>
              </a:rPr>
              <a:t>Use test, application 2 to 3 times a day for 4 consecutive weeks, locally on the imperfections of the face and neck, by 21 adult female volunteers, aged 20 to 43, with mixed skin with an oily or greasy tendency and an acneic tendency.</a:t>
            </a:r>
          </a:p>
          <a:p>
            <a:pPr marL="0" indent="0">
              <a:buNone/>
            </a:pPr>
            <a:r>
              <a:rPr lang="fr-FR" sz="1200" dirty="0" smtClean="0"/>
              <a:t>Disappearance of small </a:t>
            </a:r>
            <a:r>
              <a:rPr lang="fr-FR" sz="1200" baseline="0" dirty="0" smtClean="0"/>
              <a:t>imperfections without leaving a visible trace.</a:t>
            </a:r>
          </a:p>
          <a:p>
            <a:pPr marL="0" indent="0">
              <a:buNone/>
            </a:pPr>
            <a:r>
              <a:rPr lang="fr-FR" sz="1200" dirty="0" smtClean="0"/>
              <a:t>Faster efficiency</a:t>
            </a:r>
          </a:p>
          <a:p>
            <a:pPr marL="0" indent="0">
              <a:buNone/>
            </a:pPr>
            <a:endParaRPr lang="fr-FR" sz="1200" dirty="0" smtClean="0"/>
          </a:p>
          <a:p>
            <a:endParaRPr lang="fr-FR" dirty="0" smtClean="0"/>
          </a:p>
          <a:p>
            <a:endParaRPr lang="fr-FR" dirty="0" smtClean="0"/>
          </a:p>
          <a:p>
            <a:endParaRPr lang="fr-FR" dirty="0"/>
          </a:p>
        </p:txBody>
      </p:sp>
      <p:sp>
        <p:nvSpPr>
          <p:cNvPr id="4" name="Espace réservé du numéro de diapositive 3"/>
          <p:cNvSpPr>
            <a:spLocks noGrp="1"/>
          </p:cNvSpPr>
          <p:nvPr>
            <p:ph type="sldNum" sz="quarter" idx="10"/>
          </p:nvPr>
        </p:nvSpPr>
        <p:spPr/>
        <p:txBody>
          <a:bodyPr/>
          <a:lstStyle/>
          <a:p>
            <a:fld id="{1E75D512-6B45-4599-B546-A08B6EF7031D}" type="slidenum">
              <a:rPr lang="fr-FR" smtClean="0"/>
              <a:t>17</a:t>
            </a:fld>
            <a:endParaRPr lang="fr-FR"/>
          </a:p>
        </p:txBody>
      </p:sp>
    </p:spTree>
    <p:extLst>
      <p:ext uri="{BB962C8B-B14F-4D97-AF65-F5344CB8AC3E}">
        <p14:creationId xmlns:p14="http://schemas.microsoft.com/office/powerpoint/2010/main" val="13939282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Let's </a:t>
            </a:r>
            <a:r>
              <a:rPr lang="fr-FR" baseline="0" dirty="0" smtClean="0"/>
              <a:t>now look at the specific use of SOS SPOT roll-on. </a:t>
            </a:r>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75D512-6B45-4599-B546-A08B6EF7031D}"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t>18</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533169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Shake SOS </a:t>
            </a:r>
            <a:r>
              <a:rPr lang="fr-FR" baseline="0" dirty="0" smtClean="0"/>
              <a:t>SPOT roll-on </a:t>
            </a:r>
            <a:r>
              <a:rPr lang="fr-FR" dirty="0" smtClean="0"/>
              <a:t>before use. </a:t>
            </a:r>
          </a:p>
          <a:p>
            <a:r>
              <a:rPr lang="fr-FR" baseline="0" dirty="0" smtClean="0"/>
              <a:t>Apply morning and evening to clean skin, then apply your usual skin care product. </a:t>
            </a:r>
          </a:p>
          <a:p>
            <a:r>
              <a:rPr lang="fr-FR" baseline="0" dirty="0" smtClean="0"/>
              <a:t>Reapply throughout the day. </a:t>
            </a:r>
          </a:p>
          <a:p>
            <a:endParaRPr lang="fr-FR" baseline="0" dirty="0" smtClean="0"/>
          </a:p>
          <a:p>
            <a:r>
              <a:rPr lang="fr-FR" baseline="0" dirty="0" smtClean="0"/>
              <a:t>It is therefore a nomadic product that can be slipped into your bag or pocket, with zero constraints!</a:t>
            </a:r>
          </a:p>
          <a:p>
            <a:endParaRPr lang="fr-FR"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fr-FR" baseline="0" dirty="0" smtClean="0"/>
              <a:t>Moreover, 100% of the subjects who tested the product (internal test </a:t>
            </a:r>
            <a:r>
              <a:rPr lang="fr-FR" sz="1200" dirty="0" smtClean="0"/>
              <a:t>with the new ballpoint packaging </a:t>
            </a:r>
            <a:r>
              <a:rPr lang="fr-FR" sz="1200" baseline="0" dirty="0" smtClean="0"/>
              <a:t>on 12 subjects)</a:t>
            </a:r>
            <a:r>
              <a:rPr lang="fr-FR" baseline="0" dirty="0" smtClean="0"/>
              <a:t>, considered that it was practical to apply, that it allowed a precise and fast application. </a:t>
            </a:r>
            <a:endParaRPr lang="fr-FR" baseline="0" dirty="0"/>
          </a:p>
        </p:txBody>
      </p:sp>
      <p:sp>
        <p:nvSpPr>
          <p:cNvPr id="4" name="Espace réservé du numéro de diapositive 3"/>
          <p:cNvSpPr>
            <a:spLocks noGrp="1"/>
          </p:cNvSpPr>
          <p:nvPr>
            <p:ph type="sldNum" sz="quarter" idx="10"/>
          </p:nvPr>
        </p:nvSpPr>
        <p:spPr/>
        <p:txBody>
          <a:bodyPr/>
          <a:lstStyle/>
          <a:p>
            <a:fld id="{1E75D512-6B45-4599-B546-A08B6EF7031D}" type="slidenum">
              <a:rPr lang="fr-FR" smtClean="0"/>
              <a:t>19</a:t>
            </a:fld>
            <a:endParaRPr lang="fr-FR"/>
          </a:p>
        </p:txBody>
      </p:sp>
    </p:spTree>
    <p:extLst>
      <p:ext uri="{BB962C8B-B14F-4D97-AF65-F5344CB8AC3E}">
        <p14:creationId xmlns:p14="http://schemas.microsoft.com/office/powerpoint/2010/main" val="21829535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We </a:t>
            </a:r>
            <a:r>
              <a:rPr lang="fr-FR" baseline="0" dirty="0" smtClean="0"/>
              <a:t>suggest that you start with some context. Indeed, a common misconception is that imperfections only affect teenagers. This is not true! It's a universal concern that affects everyone, from time to time or for a longer period of time. </a:t>
            </a:r>
          </a:p>
          <a:p>
            <a:endParaRPr lang="fr-FR" dirty="0"/>
          </a:p>
        </p:txBody>
      </p:sp>
      <p:sp>
        <p:nvSpPr>
          <p:cNvPr id="4" name="Espace réservé du numéro de diapositive 3"/>
          <p:cNvSpPr>
            <a:spLocks noGrp="1"/>
          </p:cNvSpPr>
          <p:nvPr>
            <p:ph type="sldNum" sz="quarter" idx="10"/>
          </p:nvPr>
        </p:nvSpPr>
        <p:spPr/>
        <p:txBody>
          <a:bodyPr/>
          <a:lstStyle/>
          <a:p>
            <a:fld id="{1E75D512-6B45-4599-B546-A08B6EF7031D}" type="slidenum">
              <a:rPr lang="fr-FR" smtClean="0"/>
              <a:t>2</a:t>
            </a:fld>
            <a:endParaRPr lang="fr-FR"/>
          </a:p>
        </p:txBody>
      </p:sp>
    </p:spTree>
    <p:extLst>
      <p:ext uri="{BB962C8B-B14F-4D97-AF65-F5344CB8AC3E}">
        <p14:creationId xmlns:p14="http://schemas.microsoft.com/office/powerpoint/2010/main" val="30953582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75D512-6B45-4599-B546-A08B6EF7031D}"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t>20</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992821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1E75D512-6B45-4599-B546-A08B6EF7031D}" type="slidenum">
              <a:rPr lang="fr-FR" smtClean="0"/>
              <a:t>21</a:t>
            </a:fld>
            <a:endParaRPr lang="fr-FR"/>
          </a:p>
        </p:txBody>
      </p:sp>
    </p:spTree>
    <p:extLst>
      <p:ext uri="{BB962C8B-B14F-4D97-AF65-F5344CB8AC3E}">
        <p14:creationId xmlns:p14="http://schemas.microsoft.com/office/powerpoint/2010/main" val="2480144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75D512-6B45-4599-B546-A08B6EF7031D}"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t>22</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4598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dirty="0" smtClean="0">
                <a:ea typeface="Roboto" panose="02000000000000000000" pitchFamily="2" charset="0"/>
              </a:rPr>
              <a:t>In the case of </a:t>
            </a:r>
            <a:r>
              <a:rPr lang="fr-FR" sz="1200" baseline="0" dirty="0" smtClean="0">
                <a:ea typeface="Roboto" panose="02000000000000000000" pitchFamily="2" charset="0"/>
              </a:rPr>
              <a:t>diffuse imperfections, we recommend making </a:t>
            </a:r>
            <a:r>
              <a:rPr lang="fr-FR" sz="1200" dirty="0" smtClean="0">
                <a:ea typeface="Roboto" panose="02000000000000000000" pitchFamily="2" charset="0"/>
              </a:rPr>
              <a:t>compresses of JUVENIL. Leave on for 5 to 10 minutes. </a:t>
            </a:r>
            <a:endParaRPr lang="fr-FR" dirty="0"/>
          </a:p>
        </p:txBody>
      </p:sp>
      <p:sp>
        <p:nvSpPr>
          <p:cNvPr id="4" name="Espace réservé du numéro de diapositive 3"/>
          <p:cNvSpPr>
            <a:spLocks noGrp="1"/>
          </p:cNvSpPr>
          <p:nvPr>
            <p:ph type="sldNum" sz="quarter" idx="10"/>
          </p:nvPr>
        </p:nvSpPr>
        <p:spPr/>
        <p:txBody>
          <a:bodyPr/>
          <a:lstStyle/>
          <a:p>
            <a:fld id="{1E75D512-6B45-4599-B546-A08B6EF7031D}" type="slidenum">
              <a:rPr lang="fr-FR" smtClean="0"/>
              <a:t>23</a:t>
            </a:fld>
            <a:endParaRPr lang="fr-FR"/>
          </a:p>
        </p:txBody>
      </p:sp>
    </p:spTree>
    <p:extLst>
      <p:ext uri="{BB962C8B-B14F-4D97-AF65-F5344CB8AC3E}">
        <p14:creationId xmlns:p14="http://schemas.microsoft.com/office/powerpoint/2010/main" val="866927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dirty="0" smtClean="0">
                <a:ea typeface="Roboto" panose="02000000000000000000" pitchFamily="2" charset="0"/>
              </a:rPr>
              <a:t>In the case of </a:t>
            </a:r>
            <a:r>
              <a:rPr lang="fr-FR" sz="1200" baseline="0" dirty="0" smtClean="0">
                <a:ea typeface="Roboto" panose="02000000000000000000" pitchFamily="2" charset="0"/>
              </a:rPr>
              <a:t>localized ingrown </a:t>
            </a:r>
            <a:r>
              <a:rPr lang="fr-FR" sz="1200" dirty="0" smtClean="0">
                <a:ea typeface="Roboto" panose="02000000000000000000" pitchFamily="2" charset="0"/>
              </a:rPr>
              <a:t>hairs</a:t>
            </a:r>
            <a:r>
              <a:rPr lang="fr-FR" sz="1200" baseline="0" dirty="0" smtClean="0">
                <a:ea typeface="Roboto" panose="02000000000000000000" pitchFamily="2" charset="0"/>
              </a:rPr>
              <a:t>, we recommend the use of </a:t>
            </a:r>
            <a:r>
              <a:rPr lang="fr-FR" sz="1200" dirty="0" smtClean="0">
                <a:ea typeface="Roboto" panose="02000000000000000000" pitchFamily="2" charset="0"/>
              </a:rPr>
              <a:t>SOS SPOT roll-on.</a:t>
            </a:r>
          </a:p>
          <a:p>
            <a:endParaRPr lang="fr-FR" dirty="0"/>
          </a:p>
        </p:txBody>
      </p:sp>
      <p:sp>
        <p:nvSpPr>
          <p:cNvPr id="4" name="Espace réservé du numéro de diapositive 3"/>
          <p:cNvSpPr>
            <a:spLocks noGrp="1"/>
          </p:cNvSpPr>
          <p:nvPr>
            <p:ph type="sldNum" sz="quarter" idx="10"/>
          </p:nvPr>
        </p:nvSpPr>
        <p:spPr/>
        <p:txBody>
          <a:bodyPr/>
          <a:lstStyle/>
          <a:p>
            <a:fld id="{1E75D512-6B45-4599-B546-A08B6EF7031D}" type="slidenum">
              <a:rPr lang="fr-FR" smtClean="0"/>
              <a:t>24</a:t>
            </a:fld>
            <a:endParaRPr lang="fr-FR"/>
          </a:p>
        </p:txBody>
      </p:sp>
    </p:spTree>
    <p:extLst>
      <p:ext uri="{BB962C8B-B14F-4D97-AF65-F5344CB8AC3E}">
        <p14:creationId xmlns:p14="http://schemas.microsoft.com/office/powerpoint/2010/main" val="11244014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dirty="0" smtClean="0">
                <a:ea typeface="Roboto" panose="02000000000000000000" pitchFamily="2" charset="0"/>
              </a:rPr>
              <a:t>In the case of localized blemishes, </a:t>
            </a:r>
            <a:r>
              <a:rPr lang="fr-FR" sz="1200" baseline="0" dirty="0" smtClean="0">
                <a:ea typeface="Roboto" panose="02000000000000000000" pitchFamily="2" charset="0"/>
              </a:rPr>
              <a:t>we recommend the use of </a:t>
            </a:r>
            <a:r>
              <a:rPr lang="fr-FR" sz="1200" dirty="0" smtClean="0">
                <a:ea typeface="Roboto" panose="02000000000000000000" pitchFamily="2" charset="0"/>
              </a:rPr>
              <a:t>SOS SPOT roll-on. In this case, </a:t>
            </a:r>
            <a:r>
              <a:rPr lang="fr-FR" sz="1200" baseline="0" dirty="0" smtClean="0">
                <a:ea typeface="Roboto" panose="02000000000000000000" pitchFamily="2" charset="0"/>
              </a:rPr>
              <a:t>the appearance of blemishes is linked to a hormonal fluctuation when the pill is stopped. </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baseline="0" dirty="0" smtClean="0">
                <a:ea typeface="Roboto" panose="02000000000000000000" pitchFamily="2" charset="0"/>
              </a:rPr>
              <a:t>In the context of menopause or pregnancy, this type of imperfection is frequent.</a:t>
            </a:r>
            <a:endParaRPr lang="fr-FR" sz="1200" dirty="0" smtClean="0">
              <a:ea typeface="Roboto" panose="02000000000000000000" pitchFamily="2" charset="0"/>
            </a:endParaRPr>
          </a:p>
          <a:p>
            <a:endParaRPr lang="fr-FR" dirty="0"/>
          </a:p>
        </p:txBody>
      </p:sp>
      <p:sp>
        <p:nvSpPr>
          <p:cNvPr id="4" name="Espace réservé du numéro de diapositive 3"/>
          <p:cNvSpPr>
            <a:spLocks noGrp="1"/>
          </p:cNvSpPr>
          <p:nvPr>
            <p:ph type="sldNum" sz="quarter" idx="10"/>
          </p:nvPr>
        </p:nvSpPr>
        <p:spPr/>
        <p:txBody>
          <a:bodyPr/>
          <a:lstStyle/>
          <a:p>
            <a:fld id="{1E75D512-6B45-4599-B546-A08B6EF7031D}" type="slidenum">
              <a:rPr lang="fr-FR" smtClean="0"/>
              <a:t>25</a:t>
            </a:fld>
            <a:endParaRPr lang="fr-FR"/>
          </a:p>
        </p:txBody>
      </p:sp>
    </p:spTree>
    <p:extLst>
      <p:ext uri="{BB962C8B-B14F-4D97-AF65-F5344CB8AC3E}">
        <p14:creationId xmlns:p14="http://schemas.microsoft.com/office/powerpoint/2010/main" val="34265481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dirty="0" smtClean="0">
                <a:ea typeface="Roboto" panose="02000000000000000000" pitchFamily="2" charset="0"/>
              </a:rPr>
              <a:t>Here the blemishes are localized but given the area, </a:t>
            </a:r>
            <a:r>
              <a:rPr lang="fr-FR" sz="1200" baseline="0" dirty="0" smtClean="0">
                <a:ea typeface="Roboto" panose="02000000000000000000" pitchFamily="2" charset="0"/>
              </a:rPr>
              <a:t>we recommend the use of </a:t>
            </a:r>
            <a:r>
              <a:rPr lang="fr-FR" sz="1200" dirty="0" smtClean="0">
                <a:ea typeface="Roboto" panose="02000000000000000000" pitchFamily="2" charset="0"/>
              </a:rPr>
              <a:t>JUVENIL.</a:t>
            </a:r>
          </a:p>
          <a:p>
            <a:endParaRPr lang="fr-FR" dirty="0"/>
          </a:p>
        </p:txBody>
      </p:sp>
      <p:sp>
        <p:nvSpPr>
          <p:cNvPr id="4" name="Espace réservé du numéro de diapositive 3"/>
          <p:cNvSpPr>
            <a:spLocks noGrp="1"/>
          </p:cNvSpPr>
          <p:nvPr>
            <p:ph type="sldNum" sz="quarter" idx="10"/>
          </p:nvPr>
        </p:nvSpPr>
        <p:spPr/>
        <p:txBody>
          <a:bodyPr/>
          <a:lstStyle/>
          <a:p>
            <a:fld id="{1E75D512-6B45-4599-B546-A08B6EF7031D}" type="slidenum">
              <a:rPr lang="fr-FR" smtClean="0"/>
              <a:t>26</a:t>
            </a:fld>
            <a:endParaRPr lang="fr-FR"/>
          </a:p>
        </p:txBody>
      </p:sp>
    </p:spTree>
    <p:extLst>
      <p:ext uri="{BB962C8B-B14F-4D97-AF65-F5344CB8AC3E}">
        <p14:creationId xmlns:p14="http://schemas.microsoft.com/office/powerpoint/2010/main" val="19139524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dirty="0" smtClean="0">
                <a:ea typeface="Roboto" panose="02000000000000000000" pitchFamily="2" charset="0"/>
              </a:rPr>
              <a:t>In this case, we recommend using JUVENIL at home as a </a:t>
            </a:r>
            <a:r>
              <a:rPr lang="fr-FR" sz="1200" baseline="0" dirty="0" smtClean="0">
                <a:ea typeface="Roboto" panose="02000000000000000000" pitchFamily="2" charset="0"/>
              </a:rPr>
              <a:t>compress and mixing it with the treatment cream. During the day, this young man can apply SOS SPOT roll-on locally. </a:t>
            </a:r>
            <a:endParaRPr lang="fr-FR" sz="1200" dirty="0" smtClean="0">
              <a:ea typeface="Roboto" panose="02000000000000000000" pitchFamily="2" charset="0"/>
            </a:endParaRPr>
          </a:p>
          <a:p>
            <a:endParaRPr lang="fr-FR" dirty="0"/>
          </a:p>
        </p:txBody>
      </p:sp>
      <p:sp>
        <p:nvSpPr>
          <p:cNvPr id="4" name="Espace réservé du numéro de diapositive 3"/>
          <p:cNvSpPr>
            <a:spLocks noGrp="1"/>
          </p:cNvSpPr>
          <p:nvPr>
            <p:ph type="sldNum" sz="quarter" idx="10"/>
          </p:nvPr>
        </p:nvSpPr>
        <p:spPr/>
        <p:txBody>
          <a:bodyPr/>
          <a:lstStyle/>
          <a:p>
            <a:fld id="{1E75D512-6B45-4599-B546-A08B6EF7031D}" type="slidenum">
              <a:rPr lang="fr-FR" smtClean="0"/>
              <a:t>27</a:t>
            </a:fld>
            <a:endParaRPr lang="fr-FR"/>
          </a:p>
        </p:txBody>
      </p:sp>
    </p:spTree>
    <p:extLst>
      <p:ext uri="{BB962C8B-B14F-4D97-AF65-F5344CB8AC3E}">
        <p14:creationId xmlns:p14="http://schemas.microsoft.com/office/powerpoint/2010/main" val="12519102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Friction, heat, humidity, clogged pores </a:t>
            </a:r>
            <a:r>
              <a:rPr lang="fr-FR" baseline="0" dirty="0" smtClean="0"/>
              <a:t>are the ideal terrain for the </a:t>
            </a:r>
            <a:r>
              <a:rPr lang="fr-FR" dirty="0" smtClean="0"/>
              <a:t>propagation of micro-organisms. When wearing a mask, imperfections are </a:t>
            </a:r>
            <a:r>
              <a:rPr lang="fr-FR" baseline="0" dirty="0" smtClean="0"/>
              <a:t>generally located on the lower part of the face. </a:t>
            </a:r>
          </a:p>
          <a:p>
            <a:r>
              <a:rPr lang="fr-FR" baseline="0" dirty="0" smtClean="0"/>
              <a:t>We recommend the use of SOS SPOT roll-on. The skin is also often sensitized, think of our sensitive range! </a:t>
            </a:r>
            <a:endParaRPr lang="fr-FR" dirty="0"/>
          </a:p>
        </p:txBody>
      </p:sp>
      <p:sp>
        <p:nvSpPr>
          <p:cNvPr id="4" name="Espace réservé du numéro de diapositive 3"/>
          <p:cNvSpPr>
            <a:spLocks noGrp="1"/>
          </p:cNvSpPr>
          <p:nvPr>
            <p:ph type="sldNum" sz="quarter" idx="10"/>
          </p:nvPr>
        </p:nvSpPr>
        <p:spPr/>
        <p:txBody>
          <a:bodyPr/>
          <a:lstStyle/>
          <a:p>
            <a:fld id="{1E75D512-6B45-4599-B546-A08B6EF7031D}" type="slidenum">
              <a:rPr lang="fr-FR" smtClean="0"/>
              <a:t>28</a:t>
            </a:fld>
            <a:endParaRPr lang="fr-FR"/>
          </a:p>
        </p:txBody>
      </p:sp>
    </p:spTree>
    <p:extLst>
      <p:ext uri="{BB962C8B-B14F-4D97-AF65-F5344CB8AC3E}">
        <p14:creationId xmlns:p14="http://schemas.microsoft.com/office/powerpoint/2010/main" val="165958902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We </a:t>
            </a:r>
            <a:r>
              <a:rPr lang="fr-FR" baseline="0" dirty="0" smtClean="0"/>
              <a:t>have seen which product for which imperfection. </a:t>
            </a:r>
          </a:p>
          <a:p>
            <a:r>
              <a:rPr lang="fr-FR" baseline="0" dirty="0" smtClean="0"/>
              <a:t>Let's take a look at the ideal skincare routine for flawless skin. </a:t>
            </a:r>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75D512-6B45-4599-B546-A08B6EF7031D}"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t>29</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163368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b="0" i="0" kern="1200" dirty="0" smtClean="0">
                <a:solidFill>
                  <a:schemeClr val="tx1"/>
                </a:solidFill>
                <a:effectLst/>
                <a:latin typeface="MartinGotURWTOTMed" pitchFamily="82" charset="0"/>
                <a:ea typeface="ＭＳ Ｐゴシック" charset="-128"/>
                <a:cs typeface="ＭＳ Ｐゴシック" charset="-128"/>
              </a:rPr>
              <a:t>Indeed, </a:t>
            </a:r>
            <a:r>
              <a:rPr lang="fr-FR" sz="1200" b="0" i="0" kern="1200" baseline="0" dirty="0" smtClean="0">
                <a:solidFill>
                  <a:schemeClr val="tx1"/>
                </a:solidFill>
                <a:effectLst/>
                <a:latin typeface="MartinGotURWTOTMed" pitchFamily="82" charset="0"/>
                <a:ea typeface="ＭＳ Ｐゴシック" charset="-128"/>
                <a:cs typeface="ＭＳ Ｐゴシック" charset="-128"/>
              </a:rPr>
              <a:t>this </a:t>
            </a:r>
            <a:r>
              <a:rPr lang="fr-FR" sz="1200" b="0" i="0" kern="1200" dirty="0" smtClean="0">
                <a:solidFill>
                  <a:schemeClr val="tx1"/>
                </a:solidFill>
                <a:effectLst/>
                <a:latin typeface="MartinGotURWTOTMed" pitchFamily="82" charset="0"/>
                <a:ea typeface="ＭＳ Ｐゴシック" charset="-128"/>
                <a:cs typeface="ＭＳ Ｐゴシック" charset="-128"/>
              </a:rPr>
              <a:t>universal concern </a:t>
            </a:r>
            <a:r>
              <a:rPr lang="fr-FR" sz="1200" b="0" i="0" kern="1200" dirty="0">
                <a:solidFill>
                  <a:schemeClr val="tx1"/>
                </a:solidFill>
                <a:effectLst/>
                <a:latin typeface="MartinGotURWTOTMed" pitchFamily="82" charset="0"/>
                <a:ea typeface="ＭＳ Ｐゴシック" charset="-128"/>
                <a:cs typeface="ＭＳ Ｐゴシック" charset="-128"/>
              </a:rPr>
              <a:t>affects teenagers, young people </a:t>
            </a:r>
            <a:r>
              <a:rPr lang="fr-FR" sz="1200" b="0" i="0" kern="1200" dirty="0" smtClean="0">
                <a:solidFill>
                  <a:schemeClr val="tx1"/>
                </a:solidFill>
                <a:effectLst/>
                <a:latin typeface="MartinGotURWTOTMed" pitchFamily="82" charset="0"/>
                <a:ea typeface="ＭＳ Ｐゴシック" charset="-128"/>
                <a:cs typeface="ＭＳ Ｐゴシック" charset="-128"/>
              </a:rPr>
              <a:t>and adults alike. In </a:t>
            </a:r>
            <a:r>
              <a:rPr lang="fr-FR" sz="1200" b="0" i="0" kern="1200" baseline="0" dirty="0" smtClean="0">
                <a:solidFill>
                  <a:schemeClr val="tx1"/>
                </a:solidFill>
                <a:effectLst/>
                <a:latin typeface="MartinGotURWTOTMed" pitchFamily="82" charset="0"/>
                <a:ea typeface="ＭＳ Ｐゴシック" charset="-128"/>
                <a:cs typeface="ＭＳ Ｐゴシック" charset="-128"/>
              </a:rPr>
              <a:t>general, blemishes affect </a:t>
            </a:r>
            <a:r>
              <a:rPr lang="fr-FR" sz="1200" b="0" i="0" kern="1200" dirty="0">
                <a:solidFill>
                  <a:schemeClr val="tx1"/>
                </a:solidFill>
                <a:effectLst/>
                <a:latin typeface="MartinGotURWTOTMed" pitchFamily="82" charset="0"/>
                <a:ea typeface="ＭＳ Ｐゴシック" charset="-128"/>
                <a:cs typeface="ＭＳ Ｐゴシック" charset="-128"/>
              </a:rPr>
              <a:t>women </a:t>
            </a:r>
            <a:r>
              <a:rPr lang="fr-FR" sz="1200" b="0" i="0" kern="1200" dirty="0" smtClean="0">
                <a:solidFill>
                  <a:schemeClr val="tx1"/>
                </a:solidFill>
                <a:effectLst/>
                <a:latin typeface="MartinGotURWTOTMed" pitchFamily="82" charset="0"/>
                <a:ea typeface="ＭＳ Ｐゴシック" charset="-128"/>
                <a:cs typeface="ＭＳ Ｐゴシック" charset="-128"/>
              </a:rPr>
              <a:t>more frequently </a:t>
            </a:r>
            <a:r>
              <a:rPr lang="fr-FR" sz="1200" b="0" i="0" kern="1200" dirty="0">
                <a:solidFill>
                  <a:schemeClr val="tx1"/>
                </a:solidFill>
                <a:effectLst/>
                <a:latin typeface="MartinGotURWTOTMed" pitchFamily="82" charset="0"/>
                <a:ea typeface="ＭＳ Ｐゴシック" charset="-128"/>
                <a:cs typeface="ＭＳ Ｐゴシック" charset="-128"/>
              </a:rPr>
              <a:t>than </a:t>
            </a:r>
            <a:r>
              <a:rPr lang="fr-FR" sz="1200" b="0" i="0" kern="1200" dirty="0" smtClean="0">
                <a:solidFill>
                  <a:schemeClr val="tx1"/>
                </a:solidFill>
                <a:effectLst/>
                <a:latin typeface="MartinGotURWTOTMed" pitchFamily="82" charset="0"/>
                <a:ea typeface="ＭＳ Ｐゴシック" charset="-128"/>
                <a:cs typeface="ＭＳ Ｐゴシック" charset="-128"/>
              </a:rPr>
              <a:t>men because they are </a:t>
            </a:r>
            <a:r>
              <a:rPr lang="fr-FR" sz="1200" b="0" i="0" kern="1200" dirty="0">
                <a:solidFill>
                  <a:schemeClr val="tx1"/>
                </a:solidFill>
                <a:effectLst/>
                <a:latin typeface="MartinGotURWTOTMed" pitchFamily="82" charset="0"/>
                <a:ea typeface="ＭＳ Ｐゴシック" charset="-128"/>
                <a:cs typeface="ＭＳ Ｐゴシック" charset="-128"/>
              </a:rPr>
              <a:t>triggered by stress and hormonal fluctuations related to the menstrual cycle, pregnancy and </a:t>
            </a:r>
            <a:r>
              <a:rPr lang="fr-FR" sz="1200" b="0" i="0" kern="1200" dirty="0" smtClean="0">
                <a:solidFill>
                  <a:schemeClr val="tx1"/>
                </a:solidFill>
                <a:effectLst/>
                <a:latin typeface="MartinGotURWTOTMed" pitchFamily="82" charset="0"/>
                <a:ea typeface="ＭＳ Ｐゴシック" charset="-128"/>
                <a:cs typeface="ＭＳ Ｐゴシック" charset="-128"/>
              </a:rPr>
              <a:t>menopause.</a:t>
            </a:r>
            <a:endParaRPr lang="fr-FR" sz="1200" b="0" i="0" kern="1200" dirty="0">
              <a:solidFill>
                <a:schemeClr val="tx1"/>
              </a:solidFill>
              <a:effectLst/>
              <a:latin typeface="MartinGotURWTOTMed" pitchFamily="82" charset="0"/>
              <a:ea typeface="ＭＳ Ｐゴシック" charset="-128"/>
              <a:cs typeface="ＭＳ Ｐゴシック" charset="-128"/>
            </a:endParaRPr>
          </a:p>
          <a:p>
            <a:endParaRPr lang="fr-FR" sz="1200" b="0" i="0" kern="1200" dirty="0" smtClean="0">
              <a:solidFill>
                <a:schemeClr val="tx1"/>
              </a:solidFill>
              <a:effectLst/>
              <a:latin typeface="MartinGotURWTOTMed" pitchFamily="82" charset="0"/>
              <a:ea typeface="ＭＳ Ｐゴシック" charset="-128"/>
              <a:cs typeface="ＭＳ Ｐゴシック" charset="-128"/>
            </a:endParaRPr>
          </a:p>
          <a:p>
            <a:pPr algn="l"/>
            <a:r>
              <a:rPr lang="fr-FR" sz="1800" dirty="0" smtClean="0">
                <a:solidFill>
                  <a:srgbClr val="3E3E3E"/>
                </a:solidFill>
                <a:latin typeface="Roboto" panose="02000000000000000000" pitchFamily="2" charset="0"/>
                <a:ea typeface="Roboto" panose="02000000000000000000" pitchFamily="2" charset="0"/>
              </a:rPr>
              <a:t>Here are some </a:t>
            </a:r>
            <a:r>
              <a:rPr lang="fr-FR" sz="1800" baseline="0" dirty="0" smtClean="0">
                <a:solidFill>
                  <a:srgbClr val="3E3E3E"/>
                </a:solidFill>
                <a:latin typeface="Roboto" panose="02000000000000000000" pitchFamily="2" charset="0"/>
                <a:ea typeface="Roboto" panose="02000000000000000000" pitchFamily="2" charset="0"/>
              </a:rPr>
              <a:t>key world </a:t>
            </a:r>
            <a:r>
              <a:rPr lang="fr-FR" sz="1800" dirty="0" smtClean="0">
                <a:solidFill>
                  <a:srgbClr val="3E3E3E"/>
                </a:solidFill>
                <a:latin typeface="Roboto" panose="02000000000000000000" pitchFamily="2" charset="0"/>
                <a:ea typeface="Roboto" panose="02000000000000000000" pitchFamily="2" charset="0"/>
              </a:rPr>
              <a:t>figures</a:t>
            </a:r>
            <a:r>
              <a:rPr lang="fr-FR" sz="1800" baseline="0" dirty="0" smtClean="0">
                <a:solidFill>
                  <a:srgbClr val="3E3E3E"/>
                </a:solidFill>
                <a:latin typeface="Roboto" panose="02000000000000000000" pitchFamily="2" charset="0"/>
                <a:ea typeface="Roboto" panose="02000000000000000000" pitchFamily="2" charset="0"/>
              </a:rPr>
              <a:t>:</a:t>
            </a:r>
            <a:endParaRPr lang="fr-FR" sz="1800" dirty="0" smtClean="0">
              <a:solidFill>
                <a:srgbClr val="3E3E3E"/>
              </a:solidFill>
              <a:latin typeface="Roboto" panose="02000000000000000000" pitchFamily="2" charset="0"/>
              <a:ea typeface="Roboto" panose="02000000000000000000" pitchFamily="2" charset="0"/>
            </a:endParaRPr>
          </a:p>
          <a:p>
            <a:pPr marL="285750" indent="-285750" algn="l">
              <a:buFontTx/>
              <a:buChar char="-"/>
            </a:pPr>
            <a:r>
              <a:rPr lang="fr-FR" sz="1200" dirty="0" smtClean="0">
                <a:solidFill>
                  <a:srgbClr val="3E3E3E"/>
                </a:solidFill>
              </a:rPr>
              <a:t>Acne affects </a:t>
            </a:r>
            <a:r>
              <a:rPr lang="fr-FR" sz="1200" dirty="0" smtClean="0">
                <a:solidFill>
                  <a:srgbClr val="3E3E3E"/>
                </a:solidFill>
                <a:latin typeface="Roboto" panose="02000000000000000000" pitchFamily="2" charset="0"/>
                <a:ea typeface="Roboto" panose="02000000000000000000" pitchFamily="2" charset="0"/>
              </a:rPr>
              <a:t>75% of teenagers</a:t>
            </a:r>
            <a:r>
              <a:rPr lang="fr-FR" sz="1200" dirty="0" smtClean="0">
                <a:solidFill>
                  <a:srgbClr val="3E3E3E"/>
                </a:solidFill>
              </a:rPr>
              <a:t>.</a:t>
            </a:r>
          </a:p>
          <a:p>
            <a:pPr marL="285750" indent="-285750" algn="l">
              <a:buFontTx/>
              <a:buChar char="-"/>
            </a:pPr>
            <a:r>
              <a:rPr lang="fr-FR" sz="1200" dirty="0" smtClean="0">
                <a:solidFill>
                  <a:srgbClr val="3E3E3E"/>
                </a:solidFill>
              </a:rPr>
              <a:t>Acne can persist or occur in adulthood and affects </a:t>
            </a:r>
            <a:r>
              <a:rPr lang="fr-FR" sz="1200" dirty="0" smtClean="0">
                <a:solidFill>
                  <a:srgbClr val="3E3E3E"/>
                </a:solidFill>
                <a:latin typeface="Roboto" panose="02000000000000000000" pitchFamily="2" charset="0"/>
                <a:ea typeface="Roboto" panose="02000000000000000000" pitchFamily="2" charset="0"/>
              </a:rPr>
              <a:t>25% of adults</a:t>
            </a:r>
            <a:r>
              <a:rPr lang="fr-FR" sz="1200" dirty="0" smtClean="0">
                <a:solidFill>
                  <a:srgbClr val="3E3E3E"/>
                </a:solidFill>
              </a:rPr>
              <a:t>.</a:t>
            </a:r>
          </a:p>
          <a:p>
            <a:pPr marL="285750" indent="-285750" algn="l">
              <a:buFontTx/>
              <a:buChar char="-"/>
            </a:pPr>
            <a:r>
              <a:rPr lang="fr-FR" sz="1200" dirty="0" smtClean="0">
                <a:solidFill>
                  <a:srgbClr val="3E3E3E"/>
                </a:solidFill>
              </a:rPr>
              <a:t>Women are more affected than men with 61% of acne cases.</a:t>
            </a:r>
          </a:p>
          <a:p>
            <a:pPr marL="285750" indent="-285750" algn="l">
              <a:buFontTx/>
              <a:buChar char="-"/>
            </a:pPr>
            <a:r>
              <a:rPr lang="fr-FR" sz="1200" dirty="0" smtClean="0">
                <a:solidFill>
                  <a:srgbClr val="3E3E3E"/>
                </a:solidFill>
              </a:rPr>
              <a:t>Acne accounts for nearly </a:t>
            </a:r>
            <a:r>
              <a:rPr lang="fr-FR" sz="1200" dirty="0" smtClean="0">
                <a:solidFill>
                  <a:srgbClr val="3E3E3E"/>
                </a:solidFill>
                <a:latin typeface="Roboto" panose="02000000000000000000" pitchFamily="2" charset="0"/>
                <a:ea typeface="Roboto" panose="02000000000000000000" pitchFamily="2" charset="0"/>
              </a:rPr>
              <a:t>2/3 of all dermatology consultations</a:t>
            </a:r>
            <a:r>
              <a:rPr lang="fr-FR" sz="1200" dirty="0" smtClean="0">
                <a:solidFill>
                  <a:srgbClr val="3E3E3E"/>
                </a:solidFill>
              </a:rPr>
              <a:t>.</a:t>
            </a:r>
          </a:p>
          <a:p>
            <a:pPr marL="285750" indent="-285750" algn="l">
              <a:buFontTx/>
              <a:buChar char="-"/>
            </a:pPr>
            <a:r>
              <a:rPr lang="fr-FR" sz="1200" dirty="0" smtClean="0">
                <a:solidFill>
                  <a:srgbClr val="3E3E3E"/>
                </a:solidFill>
              </a:rPr>
              <a:t>Pimples treatment comes in </a:t>
            </a:r>
            <a:r>
              <a:rPr lang="fr-FR" sz="1200" dirty="0" smtClean="0">
                <a:solidFill>
                  <a:srgbClr val="3E3E3E"/>
                </a:solidFill>
                <a:latin typeface="Roboto" panose="02000000000000000000" pitchFamily="2" charset="0"/>
                <a:ea typeface="Roboto" panose="02000000000000000000" pitchFamily="2" charset="0"/>
              </a:rPr>
              <a:t>3rd</a:t>
            </a:r>
            <a:r>
              <a:rPr lang="fr-FR" sz="1200" baseline="30000" dirty="0" smtClean="0">
                <a:solidFill>
                  <a:srgbClr val="3E3E3E"/>
                </a:solidFill>
                <a:latin typeface="Roboto" panose="02000000000000000000" pitchFamily="2" charset="0"/>
                <a:ea typeface="Roboto" panose="02000000000000000000" pitchFamily="2" charset="0"/>
              </a:rPr>
              <a:t>e</a:t>
            </a:r>
            <a:r>
              <a:rPr lang="fr-FR" sz="1200" dirty="0" smtClean="0">
                <a:solidFill>
                  <a:srgbClr val="3E3E3E"/>
                </a:solidFill>
                <a:latin typeface="Roboto" panose="02000000000000000000" pitchFamily="2" charset="0"/>
                <a:ea typeface="Roboto" panose="02000000000000000000" pitchFamily="2" charset="0"/>
              </a:rPr>
              <a:t> place in acne product purchases</a:t>
            </a:r>
            <a:r>
              <a:rPr lang="fr-FR" sz="1200" b="1" dirty="0" smtClean="0">
                <a:solidFill>
                  <a:srgbClr val="3E3E3E"/>
                </a:solidFill>
              </a:rPr>
              <a:t>.</a:t>
            </a:r>
          </a:p>
          <a:p>
            <a:pPr marL="285750" indent="-285750" algn="l">
              <a:buFontTx/>
              <a:buChar char="-"/>
            </a:pPr>
            <a:endParaRPr lang="fr-FR" sz="1200" b="1" dirty="0" smtClean="0">
              <a:solidFill>
                <a:srgbClr val="3E3E3E"/>
              </a:solidFill>
            </a:endParaRPr>
          </a:p>
          <a:p>
            <a:pPr marL="0" indent="0" algn="l">
              <a:buFontTx/>
              <a:buNone/>
            </a:pPr>
            <a:r>
              <a:rPr lang="fr-FR" sz="1200" b="0" baseline="0" dirty="0" smtClean="0">
                <a:solidFill>
                  <a:srgbClr val="3E3E3E"/>
                </a:solidFill>
              </a:rPr>
              <a:t>So there is a real market opportunity!</a:t>
            </a:r>
            <a:endParaRPr lang="fr-FR" sz="1200" b="0" dirty="0" smtClean="0">
              <a:solidFill>
                <a:srgbClr val="3E3E3E"/>
              </a:solidFill>
            </a:endParaRPr>
          </a:p>
        </p:txBody>
      </p:sp>
      <p:sp>
        <p:nvSpPr>
          <p:cNvPr id="4" name="Espace réservé du numéro de diapositive 3"/>
          <p:cNvSpPr>
            <a:spLocks noGrp="1"/>
          </p:cNvSpPr>
          <p:nvPr>
            <p:ph type="sldNum" sz="quarter" idx="10"/>
          </p:nvPr>
        </p:nvSpPr>
        <p:spPr/>
        <p:txBody>
          <a:bodyPr/>
          <a:lstStyle/>
          <a:p>
            <a:fld id="{9CA5523F-F6F4-9643-B851-BC9D5946BC52}" type="slidenum">
              <a:rPr lang="de-DE" smtClean="0"/>
              <a:t>3</a:t>
            </a:fld>
            <a:endParaRPr lang="de-DE"/>
          </a:p>
        </p:txBody>
      </p:sp>
    </p:spTree>
    <p:extLst>
      <p:ext uri="{BB962C8B-B14F-4D97-AF65-F5344CB8AC3E}">
        <p14:creationId xmlns:p14="http://schemas.microsoft.com/office/powerpoint/2010/main" val="161019994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aseline="0" dirty="0" smtClean="0"/>
              <a:t>Here </a:t>
            </a:r>
            <a:r>
              <a:rPr lang="fr-FR" dirty="0" smtClean="0"/>
              <a:t>you will find </a:t>
            </a:r>
            <a:r>
              <a:rPr lang="fr-FR" baseline="0" dirty="0" smtClean="0"/>
              <a:t>the anti-imperfection program in 4 steps to be carried out in the morning and with care. </a:t>
            </a:r>
          </a:p>
          <a:p>
            <a:endParaRPr lang="fr-FR" baseline="0" dirty="0" smtClean="0"/>
          </a:p>
          <a:p>
            <a:r>
              <a:rPr lang="fr-FR" baseline="0" dirty="0" smtClean="0"/>
              <a:t>Step 1: Cleanse with the CLEANSING GEL which, thanks to the iris, will clean and purify the skin</a:t>
            </a:r>
          </a:p>
          <a:p>
            <a:endParaRPr lang="fr-FR" baseline="0" dirty="0" smtClean="0"/>
          </a:p>
          <a:p>
            <a:r>
              <a:rPr lang="fr-FR" baseline="0" dirty="0" smtClean="0"/>
              <a:t>Step 2 : </a:t>
            </a:r>
            <a:r>
              <a:rPr lang="fr-FR" baseline="0" dirty="0" err="1" smtClean="0"/>
              <a:t>spray </a:t>
            </a:r>
            <a:r>
              <a:rPr lang="fr-FR" baseline="0" dirty="0" smtClean="0"/>
              <a:t>the YON-KA PNG LOTION which will rebalance the skin thanks to the Quintessence</a:t>
            </a:r>
          </a:p>
          <a:p>
            <a:endParaRPr lang="fr-FR" baseline="0" dirty="0" smtClean="0"/>
          </a:p>
          <a:p>
            <a:r>
              <a:rPr lang="fr-FR" baseline="0" dirty="0" smtClean="0"/>
              <a:t>Step 3: treat blemishes with 3 products</a:t>
            </a:r>
          </a:p>
          <a:p>
            <a:pPr marL="171450" indent="-171450">
              <a:buFontTx/>
              <a:buChar char="-"/>
            </a:pPr>
            <a:r>
              <a:rPr lang="fr-FR" baseline="0" dirty="0" smtClean="0"/>
              <a:t>EMULSION PURE for light and beginning blemishes - as a compress on the affected areas </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fr-FR" baseline="0" dirty="0" smtClean="0"/>
              <a:t>JUVENIL for severe, long-lasting and extensive blemishes - </a:t>
            </a:r>
            <a:r>
              <a:rPr lang="fr-FR" sz="1200" kern="1200" dirty="0" smtClean="0">
                <a:solidFill>
                  <a:srgbClr val="3E3E3E"/>
                </a:solidFill>
                <a:effectLst/>
                <a:latin typeface="Roboto" panose="02000000000000000000" pitchFamily="2" charset="0"/>
                <a:ea typeface="Roboto" panose="02000000000000000000" pitchFamily="2" charset="0"/>
                <a:cs typeface="+mn-cs"/>
              </a:rPr>
              <a:t>pure in a compress for 5/10 minutes and/or mixed with the treatment cream or mask </a:t>
            </a:r>
            <a:endParaRPr lang="fr-FR" baseline="0" dirty="0" smtClean="0"/>
          </a:p>
          <a:p>
            <a:pPr marL="171450" marR="0" indent="-171450" algn="l" defTabSz="914400" rtl="0" eaLnBrk="1" fontAlgn="auto" latinLnBrk="0" hangingPunct="1">
              <a:lnSpc>
                <a:spcPct val="100000"/>
              </a:lnSpc>
              <a:spcBef>
                <a:spcPts val="0"/>
              </a:spcBef>
              <a:spcAft>
                <a:spcPts val="0"/>
              </a:spcAft>
              <a:buClrTx/>
              <a:buSzTx/>
              <a:buFontTx/>
              <a:buChar char="-"/>
              <a:tabLst/>
              <a:defRPr/>
            </a:pPr>
            <a:r>
              <a:rPr lang="fr-FR" baseline="0" dirty="0" smtClean="0"/>
              <a:t>CREME 15 for severe, long-lasting, extensive or localized blemishes - </a:t>
            </a:r>
            <a:r>
              <a:rPr lang="fr-FR" sz="1200" dirty="0" smtClean="0">
                <a:solidFill>
                  <a:srgbClr val="3E3E3E"/>
                </a:solidFill>
                <a:effectLst/>
                <a:latin typeface="Roboto" panose="02000000000000000000" pitchFamily="2" charset="0"/>
                <a:ea typeface="Roboto" panose="02000000000000000000" pitchFamily="2" charset="0"/>
                <a:cs typeface="Times New Roman" panose="02020603050405020304" pitchFamily="18" charset="0"/>
              </a:rPr>
              <a:t>morning and evening under your usual skin care cream </a:t>
            </a:r>
            <a:endParaRPr lang="fr-FR" baseline="0" dirty="0" smtClean="0"/>
          </a:p>
          <a:p>
            <a:pPr marL="0" indent="0">
              <a:buFontTx/>
              <a:buNone/>
            </a:pPr>
            <a:r>
              <a:rPr lang="fr-FR" baseline="0" dirty="0" smtClean="0"/>
              <a:t>And at any time of the day, SOS SPOT roll-on for severe, long-lasting and localized imperfections.</a:t>
            </a:r>
          </a:p>
          <a:p>
            <a:pPr marL="0" indent="0">
              <a:buFontTx/>
              <a:buNone/>
            </a:pPr>
            <a:endParaRPr lang="fr-FR" baseline="0" dirty="0" smtClean="0"/>
          </a:p>
          <a:p>
            <a:pPr marL="0" indent="0">
              <a:buFontTx/>
              <a:buNone/>
            </a:pPr>
            <a:r>
              <a:rPr lang="fr-FR" baseline="0" dirty="0" smtClean="0"/>
              <a:t>Step 4: Protect the skin with a suitable day cream of your choice:</a:t>
            </a:r>
          </a:p>
          <a:p>
            <a:pPr marL="171450" indent="-171450">
              <a:buFontTx/>
              <a:buChar char="-"/>
            </a:pPr>
            <a:r>
              <a:rPr lang="fr-FR" baseline="0" dirty="0" smtClean="0"/>
              <a:t>CREAM 93 to </a:t>
            </a:r>
            <a:r>
              <a:rPr lang="fr-FR" baseline="0" dirty="0" err="1" smtClean="0"/>
              <a:t>matify </a:t>
            </a:r>
            <a:r>
              <a:rPr lang="fr-FR" baseline="0" dirty="0" smtClean="0"/>
              <a:t>and normalize normal to combination skin</a:t>
            </a:r>
          </a:p>
          <a:p>
            <a:pPr marL="171450" indent="-171450">
              <a:buFontTx/>
              <a:buChar char="-"/>
            </a:pPr>
            <a:r>
              <a:rPr lang="fr-FR" baseline="0" dirty="0" smtClean="0"/>
              <a:t>CREAM PG to </a:t>
            </a:r>
            <a:r>
              <a:rPr lang="fr-FR" baseline="0" dirty="0" err="1" smtClean="0"/>
              <a:t>matify </a:t>
            </a:r>
            <a:r>
              <a:rPr lang="fr-FR" baseline="0" dirty="0" smtClean="0"/>
              <a:t>and purify normal to oily skin</a:t>
            </a:r>
          </a:p>
          <a:p>
            <a:pPr marL="171450" indent="-171450">
              <a:buFontTx/>
              <a:buChar char="-"/>
            </a:pPr>
            <a:r>
              <a:rPr lang="fr-FR" baseline="0" dirty="0" smtClean="0"/>
              <a:t>NUDE PERFECT FLUID for a </a:t>
            </a:r>
            <a:r>
              <a:rPr lang="fr-FR" baseline="0" dirty="0" err="1" smtClean="0"/>
              <a:t>blurred</a:t>
            </a:r>
            <a:r>
              <a:rPr lang="fr-FR" baseline="0" dirty="0" smtClean="0"/>
              <a:t>, purifying, anti-digital and environmental pollution effect</a:t>
            </a:r>
          </a:p>
        </p:txBody>
      </p:sp>
      <p:sp>
        <p:nvSpPr>
          <p:cNvPr id="4" name="Espace réservé du numéro de diapositive 3"/>
          <p:cNvSpPr>
            <a:spLocks noGrp="1"/>
          </p:cNvSpPr>
          <p:nvPr>
            <p:ph type="sldNum" sz="quarter" idx="10"/>
          </p:nvPr>
        </p:nvSpPr>
        <p:spPr/>
        <p:txBody>
          <a:bodyPr/>
          <a:lstStyle/>
          <a:p>
            <a:fld id="{1E75D512-6B45-4599-B546-A08B6EF7031D}" type="slidenum">
              <a:rPr lang="fr-FR" smtClean="0"/>
              <a:t>30</a:t>
            </a:fld>
            <a:endParaRPr lang="fr-FR"/>
          </a:p>
        </p:txBody>
      </p:sp>
    </p:spTree>
    <p:extLst>
      <p:ext uri="{BB962C8B-B14F-4D97-AF65-F5344CB8AC3E}">
        <p14:creationId xmlns:p14="http://schemas.microsoft.com/office/powerpoint/2010/main" val="265581750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To </a:t>
            </a:r>
            <a:r>
              <a:rPr lang="fr-FR" baseline="0" dirty="0" smtClean="0"/>
              <a:t>accompany this home care program, we recommend the Purity Care. Here you can find the detailed steps of the treatment. </a:t>
            </a:r>
            <a:endParaRPr lang="fr-FR" dirty="0" smtClean="0"/>
          </a:p>
          <a:p>
            <a:endParaRPr lang="fr-FR" dirty="0"/>
          </a:p>
        </p:txBody>
      </p:sp>
      <p:sp>
        <p:nvSpPr>
          <p:cNvPr id="4" name="Espace réservé du numéro de diapositive 3"/>
          <p:cNvSpPr>
            <a:spLocks noGrp="1"/>
          </p:cNvSpPr>
          <p:nvPr>
            <p:ph type="sldNum" sz="quarter" idx="10"/>
          </p:nvPr>
        </p:nvSpPr>
        <p:spPr/>
        <p:txBody>
          <a:bodyPr/>
          <a:lstStyle/>
          <a:p>
            <a:fld id="{1E75D512-6B45-4599-B546-A08B6EF7031D}" type="slidenum">
              <a:rPr lang="fr-FR" smtClean="0"/>
              <a:t>31</a:t>
            </a:fld>
            <a:endParaRPr lang="fr-FR"/>
          </a:p>
        </p:txBody>
      </p:sp>
    </p:spTree>
    <p:extLst>
      <p:ext uri="{BB962C8B-B14F-4D97-AF65-F5344CB8AC3E}">
        <p14:creationId xmlns:p14="http://schemas.microsoft.com/office/powerpoint/2010/main" val="102429470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This care can </a:t>
            </a:r>
            <a:r>
              <a:rPr lang="fr-FR" baseline="0" dirty="0" smtClean="0"/>
              <a:t>be summarized in this summary sheet where you will find the following elements:</a:t>
            </a:r>
          </a:p>
          <a:p>
            <a:pPr marL="171450" indent="-171450">
              <a:buFontTx/>
              <a:buChar char="-"/>
            </a:pPr>
            <a:r>
              <a:rPr lang="fr-FR" baseline="0" dirty="0" smtClean="0"/>
              <a:t>catchphrase to present the treatment to a client</a:t>
            </a:r>
          </a:p>
          <a:p>
            <a:pPr marL="171450" indent="-171450">
              <a:buFontTx/>
              <a:buChar char="-"/>
            </a:pPr>
            <a:r>
              <a:rPr lang="fr-FR" baseline="0" dirty="0" smtClean="0"/>
              <a:t>the results</a:t>
            </a:r>
          </a:p>
          <a:p>
            <a:pPr marL="171450" indent="-171450">
              <a:buFontTx/>
              <a:buChar char="-"/>
            </a:pPr>
            <a:r>
              <a:rPr lang="fr-FR" baseline="0" dirty="0" smtClean="0"/>
              <a:t>he main steps</a:t>
            </a:r>
          </a:p>
          <a:p>
            <a:pPr marL="171450" indent="-171450">
              <a:buFontTx/>
              <a:buChar char="-"/>
            </a:pPr>
            <a:r>
              <a:rPr lang="fr-FR" baseline="0" dirty="0" smtClean="0"/>
              <a:t>the frequency</a:t>
            </a:r>
          </a:p>
          <a:p>
            <a:pPr marL="171450" indent="-171450">
              <a:buFontTx/>
              <a:buChar char="-"/>
            </a:pPr>
            <a:r>
              <a:rPr lang="fr-FR" baseline="0" dirty="0" smtClean="0"/>
              <a:t>the target</a:t>
            </a:r>
          </a:p>
          <a:p>
            <a:pPr marL="171450" indent="-171450">
              <a:buFontTx/>
              <a:buChar char="-"/>
            </a:pPr>
            <a:r>
              <a:rPr lang="fr-FR" baseline="0" dirty="0" smtClean="0"/>
              <a:t>duration and recommended price </a:t>
            </a:r>
            <a:endParaRPr lang="fr-FR" dirty="0"/>
          </a:p>
        </p:txBody>
      </p:sp>
      <p:sp>
        <p:nvSpPr>
          <p:cNvPr id="4" name="Espace réservé du numéro de diapositive 3"/>
          <p:cNvSpPr>
            <a:spLocks noGrp="1"/>
          </p:cNvSpPr>
          <p:nvPr>
            <p:ph type="sldNum" sz="quarter" idx="10"/>
          </p:nvPr>
        </p:nvSpPr>
        <p:spPr/>
        <p:txBody>
          <a:bodyPr/>
          <a:lstStyle/>
          <a:p>
            <a:fld id="{1E75D512-6B45-4599-B546-A08B6EF7031D}" type="slidenum">
              <a:rPr lang="fr-FR" smtClean="0"/>
              <a:t>32</a:t>
            </a:fld>
            <a:endParaRPr lang="fr-FR"/>
          </a:p>
        </p:txBody>
      </p:sp>
    </p:spTree>
    <p:extLst>
      <p:ext uri="{BB962C8B-B14F-4D97-AF65-F5344CB8AC3E}">
        <p14:creationId xmlns:p14="http://schemas.microsoft.com/office/powerpoint/2010/main" val="118559498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In the purity care, </a:t>
            </a:r>
            <a:r>
              <a:rPr lang="fr-FR" baseline="0" dirty="0" smtClean="0"/>
              <a:t>we find our star product JUVENIL in ampoule? </a:t>
            </a:r>
          </a:p>
          <a:p>
            <a:r>
              <a:rPr lang="fr-FR" baseline="0" dirty="0" smtClean="0"/>
              <a:t>In the context of care, it can be used in 4 different ways:</a:t>
            </a:r>
          </a:p>
          <a:p>
            <a:r>
              <a:rPr lang="fr-FR" dirty="0" smtClean="0"/>
              <a:t>- </a:t>
            </a:r>
            <a:r>
              <a:rPr lang="fr-FR" baseline="0" dirty="0" smtClean="0"/>
              <a:t>In </a:t>
            </a:r>
            <a:r>
              <a:rPr lang="fr-FR" dirty="0" smtClean="0"/>
              <a:t>massage by mixing ½ ampoule with CREME 15 or CREME PG</a:t>
            </a:r>
          </a:p>
          <a:p>
            <a:r>
              <a:rPr lang="fr-FR" baseline="0" dirty="0" smtClean="0"/>
              <a:t>- In a </a:t>
            </a:r>
            <a:r>
              <a:rPr lang="fr-FR" dirty="0" smtClean="0"/>
              <a:t>personalized ACTI-MASK mask, </a:t>
            </a:r>
            <a:r>
              <a:rPr lang="fr-FR" baseline="0" dirty="0" smtClean="0"/>
              <a:t>mix 1/3 JUVENIL + 2/ MASK 103. Leave on for 15 minutes and rinse with warm water.</a:t>
            </a:r>
          </a:p>
          <a:p>
            <a:r>
              <a:rPr lang="fr-FR" baseline="0" dirty="0" smtClean="0"/>
              <a:t>- As a treatment base by mixing 5 drops of JUVENIL with the CREAM PG</a:t>
            </a:r>
          </a:p>
          <a:p>
            <a:r>
              <a:rPr lang="fr-FR" baseline="0" dirty="0" smtClean="0"/>
              <a:t>- In ionization: at the + pole around the button</a:t>
            </a:r>
          </a:p>
          <a:p>
            <a:endParaRPr lang="fr-FR" dirty="0"/>
          </a:p>
        </p:txBody>
      </p:sp>
      <p:sp>
        <p:nvSpPr>
          <p:cNvPr id="4" name="Espace réservé du numéro de diapositive 3"/>
          <p:cNvSpPr>
            <a:spLocks noGrp="1"/>
          </p:cNvSpPr>
          <p:nvPr>
            <p:ph type="sldNum" sz="quarter" idx="10"/>
          </p:nvPr>
        </p:nvSpPr>
        <p:spPr/>
        <p:txBody>
          <a:bodyPr/>
          <a:lstStyle/>
          <a:p>
            <a:fld id="{1E75D512-6B45-4599-B546-A08B6EF7031D}" type="slidenum">
              <a:rPr lang="fr-FR" smtClean="0"/>
              <a:t>33</a:t>
            </a:fld>
            <a:endParaRPr lang="fr-FR"/>
          </a:p>
        </p:txBody>
      </p:sp>
    </p:spTree>
    <p:extLst>
      <p:ext uri="{BB962C8B-B14F-4D97-AF65-F5344CB8AC3E}">
        <p14:creationId xmlns:p14="http://schemas.microsoft.com/office/powerpoint/2010/main" val="28133580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baseline="0" dirty="0" smtClean="0">
                <a:solidFill>
                  <a:schemeClr val="tx1"/>
                </a:solidFill>
                <a:latin typeface="Roboto Light" panose="02000000000000000000" pitchFamily="2" charset="0"/>
                <a:ea typeface="Roboto Light" panose="02000000000000000000" pitchFamily="2" charset="0"/>
                <a:cs typeface="+mn-cs"/>
              </a:rPr>
              <a:t>In order to accompany your prescription, Yon-Ka suggests you give some beauty &amp; well-being tips to your customers.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baseline="0" dirty="0" smtClean="0">
                <a:solidFill>
                  <a:schemeClr val="tx1"/>
                </a:solidFill>
                <a:latin typeface="Roboto Light" panose="02000000000000000000" pitchFamily="2" charset="0"/>
                <a:ea typeface="Roboto Light" panose="02000000000000000000" pitchFamily="2" charset="0"/>
                <a:cs typeface="+mn-cs"/>
              </a:rPr>
              <a:t>The idea is to give advice that will optimize the results of care and products and make the experience a success.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baseline="0" dirty="0" smtClean="0">
                <a:solidFill>
                  <a:schemeClr val="tx1"/>
                </a:solidFill>
                <a:latin typeface="Roboto Light" panose="02000000000000000000" pitchFamily="2" charset="0"/>
                <a:ea typeface="Roboto Light" panose="02000000000000000000" pitchFamily="2" charset="0"/>
                <a:cs typeface="+mn-cs"/>
              </a:rPr>
              <a:t>On a personal note, what do you do when you have a blemish?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kern="1200" baseline="0" dirty="0" smtClean="0">
              <a:solidFill>
                <a:schemeClr val="tx1"/>
              </a:solidFill>
              <a:latin typeface="Roboto Light" panose="02000000000000000000" pitchFamily="2" charset="0"/>
              <a:ea typeface="Roboto Light" panose="02000000000000000000" pitchFamily="2" charset="0"/>
              <a:cs typeface="+mn-cs"/>
            </a:endParaRPr>
          </a:p>
          <a:p>
            <a:r>
              <a:rPr lang="fr-FR" b="1" baseline="0" dirty="0" smtClean="0"/>
              <a:t>OILY </a:t>
            </a:r>
            <a:r>
              <a:rPr lang="fr-FR" b="1" dirty="0" smtClean="0"/>
              <a:t>SKINS</a:t>
            </a:r>
          </a:p>
          <a:p>
            <a:r>
              <a:rPr lang="fr-FR" b="0" baseline="0" dirty="0" smtClean="0"/>
              <a:t>meticulous </a:t>
            </a:r>
            <a:r>
              <a:rPr lang="fr-FR" b="0" dirty="0" smtClean="0"/>
              <a:t>cleaning in </a:t>
            </a:r>
            <a:r>
              <a:rPr lang="fr-FR" b="0" baseline="0" dirty="0" smtClean="0"/>
              <a:t>the morning &amp; evening with adapted products </a:t>
            </a:r>
            <a:endParaRPr lang="fr-FR" b="0" dirty="0" smtClean="0"/>
          </a:p>
          <a:p>
            <a:r>
              <a:rPr lang="fr-FR" b="0" dirty="0" smtClean="0"/>
              <a:t>Do </a:t>
            </a:r>
            <a:r>
              <a:rPr lang="fr-FR" b="0" baseline="0" dirty="0" smtClean="0"/>
              <a:t>not strip your skin!</a:t>
            </a:r>
          </a:p>
          <a:p>
            <a:r>
              <a:rPr lang="fr-FR" b="0" baseline="0" dirty="0" smtClean="0"/>
              <a:t>*soft gesture</a:t>
            </a:r>
          </a:p>
          <a:p>
            <a:r>
              <a:rPr lang="fr-FR" b="0" baseline="0" dirty="0" smtClean="0"/>
              <a:t>in case of imperfections do not touch </a:t>
            </a:r>
          </a:p>
          <a:p>
            <a:r>
              <a:rPr lang="fr-FR" b="0" baseline="0" dirty="0" smtClean="0"/>
              <a:t>a special towel for the face, to be changed regularly</a:t>
            </a:r>
          </a:p>
          <a:p>
            <a:r>
              <a:rPr lang="fr-FR" b="0" baseline="0" dirty="0" smtClean="0"/>
              <a:t>clean hands and nails</a:t>
            </a:r>
          </a:p>
          <a:p>
            <a:r>
              <a:rPr lang="fr-FR" b="0" baseline="0" dirty="0" smtClean="0"/>
              <a:t>*clean drapes</a:t>
            </a:r>
          </a:p>
          <a:p>
            <a:r>
              <a:rPr lang="fr-FR" b="0" baseline="0" dirty="0" smtClean="0"/>
              <a:t>clean phone!</a:t>
            </a:r>
          </a:p>
          <a:p>
            <a:r>
              <a:rPr lang="fr-FR" b="0" baseline="0" dirty="0" smtClean="0"/>
              <a:t>Prefer a diet rich in vitamin B6 (fatty fish, white meat, whole grains)</a:t>
            </a:r>
          </a:p>
          <a:p>
            <a:r>
              <a:rPr lang="fr-FR" b="0" baseline="0" dirty="0" smtClean="0"/>
              <a:t>Avoid alcohol, refined sugars, saturated fats, prefer raw food (your liver will thank you!)</a:t>
            </a:r>
          </a:p>
          <a:p>
            <a:r>
              <a:rPr lang="fr-FR" b="0" baseline="0" dirty="0" smtClean="0"/>
              <a:t>Take evening primrose oil, rich in fatty acids and omega 6 (which helps remedy the progesterone deficiency that often causes skin imbalance)</a:t>
            </a:r>
          </a:p>
          <a:p>
            <a:r>
              <a:rPr lang="fr-FR" b="0" dirty="0" smtClean="0"/>
              <a:t>steam </a:t>
            </a:r>
            <a:r>
              <a:rPr lang="fr-FR" b="0" baseline="0" dirty="0" smtClean="0"/>
              <a:t>bath </a:t>
            </a:r>
            <a:r>
              <a:rPr lang="fr-FR" dirty="0" smtClean="0"/>
              <a:t>enriched with a few drops of Tea Tree essential oil</a:t>
            </a:r>
          </a:p>
          <a:p>
            <a:r>
              <a:rPr lang="fr-FR" b="0" dirty="0" smtClean="0"/>
              <a:t>Dandelion or burdock tea for the </a:t>
            </a:r>
            <a:r>
              <a:rPr lang="fr-FR" b="0" dirty="0" err="1" smtClean="0"/>
              <a:t>detox </a:t>
            </a:r>
            <a:r>
              <a:rPr lang="fr-FR" b="0" dirty="0" smtClean="0"/>
              <a:t>effect (stimulates the liver)</a:t>
            </a:r>
          </a:p>
          <a:p>
            <a:r>
              <a:rPr lang="fr-FR" b="0" dirty="0" smtClean="0"/>
              <a:t>use non-comedogenic products</a:t>
            </a:r>
          </a:p>
          <a:p>
            <a:r>
              <a:rPr lang="fr-FR" b="0" dirty="0" smtClean="0"/>
              <a:t>*tips </a:t>
            </a:r>
            <a:r>
              <a:rPr lang="fr-FR" b="0" dirty="0" err="1" smtClean="0"/>
              <a:t>make </a:t>
            </a:r>
            <a:r>
              <a:rPr lang="fr-FR" b="0" baseline="0" dirty="0" smtClean="0"/>
              <a:t>up: check the hygiene of your brushes </a:t>
            </a:r>
            <a:endParaRPr lang="fr-FR" b="0" dirty="0" smtClean="0"/>
          </a:p>
          <a:p>
            <a:endParaRPr lang="fr-FR" dirty="0"/>
          </a:p>
        </p:txBody>
      </p:sp>
      <p:sp>
        <p:nvSpPr>
          <p:cNvPr id="4" name="Espace réservé du numéro de diapositive 3"/>
          <p:cNvSpPr>
            <a:spLocks noGrp="1"/>
          </p:cNvSpPr>
          <p:nvPr>
            <p:ph type="sldNum" sz="quarter" idx="10"/>
          </p:nvPr>
        </p:nvSpPr>
        <p:spPr/>
        <p:txBody>
          <a:bodyPr/>
          <a:lstStyle/>
          <a:p>
            <a:fld id="{1E75D512-6B45-4599-B546-A08B6EF7031D}" type="slidenum">
              <a:rPr lang="fr-FR" smtClean="0"/>
              <a:t>34</a:t>
            </a:fld>
            <a:endParaRPr lang="fr-FR"/>
          </a:p>
        </p:txBody>
      </p:sp>
    </p:spTree>
    <p:extLst>
      <p:ext uri="{BB962C8B-B14F-4D97-AF65-F5344CB8AC3E}">
        <p14:creationId xmlns:p14="http://schemas.microsoft.com/office/powerpoint/2010/main" val="25903791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Let's look at the key elements </a:t>
            </a:r>
            <a:r>
              <a:rPr lang="fr-FR" baseline="0" dirty="0" smtClean="0"/>
              <a:t>to remember ... </a:t>
            </a:r>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75D512-6B45-4599-B546-A08B6EF7031D}"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t>35</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9071394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aseline="0" dirty="0" smtClean="0"/>
              <a:t>What do you think are the key points to remember about SOS SPOT Roll-on? What information do you think is essential to know about the product?</a:t>
            </a:r>
          </a:p>
          <a:p>
            <a:endParaRPr lang="fr-FR" dirty="0" smtClean="0"/>
          </a:p>
          <a:p>
            <a:r>
              <a:rPr lang="fr-FR" dirty="0" smtClean="0"/>
              <a:t>To </a:t>
            </a:r>
            <a:r>
              <a:rPr lang="fr-FR" baseline="0" dirty="0" smtClean="0"/>
              <a:t>summarize, SOS SPOT Roll-on is purifying thanks to its star active ingredient, ichthyol, which is rich in sulfur. This purifying action is reinforced and associated with </a:t>
            </a:r>
            <a:r>
              <a:rPr lang="fr-FR" baseline="0" dirty="0" err="1" smtClean="0"/>
              <a:t>purifying </a:t>
            </a:r>
            <a:r>
              <a:rPr lang="fr-FR" baseline="0" dirty="0" smtClean="0"/>
              <a:t>properties with essential oil of lime and Quintessence. The balance of the skin's </a:t>
            </a:r>
            <a:r>
              <a:rPr lang="fr-FR" baseline="0" dirty="0" err="1" smtClean="0"/>
              <a:t>eco-system </a:t>
            </a:r>
            <a:r>
              <a:rPr lang="fr-FR" baseline="0" dirty="0" smtClean="0"/>
              <a:t>is guaranteed thanks to </a:t>
            </a:r>
            <a:r>
              <a:rPr lang="fr-FR" baseline="0" dirty="0" err="1" smtClean="0"/>
              <a:t>postbiotics </a:t>
            </a:r>
            <a:r>
              <a:rPr lang="fr-FR" baseline="0" dirty="0" smtClean="0"/>
              <a:t>and mainly lactic acid.</a:t>
            </a:r>
          </a:p>
          <a:p>
            <a:endParaRPr lang="fr-FR" baseline="0" dirty="0" smtClean="0"/>
          </a:p>
          <a:p>
            <a:r>
              <a:rPr lang="fr-FR" dirty="0" smtClean="0"/>
              <a:t>Feel free to print this summary slide for your sales people </a:t>
            </a:r>
            <a:r>
              <a:rPr lang="fr-FR" baseline="0" dirty="0" smtClean="0"/>
              <a:t>or to put in your institutes. </a:t>
            </a:r>
          </a:p>
          <a:p>
            <a:endParaRPr lang="fr-FR" dirty="0"/>
          </a:p>
        </p:txBody>
      </p:sp>
      <p:sp>
        <p:nvSpPr>
          <p:cNvPr id="4" name="Espace réservé du numéro de diapositive 3"/>
          <p:cNvSpPr>
            <a:spLocks noGrp="1"/>
          </p:cNvSpPr>
          <p:nvPr>
            <p:ph type="sldNum" sz="quarter" idx="10"/>
          </p:nvPr>
        </p:nvSpPr>
        <p:spPr/>
        <p:txBody>
          <a:bodyPr/>
          <a:lstStyle/>
          <a:p>
            <a:fld id="{34C3C29B-D611-4618-A458-E7E6C6418B38}" type="slidenum">
              <a:rPr lang="fr-FR" smtClean="0"/>
              <a:t>36</a:t>
            </a:fld>
            <a:endParaRPr lang="fr-FR"/>
          </a:p>
        </p:txBody>
      </p:sp>
    </p:spTree>
    <p:extLst>
      <p:ext uri="{BB962C8B-B14F-4D97-AF65-F5344CB8AC3E}">
        <p14:creationId xmlns:p14="http://schemas.microsoft.com/office/powerpoint/2010/main" val="37123226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SOS SPOT roll-on </a:t>
            </a:r>
            <a:r>
              <a:rPr lang="fr-FR" baseline="0" dirty="0" smtClean="0"/>
              <a:t>has no more secrets for you! Let's test your knowledge! </a:t>
            </a:r>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75D512-6B45-4599-B546-A08B6EF7031D}"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t>37</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6184377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1E75D512-6B45-4599-B546-A08B6EF7031D}" type="slidenum">
              <a:rPr lang="fr-FR" smtClean="0"/>
              <a:t>38</a:t>
            </a:fld>
            <a:endParaRPr lang="fr-FR"/>
          </a:p>
        </p:txBody>
      </p:sp>
    </p:spTree>
    <p:extLst>
      <p:ext uri="{BB962C8B-B14F-4D97-AF65-F5344CB8AC3E}">
        <p14:creationId xmlns:p14="http://schemas.microsoft.com/office/powerpoint/2010/main" val="63239927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baseline="0" dirty="0" smtClean="0"/>
              <a:t>They contain 95% of ingredients of natural origin. These products perfectly respect our formulation charter. </a:t>
            </a:r>
          </a:p>
          <a:p>
            <a:endParaRPr lang="fr-FR" dirty="0"/>
          </a:p>
        </p:txBody>
      </p:sp>
      <p:sp>
        <p:nvSpPr>
          <p:cNvPr id="4" name="Espace réservé du numéro de diapositive 3"/>
          <p:cNvSpPr>
            <a:spLocks noGrp="1"/>
          </p:cNvSpPr>
          <p:nvPr>
            <p:ph type="sldNum" sz="quarter" idx="10"/>
          </p:nvPr>
        </p:nvSpPr>
        <p:spPr/>
        <p:txBody>
          <a:bodyPr/>
          <a:lstStyle/>
          <a:p>
            <a:fld id="{1E75D512-6B45-4599-B546-A08B6EF7031D}" type="slidenum">
              <a:rPr lang="fr-FR" smtClean="0"/>
              <a:t>39</a:t>
            </a:fld>
            <a:endParaRPr lang="fr-FR"/>
          </a:p>
        </p:txBody>
      </p:sp>
    </p:spTree>
    <p:extLst>
      <p:ext uri="{BB962C8B-B14F-4D97-AF65-F5344CB8AC3E}">
        <p14:creationId xmlns:p14="http://schemas.microsoft.com/office/powerpoint/2010/main" val="28974904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Let's now look at the </a:t>
            </a:r>
            <a:r>
              <a:rPr lang="fr-FR" baseline="0" dirty="0" smtClean="0"/>
              <a:t>causes and physiological processes that occur when imperfections appear. </a:t>
            </a:r>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75D512-6B45-4599-B546-A08B6EF7031D}"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t>4</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5917711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dirty="0" smtClean="0"/>
              <a:t>Fake</a:t>
            </a:r>
          </a:p>
          <a:p>
            <a:pPr marL="0" marR="0" indent="0" algn="l" defTabSz="914400" rtl="0" eaLnBrk="1" fontAlgn="auto" latinLnBrk="0" hangingPunct="1">
              <a:lnSpc>
                <a:spcPct val="100000"/>
              </a:lnSpc>
              <a:spcBef>
                <a:spcPts val="0"/>
              </a:spcBef>
              <a:spcAft>
                <a:spcPts val="0"/>
              </a:spcAft>
              <a:buClrTx/>
              <a:buSzTx/>
              <a:buFontTx/>
              <a:buNone/>
              <a:tabLst/>
              <a:defRPr/>
            </a:pPr>
            <a:r>
              <a:rPr lang="fr-FR" dirty="0" smtClean="0"/>
              <a:t>They both have the same formula.</a:t>
            </a:r>
          </a:p>
        </p:txBody>
      </p:sp>
      <p:sp>
        <p:nvSpPr>
          <p:cNvPr id="4" name="Espace réservé du numéro de diapositive 3"/>
          <p:cNvSpPr>
            <a:spLocks noGrp="1"/>
          </p:cNvSpPr>
          <p:nvPr>
            <p:ph type="sldNum" sz="quarter" idx="10"/>
          </p:nvPr>
        </p:nvSpPr>
        <p:spPr/>
        <p:txBody>
          <a:bodyPr/>
          <a:lstStyle/>
          <a:p>
            <a:fld id="{1E75D512-6B45-4599-B546-A08B6EF7031D}" type="slidenum">
              <a:rPr lang="fr-FR" smtClean="0"/>
              <a:t>40</a:t>
            </a:fld>
            <a:endParaRPr lang="fr-FR"/>
          </a:p>
        </p:txBody>
      </p:sp>
    </p:spTree>
    <p:extLst>
      <p:ext uri="{BB962C8B-B14F-4D97-AF65-F5344CB8AC3E}">
        <p14:creationId xmlns:p14="http://schemas.microsoft.com/office/powerpoint/2010/main" val="299888287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dirty="0" smtClean="0"/>
              <a:t>Fake </a:t>
            </a:r>
          </a:p>
          <a:p>
            <a:pPr marL="0" marR="0" indent="0" algn="l" defTabSz="914400" rtl="0" eaLnBrk="1" fontAlgn="auto" latinLnBrk="0" hangingPunct="1">
              <a:lnSpc>
                <a:spcPct val="100000"/>
              </a:lnSpc>
              <a:spcBef>
                <a:spcPts val="0"/>
              </a:spcBef>
              <a:spcAft>
                <a:spcPts val="0"/>
              </a:spcAft>
              <a:buClrTx/>
              <a:buSzTx/>
              <a:buFontTx/>
              <a:buNone/>
              <a:tabLst/>
              <a:defRPr/>
            </a:pPr>
            <a:r>
              <a:rPr lang="fr-FR" dirty="0" smtClean="0"/>
              <a:t>Their main properties </a:t>
            </a:r>
            <a:r>
              <a:rPr lang="fr-FR" baseline="0" dirty="0" smtClean="0"/>
              <a:t>are </a:t>
            </a:r>
            <a:r>
              <a:rPr lang="fr-FR" dirty="0" smtClean="0"/>
              <a:t>purifying, </a:t>
            </a:r>
            <a:r>
              <a:rPr lang="fr-FR" baseline="0" dirty="0" err="1" smtClean="0"/>
              <a:t>cleansing </a:t>
            </a:r>
            <a:r>
              <a:rPr lang="fr-FR" baseline="0" dirty="0" smtClean="0"/>
              <a:t>and soothing with the 6 key active ingredients: ichthyol, </a:t>
            </a:r>
            <a:r>
              <a:rPr lang="fr-FR" baseline="0" dirty="0" err="1" smtClean="0"/>
              <a:t>postbiotic</a:t>
            </a:r>
            <a:r>
              <a:rPr lang="fr-FR" baseline="0" dirty="0" smtClean="0"/>
              <a:t>, lime E.O., Quintessence, calendula and </a:t>
            </a:r>
            <a:r>
              <a:rPr lang="fr-FR" baseline="0" dirty="0" err="1" smtClean="0"/>
              <a:t>bisabolol</a:t>
            </a:r>
            <a:r>
              <a:rPr lang="fr-FR" baseline="0" dirty="0" smtClean="0"/>
              <a:t>. </a:t>
            </a:r>
            <a:endParaRPr lang="fr-FR" dirty="0" smtClean="0"/>
          </a:p>
          <a:p>
            <a:endParaRPr lang="fr-FR" dirty="0"/>
          </a:p>
        </p:txBody>
      </p:sp>
      <p:sp>
        <p:nvSpPr>
          <p:cNvPr id="4" name="Espace réservé du numéro de diapositive 3"/>
          <p:cNvSpPr>
            <a:spLocks noGrp="1"/>
          </p:cNvSpPr>
          <p:nvPr>
            <p:ph type="sldNum" sz="quarter" idx="10"/>
          </p:nvPr>
        </p:nvSpPr>
        <p:spPr/>
        <p:txBody>
          <a:bodyPr/>
          <a:lstStyle/>
          <a:p>
            <a:fld id="{1E75D512-6B45-4599-B546-A08B6EF7031D}" type="slidenum">
              <a:rPr lang="fr-FR" smtClean="0"/>
              <a:t>41</a:t>
            </a:fld>
            <a:endParaRPr lang="fr-FR"/>
          </a:p>
        </p:txBody>
      </p:sp>
    </p:spTree>
    <p:extLst>
      <p:ext uri="{BB962C8B-B14F-4D97-AF65-F5344CB8AC3E}">
        <p14:creationId xmlns:p14="http://schemas.microsoft.com/office/powerpoint/2010/main" val="12343065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dirty="0" smtClean="0"/>
              <a:t>No</a:t>
            </a:r>
          </a:p>
          <a:p>
            <a:pPr marL="0" marR="0" indent="0" algn="l" defTabSz="914400" rtl="0" eaLnBrk="1" fontAlgn="auto" latinLnBrk="0" hangingPunct="1">
              <a:lnSpc>
                <a:spcPct val="100000"/>
              </a:lnSpc>
              <a:spcBef>
                <a:spcPts val="0"/>
              </a:spcBef>
              <a:spcAft>
                <a:spcPts val="0"/>
              </a:spcAft>
              <a:buClrTx/>
              <a:buSzTx/>
              <a:buFontTx/>
              <a:buNone/>
              <a:tabLst/>
              <a:defRPr/>
            </a:pPr>
            <a:r>
              <a:rPr lang="fr-FR" dirty="0" smtClean="0"/>
              <a:t>The </a:t>
            </a:r>
            <a:r>
              <a:rPr lang="fr-FR" baseline="0" dirty="0" smtClean="0"/>
              <a:t>professional product to be used in the cabin is JUVENIL according to the 4 possible uses that we have seen previously. </a:t>
            </a:r>
            <a:endParaRPr lang="fr-FR" dirty="0" smtClean="0"/>
          </a:p>
          <a:p>
            <a:endParaRPr lang="fr-FR" dirty="0"/>
          </a:p>
        </p:txBody>
      </p:sp>
      <p:sp>
        <p:nvSpPr>
          <p:cNvPr id="4" name="Espace réservé du numéro de diapositive 3"/>
          <p:cNvSpPr>
            <a:spLocks noGrp="1"/>
          </p:cNvSpPr>
          <p:nvPr>
            <p:ph type="sldNum" sz="quarter" idx="10"/>
          </p:nvPr>
        </p:nvSpPr>
        <p:spPr/>
        <p:txBody>
          <a:bodyPr/>
          <a:lstStyle/>
          <a:p>
            <a:fld id="{1E75D512-6B45-4599-B546-A08B6EF7031D}" type="slidenum">
              <a:rPr lang="fr-FR" smtClean="0"/>
              <a:t>42</a:t>
            </a:fld>
            <a:endParaRPr lang="fr-FR"/>
          </a:p>
        </p:txBody>
      </p:sp>
    </p:spTree>
    <p:extLst>
      <p:ext uri="{BB962C8B-B14F-4D97-AF65-F5344CB8AC3E}">
        <p14:creationId xmlns:p14="http://schemas.microsoft.com/office/powerpoint/2010/main" val="154805192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indent="0">
              <a:buNone/>
            </a:pPr>
            <a:r>
              <a:rPr lang="fr-FR" dirty="0" smtClean="0"/>
              <a:t>Yes</a:t>
            </a:r>
          </a:p>
          <a:p>
            <a:r>
              <a:rPr lang="fr-FR" sz="1200" kern="1200" dirty="0" smtClean="0">
                <a:solidFill>
                  <a:schemeClr val="tx1"/>
                </a:solidFill>
                <a:effectLst/>
                <a:latin typeface="+mn-lt"/>
                <a:ea typeface="+mn-ea"/>
                <a:cs typeface="+mn-cs"/>
              </a:rPr>
              <a:t>The formula does not contain any preservative and it is its unique formulation that is self-preserving thanks to its composition and its richness in essential oils.</a:t>
            </a:r>
            <a:br>
              <a:rPr lang="fr-FR" sz="1200" kern="1200" dirty="0" smtClean="0">
                <a:solidFill>
                  <a:schemeClr val="tx1"/>
                </a:solidFill>
                <a:effectLst/>
                <a:latin typeface="+mn-lt"/>
                <a:ea typeface="+mn-ea"/>
                <a:cs typeface="+mn-cs"/>
              </a:rPr>
            </a:br>
            <a:r>
              <a:rPr lang="fr-FR" sz="1200" kern="1200" dirty="0" smtClean="0">
                <a:solidFill>
                  <a:schemeClr val="tx1"/>
                </a:solidFill>
                <a:effectLst/>
                <a:latin typeface="+mn-lt"/>
                <a:ea typeface="+mn-ea"/>
                <a:cs typeface="+mn-cs"/>
              </a:rPr>
              <a:t>There are many anti-imperfections roll-on on the market and this for many years without any problem of hygiene.</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dirty="0" smtClean="0">
                <a:solidFill>
                  <a:schemeClr val="tx1"/>
                </a:solidFill>
                <a:effectLst/>
                <a:latin typeface="+mn-lt"/>
                <a:ea typeface="+mn-ea"/>
                <a:cs typeface="+mn-cs"/>
              </a:rPr>
              <a:t>However, in order to reassure our customers on this point, we have carried out a so-called "cleanliness" test </a:t>
            </a:r>
            <a:r>
              <a:rPr lang="fr-FR" sz="1200" dirty="0" smtClean="0"/>
              <a:t>internally by our bacteriological control laboratory on 13 subjects. They </a:t>
            </a:r>
            <a:r>
              <a:rPr lang="fr-FR" sz="1200" baseline="0" dirty="0" smtClean="0"/>
              <a:t>used SOS SPOT roll-on for 15 days at a rate of several uses per day and we guarantee non-contamination, </a:t>
            </a:r>
            <a:r>
              <a:rPr lang="fr-FR" sz="1200" kern="1200" dirty="0" smtClean="0">
                <a:solidFill>
                  <a:schemeClr val="tx1"/>
                </a:solidFill>
                <a:effectLst/>
                <a:latin typeface="+mn-lt"/>
                <a:ea typeface="+mn-ea"/>
                <a:cs typeface="+mn-cs"/>
              </a:rPr>
              <a:t>hygiene and safety of use are thus assured.</a:t>
            </a:r>
          </a:p>
          <a:p>
            <a:pPr marL="0" indent="0">
              <a:buNone/>
            </a:pPr>
            <a:endParaRPr lang="fr-FR" dirty="0" smtClean="0"/>
          </a:p>
          <a:p>
            <a:endParaRPr lang="fr-FR" dirty="0" smtClean="0"/>
          </a:p>
          <a:p>
            <a:endParaRPr lang="fr-FR" dirty="0"/>
          </a:p>
        </p:txBody>
      </p:sp>
      <p:sp>
        <p:nvSpPr>
          <p:cNvPr id="4" name="Espace réservé du numéro de diapositive 3"/>
          <p:cNvSpPr>
            <a:spLocks noGrp="1"/>
          </p:cNvSpPr>
          <p:nvPr>
            <p:ph type="sldNum" sz="quarter" idx="10"/>
          </p:nvPr>
        </p:nvSpPr>
        <p:spPr/>
        <p:txBody>
          <a:bodyPr/>
          <a:lstStyle/>
          <a:p>
            <a:fld id="{1E75D512-6B45-4599-B546-A08B6EF7031D}" type="slidenum">
              <a:rPr lang="fr-FR" smtClean="0"/>
              <a:t>43</a:t>
            </a:fld>
            <a:endParaRPr lang="fr-FR"/>
          </a:p>
        </p:txBody>
      </p:sp>
    </p:spTree>
    <p:extLst>
      <p:ext uri="{BB962C8B-B14F-4D97-AF65-F5344CB8AC3E}">
        <p14:creationId xmlns:p14="http://schemas.microsoft.com/office/powerpoint/2010/main" val="346371714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indent="0">
              <a:buNone/>
            </a:pPr>
            <a:r>
              <a:rPr lang="fr-FR" dirty="0" smtClean="0"/>
              <a:t>Fake </a:t>
            </a:r>
          </a:p>
          <a:p>
            <a:pPr marL="0" indent="0">
              <a:buNone/>
            </a:pPr>
            <a:r>
              <a:rPr lang="fr-FR" sz="1200" kern="1200" dirty="0" smtClean="0">
                <a:solidFill>
                  <a:schemeClr val="tx1"/>
                </a:solidFill>
                <a:effectLst/>
                <a:latin typeface="+mn-lt"/>
                <a:ea typeface="+mn-ea"/>
                <a:cs typeface="+mn-cs"/>
              </a:rPr>
              <a:t>As </a:t>
            </a:r>
            <a:r>
              <a:rPr lang="fr-FR" sz="1200" kern="1200" baseline="0" dirty="0" smtClean="0">
                <a:solidFill>
                  <a:schemeClr val="tx1"/>
                </a:solidFill>
                <a:effectLst/>
                <a:latin typeface="+mn-lt"/>
                <a:ea typeface="+mn-ea"/>
                <a:cs typeface="+mn-cs"/>
              </a:rPr>
              <a:t>mentioned at the beginning of the webinar, blemishes are a universal concern. SOS SPOT roll-on is therefore an </a:t>
            </a:r>
            <a:r>
              <a:rPr lang="fr-FR" sz="1200" kern="1200" dirty="0" err="1" smtClean="0">
                <a:solidFill>
                  <a:schemeClr val="tx1"/>
                </a:solidFill>
                <a:effectLst/>
                <a:latin typeface="+mn-lt"/>
                <a:ea typeface="+mn-ea"/>
                <a:cs typeface="+mn-cs"/>
              </a:rPr>
              <a:t>intergenerational </a:t>
            </a:r>
            <a:r>
              <a:rPr lang="fr-FR" sz="1200" kern="1200" dirty="0" smtClean="0">
                <a:solidFill>
                  <a:schemeClr val="tx1"/>
                </a:solidFill>
                <a:effectLst/>
                <a:latin typeface="+mn-lt"/>
                <a:ea typeface="+mn-ea"/>
                <a:cs typeface="+mn-cs"/>
              </a:rPr>
              <a:t>and mixed product. </a:t>
            </a:r>
            <a:endParaRPr lang="fr-FR" dirty="0"/>
          </a:p>
        </p:txBody>
      </p:sp>
      <p:sp>
        <p:nvSpPr>
          <p:cNvPr id="4" name="Espace réservé du numéro de diapositive 3"/>
          <p:cNvSpPr>
            <a:spLocks noGrp="1"/>
          </p:cNvSpPr>
          <p:nvPr>
            <p:ph type="sldNum" sz="quarter" idx="10"/>
          </p:nvPr>
        </p:nvSpPr>
        <p:spPr/>
        <p:txBody>
          <a:bodyPr/>
          <a:lstStyle/>
          <a:p>
            <a:fld id="{1E75D512-6B45-4599-B546-A08B6EF7031D}" type="slidenum">
              <a:rPr lang="fr-FR" smtClean="0"/>
              <a:t>44</a:t>
            </a:fld>
            <a:endParaRPr lang="fr-FR"/>
          </a:p>
        </p:txBody>
      </p:sp>
    </p:spTree>
    <p:extLst>
      <p:ext uri="{BB962C8B-B14F-4D97-AF65-F5344CB8AC3E}">
        <p14:creationId xmlns:p14="http://schemas.microsoft.com/office/powerpoint/2010/main" val="390822268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indent="0">
              <a:buNone/>
            </a:pPr>
            <a:r>
              <a:rPr lang="fr-FR" dirty="0" smtClean="0"/>
              <a:t>Yes, </a:t>
            </a:r>
            <a:r>
              <a:rPr lang="fr-FR" baseline="0" dirty="0" smtClean="0"/>
              <a:t>the use of the duo will allow to obtain </a:t>
            </a:r>
            <a:r>
              <a:rPr lang="fr-FR" dirty="0" smtClean="0"/>
              <a:t>even faster results since the repetition of the </a:t>
            </a:r>
            <a:r>
              <a:rPr lang="fr-FR" baseline="0" dirty="0" smtClean="0"/>
              <a:t>application reinforces the effectiveness. </a:t>
            </a:r>
            <a:endParaRPr lang="fr-FR" dirty="0" smtClean="0"/>
          </a:p>
          <a:p>
            <a:pPr marL="0" indent="0">
              <a:buNone/>
            </a:pPr>
            <a:endParaRPr lang="fr-FR" dirty="0" smtClean="0"/>
          </a:p>
          <a:p>
            <a:pPr marL="0" indent="0">
              <a:buNone/>
            </a:pPr>
            <a:endParaRPr lang="fr-FR" dirty="0" smtClean="0"/>
          </a:p>
        </p:txBody>
      </p:sp>
      <p:sp>
        <p:nvSpPr>
          <p:cNvPr id="4" name="Espace réservé du numéro de diapositive 3"/>
          <p:cNvSpPr>
            <a:spLocks noGrp="1"/>
          </p:cNvSpPr>
          <p:nvPr>
            <p:ph type="sldNum" sz="quarter" idx="10"/>
          </p:nvPr>
        </p:nvSpPr>
        <p:spPr/>
        <p:txBody>
          <a:bodyPr/>
          <a:lstStyle/>
          <a:p>
            <a:fld id="{1E75D512-6B45-4599-B546-A08B6EF7031D}" type="slidenum">
              <a:rPr lang="fr-FR" smtClean="0"/>
              <a:t>45</a:t>
            </a:fld>
            <a:endParaRPr lang="fr-FR"/>
          </a:p>
        </p:txBody>
      </p:sp>
    </p:spTree>
    <p:extLst>
      <p:ext uri="{BB962C8B-B14F-4D97-AF65-F5344CB8AC3E}">
        <p14:creationId xmlns:p14="http://schemas.microsoft.com/office/powerpoint/2010/main" val="271895951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In the morning and evening, cleanse with the </a:t>
            </a:r>
            <a:r>
              <a:rPr lang="fr-FR" baseline="0" dirty="0" smtClean="0"/>
              <a:t>CLEANSING </a:t>
            </a:r>
            <a:r>
              <a:rPr lang="fr-FR" dirty="0" smtClean="0"/>
              <a:t>GEL </a:t>
            </a:r>
            <a:r>
              <a:rPr lang="fr-FR" baseline="0" dirty="0" smtClean="0"/>
              <a:t>and then </a:t>
            </a:r>
            <a:r>
              <a:rPr lang="fr-FR" baseline="0" dirty="0" err="1" smtClean="0"/>
              <a:t>spray </a:t>
            </a:r>
            <a:r>
              <a:rPr lang="fr-FR" baseline="0" dirty="0" smtClean="0"/>
              <a:t>with YON-KA LOTION.</a:t>
            </a:r>
          </a:p>
          <a:p>
            <a:r>
              <a:rPr lang="fr-FR" baseline="0" dirty="0" smtClean="0"/>
              <a:t>Apply EMULSION PURE, JUVENIL, CREME 15 under your </a:t>
            </a:r>
            <a:r>
              <a:rPr lang="fr-FR" dirty="0" smtClean="0"/>
              <a:t>usual cream </a:t>
            </a:r>
            <a:r>
              <a:rPr lang="fr-FR" baseline="0" dirty="0" smtClean="0"/>
              <a:t>and SOS SPOT roll-on at any time of the </a:t>
            </a:r>
            <a:r>
              <a:rPr lang="fr-FR" dirty="0" smtClean="0"/>
              <a:t>day.</a:t>
            </a:r>
          </a:p>
        </p:txBody>
      </p:sp>
      <p:sp>
        <p:nvSpPr>
          <p:cNvPr id="4" name="Espace réservé du numéro de diapositive 3"/>
          <p:cNvSpPr>
            <a:spLocks noGrp="1"/>
          </p:cNvSpPr>
          <p:nvPr>
            <p:ph type="sldNum" sz="quarter" idx="10"/>
          </p:nvPr>
        </p:nvSpPr>
        <p:spPr/>
        <p:txBody>
          <a:bodyPr/>
          <a:lstStyle/>
          <a:p>
            <a:fld id="{1E75D512-6B45-4599-B546-A08B6EF7031D}" type="slidenum">
              <a:rPr lang="fr-FR" smtClean="0"/>
              <a:t>46</a:t>
            </a:fld>
            <a:endParaRPr lang="fr-FR"/>
          </a:p>
        </p:txBody>
      </p:sp>
    </p:spTree>
    <p:extLst>
      <p:ext uri="{BB962C8B-B14F-4D97-AF65-F5344CB8AC3E}">
        <p14:creationId xmlns:p14="http://schemas.microsoft.com/office/powerpoint/2010/main" val="403544707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baseline="0" dirty="0" smtClean="0">
                <a:solidFill>
                  <a:schemeClr val="tx1"/>
                </a:solidFill>
                <a:latin typeface="Roboto Light" panose="02000000000000000000" pitchFamily="2" charset="0"/>
                <a:ea typeface="Roboto Light" panose="02000000000000000000" pitchFamily="2" charset="0"/>
                <a:cs typeface="+mn-cs"/>
              </a:rPr>
              <a:t>To make this new product a success, we offer you a 360° activation.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baseline="0" dirty="0" smtClean="0">
                <a:solidFill>
                  <a:schemeClr val="tx1"/>
                </a:solidFill>
                <a:latin typeface="Roboto Light" panose="02000000000000000000" pitchFamily="2" charset="0"/>
                <a:ea typeface="Roboto Light" panose="02000000000000000000" pitchFamily="2" charset="0"/>
                <a:cs typeface="+mn-cs"/>
              </a:rPr>
              <a:t>All the elements will of course be available on the pro space.</a:t>
            </a:r>
          </a:p>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75D512-6B45-4599-B546-A08B6EF7031D}"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t>47</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5447129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baseline="0" dirty="0" smtClean="0">
                <a:solidFill>
                  <a:schemeClr val="tx1"/>
                </a:solidFill>
                <a:latin typeface="Roboto Light" panose="02000000000000000000" pitchFamily="2" charset="0"/>
                <a:ea typeface="Roboto Light" panose="02000000000000000000" pitchFamily="2" charset="0"/>
                <a:cs typeface="+mn-cs"/>
              </a:rPr>
              <a:t>First of all, at the level of training, we provide you with the updated product sheet including SOS SPOT roll-on, JUVENIL </a:t>
            </a:r>
            <a:r>
              <a:rPr lang="fr-FR" sz="1200" kern="1200" baseline="0" dirty="0" err="1" smtClean="0">
                <a:solidFill>
                  <a:schemeClr val="tx1"/>
                </a:solidFill>
                <a:latin typeface="Roboto Light" panose="02000000000000000000" pitchFamily="2" charset="0"/>
                <a:ea typeface="Roboto Light" panose="02000000000000000000" pitchFamily="2" charset="0"/>
                <a:cs typeface="+mn-cs"/>
              </a:rPr>
              <a:t>retail </a:t>
            </a:r>
            <a:r>
              <a:rPr lang="fr-FR" sz="1200" kern="1200" baseline="0" dirty="0" smtClean="0">
                <a:solidFill>
                  <a:schemeClr val="tx1"/>
                </a:solidFill>
                <a:latin typeface="Roboto Light" panose="02000000000000000000" pitchFamily="2" charset="0"/>
                <a:ea typeface="Roboto Light" panose="02000000000000000000" pitchFamily="2" charset="0"/>
                <a:cs typeface="+mn-cs"/>
              </a:rPr>
              <a:t>and pro. And also this webinar </a:t>
            </a:r>
            <a:r>
              <a:rPr lang="fr-FR" sz="1200" kern="1200" baseline="0" dirty="0" err="1" smtClean="0">
                <a:solidFill>
                  <a:schemeClr val="tx1"/>
                </a:solidFill>
                <a:latin typeface="Roboto Light" panose="02000000000000000000" pitchFamily="2" charset="0"/>
                <a:ea typeface="Roboto Light" panose="02000000000000000000" pitchFamily="2" charset="0"/>
                <a:cs typeface="+mn-cs"/>
              </a:rPr>
              <a:t>ppt. </a:t>
            </a:r>
            <a:endParaRPr lang="fr-FR" b="0" dirty="0" smtClean="0"/>
          </a:p>
          <a:p>
            <a:endParaRPr lang="fr-FR" dirty="0"/>
          </a:p>
        </p:txBody>
      </p:sp>
      <p:sp>
        <p:nvSpPr>
          <p:cNvPr id="4" name="Espace réservé du numéro de diapositive 3"/>
          <p:cNvSpPr>
            <a:spLocks noGrp="1"/>
          </p:cNvSpPr>
          <p:nvPr>
            <p:ph type="sldNum" sz="quarter" idx="10"/>
          </p:nvPr>
        </p:nvSpPr>
        <p:spPr/>
        <p:txBody>
          <a:bodyPr/>
          <a:lstStyle/>
          <a:p>
            <a:fld id="{1E75D512-6B45-4599-B546-A08B6EF7031D}" type="slidenum">
              <a:rPr lang="fr-FR" smtClean="0"/>
              <a:t>48</a:t>
            </a:fld>
            <a:endParaRPr lang="fr-FR"/>
          </a:p>
        </p:txBody>
      </p:sp>
    </p:spTree>
    <p:extLst>
      <p:ext uri="{BB962C8B-B14F-4D97-AF65-F5344CB8AC3E}">
        <p14:creationId xmlns:p14="http://schemas.microsoft.com/office/powerpoint/2010/main" val="404329374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baseline="0" dirty="0" smtClean="0">
                <a:solidFill>
                  <a:schemeClr val="tx1"/>
                </a:solidFill>
                <a:latin typeface="Roboto Light" panose="02000000000000000000" pitchFamily="2" charset="0"/>
                <a:ea typeface="Roboto Light" panose="02000000000000000000" pitchFamily="2" charset="0"/>
                <a:cs typeface="+mn-cs"/>
              </a:rPr>
              <a:t>In order to assist you in the communication and visibility of this new product within your institutes, we have developed various support elements: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baseline="0" dirty="0" smtClean="0">
                <a:solidFill>
                  <a:schemeClr val="tx1"/>
                </a:solidFill>
                <a:latin typeface="Roboto Light" panose="02000000000000000000" pitchFamily="2" charset="0"/>
                <a:ea typeface="Roboto Light" panose="02000000000000000000" pitchFamily="2" charset="0"/>
                <a:cs typeface="+mn-cs"/>
              </a:rPr>
              <a:t>A4/Poster</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baseline="0" dirty="0" smtClean="0">
                <a:solidFill>
                  <a:schemeClr val="tx1"/>
                </a:solidFill>
                <a:latin typeface="Roboto Light" panose="02000000000000000000" pitchFamily="2" charset="0"/>
                <a:ea typeface="Roboto Light" panose="02000000000000000000" pitchFamily="2" charset="0"/>
                <a:cs typeface="+mn-cs"/>
              </a:rPr>
              <a:t>Video to put on your digital counters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baseline="0" dirty="0" smtClean="0">
                <a:solidFill>
                  <a:schemeClr val="tx1"/>
                </a:solidFill>
                <a:latin typeface="Roboto Light" panose="02000000000000000000" pitchFamily="2" charset="0"/>
                <a:ea typeface="Roboto Light" panose="02000000000000000000" pitchFamily="2" charset="0"/>
                <a:cs typeface="+mn-cs"/>
              </a:rPr>
              <a:t>Product dispenser </a:t>
            </a:r>
            <a:endParaRPr lang="fr-FR" dirty="0"/>
          </a:p>
        </p:txBody>
      </p:sp>
      <p:sp>
        <p:nvSpPr>
          <p:cNvPr id="4" name="Espace réservé du numéro de diapositive 3"/>
          <p:cNvSpPr>
            <a:spLocks noGrp="1"/>
          </p:cNvSpPr>
          <p:nvPr>
            <p:ph type="sldNum" sz="quarter" idx="10"/>
          </p:nvPr>
        </p:nvSpPr>
        <p:spPr/>
        <p:txBody>
          <a:bodyPr/>
          <a:lstStyle/>
          <a:p>
            <a:fld id="{1E75D512-6B45-4599-B546-A08B6EF7031D}" type="slidenum">
              <a:rPr lang="fr-FR" smtClean="0"/>
              <a:t>49</a:t>
            </a:fld>
            <a:endParaRPr lang="fr-FR"/>
          </a:p>
        </p:txBody>
      </p:sp>
    </p:spTree>
    <p:extLst>
      <p:ext uri="{BB962C8B-B14F-4D97-AF65-F5344CB8AC3E}">
        <p14:creationId xmlns:p14="http://schemas.microsoft.com/office/powerpoint/2010/main" val="11944551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In general, the appearance of a blemish is due to </a:t>
            </a:r>
            <a:r>
              <a:rPr lang="fr-FR" baseline="0" dirty="0" smtClean="0"/>
              <a:t>an inflammatory pathology of the pilosebaceous follicle. </a:t>
            </a:r>
            <a:endParaRPr lang="fr-FR" dirty="0"/>
          </a:p>
        </p:txBody>
      </p:sp>
      <p:sp>
        <p:nvSpPr>
          <p:cNvPr id="4" name="Espace réservé du numéro de diapositive 3"/>
          <p:cNvSpPr>
            <a:spLocks noGrp="1"/>
          </p:cNvSpPr>
          <p:nvPr>
            <p:ph type="sldNum" sz="quarter" idx="10"/>
          </p:nvPr>
        </p:nvSpPr>
        <p:spPr/>
        <p:txBody>
          <a:bodyPr/>
          <a:lstStyle/>
          <a:p>
            <a:fld id="{1E75D512-6B45-4599-B546-A08B6EF7031D}" type="slidenum">
              <a:rPr lang="fr-FR" smtClean="0"/>
              <a:t>5</a:t>
            </a:fld>
            <a:endParaRPr lang="fr-FR"/>
          </a:p>
        </p:txBody>
      </p:sp>
    </p:spTree>
    <p:extLst>
      <p:ext uri="{BB962C8B-B14F-4D97-AF65-F5344CB8AC3E}">
        <p14:creationId xmlns:p14="http://schemas.microsoft.com/office/powerpoint/2010/main" val="189219473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1E75D512-6B45-4599-B546-A08B6EF7031D}" type="slidenum">
              <a:rPr lang="fr-FR" smtClean="0"/>
              <a:t>50</a:t>
            </a:fld>
            <a:endParaRPr lang="fr-FR"/>
          </a:p>
        </p:txBody>
      </p:sp>
    </p:spTree>
    <p:extLst>
      <p:ext uri="{BB962C8B-B14F-4D97-AF65-F5344CB8AC3E}">
        <p14:creationId xmlns:p14="http://schemas.microsoft.com/office/powerpoint/2010/main" val="321206573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algn="l" defTabSz="914400" rtl="0" eaLnBrk="1" latinLnBrk="0" hangingPunct="1"/>
            <a:r>
              <a:rPr lang="fr-FR" sz="1200" kern="1200" baseline="0" dirty="0" smtClean="0">
                <a:solidFill>
                  <a:schemeClr val="tx1"/>
                </a:solidFill>
                <a:latin typeface="Roboto Light" panose="02000000000000000000" pitchFamily="2" charset="0"/>
                <a:ea typeface="Roboto Light" panose="02000000000000000000" pitchFamily="2" charset="0"/>
                <a:cs typeface="+mn-cs"/>
              </a:rPr>
              <a:t>In terms of digital activation, we have also developed :</a:t>
            </a:r>
          </a:p>
          <a:p>
            <a:pPr marL="171450" indent="-171450" algn="l" defTabSz="914400" rtl="0" eaLnBrk="1" latinLnBrk="0" hangingPunct="1">
              <a:buFontTx/>
              <a:buChar char="-"/>
            </a:pPr>
            <a:r>
              <a:rPr lang="fr-FR" sz="1200" kern="1200" baseline="0" dirty="0" smtClean="0">
                <a:solidFill>
                  <a:schemeClr val="tx1"/>
                </a:solidFill>
                <a:latin typeface="Roboto Light" panose="02000000000000000000" pitchFamily="2" charset="0"/>
                <a:ea typeface="Roboto Light" panose="02000000000000000000" pitchFamily="2" charset="0"/>
                <a:cs typeface="+mn-cs"/>
              </a:rPr>
              <a:t>a media kit with a publication calendar</a:t>
            </a:r>
          </a:p>
          <a:p>
            <a:pPr marL="171450" indent="-171450" algn="l" defTabSz="914400" rtl="0" eaLnBrk="1" latinLnBrk="0" hangingPunct="1">
              <a:buFontTx/>
              <a:buChar char="-"/>
            </a:pPr>
            <a:r>
              <a:rPr lang="fr-FR" sz="1200" kern="1200" baseline="0" dirty="0" smtClean="0">
                <a:solidFill>
                  <a:schemeClr val="tx1"/>
                </a:solidFill>
                <a:latin typeface="Roboto Light" panose="02000000000000000000" pitchFamily="2" charset="0"/>
                <a:ea typeface="Roboto Light" panose="02000000000000000000" pitchFamily="2" charset="0"/>
                <a:cs typeface="+mn-cs"/>
              </a:rPr>
              <a:t>Sending the product to influencers</a:t>
            </a:r>
          </a:p>
          <a:p>
            <a:pPr marL="171450" indent="-171450" algn="l" defTabSz="914400" rtl="0" eaLnBrk="1" latinLnBrk="0" hangingPunct="1">
              <a:buFontTx/>
              <a:buChar char="-"/>
            </a:pPr>
            <a:r>
              <a:rPr lang="fr-FR" sz="1200" kern="1200" baseline="0" dirty="0" smtClean="0">
                <a:solidFill>
                  <a:schemeClr val="tx1"/>
                </a:solidFill>
                <a:latin typeface="Roboto Light" panose="02000000000000000000" pitchFamily="2" charset="0"/>
                <a:ea typeface="Roboto Light" panose="02000000000000000000" pitchFamily="2" charset="0"/>
                <a:cs typeface="+mn-cs"/>
              </a:rPr>
              <a:t>Newsletters</a:t>
            </a:r>
          </a:p>
          <a:p>
            <a:pPr marL="171450" indent="-171450" algn="l" defTabSz="914400" rtl="0" eaLnBrk="1" latinLnBrk="0" hangingPunct="1">
              <a:buFontTx/>
              <a:buChar char="-"/>
            </a:pPr>
            <a:r>
              <a:rPr lang="fr-FR" sz="1200" kern="1200" baseline="0" dirty="0" smtClean="0">
                <a:solidFill>
                  <a:schemeClr val="tx1"/>
                </a:solidFill>
                <a:latin typeface="Roboto Light" panose="02000000000000000000" pitchFamily="2" charset="0"/>
                <a:ea typeface="Roboto Light" panose="02000000000000000000" pitchFamily="2" charset="0"/>
                <a:cs typeface="+mn-cs"/>
              </a:rPr>
              <a:t>Google </a:t>
            </a:r>
            <a:r>
              <a:rPr lang="fr-FR" sz="1200" kern="1200" baseline="0" dirty="0" err="1" smtClean="0">
                <a:solidFill>
                  <a:schemeClr val="tx1"/>
                </a:solidFill>
                <a:latin typeface="Roboto Light" panose="02000000000000000000" pitchFamily="2" charset="0"/>
                <a:ea typeface="Roboto Light" panose="02000000000000000000" pitchFamily="2" charset="0"/>
                <a:cs typeface="+mn-cs"/>
              </a:rPr>
              <a:t>ads</a:t>
            </a:r>
            <a:endParaRPr lang="fr-FR" sz="1200" kern="1200" baseline="0" dirty="0" smtClean="0">
              <a:solidFill>
                <a:schemeClr val="tx1"/>
              </a:solidFill>
              <a:latin typeface="Roboto Light" panose="02000000000000000000" pitchFamily="2" charset="0"/>
              <a:ea typeface="Roboto Light" panose="02000000000000000000" pitchFamily="2" charset="0"/>
              <a:cs typeface="+mn-cs"/>
            </a:endParaRPr>
          </a:p>
          <a:p>
            <a:pPr marL="171450" indent="-171450" algn="l" defTabSz="914400" rtl="0" eaLnBrk="1" latinLnBrk="0" hangingPunct="1">
              <a:buFontTx/>
              <a:buChar char="-"/>
            </a:pPr>
            <a:r>
              <a:rPr lang="fr-FR" sz="1200" kern="1200" baseline="0" dirty="0" smtClean="0">
                <a:solidFill>
                  <a:schemeClr val="tx1"/>
                </a:solidFill>
                <a:latin typeface="Roboto Light" panose="02000000000000000000" pitchFamily="2" charset="0"/>
                <a:ea typeface="Roboto Light" panose="02000000000000000000" pitchFamily="2" charset="0"/>
                <a:cs typeface="+mn-cs"/>
              </a:rPr>
              <a:t>Sponsored campaigns on social networks </a:t>
            </a:r>
          </a:p>
          <a:p>
            <a:pPr marL="171450" indent="-171450" algn="l" defTabSz="914400" rtl="0" eaLnBrk="1" latinLnBrk="0" hangingPunct="1">
              <a:buFontTx/>
              <a:buChar char="-"/>
            </a:pPr>
            <a:endParaRPr lang="fr-FR" sz="1200" kern="1200" baseline="0" dirty="0" smtClean="0">
              <a:solidFill>
                <a:schemeClr val="tx1"/>
              </a:solidFill>
              <a:latin typeface="Roboto Light" panose="02000000000000000000" pitchFamily="2" charset="0"/>
              <a:ea typeface="Roboto Light" panose="02000000000000000000" pitchFamily="2" charset="0"/>
              <a:cs typeface="+mn-cs"/>
            </a:endParaRPr>
          </a:p>
          <a:p>
            <a:pPr marL="0" indent="0" algn="l" defTabSz="914400" rtl="0" eaLnBrk="1" latinLnBrk="0" hangingPunct="1">
              <a:buFontTx/>
              <a:buNone/>
            </a:pPr>
            <a:r>
              <a:rPr lang="fr-FR" sz="1200" kern="1200" baseline="0" dirty="0" smtClean="0">
                <a:solidFill>
                  <a:schemeClr val="tx1"/>
                </a:solidFill>
                <a:latin typeface="Roboto Light" panose="02000000000000000000" pitchFamily="2" charset="0"/>
                <a:ea typeface="Roboto Light" panose="02000000000000000000" pitchFamily="2" charset="0"/>
                <a:cs typeface="+mn-cs"/>
              </a:rPr>
              <a:t>We will also promote SOS SPOT roll-on via a banner on the homepage of the Yon-Ka website and a dedicated product page. </a:t>
            </a:r>
          </a:p>
          <a:p>
            <a:pPr marL="0" algn="l" defTabSz="914400" rtl="0" eaLnBrk="1" latinLnBrk="0" hangingPunct="1"/>
            <a:endParaRPr lang="fr-FR" sz="1200" kern="1200" baseline="0" dirty="0" smtClean="0">
              <a:solidFill>
                <a:schemeClr val="tx1"/>
              </a:solidFill>
              <a:latin typeface="Roboto Light" panose="02000000000000000000" pitchFamily="2" charset="0"/>
              <a:ea typeface="Roboto Light" panose="02000000000000000000" pitchFamily="2" charset="0"/>
              <a:cs typeface="+mn-cs"/>
            </a:endParaRPr>
          </a:p>
          <a:p>
            <a:pPr marL="0" algn="l" defTabSz="914400" rtl="0" eaLnBrk="1" latinLnBrk="0" hangingPunct="1"/>
            <a:r>
              <a:rPr lang="fr-FR" sz="1200" kern="1200" baseline="0" dirty="0" smtClean="0">
                <a:solidFill>
                  <a:schemeClr val="tx1"/>
                </a:solidFill>
                <a:latin typeface="Roboto Light" panose="02000000000000000000" pitchFamily="2" charset="0"/>
                <a:ea typeface="Roboto Light" panose="02000000000000000000" pitchFamily="2" charset="0"/>
                <a:cs typeface="+mn-cs"/>
              </a:rPr>
              <a:t>Feel free to do the same on your own websites and networks.</a:t>
            </a:r>
          </a:p>
          <a:p>
            <a:pPr marL="0" algn="l" defTabSz="914400" rtl="0" eaLnBrk="1" latinLnBrk="0" hangingPunct="1"/>
            <a:r>
              <a:rPr lang="fr-FR" sz="1200" kern="1200" baseline="0" dirty="0" smtClean="0">
                <a:solidFill>
                  <a:schemeClr val="tx1"/>
                </a:solidFill>
                <a:latin typeface="Roboto Light" panose="02000000000000000000" pitchFamily="2" charset="0"/>
                <a:ea typeface="Roboto Light" panose="02000000000000000000" pitchFamily="2" charset="0"/>
                <a:cs typeface="+mn-cs"/>
              </a:rPr>
              <a:t>The objective is to make this new product known and to make it the ideal ally against imperfections.</a:t>
            </a:r>
          </a:p>
          <a:p>
            <a:endParaRPr lang="fr-FR" dirty="0"/>
          </a:p>
        </p:txBody>
      </p:sp>
      <p:sp>
        <p:nvSpPr>
          <p:cNvPr id="4" name="Espace réservé du numéro de diapositive 3"/>
          <p:cNvSpPr>
            <a:spLocks noGrp="1"/>
          </p:cNvSpPr>
          <p:nvPr>
            <p:ph type="sldNum" sz="quarter" idx="10"/>
          </p:nvPr>
        </p:nvSpPr>
        <p:spPr/>
        <p:txBody>
          <a:bodyPr/>
          <a:lstStyle/>
          <a:p>
            <a:fld id="{1E75D512-6B45-4599-B546-A08B6EF7031D}" type="slidenum">
              <a:rPr lang="fr-FR" smtClean="0"/>
              <a:t>51</a:t>
            </a:fld>
            <a:endParaRPr lang="fr-FR"/>
          </a:p>
        </p:txBody>
      </p:sp>
    </p:spTree>
    <p:extLst>
      <p:ext uri="{BB962C8B-B14F-4D97-AF65-F5344CB8AC3E}">
        <p14:creationId xmlns:p14="http://schemas.microsoft.com/office/powerpoint/2010/main" val="349758553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lvl="0" indent="0" algn="l" defTabSz="914400" rtl="0" eaLnBrk="1" latinLnBrk="0" hangingPunct="1">
              <a:spcBef>
                <a:spcPts val="0"/>
              </a:spcBef>
              <a:spcAft>
                <a:spcPts val="0"/>
              </a:spcAft>
              <a:buClr>
                <a:schemeClr val="dk1"/>
              </a:buClr>
              <a:buSzPts val="1100"/>
              <a:buFont typeface="Calibri"/>
              <a:buNone/>
            </a:pPr>
            <a:r>
              <a:rPr lang="fr-FR" sz="1200" kern="1200" dirty="0" smtClean="0">
                <a:solidFill>
                  <a:schemeClr val="tx1"/>
                </a:solidFill>
                <a:latin typeface="Roboto Light" panose="02000000000000000000" pitchFamily="2" charset="0"/>
                <a:ea typeface="Roboto Light" panose="02000000000000000000" pitchFamily="2" charset="0"/>
                <a:cs typeface="+mn-cs"/>
              </a:rPr>
              <a:t>Before we leave, I would like to take your questions. </a:t>
            </a:r>
          </a:p>
          <a:p>
            <a:pPr marL="0" lvl="0" indent="0" algn="l" defTabSz="914400" rtl="0" eaLnBrk="1" latinLnBrk="0" hangingPunct="1">
              <a:spcBef>
                <a:spcPts val="0"/>
              </a:spcBef>
              <a:spcAft>
                <a:spcPts val="0"/>
              </a:spcAft>
              <a:buClr>
                <a:schemeClr val="dk1"/>
              </a:buClr>
              <a:buSzPts val="1100"/>
              <a:buFont typeface="Calibri"/>
              <a:buNone/>
            </a:pPr>
            <a:r>
              <a:rPr lang="fr-FR" sz="1200" kern="1200" dirty="0" smtClean="0">
                <a:solidFill>
                  <a:schemeClr val="tx1"/>
                </a:solidFill>
                <a:latin typeface="Roboto Light" panose="02000000000000000000" pitchFamily="2" charset="0"/>
                <a:ea typeface="Roboto Light" panose="02000000000000000000" pitchFamily="2" charset="0"/>
                <a:cs typeface="+mn-cs"/>
              </a:rPr>
              <a:t>Feel free to ask any questions and I will be happy to answer them.</a:t>
            </a:r>
          </a:p>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75D512-6B45-4599-B546-A08B6EF7031D}"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t>52</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2701611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g8be6f3f7cc_2_666:notes"/>
          <p:cNvSpPr>
            <a:spLocks noGrp="1" noRot="1" noChangeAspect="1"/>
          </p:cNvSpPr>
          <p:nvPr>
            <p:ph type="sldImg" idx="2"/>
          </p:nvPr>
        </p:nvSpPr>
        <p:spPr>
          <a:xfrm>
            <a:off x="-322263" y="796925"/>
            <a:ext cx="7099301" cy="3994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1" name="Google Shape;481;g8be6f3f7cc_2_666:notes"/>
          <p:cNvSpPr txBox="1">
            <a:spLocks noGrp="1"/>
          </p:cNvSpPr>
          <p:nvPr>
            <p:ph type="body" idx="1"/>
          </p:nvPr>
        </p:nvSpPr>
        <p:spPr>
          <a:xfrm>
            <a:off x="645312" y="5054893"/>
            <a:ext cx="5162490" cy="4788845"/>
          </a:xfrm>
          <a:prstGeom prst="rect">
            <a:avLst/>
          </a:prstGeom>
          <a:noFill/>
          <a:ln>
            <a:noFill/>
          </a:ln>
        </p:spPr>
        <p:txBody>
          <a:bodyPr spcFirstLastPara="1" wrap="square" lIns="86100" tIns="86100" rIns="86100" bIns="86100" anchor="t" anchorCtr="0">
            <a:noAutofit/>
          </a:bodyPr>
          <a:lstStyle/>
          <a:p>
            <a:pPr marL="0" lvl="0" indent="0" algn="l" rtl="0">
              <a:spcBef>
                <a:spcPts val="0"/>
              </a:spcBef>
              <a:spcAft>
                <a:spcPts val="0"/>
              </a:spcAft>
              <a:buClr>
                <a:schemeClr val="dk1"/>
              </a:buClr>
              <a:buSzPts val="1100"/>
              <a:buFont typeface="Calibri"/>
              <a:buNone/>
            </a:pPr>
            <a:r>
              <a:rPr lang="fr-FR" sz="1200" dirty="0" smtClean="0">
                <a:solidFill>
                  <a:schemeClr val="tx1"/>
                </a:solidFill>
                <a:latin typeface="Roboto Light" panose="02000000000000000000" pitchFamily="2" charset="0"/>
                <a:ea typeface="Roboto Light" panose="02000000000000000000" pitchFamily="2" charset="0"/>
              </a:rPr>
              <a:t>This webinar is now over. I wanted to thank you for your </a:t>
            </a:r>
            <a:r>
              <a:rPr lang="fr-FR" sz="1200" baseline="0" dirty="0" smtClean="0">
                <a:solidFill>
                  <a:schemeClr val="tx1"/>
                </a:solidFill>
                <a:latin typeface="Roboto Light" panose="02000000000000000000" pitchFamily="2" charset="0"/>
                <a:ea typeface="Roboto Light" panose="02000000000000000000" pitchFamily="2" charset="0"/>
              </a:rPr>
              <a:t>participation and your proactivity.</a:t>
            </a:r>
            <a:endParaRPr lang="fr-FR" sz="1200" dirty="0" smtClean="0">
              <a:solidFill>
                <a:schemeClr val="tx1"/>
              </a:solidFill>
              <a:latin typeface="Roboto Light" panose="02000000000000000000" pitchFamily="2" charset="0"/>
              <a:ea typeface="Roboto Light" panose="02000000000000000000" pitchFamily="2" charset="0"/>
            </a:endParaRPr>
          </a:p>
          <a:p>
            <a:pPr marL="0" lvl="0" indent="0" algn="l" rtl="0">
              <a:spcBef>
                <a:spcPts val="0"/>
              </a:spcBef>
              <a:spcAft>
                <a:spcPts val="0"/>
              </a:spcAft>
              <a:buClr>
                <a:schemeClr val="dk1"/>
              </a:buClr>
              <a:buSzPts val="1100"/>
              <a:buFont typeface="Calibri"/>
              <a:buNone/>
            </a:pPr>
            <a:r>
              <a:rPr lang="fr-FR" sz="1200" dirty="0" smtClean="0">
                <a:solidFill>
                  <a:schemeClr val="tx1"/>
                </a:solidFill>
                <a:latin typeface="Roboto Light" panose="02000000000000000000" pitchFamily="2" charset="0"/>
                <a:ea typeface="Roboto Light" panose="02000000000000000000" pitchFamily="2" charset="0"/>
              </a:rPr>
              <a:t>I was delighted to </a:t>
            </a:r>
            <a:r>
              <a:rPr lang="fr-FR" sz="1200" baseline="0" dirty="0" smtClean="0">
                <a:solidFill>
                  <a:schemeClr val="tx1"/>
                </a:solidFill>
                <a:latin typeface="Roboto Light" panose="02000000000000000000" pitchFamily="2" charset="0"/>
                <a:ea typeface="Roboto Light" panose="02000000000000000000" pitchFamily="2" charset="0"/>
              </a:rPr>
              <a:t>spend this time with you and to have introduced you to our new product which I hope will be a great success with your customers. </a:t>
            </a:r>
          </a:p>
          <a:p>
            <a:pPr marL="0" lvl="0" indent="0" algn="l" rtl="0">
              <a:spcBef>
                <a:spcPts val="0"/>
              </a:spcBef>
              <a:spcAft>
                <a:spcPts val="0"/>
              </a:spcAft>
              <a:buClr>
                <a:schemeClr val="dk1"/>
              </a:buClr>
              <a:buSzPts val="1100"/>
              <a:buFont typeface="Calibri"/>
              <a:buNone/>
            </a:pPr>
            <a:r>
              <a:rPr lang="fr-FR" sz="1200" baseline="0" dirty="0" smtClean="0">
                <a:solidFill>
                  <a:schemeClr val="tx1"/>
                </a:solidFill>
                <a:latin typeface="Roboto Light" panose="02000000000000000000" pitchFamily="2" charset="0"/>
                <a:ea typeface="Roboto Light" panose="02000000000000000000" pitchFamily="2" charset="0"/>
              </a:rPr>
              <a:t>Do not hesitate to come back to me if you have additional questions or if you wish a personalized accompaniment. We are at your side.</a:t>
            </a:r>
          </a:p>
          <a:p>
            <a:pPr marL="0" lvl="0" indent="0" algn="l" rtl="0">
              <a:spcBef>
                <a:spcPts val="0"/>
              </a:spcBef>
              <a:spcAft>
                <a:spcPts val="0"/>
              </a:spcAft>
              <a:buClr>
                <a:schemeClr val="dk1"/>
              </a:buClr>
              <a:buSzPts val="1100"/>
              <a:buFont typeface="Calibri"/>
              <a:buNone/>
            </a:pPr>
            <a:endParaRPr lang="fr-FR" sz="1200" baseline="0" dirty="0" smtClean="0">
              <a:solidFill>
                <a:schemeClr val="tx1"/>
              </a:solidFill>
              <a:latin typeface="Roboto Light" panose="02000000000000000000" pitchFamily="2" charset="0"/>
              <a:ea typeface="Roboto Light" panose="02000000000000000000" pitchFamily="2" charset="0"/>
            </a:endParaRPr>
          </a:p>
          <a:p>
            <a:pPr marL="0" lvl="0" indent="0" algn="l" rtl="0">
              <a:spcBef>
                <a:spcPts val="0"/>
              </a:spcBef>
              <a:spcAft>
                <a:spcPts val="0"/>
              </a:spcAft>
              <a:buClr>
                <a:schemeClr val="dk1"/>
              </a:buClr>
              <a:buSzPts val="1100"/>
              <a:buFont typeface="Calibri"/>
              <a:buNone/>
            </a:pPr>
            <a:r>
              <a:rPr lang="fr-FR" sz="1200" baseline="0" dirty="0" smtClean="0">
                <a:solidFill>
                  <a:schemeClr val="tx1"/>
                </a:solidFill>
                <a:latin typeface="Roboto Light" panose="02000000000000000000" pitchFamily="2" charset="0"/>
                <a:ea typeface="Roboto Light" panose="02000000000000000000" pitchFamily="2" charset="0"/>
              </a:rPr>
              <a:t>See you soon ..... </a:t>
            </a:r>
            <a:endParaRPr lang="fr-FR" sz="1200" dirty="0" smtClean="0">
              <a:solidFill>
                <a:schemeClr val="tx1"/>
              </a:solidFill>
              <a:latin typeface="Roboto Light" panose="02000000000000000000" pitchFamily="2" charset="0"/>
              <a:ea typeface="Roboto Light" panose="02000000000000000000" pitchFamily="2" charset="0"/>
            </a:endParaRPr>
          </a:p>
          <a:p>
            <a:pPr marL="0" lvl="0" indent="0" algn="l" rtl="0">
              <a:spcBef>
                <a:spcPts val="0"/>
              </a:spcBef>
              <a:spcAft>
                <a:spcPts val="0"/>
              </a:spcAft>
              <a:buClr>
                <a:schemeClr val="dk1"/>
              </a:buClr>
              <a:buSzPts val="1100"/>
              <a:buFont typeface="Calibri"/>
              <a:buNone/>
            </a:pPr>
            <a:endParaRPr dirty="0">
              <a:solidFill>
                <a:schemeClr val="dk1"/>
              </a:solidFill>
            </a:endParaRPr>
          </a:p>
        </p:txBody>
      </p:sp>
    </p:spTree>
    <p:extLst>
      <p:ext uri="{BB962C8B-B14F-4D97-AF65-F5344CB8AC3E}">
        <p14:creationId xmlns:p14="http://schemas.microsoft.com/office/powerpoint/2010/main" val="7516924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This pathology is </a:t>
            </a:r>
            <a:r>
              <a:rPr lang="fr-FR" baseline="0" dirty="0" smtClean="0"/>
              <a:t>related to different factors such as: </a:t>
            </a:r>
            <a:endParaRPr lang="fr-FR" baseline="0" dirty="0"/>
          </a:p>
          <a:p>
            <a:pPr marL="171450" indent="-171450">
              <a:buFontTx/>
              <a:buChar char="-"/>
            </a:pPr>
            <a:r>
              <a:rPr lang="fr-FR" baseline="0" dirty="0" smtClean="0"/>
              <a:t>Stress</a:t>
            </a:r>
          </a:p>
          <a:p>
            <a:pPr marL="171450" indent="-171450">
              <a:buFontTx/>
              <a:buChar char="-"/>
            </a:pPr>
            <a:r>
              <a:rPr lang="fr-FR" baseline="0" dirty="0" smtClean="0"/>
              <a:t>Hormones</a:t>
            </a:r>
          </a:p>
          <a:p>
            <a:pPr marL="171450" indent="-171450">
              <a:buFontTx/>
              <a:buChar char="-"/>
            </a:pPr>
            <a:r>
              <a:rPr lang="fr-FR" baseline="0" dirty="0" smtClean="0"/>
              <a:t>Genetic predisposition</a:t>
            </a:r>
          </a:p>
          <a:p>
            <a:pPr marL="171450" indent="-171450">
              <a:buFontTx/>
              <a:buChar char="-"/>
            </a:pPr>
            <a:r>
              <a:rPr lang="fr-FR" baseline="0" dirty="0" smtClean="0"/>
              <a:t>Tobacco</a:t>
            </a:r>
          </a:p>
          <a:p>
            <a:pPr marL="171450" indent="-171450">
              <a:buFontTx/>
              <a:buChar char="-"/>
            </a:pPr>
            <a:r>
              <a:rPr lang="fr-FR" baseline="0" dirty="0" smtClean="0"/>
              <a:t>An unbalanced diet</a:t>
            </a:r>
          </a:p>
          <a:p>
            <a:pPr marL="171450" indent="-171450">
              <a:buFontTx/>
              <a:buChar char="-"/>
            </a:pPr>
            <a:r>
              <a:rPr lang="fr-FR" baseline="0" dirty="0" smtClean="0"/>
              <a:t>The sun</a:t>
            </a:r>
          </a:p>
          <a:p>
            <a:pPr marL="171450" indent="-171450">
              <a:buFontTx/>
              <a:buChar char="-"/>
            </a:pPr>
            <a:r>
              <a:rPr lang="fr-FR" baseline="0" dirty="0" smtClean="0"/>
              <a:t>Pollution</a:t>
            </a:r>
          </a:p>
        </p:txBody>
      </p:sp>
      <p:sp>
        <p:nvSpPr>
          <p:cNvPr id="4" name="Espace réservé du numéro de diapositive 3"/>
          <p:cNvSpPr>
            <a:spLocks noGrp="1"/>
          </p:cNvSpPr>
          <p:nvPr>
            <p:ph type="sldNum" sz="quarter" idx="10"/>
          </p:nvPr>
        </p:nvSpPr>
        <p:spPr/>
        <p:txBody>
          <a:bodyPr/>
          <a:lstStyle/>
          <a:p>
            <a:fld id="{1E75D512-6B45-4599-B546-A08B6EF7031D}" type="slidenum">
              <a:rPr lang="fr-FR" smtClean="0"/>
              <a:t>6</a:t>
            </a:fld>
            <a:endParaRPr lang="fr-FR"/>
          </a:p>
        </p:txBody>
      </p:sp>
    </p:spTree>
    <p:extLst>
      <p:ext uri="{BB962C8B-B14F-4D97-AF65-F5344CB8AC3E}">
        <p14:creationId xmlns:p14="http://schemas.microsoft.com/office/powerpoint/2010/main" val="2150115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dirty="0" smtClean="0"/>
              <a:t>Now I propose you a small reminder of </a:t>
            </a:r>
            <a:r>
              <a:rPr lang="fr-FR" baseline="0" dirty="0" smtClean="0"/>
              <a:t>the physiological process of the appearance of an imperfection through </a:t>
            </a:r>
            <a:r>
              <a:rPr lang="fr-FR" dirty="0" smtClean="0"/>
              <a:t>a </a:t>
            </a:r>
            <a:r>
              <a:rPr lang="fr-FR" baseline="0" dirty="0" smtClean="0"/>
              <a:t>video.</a:t>
            </a:r>
          </a:p>
          <a:p>
            <a:pPr marL="0" marR="0" indent="0" algn="l" defTabSz="914400" rtl="0" eaLnBrk="1" fontAlgn="auto" latinLnBrk="0" hangingPunct="1">
              <a:lnSpc>
                <a:spcPct val="100000"/>
              </a:lnSpc>
              <a:spcBef>
                <a:spcPts val="0"/>
              </a:spcBef>
              <a:spcAft>
                <a:spcPts val="0"/>
              </a:spcAft>
              <a:buClrTx/>
              <a:buSzTx/>
              <a:buFontTx/>
              <a:buNone/>
              <a:tabLst/>
              <a:defRPr/>
            </a:pPr>
            <a:endParaRPr lang="fr-FR"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fr-FR" dirty="0" smtClean="0"/>
              <a:t>https://www.youtube.com/watch?v=lAx5gwhmsdo&amp;t=52s</a:t>
            </a:r>
          </a:p>
          <a:p>
            <a:endParaRPr lang="fr-FR" dirty="0"/>
          </a:p>
        </p:txBody>
      </p:sp>
      <p:sp>
        <p:nvSpPr>
          <p:cNvPr id="4" name="Espace réservé du numéro de diapositive 3"/>
          <p:cNvSpPr>
            <a:spLocks noGrp="1"/>
          </p:cNvSpPr>
          <p:nvPr>
            <p:ph type="sldNum" sz="quarter" idx="10"/>
          </p:nvPr>
        </p:nvSpPr>
        <p:spPr/>
        <p:txBody>
          <a:bodyPr/>
          <a:lstStyle/>
          <a:p>
            <a:fld id="{1E75D512-6B45-4599-B546-A08B6EF7031D}" type="slidenum">
              <a:rPr lang="fr-FR" smtClean="0"/>
              <a:t>7</a:t>
            </a:fld>
            <a:endParaRPr lang="fr-FR"/>
          </a:p>
        </p:txBody>
      </p:sp>
    </p:spTree>
    <p:extLst>
      <p:ext uri="{BB962C8B-B14F-4D97-AF65-F5344CB8AC3E}">
        <p14:creationId xmlns:p14="http://schemas.microsoft.com/office/powerpoint/2010/main" val="42541920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dirty="0" smtClean="0"/>
              <a:t>As you can see in the video, there are 3 steps to creating an imperfection. </a:t>
            </a:r>
          </a:p>
          <a:p>
            <a:pPr marL="0" marR="0" indent="0" algn="l" defTabSz="914400" rtl="0" eaLnBrk="1" fontAlgn="auto" latinLnBrk="0" hangingPunct="1">
              <a:lnSpc>
                <a:spcPct val="100000"/>
              </a:lnSpc>
              <a:spcBef>
                <a:spcPts val="0"/>
              </a:spcBef>
              <a:spcAft>
                <a:spcPts val="0"/>
              </a:spcAft>
              <a:buClrTx/>
              <a:buSzTx/>
              <a:buFontTx/>
              <a:buNone/>
              <a:tabLst/>
              <a:defRPr/>
            </a:pPr>
            <a:endParaRPr lang="fr-FR"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fr-FR" baseline="0" dirty="0" smtClean="0"/>
              <a:t>The </a:t>
            </a:r>
            <a:r>
              <a:rPr lang="fr-FR" dirty="0" smtClean="0"/>
              <a:t>1st</a:t>
            </a:r>
            <a:r>
              <a:rPr lang="fr-FR" baseline="30000" dirty="0" smtClean="0"/>
              <a:t>ère</a:t>
            </a:r>
            <a:r>
              <a:rPr lang="fr-FR" baseline="0" dirty="0" smtClean="0"/>
              <a:t> </a:t>
            </a:r>
            <a:r>
              <a:rPr lang="fr-FR" dirty="0" smtClean="0"/>
              <a:t>step is </a:t>
            </a:r>
            <a:r>
              <a:rPr lang="fr-FR" baseline="0" dirty="0" smtClean="0"/>
              <a:t>the overproduction of sebum.</a:t>
            </a:r>
          </a:p>
          <a:p>
            <a:pPr marL="0" marR="0" indent="0" algn="l" defTabSz="914400" rtl="0" eaLnBrk="1" fontAlgn="auto" latinLnBrk="0" hangingPunct="1">
              <a:lnSpc>
                <a:spcPct val="100000"/>
              </a:lnSpc>
              <a:spcBef>
                <a:spcPts val="0"/>
              </a:spcBef>
              <a:spcAft>
                <a:spcPts val="0"/>
              </a:spcAft>
              <a:buClrTx/>
              <a:buSzTx/>
              <a:buFontTx/>
              <a:buNone/>
              <a:tabLst/>
              <a:defRPr/>
            </a:pPr>
            <a:r>
              <a:rPr lang="fr-FR" dirty="0" smtClean="0"/>
              <a:t>This overproduction of </a:t>
            </a:r>
            <a:r>
              <a:rPr lang="fr-FR" baseline="0" dirty="0" smtClean="0"/>
              <a:t>sebum can be </a:t>
            </a:r>
            <a:r>
              <a:rPr lang="fr-FR" dirty="0" smtClean="0"/>
              <a:t>caused by an </a:t>
            </a:r>
            <a:r>
              <a:rPr lang="fr-FR" baseline="0" dirty="0" smtClean="0"/>
              <a:t>excessive activity of </a:t>
            </a:r>
            <a:r>
              <a:rPr lang="fr-FR" dirty="0" smtClean="0"/>
              <a:t>the sebaceous glands which over-stimulated produce too much sebum</a:t>
            </a:r>
            <a:r>
              <a:rPr lang="fr-FR" baseline="0" dirty="0" smtClean="0"/>
              <a:t>. This overproduction can be linked, among other things, to the use of products that are too astringent and aggressive or to a liver overloaded with toxins. </a:t>
            </a:r>
            <a:r>
              <a:rPr lang="fr-FR" sz="1200" b="0" i="0" kern="1200" dirty="0" smtClean="0">
                <a:solidFill>
                  <a:schemeClr val="tx1"/>
                </a:solidFill>
                <a:effectLst/>
                <a:latin typeface="MartinGotURWTOTMed" pitchFamily="82" charset="0"/>
                <a:ea typeface="ＭＳ Ｐゴシック" charset="-128"/>
                <a:cs typeface="ＭＳ Ｐゴシック" charset="-128"/>
              </a:rPr>
              <a:t>In teenagers in particular, at the </a:t>
            </a:r>
            <a:r>
              <a:rPr lang="fr-FR" sz="1200" b="0" i="0" kern="1200" dirty="0" smtClean="0">
                <a:solidFill>
                  <a:schemeClr val="tx1"/>
                </a:solidFill>
                <a:effectLst/>
                <a:latin typeface="+mn-lt"/>
                <a:ea typeface="+mn-ea"/>
                <a:cs typeface="+mn-cs"/>
              </a:rPr>
              <a:t>time of puberty, the male sex hormones called androgens increase, which leads to an excess of sebum in the sebaceous glands.</a:t>
            </a:r>
            <a:endParaRPr lang="fr-FR" sz="1200" b="0" i="1"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sz="1200" b="0" i="0" kern="1200" dirty="0" smtClean="0">
                <a:solidFill>
                  <a:schemeClr val="tx1"/>
                </a:solidFill>
                <a:effectLst/>
                <a:latin typeface="+mn-lt"/>
                <a:ea typeface="+mn-ea"/>
                <a:cs typeface="+mn-cs"/>
              </a:rPr>
              <a:t>In </a:t>
            </a:r>
            <a:r>
              <a:rPr lang="fr-FR" sz="1200" b="0" i="0" kern="1200" baseline="0" dirty="0" smtClean="0">
                <a:solidFill>
                  <a:schemeClr val="tx1"/>
                </a:solidFill>
                <a:effectLst/>
                <a:latin typeface="+mn-lt"/>
                <a:ea typeface="+mn-ea"/>
                <a:cs typeface="+mn-cs"/>
              </a:rPr>
              <a:t>parallel with the overproduction of sebum</a:t>
            </a:r>
            <a:r>
              <a:rPr lang="fr-FR" sz="1200" b="0" i="0" kern="1200" dirty="0" smtClean="0">
                <a:solidFill>
                  <a:schemeClr val="tx1"/>
                </a:solidFill>
                <a:effectLst/>
                <a:latin typeface="+mn-lt"/>
                <a:ea typeface="+mn-ea"/>
                <a:cs typeface="+mn-cs"/>
              </a:rPr>
              <a:t>,</a:t>
            </a:r>
            <a:r>
              <a:rPr lang="fr-FR" sz="1200" b="0" i="0" kern="1200" baseline="0" dirty="0" smtClean="0">
                <a:solidFill>
                  <a:schemeClr val="tx1"/>
                </a:solidFill>
                <a:effectLst/>
                <a:latin typeface="+mn-lt"/>
                <a:ea typeface="+mn-ea"/>
                <a:cs typeface="+mn-cs"/>
              </a:rPr>
              <a:t> a process of </a:t>
            </a:r>
            <a:r>
              <a:rPr lang="fr-FR" sz="1200" b="0" i="0" kern="1200" dirty="0" err="1" smtClean="0">
                <a:solidFill>
                  <a:schemeClr val="tx1"/>
                </a:solidFill>
                <a:effectLst/>
                <a:latin typeface="+mn-lt"/>
                <a:ea typeface="+mn-ea"/>
                <a:cs typeface="+mn-cs"/>
              </a:rPr>
              <a:t>hyperkeratinization </a:t>
            </a:r>
            <a:r>
              <a:rPr lang="fr-FR" sz="1200" b="0" i="0" kern="1200" baseline="0" dirty="0" smtClean="0">
                <a:solidFill>
                  <a:schemeClr val="tx1"/>
                </a:solidFill>
                <a:effectLst/>
                <a:latin typeface="+mn-lt"/>
                <a:ea typeface="+mn-ea"/>
                <a:cs typeface="+mn-cs"/>
              </a:rPr>
              <a:t>occurs. </a:t>
            </a:r>
            <a:r>
              <a:rPr lang="fr-FR" sz="1200" b="0" i="0" kern="1200" dirty="0" smtClean="0">
                <a:solidFill>
                  <a:schemeClr val="tx1"/>
                </a:solidFill>
                <a:effectLst/>
                <a:latin typeface="+mn-lt"/>
                <a:ea typeface="+mn-ea"/>
                <a:cs typeface="+mn-cs"/>
              </a:rPr>
              <a:t>This is a disruption and increase in the number of skin cells in the hair follicle. The accumulation of dead cells on the surface prevents the flow of sebum. </a:t>
            </a:r>
            <a:r>
              <a:rPr lang="fr-FR" sz="1200" b="0" i="0" kern="1200" baseline="0" dirty="0" smtClean="0">
                <a:solidFill>
                  <a:schemeClr val="tx1"/>
                </a:solidFill>
                <a:effectLst/>
                <a:latin typeface="+mn-lt"/>
                <a:ea typeface="+mn-ea"/>
                <a:cs typeface="+mn-cs"/>
              </a:rPr>
              <a:t>This </a:t>
            </a:r>
            <a:r>
              <a:rPr lang="fr-FR" sz="1200" b="0" i="0" kern="1200" dirty="0" smtClean="0">
                <a:solidFill>
                  <a:schemeClr val="tx1"/>
                </a:solidFill>
                <a:effectLst/>
                <a:latin typeface="+mn-lt"/>
                <a:ea typeface="+mn-ea"/>
                <a:cs typeface="+mn-cs"/>
              </a:rPr>
              <a:t>obstruction then leads to the formation of blackheads.</a:t>
            </a:r>
            <a:endParaRPr lang="fr-FR" sz="1200" b="0" i="0" kern="1200" dirty="0" smtClean="0">
              <a:solidFill>
                <a:schemeClr val="tx1"/>
              </a:solidFill>
              <a:effectLst/>
              <a:latin typeface="MartinGotURWTOTMed" pitchFamily="82" charset="0"/>
              <a:ea typeface="ＭＳ Ｐゴシック" charset="-128"/>
              <a:cs typeface="ＭＳ Ｐゴシック" charset="-128"/>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b="0" i="0" kern="1200" dirty="0" smtClean="0">
              <a:solidFill>
                <a:schemeClr val="tx1"/>
              </a:solidFill>
              <a:effectLst/>
              <a:latin typeface="MartinGotURWTOTMed" pitchFamily="82" charset="0"/>
              <a:ea typeface="ＭＳ Ｐゴシック"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sz="1200" b="0" i="0" kern="1200" dirty="0" smtClean="0">
                <a:solidFill>
                  <a:schemeClr val="tx1"/>
                </a:solidFill>
                <a:effectLst/>
                <a:latin typeface="MartinGotURWTOTMed" pitchFamily="82" charset="0"/>
                <a:ea typeface="ＭＳ Ｐゴシック" charset="-128"/>
              </a:rPr>
              <a:t>The 2nd</a:t>
            </a:r>
            <a:r>
              <a:rPr lang="fr-FR" sz="1200" b="0" i="0" kern="1200" baseline="30000" dirty="0" smtClean="0">
                <a:solidFill>
                  <a:schemeClr val="tx1"/>
                </a:solidFill>
                <a:effectLst/>
                <a:latin typeface="MartinGotURWTOTMed" pitchFamily="82" charset="0"/>
                <a:ea typeface="ＭＳ Ｐゴシック" charset="-128"/>
              </a:rPr>
              <a:t>nde</a:t>
            </a:r>
            <a:r>
              <a:rPr lang="fr-FR" sz="1200" b="0" i="0" kern="1200" baseline="0" dirty="0" smtClean="0">
                <a:solidFill>
                  <a:schemeClr val="tx1"/>
                </a:solidFill>
                <a:effectLst/>
                <a:latin typeface="MartinGotURWTOTMed" pitchFamily="82" charset="0"/>
                <a:ea typeface="ＭＳ Ｐゴシック" charset="-128"/>
              </a:rPr>
              <a:t> stage corresponds to the proliferation of the C-acnes bacteria, also called </a:t>
            </a:r>
            <a:r>
              <a:rPr lang="fr-FR" sz="1200" b="0" i="0" kern="1200" dirty="0" err="1" smtClean="0">
                <a:solidFill>
                  <a:schemeClr val="tx1"/>
                </a:solidFill>
                <a:effectLst/>
                <a:latin typeface="+mn-lt"/>
                <a:ea typeface="+mn-ea"/>
                <a:cs typeface="+mn-cs"/>
              </a:rPr>
              <a:t>propionibacterium acnes</a:t>
            </a:r>
            <a:r>
              <a:rPr lang="fr-FR" sz="1200" b="0" i="0" kern="1200" dirty="0" smtClean="0">
                <a:solidFill>
                  <a:schemeClr val="tx1"/>
                </a:solidFill>
                <a:effectLst/>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b="0" i="0" kern="1200" baseline="0" dirty="0" smtClean="0">
                <a:solidFill>
                  <a:schemeClr val="tx1"/>
                </a:solidFill>
                <a:effectLst/>
                <a:latin typeface="MartinGotURWTOTMed" pitchFamily="82" charset="0"/>
                <a:ea typeface="ＭＳ Ｐゴシック" charset="-128"/>
              </a:rPr>
              <a:t>Indeed, the excess of sebum is a favourable ground for the proliferation of this bacterium.</a:t>
            </a:r>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b="0" i="0" kern="1200" baseline="0" dirty="0" smtClean="0">
              <a:solidFill>
                <a:schemeClr val="tx1"/>
              </a:solidFill>
              <a:effectLst/>
              <a:latin typeface="MartinGotURWTOTMed" pitchFamily="82" charset="0"/>
              <a:ea typeface="ＭＳ Ｐゴシック"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sz="1200" b="0" i="0" kern="1200" baseline="0" dirty="0" smtClean="0">
                <a:solidFill>
                  <a:schemeClr val="tx1"/>
                </a:solidFill>
                <a:effectLst/>
                <a:latin typeface="MartinGotURWTOTMed" pitchFamily="82" charset="0"/>
                <a:ea typeface="ＭＳ Ｐゴシック" charset="-128"/>
              </a:rPr>
              <a:t>And finally, the third</a:t>
            </a:r>
            <a:r>
              <a:rPr lang="fr-FR" sz="1200" b="0" i="0" kern="1200" baseline="30000" dirty="0" smtClean="0">
                <a:solidFill>
                  <a:schemeClr val="tx1"/>
                </a:solidFill>
                <a:effectLst/>
                <a:latin typeface="MartinGotURWTOTMed" pitchFamily="82" charset="0"/>
                <a:ea typeface="ＭＳ Ｐゴシック" charset="-128"/>
              </a:rPr>
              <a:t>ème</a:t>
            </a:r>
            <a:r>
              <a:rPr lang="fr-FR" sz="1200" b="0" i="0" kern="1200" baseline="0" dirty="0" smtClean="0">
                <a:solidFill>
                  <a:schemeClr val="tx1"/>
                </a:solidFill>
                <a:effectLst/>
                <a:latin typeface="MartinGotURWTOTMed" pitchFamily="82" charset="0"/>
                <a:ea typeface="ＭＳ Ｐゴシック" charset="-128"/>
              </a:rPr>
              <a:t> stage manifests itself by the rupture of the follicular canal and the creation of an inflammation.</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b="0" i="0" kern="1200" baseline="0" dirty="0" smtClean="0">
                <a:solidFill>
                  <a:schemeClr val="tx1"/>
                </a:solidFill>
                <a:effectLst/>
                <a:latin typeface="MartinGotURWTOTMed" pitchFamily="82" charset="0"/>
                <a:ea typeface="ＭＳ Ｐゴシック" charset="-128"/>
              </a:rPr>
              <a:t>This is how you can go from an open comedo to a pustule. </a:t>
            </a:r>
            <a:endParaRPr lang="fr-FR" dirty="0" smtClean="0"/>
          </a:p>
          <a:p>
            <a:endParaRPr lang="fr-FR" dirty="0" smtClean="0"/>
          </a:p>
          <a:p>
            <a:r>
              <a:rPr lang="fr-FR" dirty="0" smtClean="0"/>
              <a:t/>
            </a:r>
            <a:br>
              <a:rPr lang="fr-FR" dirty="0" smtClean="0"/>
            </a:br>
            <a:endParaRPr lang="fr-FR" dirty="0" smtClean="0"/>
          </a:p>
          <a:p>
            <a:endParaRPr lang="fr-FR" dirty="0" smtClean="0"/>
          </a:p>
          <a:p>
            <a:endParaRPr lang="fr-FR" dirty="0" smtClean="0"/>
          </a:p>
          <a:p>
            <a:endParaRPr lang="fr-FR" dirty="0" smtClean="0"/>
          </a:p>
          <a:p>
            <a:endParaRPr lang="fr-FR" dirty="0"/>
          </a:p>
        </p:txBody>
      </p:sp>
      <p:sp>
        <p:nvSpPr>
          <p:cNvPr id="4" name="Espace réservé du numéro de diapositive 3"/>
          <p:cNvSpPr>
            <a:spLocks noGrp="1"/>
          </p:cNvSpPr>
          <p:nvPr>
            <p:ph type="sldNum" sz="quarter" idx="10"/>
          </p:nvPr>
        </p:nvSpPr>
        <p:spPr/>
        <p:txBody>
          <a:bodyPr/>
          <a:lstStyle/>
          <a:p>
            <a:fld id="{1E75D512-6B45-4599-B546-A08B6EF7031D}" type="slidenum">
              <a:rPr lang="fr-FR" smtClean="0"/>
              <a:t>8</a:t>
            </a:fld>
            <a:endParaRPr lang="fr-FR"/>
          </a:p>
        </p:txBody>
      </p:sp>
    </p:spTree>
    <p:extLst>
      <p:ext uri="{BB962C8B-B14F-4D97-AF65-F5344CB8AC3E}">
        <p14:creationId xmlns:p14="http://schemas.microsoft.com/office/powerpoint/2010/main" val="26638700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This </a:t>
            </a:r>
            <a:r>
              <a:rPr lang="fr-FR" baseline="0" dirty="0" smtClean="0"/>
              <a:t>evolutionary </a:t>
            </a:r>
            <a:r>
              <a:rPr lang="fr-FR" dirty="0" smtClean="0"/>
              <a:t>process </a:t>
            </a:r>
            <a:r>
              <a:rPr lang="fr-FR" baseline="0" dirty="0" smtClean="0"/>
              <a:t>leads to different types of imperfections that we will quickly see together. </a:t>
            </a:r>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75D512-6B45-4599-B546-A08B6EF7031D}"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t>9</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000288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a:xfrm>
            <a:off x="838200" y="1340667"/>
            <a:ext cx="10515600" cy="1325563"/>
          </a:xfrm>
        </p:spPr>
        <p:txBody>
          <a:bodyPr/>
          <a:lstStyle/>
          <a:p>
            <a:r>
              <a:rPr lang="fr-FR" dirty="0" smtClean="0"/>
              <a:t>Modifiez le style du titre</a:t>
            </a:r>
            <a:endParaRPr lang="fr-FR" dirty="0"/>
          </a:p>
        </p:txBody>
      </p:sp>
    </p:spTree>
    <p:extLst>
      <p:ext uri="{BB962C8B-B14F-4D97-AF65-F5344CB8AC3E}">
        <p14:creationId xmlns:p14="http://schemas.microsoft.com/office/powerpoint/2010/main" val="785054938"/>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AGE DE GARDE FR">
    <p:spTree>
      <p:nvGrpSpPr>
        <p:cNvPr id="1" name=""/>
        <p:cNvGrpSpPr/>
        <p:nvPr/>
      </p:nvGrpSpPr>
      <p:grpSpPr>
        <a:xfrm>
          <a:off x="0" y="0"/>
          <a:ext cx="0" cy="0"/>
          <a:chOff x="0" y="0"/>
          <a:chExt cx="0" cy="0"/>
        </a:xfrm>
      </p:grpSpPr>
      <p:pic>
        <p:nvPicPr>
          <p:cNvPr id="4" name="Imag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241356" y="1375108"/>
            <a:ext cx="3510071" cy="3027728"/>
          </a:xfrm>
          <a:prstGeom prst="rect">
            <a:avLst/>
          </a:prstGeom>
        </p:spPr>
      </p:pic>
      <p:sp>
        <p:nvSpPr>
          <p:cNvPr id="2" name="ZoneTexte 1"/>
          <p:cNvSpPr txBox="1"/>
          <p:nvPr userDrawn="1"/>
        </p:nvSpPr>
        <p:spPr>
          <a:xfrm>
            <a:off x="3666477" y="5543038"/>
            <a:ext cx="498037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smtClean="0">
                <a:ln>
                  <a:noFill/>
                </a:ln>
                <a:solidFill>
                  <a:srgbClr val="3E3E3E"/>
                </a:solidFill>
                <a:effectLst/>
                <a:uLnTx/>
                <a:uFillTx/>
                <a:latin typeface="KyivType Sans2" panose="00000500000000000000" pitchFamily="50" charset="0"/>
                <a:ea typeface="+mn-ea"/>
                <a:cs typeface="+mn-cs"/>
              </a:rPr>
              <a:t>L’Expérience du Soin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smtClean="0">
                <a:ln>
                  <a:noFill/>
                </a:ln>
                <a:solidFill>
                  <a:srgbClr val="3E3E3E"/>
                </a:solidFill>
                <a:effectLst/>
                <a:uLnTx/>
                <a:uFillTx/>
                <a:latin typeface="KyivType Sans2" panose="00000500000000000000" pitchFamily="50" charset="0"/>
                <a:ea typeface="+mn-ea"/>
                <a:cs typeface="+mn-cs"/>
              </a:rPr>
              <a:t>Phyto-Aromatique</a:t>
            </a:r>
            <a:endParaRPr kumimoji="0" lang="fr-FR" sz="2400" b="0" i="0" u="none" strike="noStrike" kern="1200" cap="none" spc="0" normalizeH="0" baseline="0" noProof="0" dirty="0">
              <a:ln>
                <a:noFill/>
              </a:ln>
              <a:solidFill>
                <a:srgbClr val="3E3E3E"/>
              </a:solidFill>
              <a:effectLst/>
              <a:uLnTx/>
              <a:uFillTx/>
              <a:latin typeface="KyivType Sans2" panose="00000500000000000000" pitchFamily="50" charset="0"/>
              <a:ea typeface="+mn-ea"/>
              <a:cs typeface="+mn-cs"/>
            </a:endParaRPr>
          </a:p>
        </p:txBody>
      </p:sp>
    </p:spTree>
    <p:extLst>
      <p:ext uri="{BB962C8B-B14F-4D97-AF65-F5344CB8AC3E}">
        <p14:creationId xmlns:p14="http://schemas.microsoft.com/office/powerpoint/2010/main" val="968615520"/>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AGE DE GARDE EN">
    <p:spTree>
      <p:nvGrpSpPr>
        <p:cNvPr id="1" name=""/>
        <p:cNvGrpSpPr/>
        <p:nvPr/>
      </p:nvGrpSpPr>
      <p:grpSpPr>
        <a:xfrm>
          <a:off x="0" y="0"/>
          <a:ext cx="0" cy="0"/>
          <a:chOff x="0" y="0"/>
          <a:chExt cx="0" cy="0"/>
        </a:xfrm>
      </p:grpSpPr>
      <p:pic>
        <p:nvPicPr>
          <p:cNvPr id="4" name="Imag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241356" y="1375108"/>
            <a:ext cx="3510071" cy="3027728"/>
          </a:xfrm>
          <a:prstGeom prst="rect">
            <a:avLst/>
          </a:prstGeom>
        </p:spPr>
      </p:pic>
      <p:sp>
        <p:nvSpPr>
          <p:cNvPr id="2" name="ZoneTexte 1"/>
          <p:cNvSpPr txBox="1"/>
          <p:nvPr userDrawn="1"/>
        </p:nvSpPr>
        <p:spPr>
          <a:xfrm>
            <a:off x="3666477" y="5543038"/>
            <a:ext cx="498037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smtClean="0">
                <a:ln>
                  <a:noFill/>
                </a:ln>
                <a:solidFill>
                  <a:srgbClr val="3E3E3E"/>
                </a:solidFill>
                <a:effectLst/>
                <a:uLnTx/>
                <a:uFillTx/>
                <a:latin typeface="KyivType Sans2" panose="00000500000000000000" pitchFamily="50" charset="0"/>
                <a:ea typeface="+mn-ea"/>
                <a:cs typeface="+mn-cs"/>
              </a:rPr>
              <a:t>The </a:t>
            </a:r>
            <a:r>
              <a:rPr kumimoji="0" lang="fr-FR" sz="2400" b="0" i="0" u="none" strike="noStrike" kern="1200" cap="none" spc="0" normalizeH="0" baseline="0" noProof="0" dirty="0" err="1" smtClean="0">
                <a:ln>
                  <a:noFill/>
                </a:ln>
                <a:solidFill>
                  <a:srgbClr val="3E3E3E"/>
                </a:solidFill>
                <a:effectLst/>
                <a:uLnTx/>
                <a:uFillTx/>
                <a:latin typeface="KyivType Sans2" panose="00000500000000000000" pitchFamily="50" charset="0"/>
                <a:ea typeface="+mn-ea"/>
                <a:cs typeface="+mn-cs"/>
              </a:rPr>
              <a:t>Experience</a:t>
            </a:r>
            <a:r>
              <a:rPr kumimoji="0" lang="fr-FR" sz="2400" b="0" i="0" u="none" strike="noStrike" kern="1200" cap="none" spc="0" normalizeH="0" baseline="0" noProof="0" dirty="0" smtClean="0">
                <a:ln>
                  <a:noFill/>
                </a:ln>
                <a:solidFill>
                  <a:srgbClr val="3E3E3E"/>
                </a:solidFill>
                <a:effectLst/>
                <a:uLnTx/>
                <a:uFillTx/>
                <a:latin typeface="KyivType Sans2" panose="00000500000000000000" pitchFamily="50" charset="0"/>
                <a:ea typeface="+mn-ea"/>
                <a:cs typeface="+mn-cs"/>
              </a:rPr>
              <a:t> of</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smtClean="0">
                <a:ln>
                  <a:noFill/>
                </a:ln>
                <a:solidFill>
                  <a:srgbClr val="3E3E3E"/>
                </a:solidFill>
                <a:effectLst/>
                <a:uLnTx/>
                <a:uFillTx/>
                <a:latin typeface="KyivType Sans2" panose="00000500000000000000" pitchFamily="50" charset="0"/>
                <a:ea typeface="+mn-ea"/>
                <a:cs typeface="+mn-cs"/>
              </a:rPr>
              <a:t>Phyto-</a:t>
            </a:r>
            <a:r>
              <a:rPr kumimoji="0" lang="fr-FR" sz="2400" b="0" i="0" u="none" strike="noStrike" kern="1200" cap="none" spc="0" normalizeH="0" baseline="0" noProof="0" dirty="0" err="1" smtClean="0">
                <a:ln>
                  <a:noFill/>
                </a:ln>
                <a:solidFill>
                  <a:srgbClr val="3E3E3E"/>
                </a:solidFill>
                <a:effectLst/>
                <a:uLnTx/>
                <a:uFillTx/>
                <a:latin typeface="KyivType Sans2" panose="00000500000000000000" pitchFamily="50" charset="0"/>
                <a:ea typeface="+mn-ea"/>
                <a:cs typeface="+mn-cs"/>
              </a:rPr>
              <a:t>Aromatic</a:t>
            </a:r>
            <a:r>
              <a:rPr kumimoji="0" lang="fr-FR" sz="2400" b="0" i="0" u="none" strike="noStrike" kern="1200" cap="none" spc="0" normalizeH="0" baseline="0" noProof="0" dirty="0" smtClean="0">
                <a:ln>
                  <a:noFill/>
                </a:ln>
                <a:solidFill>
                  <a:srgbClr val="3E3E3E"/>
                </a:solidFill>
                <a:effectLst/>
                <a:uLnTx/>
                <a:uFillTx/>
                <a:latin typeface="KyivType Sans2" panose="00000500000000000000" pitchFamily="50" charset="0"/>
                <a:ea typeface="+mn-ea"/>
                <a:cs typeface="+mn-cs"/>
              </a:rPr>
              <a:t> </a:t>
            </a:r>
            <a:r>
              <a:rPr kumimoji="0" lang="fr-FR" sz="2400" b="0" i="0" u="none" strike="noStrike" kern="1200" cap="none" spc="0" normalizeH="0" baseline="0" noProof="0" dirty="0" err="1" smtClean="0">
                <a:ln>
                  <a:noFill/>
                </a:ln>
                <a:solidFill>
                  <a:srgbClr val="3E3E3E"/>
                </a:solidFill>
                <a:effectLst/>
                <a:uLnTx/>
                <a:uFillTx/>
                <a:latin typeface="KyivType Sans2" panose="00000500000000000000" pitchFamily="50" charset="0"/>
                <a:ea typeface="+mn-ea"/>
                <a:cs typeface="+mn-cs"/>
              </a:rPr>
              <a:t>Skincare</a:t>
            </a:r>
            <a:endParaRPr kumimoji="0" lang="fr-FR" sz="2400" b="0" i="0" u="none" strike="noStrike" kern="1200" cap="none" spc="0" normalizeH="0" baseline="0" noProof="0" dirty="0">
              <a:ln>
                <a:noFill/>
              </a:ln>
              <a:solidFill>
                <a:srgbClr val="3E3E3E"/>
              </a:solidFill>
              <a:effectLst/>
              <a:uLnTx/>
              <a:uFillTx/>
              <a:latin typeface="KyivType Sans2" panose="00000500000000000000" pitchFamily="50" charset="0"/>
              <a:ea typeface="+mn-ea"/>
              <a:cs typeface="+mn-cs"/>
            </a:endParaRPr>
          </a:p>
        </p:txBody>
      </p:sp>
    </p:spTree>
    <p:extLst>
      <p:ext uri="{BB962C8B-B14F-4D97-AF65-F5344CB8AC3E}">
        <p14:creationId xmlns:p14="http://schemas.microsoft.com/office/powerpoint/2010/main" val="3363536744"/>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re">
    <p:spTree>
      <p:nvGrpSpPr>
        <p:cNvPr id="1" name=""/>
        <p:cNvGrpSpPr/>
        <p:nvPr/>
      </p:nvGrpSpPr>
      <p:grpSpPr>
        <a:xfrm>
          <a:off x="0" y="0"/>
          <a:ext cx="0" cy="0"/>
          <a:chOff x="0" y="0"/>
          <a:chExt cx="0" cy="0"/>
        </a:xfrm>
      </p:grpSpPr>
      <p:sp>
        <p:nvSpPr>
          <p:cNvPr id="2" name="Titre 1"/>
          <p:cNvSpPr>
            <a:spLocks noGrp="1"/>
          </p:cNvSpPr>
          <p:nvPr>
            <p:ph type="title"/>
          </p:nvPr>
        </p:nvSpPr>
        <p:spPr>
          <a:xfrm>
            <a:off x="838200" y="3429000"/>
            <a:ext cx="10515600" cy="816312"/>
          </a:xfrm>
          <a:prstGeom prst="rect">
            <a:avLst/>
          </a:prstGeom>
        </p:spPr>
        <p:txBody>
          <a:bodyPr/>
          <a:lstStyle/>
          <a:p>
            <a:r>
              <a:rPr lang="fr-FR" dirty="0" smtClean="0"/>
              <a:t>Modifiez le style du titre</a:t>
            </a:r>
            <a:endParaRPr lang="fr-FR" dirty="0"/>
          </a:p>
        </p:txBody>
      </p:sp>
      <p:pic>
        <p:nvPicPr>
          <p:cNvPr id="3" name="Imag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14641" y="867784"/>
            <a:ext cx="2341530" cy="2019764"/>
          </a:xfrm>
          <a:prstGeom prst="rect">
            <a:avLst/>
          </a:prstGeom>
        </p:spPr>
      </p:pic>
    </p:spTree>
    <p:extLst>
      <p:ext uri="{BB962C8B-B14F-4D97-AF65-F5344CB8AC3E}">
        <p14:creationId xmlns:p14="http://schemas.microsoft.com/office/powerpoint/2010/main" val="2282426184"/>
      </p:ext>
    </p:extLst>
  </p:cSld>
  <p:clrMapOvr>
    <a:masterClrMapping/>
  </p:clrMapOvr>
  <p:timing>
    <p:tnLst>
      <p:par>
        <p:cTn id="1" dur="indefinite" restart="never" nodeType="tmRoot"/>
      </p:par>
    </p:tn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re court + Texte">
    <p:spTree>
      <p:nvGrpSpPr>
        <p:cNvPr id="1" name=""/>
        <p:cNvGrpSpPr/>
        <p:nvPr/>
      </p:nvGrpSpPr>
      <p:grpSpPr>
        <a:xfrm>
          <a:off x="0" y="0"/>
          <a:ext cx="0" cy="0"/>
          <a:chOff x="0" y="0"/>
          <a:chExt cx="0" cy="0"/>
        </a:xfrm>
      </p:grpSpPr>
      <p:sp>
        <p:nvSpPr>
          <p:cNvPr id="3" name="Espace réservé du texte 2"/>
          <p:cNvSpPr>
            <a:spLocks noGrp="1"/>
          </p:cNvSpPr>
          <p:nvPr>
            <p:ph type="body" sz="quarter" idx="10"/>
          </p:nvPr>
        </p:nvSpPr>
        <p:spPr>
          <a:xfrm>
            <a:off x="838200" y="1270450"/>
            <a:ext cx="10515600" cy="4879498"/>
          </a:xfrm>
          <a:prstGeom prst="rect">
            <a:avLst/>
          </a:prstGeom>
        </p:spPr>
        <p:txBody>
          <a:bodyPr/>
          <a:lstStyle>
            <a:lvl1pPr>
              <a:defRPr sz="2400"/>
            </a:lvl1pPr>
            <a:lvl2pPr>
              <a:defRPr sz="2000"/>
            </a:lvl2pPr>
            <a:lvl3pPr>
              <a:defRPr sz="1800"/>
            </a:lvl3pPr>
            <a:lvl4pPr>
              <a:defRPr sz="1600"/>
            </a:lvl4pPr>
            <a:lvl5pPr>
              <a:defRPr sz="1600"/>
            </a:lvl5pPr>
          </a:lstStyle>
          <a:p>
            <a:pPr lvl="0"/>
            <a:r>
              <a:rPr lang="fr-FR" dirty="0" smtClean="0"/>
              <a:t>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4" name="Titre 3"/>
          <p:cNvSpPr>
            <a:spLocks noGrp="1"/>
          </p:cNvSpPr>
          <p:nvPr>
            <p:ph type="title"/>
          </p:nvPr>
        </p:nvSpPr>
        <p:spPr>
          <a:xfrm>
            <a:off x="838200" y="254369"/>
            <a:ext cx="10515600" cy="792036"/>
          </a:xfrm>
          <a:prstGeom prst="rect">
            <a:avLst/>
          </a:prstGeom>
        </p:spPr>
        <p:txBody>
          <a:bodyPr/>
          <a:lstStyle/>
          <a:p>
            <a:r>
              <a:rPr lang="fr-FR" smtClean="0"/>
              <a:t>Modifiez le style du titre</a:t>
            </a:r>
            <a:endParaRPr lang="fr-FR"/>
          </a:p>
        </p:txBody>
      </p:sp>
      <p:pic>
        <p:nvPicPr>
          <p:cNvPr id="5" name="Imag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36011" y="6284980"/>
            <a:ext cx="519977" cy="448523"/>
          </a:xfrm>
          <a:prstGeom prst="rect">
            <a:avLst/>
          </a:prstGeom>
        </p:spPr>
      </p:pic>
    </p:spTree>
    <p:extLst>
      <p:ext uri="{BB962C8B-B14F-4D97-AF65-F5344CB8AC3E}">
        <p14:creationId xmlns:p14="http://schemas.microsoft.com/office/powerpoint/2010/main" val="814067012"/>
      </p:ext>
    </p:extLst>
  </p:cSld>
  <p:clrMapOvr>
    <a:masterClrMapping/>
  </p:clrMapOvr>
  <p:timing>
    <p:tnLst>
      <p:par>
        <p:cTn id="1" dur="indefinite" restart="never" nodeType="tmRoot"/>
      </p:par>
    </p:tn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re + Texte + image gauche">
    <p:spTree>
      <p:nvGrpSpPr>
        <p:cNvPr id="1" name=""/>
        <p:cNvGrpSpPr/>
        <p:nvPr/>
      </p:nvGrpSpPr>
      <p:grpSpPr>
        <a:xfrm>
          <a:off x="0" y="0"/>
          <a:ext cx="0" cy="0"/>
          <a:chOff x="0" y="0"/>
          <a:chExt cx="0" cy="0"/>
        </a:xfrm>
      </p:grpSpPr>
      <p:sp>
        <p:nvSpPr>
          <p:cNvPr id="3" name="Espace réservé du texte 2"/>
          <p:cNvSpPr>
            <a:spLocks noGrp="1"/>
          </p:cNvSpPr>
          <p:nvPr>
            <p:ph type="body" sz="quarter" idx="10"/>
          </p:nvPr>
        </p:nvSpPr>
        <p:spPr>
          <a:xfrm>
            <a:off x="4588184" y="1286634"/>
            <a:ext cx="6765616" cy="4863314"/>
          </a:xfrm>
          <a:prstGeom prst="rect">
            <a:avLst/>
          </a:prstGeom>
        </p:spPr>
        <p:txBody>
          <a:bodyPr/>
          <a:lstStyle>
            <a:lvl1pPr>
              <a:defRPr sz="2400"/>
            </a:lvl1pPr>
            <a:lvl2pPr>
              <a:defRPr sz="2000"/>
            </a:lvl2pPr>
            <a:lvl3pPr>
              <a:defRPr sz="1800"/>
            </a:lvl3pPr>
            <a:lvl4pPr>
              <a:defRPr sz="1600"/>
            </a:lvl4pPr>
            <a:lvl5pPr>
              <a:defRPr sz="1600"/>
            </a:lvl5pPr>
          </a:lstStyle>
          <a:p>
            <a:pPr lvl="0"/>
            <a:r>
              <a:rPr lang="fr-FR" dirty="0" smtClean="0"/>
              <a:t>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4" name="Titre 3"/>
          <p:cNvSpPr>
            <a:spLocks noGrp="1"/>
          </p:cNvSpPr>
          <p:nvPr>
            <p:ph type="title"/>
          </p:nvPr>
        </p:nvSpPr>
        <p:spPr>
          <a:xfrm>
            <a:off x="838200" y="272278"/>
            <a:ext cx="10515600" cy="792036"/>
          </a:xfrm>
          <a:prstGeom prst="rect">
            <a:avLst/>
          </a:prstGeom>
        </p:spPr>
        <p:txBody>
          <a:bodyPr/>
          <a:lstStyle/>
          <a:p>
            <a:r>
              <a:rPr lang="fr-FR" smtClean="0"/>
              <a:t>Modifiez le style du titre</a:t>
            </a:r>
            <a:endParaRPr lang="fr-FR"/>
          </a:p>
        </p:txBody>
      </p:sp>
      <p:pic>
        <p:nvPicPr>
          <p:cNvPr id="5" name="Imag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36011" y="6284980"/>
            <a:ext cx="519977" cy="448523"/>
          </a:xfrm>
          <a:prstGeom prst="rect">
            <a:avLst/>
          </a:prstGeom>
        </p:spPr>
      </p:pic>
      <p:sp>
        <p:nvSpPr>
          <p:cNvPr id="6" name="Espace réservé pour une image  5"/>
          <p:cNvSpPr>
            <a:spLocks noGrp="1"/>
          </p:cNvSpPr>
          <p:nvPr>
            <p:ph type="pic" sz="quarter" idx="11"/>
          </p:nvPr>
        </p:nvSpPr>
        <p:spPr>
          <a:xfrm>
            <a:off x="838200" y="1286634"/>
            <a:ext cx="3458671" cy="4863313"/>
          </a:xfrm>
          <a:prstGeom prst="rect">
            <a:avLst/>
          </a:prstGeom>
        </p:spPr>
        <p:txBody>
          <a:bodyPr/>
          <a:lstStyle/>
          <a:p>
            <a:endParaRPr lang="fr-FR"/>
          </a:p>
        </p:txBody>
      </p:sp>
    </p:spTree>
    <p:extLst>
      <p:ext uri="{BB962C8B-B14F-4D97-AF65-F5344CB8AC3E}">
        <p14:creationId xmlns:p14="http://schemas.microsoft.com/office/powerpoint/2010/main" val="213835823"/>
      </p:ext>
    </p:extLst>
  </p:cSld>
  <p:clrMapOvr>
    <a:masterClrMapping/>
  </p:clrMapOvr>
  <p:timing>
    <p:tnLst>
      <p:par>
        <p:cTn id="1" dur="indefinite" restart="never" nodeType="tmRoot"/>
      </p:par>
    </p:tn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re + Texte + image droite">
    <p:spTree>
      <p:nvGrpSpPr>
        <p:cNvPr id="1" name=""/>
        <p:cNvGrpSpPr/>
        <p:nvPr/>
      </p:nvGrpSpPr>
      <p:grpSpPr>
        <a:xfrm>
          <a:off x="0" y="0"/>
          <a:ext cx="0" cy="0"/>
          <a:chOff x="0" y="0"/>
          <a:chExt cx="0" cy="0"/>
        </a:xfrm>
      </p:grpSpPr>
      <p:pic>
        <p:nvPicPr>
          <p:cNvPr id="5" name="Imag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36011" y="6284980"/>
            <a:ext cx="519977" cy="448523"/>
          </a:xfrm>
          <a:prstGeom prst="rect">
            <a:avLst/>
          </a:prstGeom>
        </p:spPr>
      </p:pic>
      <p:sp>
        <p:nvSpPr>
          <p:cNvPr id="8" name="Espace réservé du texte 2"/>
          <p:cNvSpPr>
            <a:spLocks noGrp="1"/>
          </p:cNvSpPr>
          <p:nvPr>
            <p:ph type="body" sz="quarter" idx="10"/>
          </p:nvPr>
        </p:nvSpPr>
        <p:spPr>
          <a:xfrm>
            <a:off x="838200" y="1278543"/>
            <a:ext cx="6765616" cy="4928048"/>
          </a:xfrm>
          <a:prstGeom prst="rect">
            <a:avLst/>
          </a:prstGeom>
        </p:spPr>
        <p:txBody>
          <a:bodyPr/>
          <a:lstStyle>
            <a:lvl1pPr>
              <a:defRPr sz="2400"/>
            </a:lvl1pPr>
            <a:lvl2pPr>
              <a:defRPr sz="2000"/>
            </a:lvl2pPr>
            <a:lvl3pPr>
              <a:defRPr sz="1800"/>
            </a:lvl3pPr>
            <a:lvl4pPr>
              <a:defRPr sz="1600"/>
            </a:lvl4pPr>
            <a:lvl5pPr>
              <a:defRPr sz="1600"/>
            </a:lvl5pPr>
          </a:lstStyle>
          <a:p>
            <a:pPr lvl="0"/>
            <a:r>
              <a:rPr lang="fr-FR" dirty="0" smtClean="0"/>
              <a:t>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9" name="Titre 3"/>
          <p:cNvSpPr>
            <a:spLocks noGrp="1"/>
          </p:cNvSpPr>
          <p:nvPr>
            <p:ph type="title"/>
          </p:nvPr>
        </p:nvSpPr>
        <p:spPr>
          <a:xfrm>
            <a:off x="838200" y="268022"/>
            <a:ext cx="10515600" cy="792036"/>
          </a:xfrm>
          <a:prstGeom prst="rect">
            <a:avLst/>
          </a:prstGeom>
        </p:spPr>
        <p:txBody>
          <a:bodyPr/>
          <a:lstStyle/>
          <a:p>
            <a:r>
              <a:rPr lang="fr-FR" smtClean="0"/>
              <a:t>Modifiez le style du titre</a:t>
            </a:r>
            <a:endParaRPr lang="fr-FR"/>
          </a:p>
        </p:txBody>
      </p:sp>
      <p:sp>
        <p:nvSpPr>
          <p:cNvPr id="10" name="Espace réservé pour une image  5"/>
          <p:cNvSpPr>
            <a:spLocks noGrp="1"/>
          </p:cNvSpPr>
          <p:nvPr>
            <p:ph type="pic" sz="quarter" idx="11"/>
          </p:nvPr>
        </p:nvSpPr>
        <p:spPr>
          <a:xfrm>
            <a:off x="7895129" y="1278543"/>
            <a:ext cx="3458671" cy="4928048"/>
          </a:xfrm>
          <a:prstGeom prst="rect">
            <a:avLst/>
          </a:prstGeom>
        </p:spPr>
        <p:txBody>
          <a:bodyPr/>
          <a:lstStyle/>
          <a:p>
            <a:endParaRPr lang="fr-FR"/>
          </a:p>
        </p:txBody>
      </p:sp>
    </p:spTree>
    <p:extLst>
      <p:ext uri="{BB962C8B-B14F-4D97-AF65-F5344CB8AC3E}">
        <p14:creationId xmlns:p14="http://schemas.microsoft.com/office/powerpoint/2010/main" val="1935342061"/>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a:xfrm>
            <a:off x="838200" y="4351594"/>
            <a:ext cx="10515600" cy="1325563"/>
          </a:xfrm>
          <a:prstGeom prst="rect">
            <a:avLst/>
          </a:prstGeom>
        </p:spPr>
        <p:txBody>
          <a:bodyPr/>
          <a:lstStyle/>
          <a:p>
            <a:r>
              <a:rPr lang="fr-FR" dirty="0" smtClean="0"/>
              <a:t>Modifiez le style du titre</a:t>
            </a:r>
            <a:endParaRPr lang="fr-FR" dirty="0"/>
          </a:p>
        </p:txBody>
      </p:sp>
    </p:spTree>
    <p:extLst>
      <p:ext uri="{BB962C8B-B14F-4D97-AF65-F5344CB8AC3E}">
        <p14:creationId xmlns:p14="http://schemas.microsoft.com/office/powerpoint/2010/main" val="3473548035"/>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7C319A9-0109-4E1F-AA67-AE5EC327BD46}" type="datetimeFigureOut">
              <a:rPr kumimoji="0" lang="fr-FR"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15/11/2021</a:t>
            </a:fld>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Espace réservé du pied de page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Espace réservé du numéro de diapositive 5"/>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1069E9-C17D-4F98-AB48-22F9EF6C6A35}" type="slidenum">
              <a:rPr kumimoji="0" lang="fr-FR"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‹N°›</a:t>
            </a:fld>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55059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2_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a:xfrm>
            <a:off x="838200" y="4351594"/>
            <a:ext cx="10515600" cy="1325563"/>
          </a:xfrm>
          <a:prstGeom prst="rect">
            <a:avLst/>
          </a:prstGeom>
        </p:spPr>
        <p:txBody>
          <a:bodyPr/>
          <a:lstStyle/>
          <a:p>
            <a:r>
              <a:rPr lang="fr-FR" dirty="0" smtClean="0"/>
              <a:t>Modifiez le style du titre</a:t>
            </a:r>
            <a:endParaRPr lang="fr-FR" dirty="0"/>
          </a:p>
        </p:txBody>
      </p:sp>
    </p:spTree>
    <p:extLst>
      <p:ext uri="{BB962C8B-B14F-4D97-AF65-F5344CB8AC3E}">
        <p14:creationId xmlns:p14="http://schemas.microsoft.com/office/powerpoint/2010/main" val="764927467"/>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seminaire">
    <p:spTree>
      <p:nvGrpSpPr>
        <p:cNvPr id="1" name=""/>
        <p:cNvGrpSpPr/>
        <p:nvPr/>
      </p:nvGrpSpPr>
      <p:grpSpPr>
        <a:xfrm>
          <a:off x="0" y="0"/>
          <a:ext cx="0" cy="0"/>
          <a:chOff x="0" y="0"/>
          <a:chExt cx="0" cy="0"/>
        </a:xfrm>
      </p:grpSpPr>
      <p:sp>
        <p:nvSpPr>
          <p:cNvPr id="5" name="Espace réservé du pied de page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Espace réservé du titre 1"/>
          <p:cNvSpPr>
            <a:spLocks noGrp="1"/>
          </p:cNvSpPr>
          <p:nvPr>
            <p:ph type="title"/>
          </p:nvPr>
        </p:nvSpPr>
        <p:spPr>
          <a:xfrm>
            <a:off x="0" y="333861"/>
            <a:ext cx="12192000" cy="602393"/>
          </a:xfrm>
          <a:prstGeom prst="rect">
            <a:avLst/>
          </a:prstGeom>
        </p:spPr>
        <p:txBody>
          <a:bodyPr vert="horz" lIns="91440" tIns="45720" rIns="91440" bIns="45720" rtlCol="0" anchor="ctr">
            <a:normAutofit/>
          </a:bodyPr>
          <a:lstStyle/>
          <a:p>
            <a:r>
              <a:rPr lang="fr-FR" dirty="0"/>
              <a:t>                               Modifiez le style du titre</a:t>
            </a:r>
          </a:p>
        </p:txBody>
      </p:sp>
      <p:sp>
        <p:nvSpPr>
          <p:cNvPr id="7" name="Espace réservé du texte 2"/>
          <p:cNvSpPr>
            <a:spLocks noGrp="1"/>
          </p:cNvSpPr>
          <p:nvPr>
            <p:ph idx="1"/>
          </p:nvPr>
        </p:nvSpPr>
        <p:spPr>
          <a:xfrm>
            <a:off x="838200" y="1375718"/>
            <a:ext cx="10515600" cy="5116555"/>
          </a:xfrm>
          <a:prstGeom prst="rect">
            <a:avLst/>
          </a:prstGeom>
        </p:spPr>
        <p:txBody>
          <a:bodyPr vert="horz" lIns="91440" tIns="45720" rIns="91440" bIns="45720" rtlCol="0">
            <a:normAutofit/>
          </a:body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Tree>
    <p:extLst>
      <p:ext uri="{BB962C8B-B14F-4D97-AF65-F5344CB8AC3E}">
        <p14:creationId xmlns:p14="http://schemas.microsoft.com/office/powerpoint/2010/main" val="35874936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9301790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3_Disposition personnalisée">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1330357"/>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itre">
    <p:spTree>
      <p:nvGrpSpPr>
        <p:cNvPr id="1" name=""/>
        <p:cNvGrpSpPr/>
        <p:nvPr/>
      </p:nvGrpSpPr>
      <p:grpSpPr>
        <a:xfrm>
          <a:off x="0" y="0"/>
          <a:ext cx="0" cy="0"/>
          <a:chOff x="0" y="0"/>
          <a:chExt cx="0" cy="0"/>
        </a:xfrm>
      </p:grpSpPr>
      <p:sp>
        <p:nvSpPr>
          <p:cNvPr id="2" name="Titre 1"/>
          <p:cNvSpPr>
            <a:spLocks noGrp="1"/>
          </p:cNvSpPr>
          <p:nvPr>
            <p:ph type="title"/>
          </p:nvPr>
        </p:nvSpPr>
        <p:spPr>
          <a:xfrm>
            <a:off x="838200" y="3429000"/>
            <a:ext cx="10515600" cy="816312"/>
          </a:xfrm>
          <a:prstGeom prst="rect">
            <a:avLst/>
          </a:prstGeom>
        </p:spPr>
        <p:txBody>
          <a:bodyPr/>
          <a:lstStyle/>
          <a:p>
            <a:r>
              <a:rPr lang="fr-FR" dirty="0" smtClean="0"/>
              <a:t>Modifiez le style du titre</a:t>
            </a:r>
            <a:endParaRPr lang="fr-FR" dirty="0"/>
          </a:p>
        </p:txBody>
      </p:sp>
      <p:pic>
        <p:nvPicPr>
          <p:cNvPr id="3" name="Imag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14641" y="867784"/>
            <a:ext cx="2341530" cy="2019764"/>
          </a:xfrm>
          <a:prstGeom prst="rect">
            <a:avLst/>
          </a:prstGeom>
        </p:spPr>
      </p:pic>
    </p:spTree>
    <p:extLst>
      <p:ext uri="{BB962C8B-B14F-4D97-AF65-F5344CB8AC3E}">
        <p14:creationId xmlns:p14="http://schemas.microsoft.com/office/powerpoint/2010/main" val="2050397808"/>
      </p:ext>
    </p:extLst>
  </p:cSld>
  <p:clrMapOvr>
    <a:masterClrMapping/>
  </p:clrMapOvr>
  <p:timing>
    <p:tnLst>
      <p:par>
        <p:cTn id="1" dur="indefinite" restart="never" nodeType="tmRoot"/>
      </p:par>
    </p:tn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itre court + Texte">
    <p:spTree>
      <p:nvGrpSpPr>
        <p:cNvPr id="1" name=""/>
        <p:cNvGrpSpPr/>
        <p:nvPr/>
      </p:nvGrpSpPr>
      <p:grpSpPr>
        <a:xfrm>
          <a:off x="0" y="0"/>
          <a:ext cx="0" cy="0"/>
          <a:chOff x="0" y="0"/>
          <a:chExt cx="0" cy="0"/>
        </a:xfrm>
      </p:grpSpPr>
      <p:sp>
        <p:nvSpPr>
          <p:cNvPr id="3" name="Espace réservé du texte 2"/>
          <p:cNvSpPr>
            <a:spLocks noGrp="1"/>
          </p:cNvSpPr>
          <p:nvPr>
            <p:ph type="body" sz="quarter" idx="10"/>
          </p:nvPr>
        </p:nvSpPr>
        <p:spPr>
          <a:xfrm>
            <a:off x="838200" y="1270450"/>
            <a:ext cx="10515600" cy="4879498"/>
          </a:xfrm>
          <a:prstGeom prst="rect">
            <a:avLst/>
          </a:prstGeom>
        </p:spPr>
        <p:txBody>
          <a:bodyPr/>
          <a:lstStyle>
            <a:lvl1pPr>
              <a:defRPr sz="2400"/>
            </a:lvl1pPr>
            <a:lvl2pPr>
              <a:defRPr sz="2000"/>
            </a:lvl2pPr>
            <a:lvl3pPr>
              <a:defRPr sz="1800"/>
            </a:lvl3pPr>
            <a:lvl4pPr>
              <a:defRPr sz="1600"/>
            </a:lvl4pPr>
            <a:lvl5pPr>
              <a:defRPr sz="1600"/>
            </a:lvl5pPr>
          </a:lstStyle>
          <a:p>
            <a:pPr lvl="0"/>
            <a:r>
              <a:rPr lang="fr-FR" dirty="0" smtClean="0"/>
              <a:t>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4" name="Titre 3"/>
          <p:cNvSpPr>
            <a:spLocks noGrp="1"/>
          </p:cNvSpPr>
          <p:nvPr>
            <p:ph type="title"/>
          </p:nvPr>
        </p:nvSpPr>
        <p:spPr>
          <a:xfrm>
            <a:off x="838200" y="254369"/>
            <a:ext cx="10515600" cy="792036"/>
          </a:xfrm>
          <a:prstGeom prst="rect">
            <a:avLst/>
          </a:prstGeom>
        </p:spPr>
        <p:txBody>
          <a:bodyPr/>
          <a:lstStyle/>
          <a:p>
            <a:r>
              <a:rPr lang="fr-FR" smtClean="0"/>
              <a:t>Modifiez le style du titre</a:t>
            </a:r>
            <a:endParaRPr lang="fr-FR"/>
          </a:p>
        </p:txBody>
      </p:sp>
      <p:pic>
        <p:nvPicPr>
          <p:cNvPr id="5" name="Imag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36011" y="6284980"/>
            <a:ext cx="519977" cy="448523"/>
          </a:xfrm>
          <a:prstGeom prst="rect">
            <a:avLst/>
          </a:prstGeom>
        </p:spPr>
      </p:pic>
    </p:spTree>
    <p:extLst>
      <p:ext uri="{BB962C8B-B14F-4D97-AF65-F5344CB8AC3E}">
        <p14:creationId xmlns:p14="http://schemas.microsoft.com/office/powerpoint/2010/main" val="3629667114"/>
      </p:ext>
    </p:extLst>
  </p:cSld>
  <p:clrMapOvr>
    <a:masterClrMapping/>
  </p:clrMapOvr>
  <p:timing>
    <p:tnLst>
      <p:par>
        <p:cTn id="1" dur="indefinite" restart="never" nodeType="tmRoot"/>
      </p:par>
    </p:tn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slideLayout" Target="../slideLayouts/slideLayout4.xml"/><Relationship Id="rId7" Type="http://schemas.openxmlformats.org/officeDocument/2006/relationships/slideLayout" Target="../slideLayouts/slideLayout8.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5" Type="http://schemas.openxmlformats.org/officeDocument/2006/relationships/slideLayout" Target="../slideLayouts/slideLayout6.xml"/><Relationship Id="rId10" Type="http://schemas.openxmlformats.org/officeDocument/2006/relationships/image" Target="../media/image2.jpg"/><Relationship Id="rId4" Type="http://schemas.openxmlformats.org/officeDocument/2006/relationships/slideLayout" Target="../slideLayouts/slideLayout5.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slideLayout" Target="../slideLayouts/slideLayout12.xml"/><Relationship Id="rId7" Type="http://schemas.openxmlformats.org/officeDocument/2006/relationships/theme" Target="../theme/theme3.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5" Type="http://schemas.openxmlformats.org/officeDocument/2006/relationships/slideLayout" Target="../slideLayouts/slideLayout14.xml"/><Relationship Id="rId4"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A5580BC-1FFC-7441-9A9D-EDCD90E89A2E}"/>
              </a:ext>
            </a:extLst>
          </p:cNvPr>
          <p:cNvSpPr>
            <a:spLocks noGrp="1"/>
          </p:cNvSpPr>
          <p:nvPr>
            <p:ph type="title"/>
          </p:nvPr>
        </p:nvSpPr>
        <p:spPr>
          <a:xfrm>
            <a:off x="-1600200" y="191805"/>
            <a:ext cx="10515600" cy="1325563"/>
          </a:xfrm>
          <a:prstGeom prst="rect">
            <a:avLst/>
          </a:prstGeom>
        </p:spPr>
        <p:txBody>
          <a:bodyPr vert="horz" lIns="91440" tIns="45720" rIns="91440" bIns="45720" rtlCol="0" anchor="ctr">
            <a:normAutofit/>
          </a:bodyPr>
          <a:lstStyle/>
          <a:p>
            <a:r>
              <a:rPr lang="en-US" dirty="0"/>
              <a:t>Click to edit Master title style</a:t>
            </a:r>
          </a:p>
        </p:txBody>
      </p:sp>
      <p:pic>
        <p:nvPicPr>
          <p:cNvPr id="4" name="Imag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082475106"/>
      </p:ext>
    </p:extLst>
  </p:cSld>
  <p:clrMap bg1="lt1" tx1="dk1" bg2="lt2" tx2="dk2" accent1="accent1" accent2="accent2" accent3="accent3" accent4="accent4" accent5="accent5" accent6="accent6" hlink="hlink" folHlink="folHlink"/>
  <p:sldLayoutIdLst>
    <p:sldLayoutId id="2147483663" r:id="rId1"/>
  </p:sldLayoutIdLst>
  <p:timing>
    <p:tnLst>
      <p:par>
        <p:cTn id="1" dur="indefinite" restart="never" nodeType="tmRoot"/>
      </p:par>
    </p:tnLst>
  </p:timing>
  <p:txStyles>
    <p:titleStyle>
      <a:lvl1pPr algn="ctr" defTabSz="914400" rtl="0" eaLnBrk="1" latinLnBrk="0" hangingPunct="1">
        <a:lnSpc>
          <a:spcPct val="90000"/>
        </a:lnSpc>
        <a:spcBef>
          <a:spcPct val="0"/>
        </a:spcBef>
        <a:buNone/>
        <a:defRPr sz="2800" kern="1200">
          <a:solidFill>
            <a:schemeClr val="bg2">
              <a:lumMod val="25000"/>
            </a:schemeClr>
          </a:solidFill>
          <a:latin typeface="Century" panose="02040604050505020304" pitchFamily="18"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ofia Pro Regular"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ofia Pro Regular"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ofia Pro Regular"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fia Pro Regular"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fia Pro Regular"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Image 3"/>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FA5580BC-1FFC-7441-9A9D-EDCD90E89A2E}"/>
              </a:ext>
            </a:extLst>
          </p:cNvPr>
          <p:cNvSpPr>
            <a:spLocks noGrp="1"/>
          </p:cNvSpPr>
          <p:nvPr>
            <p:ph type="title"/>
          </p:nvPr>
        </p:nvSpPr>
        <p:spPr>
          <a:xfrm>
            <a:off x="838200" y="2105541"/>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Espace réservé du texte 2"/>
          <p:cNvSpPr>
            <a:spLocks noGrp="1"/>
          </p:cNvSpPr>
          <p:nvPr>
            <p:ph type="body" idx="1"/>
          </p:nvPr>
        </p:nvSpPr>
        <p:spPr>
          <a:xfrm>
            <a:off x="838200" y="3703781"/>
            <a:ext cx="10515600" cy="2473181"/>
          </a:xfrm>
          <a:prstGeom prst="rect">
            <a:avLst/>
          </a:prstGeom>
        </p:spPr>
        <p:txBody>
          <a:bodyPr vert="horz" lIns="91440" tIns="45720" rIns="91440" bIns="45720" rtlCol="0">
            <a:normAutofit/>
          </a:bodyPr>
          <a:lstStyle/>
          <a:p>
            <a:pPr lvl="0"/>
            <a:r>
              <a:rPr lang="fr-FR" dirty="0" smtClean="0"/>
              <a:t>Modify mask text styles</a:t>
            </a:r>
          </a:p>
          <a:p>
            <a:pPr lvl="1"/>
            <a:r>
              <a:rPr lang="fr-FR" dirty="0" smtClean="0"/>
              <a:t>Second level</a:t>
            </a:r>
          </a:p>
          <a:p>
            <a:pPr lvl="2"/>
            <a:r>
              <a:rPr lang="fr-FR" dirty="0" smtClean="0"/>
              <a:t>Third level</a:t>
            </a:r>
          </a:p>
          <a:p>
            <a:pPr lvl="3"/>
            <a:r>
              <a:rPr lang="fr-FR" dirty="0" smtClean="0"/>
              <a:t>Fourth level</a:t>
            </a:r>
          </a:p>
          <a:p>
            <a:pPr lvl="4"/>
            <a:r>
              <a:rPr lang="fr-FR" dirty="0" smtClean="0"/>
              <a:t>Fifth level </a:t>
            </a:r>
            <a:endParaRPr lang="fr-FR" dirty="0"/>
          </a:p>
        </p:txBody>
      </p:sp>
    </p:spTree>
    <p:extLst>
      <p:ext uri="{BB962C8B-B14F-4D97-AF65-F5344CB8AC3E}">
        <p14:creationId xmlns:p14="http://schemas.microsoft.com/office/powerpoint/2010/main" val="446255029"/>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70" r:id="rId4"/>
    <p:sldLayoutId id="2147483674" r:id="rId5"/>
    <p:sldLayoutId id="2147483675" r:id="rId6"/>
    <p:sldLayoutId id="2147483688" r:id="rId7"/>
    <p:sldLayoutId id="2147483689" r:id="rId8"/>
  </p:sldLayoutIdLst>
  <p:timing>
    <p:tnLst>
      <p:par>
        <p:cTn id="1" dur="indefinite" restart="never" nodeType="tmRoot"/>
      </p:par>
    </p:tnLst>
  </p:timing>
  <p:txStyles>
    <p:titleStyle>
      <a:lvl1pPr algn="ctr" defTabSz="914400" rtl="0" eaLnBrk="1" latinLnBrk="0" hangingPunct="1">
        <a:lnSpc>
          <a:spcPct val="90000"/>
        </a:lnSpc>
        <a:spcBef>
          <a:spcPct val="0"/>
        </a:spcBef>
        <a:buNone/>
        <a:defRPr sz="4000" kern="1200">
          <a:solidFill>
            <a:schemeClr val="bg2">
              <a:lumMod val="25000"/>
            </a:schemeClr>
          </a:solidFill>
          <a:latin typeface="KyivType Sans2" panose="00000500000000000000"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Light" panose="02000000000000000000" pitchFamily="2" charset="0"/>
          <a:ea typeface="Roboto Light"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Light" panose="02000000000000000000" pitchFamily="2" charset="0"/>
          <a:ea typeface="Roboto Light"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Light" panose="02000000000000000000" pitchFamily="2" charset="0"/>
          <a:ea typeface="Roboto Light"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Light" panose="02000000000000000000" pitchFamily="2" charset="0"/>
          <a:ea typeface="Roboto Light" panose="02000000000000000000"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Light" panose="02000000000000000000" pitchFamily="2" charset="0"/>
          <a:ea typeface="Roboto Light"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Image 1"/>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91085075"/>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Lst>
  <p:timing>
    <p:tnLst>
      <p:par>
        <p:cTn id="1" dur="indefinite" restart="never" nodeType="tmRoot"/>
      </p:par>
    </p:tnLst>
  </p:timing>
  <p:txStyles>
    <p:title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13.xml"/><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1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4.xml"/><Relationship Id="rId1" Type="http://schemas.openxmlformats.org/officeDocument/2006/relationships/slideLayout" Target="../slideLayouts/slideLayout1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5.xml"/><Relationship Id="rId1" Type="http://schemas.openxmlformats.org/officeDocument/2006/relationships/slideLayout" Target="../slideLayouts/slideLayout1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6.xml"/><Relationship Id="rId1" Type="http://schemas.openxmlformats.org/officeDocument/2006/relationships/slideLayout" Target="../slideLayouts/slideLayout1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7.xml"/><Relationship Id="rId1" Type="http://schemas.openxmlformats.org/officeDocument/2006/relationships/slideLayout" Target="../slideLayouts/slideLayout1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8.xml"/><Relationship Id="rId1" Type="http://schemas.openxmlformats.org/officeDocument/2006/relationships/slideLayout" Target="../slideLayouts/slideLayout1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30.xml"/><Relationship Id="rId1" Type="http://schemas.openxmlformats.org/officeDocument/2006/relationships/slideLayout" Target="../slideLayouts/slideLayout13.xml"/><Relationship Id="rId6" Type="http://schemas.openxmlformats.org/officeDocument/2006/relationships/image" Target="../media/image28.png"/><Relationship Id="rId11" Type="http://schemas.openxmlformats.org/officeDocument/2006/relationships/image" Target="../media/image31.png"/><Relationship Id="rId5" Type="http://schemas.openxmlformats.org/officeDocument/2006/relationships/image" Target="../media/image27.png"/><Relationship Id="rId10" Type="http://schemas.openxmlformats.org/officeDocument/2006/relationships/image" Target="../media/image22.png"/><Relationship Id="rId4" Type="http://schemas.openxmlformats.org/officeDocument/2006/relationships/image" Target="../media/image26.jpeg"/><Relationship Id="rId9" Type="http://schemas.openxmlformats.org/officeDocument/2006/relationships/image" Target="../media/image30.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3.xml"/><Relationship Id="rId1" Type="http://schemas.openxmlformats.org/officeDocument/2006/relationships/slideLayout" Target="../slideLayouts/slideLayout13.xml"/><Relationship Id="rId5" Type="http://schemas.microsoft.com/office/2007/relationships/hdphoto" Target="../media/hdphoto1.wdp"/><Relationship Id="rId4" Type="http://schemas.openxmlformats.org/officeDocument/2006/relationships/image" Target="../media/image33.png"/></Relationships>
</file>

<file path=ppt/slides/_rels/slide4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5.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6.xml"/><Relationship Id="rId1" Type="http://schemas.openxmlformats.org/officeDocument/2006/relationships/slideLayout" Target="../slideLayouts/slideLayout13.xml"/><Relationship Id="rId6" Type="http://schemas.openxmlformats.org/officeDocument/2006/relationships/image" Target="../media/image20.png"/><Relationship Id="rId5" Type="http://schemas.openxmlformats.org/officeDocument/2006/relationships/image" Target="../media/image35.jpeg"/><Relationship Id="rId4" Type="http://schemas.openxmlformats.org/officeDocument/2006/relationships/image" Target="../media/image34.jpe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1.xm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8.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226789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lstStyle/>
          <a:p>
            <a:r>
              <a:rPr lang="fr-FR" dirty="0" smtClean="0"/>
              <a:t>4 types of imperfections </a:t>
            </a:r>
            <a:endParaRPr lang="fr-FR" dirty="0"/>
          </a:p>
        </p:txBody>
      </p:sp>
      <p:pic>
        <p:nvPicPr>
          <p:cNvPr id="5" name="Image 4"/>
          <p:cNvPicPr>
            <a:picLocks noChangeAspect="1"/>
          </p:cNvPicPr>
          <p:nvPr/>
        </p:nvPicPr>
        <p:blipFill>
          <a:blip r:embed="rId3"/>
          <a:stretch>
            <a:fillRect/>
          </a:stretch>
        </p:blipFill>
        <p:spPr>
          <a:xfrm rot="16200000">
            <a:off x="2823321" y="3428249"/>
            <a:ext cx="706574" cy="137634"/>
          </a:xfrm>
          <a:prstGeom prst="rect">
            <a:avLst/>
          </a:prstGeom>
        </p:spPr>
      </p:pic>
      <p:sp>
        <p:nvSpPr>
          <p:cNvPr id="12" name="ZoneTexte 11"/>
          <p:cNvSpPr txBox="1"/>
          <p:nvPr/>
        </p:nvSpPr>
        <p:spPr>
          <a:xfrm>
            <a:off x="556054" y="2028110"/>
            <a:ext cx="2327821" cy="400110"/>
          </a:xfrm>
          <a:prstGeom prst="rect">
            <a:avLst/>
          </a:prstGeom>
          <a:noFill/>
        </p:spPr>
        <p:txBody>
          <a:bodyPr wrap="square" rtlCol="0">
            <a:spAutoFit/>
          </a:bodyPr>
          <a:lstStyle/>
          <a:p>
            <a:pPr algn="ctr"/>
            <a:r>
              <a:rPr lang="fr-FR" sz="2000" dirty="0" smtClean="0"/>
              <a:t>Open comedones </a:t>
            </a:r>
            <a:endParaRPr lang="fr-FR" sz="2000" dirty="0"/>
          </a:p>
        </p:txBody>
      </p:sp>
      <p:pic>
        <p:nvPicPr>
          <p:cNvPr id="13" name="Image 12"/>
          <p:cNvPicPr>
            <a:picLocks noChangeAspect="1"/>
          </p:cNvPicPr>
          <p:nvPr/>
        </p:nvPicPr>
        <p:blipFill>
          <a:blip r:embed="rId3"/>
          <a:stretch>
            <a:fillRect/>
          </a:stretch>
        </p:blipFill>
        <p:spPr>
          <a:xfrm rot="16200000">
            <a:off x="5719078" y="3428248"/>
            <a:ext cx="706574" cy="137634"/>
          </a:xfrm>
          <a:prstGeom prst="rect">
            <a:avLst/>
          </a:prstGeom>
        </p:spPr>
      </p:pic>
      <p:pic>
        <p:nvPicPr>
          <p:cNvPr id="14" name="Image 13"/>
          <p:cNvPicPr>
            <a:picLocks noChangeAspect="1"/>
          </p:cNvPicPr>
          <p:nvPr/>
        </p:nvPicPr>
        <p:blipFill>
          <a:blip r:embed="rId3"/>
          <a:stretch>
            <a:fillRect/>
          </a:stretch>
        </p:blipFill>
        <p:spPr>
          <a:xfrm rot="16200000">
            <a:off x="8711849" y="3449700"/>
            <a:ext cx="706574" cy="137634"/>
          </a:xfrm>
          <a:prstGeom prst="rect">
            <a:avLst/>
          </a:prstGeom>
        </p:spPr>
      </p:pic>
      <p:sp>
        <p:nvSpPr>
          <p:cNvPr id="15" name="ZoneTexte 14"/>
          <p:cNvSpPr txBox="1"/>
          <p:nvPr/>
        </p:nvSpPr>
        <p:spPr>
          <a:xfrm>
            <a:off x="3542089" y="2028110"/>
            <a:ext cx="2327821" cy="400110"/>
          </a:xfrm>
          <a:prstGeom prst="rect">
            <a:avLst/>
          </a:prstGeom>
          <a:noFill/>
        </p:spPr>
        <p:txBody>
          <a:bodyPr wrap="square" rtlCol="0">
            <a:spAutoFit/>
          </a:bodyPr>
          <a:lstStyle/>
          <a:p>
            <a:pPr algn="ctr"/>
            <a:r>
              <a:rPr lang="fr-FR" sz="2000" dirty="0" smtClean="0"/>
              <a:t>Closed comedones </a:t>
            </a:r>
            <a:endParaRPr lang="fr-FR" sz="2000" dirty="0"/>
          </a:p>
        </p:txBody>
      </p:sp>
      <p:sp>
        <p:nvSpPr>
          <p:cNvPr id="16" name="ZoneTexte 15"/>
          <p:cNvSpPr txBox="1"/>
          <p:nvPr/>
        </p:nvSpPr>
        <p:spPr>
          <a:xfrm>
            <a:off x="6740097" y="2028110"/>
            <a:ext cx="1589987" cy="400110"/>
          </a:xfrm>
          <a:prstGeom prst="rect">
            <a:avLst/>
          </a:prstGeom>
          <a:noFill/>
        </p:spPr>
        <p:txBody>
          <a:bodyPr wrap="square" rtlCol="0">
            <a:spAutoFit/>
          </a:bodyPr>
          <a:lstStyle/>
          <a:p>
            <a:pPr algn="ctr"/>
            <a:r>
              <a:rPr lang="fr-FR" sz="2000" dirty="0" smtClean="0"/>
              <a:t>Papules </a:t>
            </a:r>
            <a:endParaRPr lang="fr-FR" sz="2000" dirty="0"/>
          </a:p>
        </p:txBody>
      </p:sp>
      <p:sp>
        <p:nvSpPr>
          <p:cNvPr id="17" name="ZoneTexte 16"/>
          <p:cNvSpPr txBox="1"/>
          <p:nvPr/>
        </p:nvSpPr>
        <p:spPr>
          <a:xfrm>
            <a:off x="9667605" y="2028110"/>
            <a:ext cx="1486066" cy="400110"/>
          </a:xfrm>
          <a:prstGeom prst="rect">
            <a:avLst/>
          </a:prstGeom>
          <a:noFill/>
        </p:spPr>
        <p:txBody>
          <a:bodyPr wrap="square" rtlCol="0">
            <a:spAutoFit/>
          </a:bodyPr>
          <a:lstStyle/>
          <a:p>
            <a:pPr algn="ctr"/>
            <a:r>
              <a:rPr lang="fr-FR" sz="2000" dirty="0" smtClean="0"/>
              <a:t>Pustules </a:t>
            </a:r>
            <a:endParaRPr lang="fr-FR" sz="2000" dirty="0"/>
          </a:p>
        </p:txBody>
      </p:sp>
    </p:spTree>
    <p:extLst>
      <p:ext uri="{BB962C8B-B14F-4D97-AF65-F5344CB8AC3E}">
        <p14:creationId xmlns:p14="http://schemas.microsoft.com/office/powerpoint/2010/main" val="2969682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latin typeface="KyivType Sans2" panose="00000500000000000000" charset="0"/>
              </a:rPr>
              <a:t>The Yon-Ka answer </a:t>
            </a:r>
            <a:endParaRPr lang="fr-FR" dirty="0"/>
          </a:p>
        </p:txBody>
      </p:sp>
    </p:spTree>
    <p:extLst>
      <p:ext uri="{BB962C8B-B14F-4D97-AF65-F5344CB8AC3E}">
        <p14:creationId xmlns:p14="http://schemas.microsoft.com/office/powerpoint/2010/main" val="97624962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lstStyle/>
          <a:p>
            <a:pPr lvl="0">
              <a:lnSpc>
                <a:spcPts val="3200"/>
              </a:lnSpc>
              <a:defRPr/>
            </a:pPr>
            <a:r>
              <a:rPr lang="fr-FR" dirty="0" smtClean="0"/>
              <a:t>SOS SPOT ROLL-ON</a:t>
            </a:r>
            <a:br>
              <a:rPr lang="fr-FR" dirty="0" smtClean="0"/>
            </a:br>
            <a:r>
              <a:rPr lang="fr-FR" dirty="0" smtClean="0"/>
              <a:t>Stop blemishes at any time </a:t>
            </a:r>
            <a:endParaRPr lang="fr-FR" dirty="0"/>
          </a:p>
        </p:txBody>
      </p:sp>
      <p:grpSp>
        <p:nvGrpSpPr>
          <p:cNvPr id="2" name="Groupe 1"/>
          <p:cNvGrpSpPr/>
          <p:nvPr/>
        </p:nvGrpSpPr>
        <p:grpSpPr>
          <a:xfrm>
            <a:off x="4340461" y="1973908"/>
            <a:ext cx="5246135" cy="3593061"/>
            <a:chOff x="4340461" y="1973908"/>
            <a:chExt cx="5246135" cy="3593061"/>
          </a:xfrm>
        </p:grpSpPr>
        <p:sp>
          <p:nvSpPr>
            <p:cNvPr id="31" name="object 27"/>
            <p:cNvSpPr/>
            <p:nvPr/>
          </p:nvSpPr>
          <p:spPr>
            <a:xfrm rot="16200000">
              <a:off x="6370610" y="3943267"/>
              <a:ext cx="1012055" cy="2235349"/>
            </a:xfrm>
            <a:custGeom>
              <a:avLst/>
              <a:gdLst/>
              <a:ahLst/>
              <a:cxnLst/>
              <a:rect l="l" t="t" r="r" b="b"/>
              <a:pathLst>
                <a:path w="795654" h="795655">
                  <a:moveTo>
                    <a:pt x="302666" y="795578"/>
                  </a:moveTo>
                  <a:lnTo>
                    <a:pt x="0" y="795578"/>
                  </a:lnTo>
                  <a:lnTo>
                    <a:pt x="0" y="0"/>
                  </a:lnTo>
                  <a:lnTo>
                    <a:pt x="287616" y="0"/>
                  </a:lnTo>
                </a:path>
                <a:path w="795654" h="795655">
                  <a:moveTo>
                    <a:pt x="475691" y="0"/>
                  </a:moveTo>
                  <a:lnTo>
                    <a:pt x="795566" y="0"/>
                  </a:lnTo>
                  <a:lnTo>
                    <a:pt x="795566" y="795578"/>
                  </a:lnTo>
                  <a:lnTo>
                    <a:pt x="486968" y="795578"/>
                  </a:lnTo>
                </a:path>
              </a:pathLst>
            </a:custGeom>
            <a:ln w="4660">
              <a:solidFill>
                <a:srgbClr val="2E3432"/>
              </a:solidFill>
            </a:ln>
          </p:spPr>
          <p:txBody>
            <a:bodyPr wrap="square" lIns="0" tIns="0" rIns="0" bIns="0" rtlCol="0"/>
            <a:lstStyle/>
            <a:p>
              <a:endParaRPr sz="1600">
                <a:latin typeface="KyivType Sans2" panose="00000500000000000000" pitchFamily="50" charset="0"/>
                <a:ea typeface="Roboto" panose="02000000000000000000" pitchFamily="2" charset="0"/>
              </a:endParaRPr>
            </a:p>
          </p:txBody>
        </p:sp>
        <p:sp>
          <p:nvSpPr>
            <p:cNvPr id="32" name="Rectangle 31"/>
            <p:cNvSpPr/>
            <p:nvPr/>
          </p:nvSpPr>
          <p:spPr>
            <a:xfrm>
              <a:off x="7318513" y="3027400"/>
              <a:ext cx="2268083" cy="1200329"/>
            </a:xfrm>
            <a:prstGeom prst="rect">
              <a:avLst/>
            </a:prstGeom>
          </p:spPr>
          <p:txBody>
            <a:bodyPr wrap="square">
              <a:spAutoFit/>
            </a:bodyPr>
            <a:lstStyle/>
            <a:p>
              <a:pPr lvl="0" algn="ctr">
                <a:lnSpc>
                  <a:spcPct val="150000"/>
                </a:lnSpc>
                <a:defRPr/>
              </a:pPr>
              <a:r>
                <a:rPr lang="fr-FR" sz="1600" dirty="0" smtClean="0">
                  <a:solidFill>
                    <a:srgbClr val="3E3E3E"/>
                  </a:solidFill>
                  <a:latin typeface="KyivType Sans2" panose="00000500000000000000" pitchFamily="50" charset="0"/>
                  <a:ea typeface="Roboto" panose="02000000000000000000" pitchFamily="2" charset="0"/>
                </a:rPr>
                <a:t>Nomad &amp; </a:t>
              </a:r>
            </a:p>
            <a:p>
              <a:pPr lvl="0" algn="ctr">
                <a:lnSpc>
                  <a:spcPct val="150000"/>
                </a:lnSpc>
                <a:defRPr/>
              </a:pPr>
              <a:r>
                <a:rPr lang="fr-FR" sz="1600" dirty="0" smtClean="0">
                  <a:solidFill>
                    <a:srgbClr val="3E3E3E"/>
                  </a:solidFill>
                  <a:latin typeface="KyivType Sans2" panose="00000500000000000000" pitchFamily="50" charset="0"/>
                  <a:ea typeface="Roboto" panose="02000000000000000000" pitchFamily="2" charset="0"/>
                </a:rPr>
                <a:t>ultra-practical</a:t>
              </a:r>
            </a:p>
            <a:p>
              <a:pPr lvl="0" algn="ctr">
                <a:lnSpc>
                  <a:spcPct val="150000"/>
                </a:lnSpc>
                <a:defRPr/>
              </a:pPr>
              <a:r>
                <a:rPr lang="fr-FR" sz="1600" dirty="0" smtClean="0">
                  <a:solidFill>
                    <a:srgbClr val="3E3E3E"/>
                  </a:solidFill>
                  <a:latin typeface="KyivType Sans2" panose="00000500000000000000" pitchFamily="50" charset="0"/>
                  <a:ea typeface="Roboto" panose="02000000000000000000" pitchFamily="2" charset="0"/>
                </a:rPr>
                <a:t>in alterations </a:t>
              </a:r>
              <a:endParaRPr lang="fr-FR" sz="1600" dirty="0">
                <a:solidFill>
                  <a:srgbClr val="3E3E3E"/>
                </a:solidFill>
                <a:latin typeface="KyivType Sans2" panose="00000500000000000000" pitchFamily="50" charset="0"/>
                <a:ea typeface="Roboto" panose="02000000000000000000" pitchFamily="2" charset="0"/>
              </a:endParaRPr>
            </a:p>
          </p:txBody>
        </p:sp>
        <p:sp>
          <p:nvSpPr>
            <p:cNvPr id="39" name="object 27"/>
            <p:cNvSpPr/>
            <p:nvPr/>
          </p:nvSpPr>
          <p:spPr>
            <a:xfrm rot="16200000">
              <a:off x="7790978" y="2509672"/>
              <a:ext cx="1290856" cy="2235786"/>
            </a:xfrm>
            <a:custGeom>
              <a:avLst/>
              <a:gdLst/>
              <a:ahLst/>
              <a:cxnLst/>
              <a:rect l="l" t="t" r="r" b="b"/>
              <a:pathLst>
                <a:path w="795654" h="795655">
                  <a:moveTo>
                    <a:pt x="302666" y="795578"/>
                  </a:moveTo>
                  <a:lnTo>
                    <a:pt x="0" y="795578"/>
                  </a:lnTo>
                  <a:lnTo>
                    <a:pt x="0" y="0"/>
                  </a:lnTo>
                  <a:lnTo>
                    <a:pt x="287616" y="0"/>
                  </a:lnTo>
                </a:path>
                <a:path w="795654" h="795655">
                  <a:moveTo>
                    <a:pt x="475691" y="0"/>
                  </a:moveTo>
                  <a:lnTo>
                    <a:pt x="795566" y="0"/>
                  </a:lnTo>
                  <a:lnTo>
                    <a:pt x="795566" y="795578"/>
                  </a:lnTo>
                  <a:lnTo>
                    <a:pt x="486968" y="795578"/>
                  </a:lnTo>
                </a:path>
              </a:pathLst>
            </a:custGeom>
            <a:ln w="4660">
              <a:solidFill>
                <a:srgbClr val="2E3432"/>
              </a:solidFill>
            </a:ln>
          </p:spPr>
          <p:txBody>
            <a:bodyPr wrap="square" lIns="0" tIns="0" rIns="0" bIns="0" rtlCol="0"/>
            <a:lstStyle/>
            <a:p>
              <a:endParaRPr>
                <a:latin typeface="KyivType Sans2" panose="00000500000000000000" pitchFamily="50" charset="0"/>
                <a:ea typeface="Roboto" panose="02000000000000000000" pitchFamily="2" charset="0"/>
              </a:endParaRPr>
            </a:p>
          </p:txBody>
        </p:sp>
        <p:sp>
          <p:nvSpPr>
            <p:cNvPr id="40" name="Rectangle 39"/>
            <p:cNvSpPr/>
            <p:nvPr/>
          </p:nvSpPr>
          <p:spPr>
            <a:xfrm>
              <a:off x="5768452" y="4768553"/>
              <a:ext cx="2225860" cy="584775"/>
            </a:xfrm>
            <a:prstGeom prst="rect">
              <a:avLst/>
            </a:prstGeom>
          </p:spPr>
          <p:txBody>
            <a:bodyPr wrap="square">
              <a:spAutoFit/>
            </a:bodyPr>
            <a:lstStyle/>
            <a:p>
              <a:pPr lvl="0" algn="ctr">
                <a:defRPr/>
              </a:pPr>
              <a:r>
                <a:rPr lang="fr-FR" sz="1600" dirty="0" smtClean="0">
                  <a:solidFill>
                    <a:srgbClr val="3E3E3E"/>
                  </a:solidFill>
                  <a:latin typeface="KyivType Sans2" panose="00000500000000000000" pitchFamily="50" charset="0"/>
                  <a:ea typeface="Roboto" panose="02000000000000000000" pitchFamily="2" charset="0"/>
                </a:rPr>
                <a:t>Ultra-precise application </a:t>
              </a:r>
            </a:p>
          </p:txBody>
        </p:sp>
        <p:sp>
          <p:nvSpPr>
            <p:cNvPr id="44" name="object 27"/>
            <p:cNvSpPr/>
            <p:nvPr/>
          </p:nvSpPr>
          <p:spPr>
            <a:xfrm rot="16200000">
              <a:off x="5308285" y="1501443"/>
              <a:ext cx="1290856" cy="2235786"/>
            </a:xfrm>
            <a:custGeom>
              <a:avLst/>
              <a:gdLst/>
              <a:ahLst/>
              <a:cxnLst/>
              <a:rect l="l" t="t" r="r" b="b"/>
              <a:pathLst>
                <a:path w="795654" h="795655">
                  <a:moveTo>
                    <a:pt x="302666" y="795578"/>
                  </a:moveTo>
                  <a:lnTo>
                    <a:pt x="0" y="795578"/>
                  </a:lnTo>
                  <a:lnTo>
                    <a:pt x="0" y="0"/>
                  </a:lnTo>
                  <a:lnTo>
                    <a:pt x="287616" y="0"/>
                  </a:lnTo>
                </a:path>
                <a:path w="795654" h="795655">
                  <a:moveTo>
                    <a:pt x="475691" y="0"/>
                  </a:moveTo>
                  <a:lnTo>
                    <a:pt x="795566" y="0"/>
                  </a:lnTo>
                  <a:lnTo>
                    <a:pt x="795566" y="795578"/>
                  </a:lnTo>
                  <a:lnTo>
                    <a:pt x="486968" y="795578"/>
                  </a:lnTo>
                </a:path>
              </a:pathLst>
            </a:custGeom>
            <a:ln w="4660">
              <a:solidFill>
                <a:srgbClr val="2E3432"/>
              </a:solidFill>
            </a:ln>
          </p:spPr>
          <p:txBody>
            <a:bodyPr wrap="square" lIns="0" tIns="0" rIns="0" bIns="0" rtlCol="0"/>
            <a:lstStyle/>
            <a:p>
              <a:endParaRPr dirty="0">
                <a:latin typeface="KyivType Sans2" panose="00000500000000000000" pitchFamily="50" charset="0"/>
                <a:ea typeface="Roboto" panose="02000000000000000000" pitchFamily="2" charset="0"/>
              </a:endParaRPr>
            </a:p>
          </p:txBody>
        </p:sp>
        <p:sp>
          <p:nvSpPr>
            <p:cNvPr id="46" name="Rectangle 45"/>
            <p:cNvSpPr/>
            <p:nvPr/>
          </p:nvSpPr>
          <p:spPr>
            <a:xfrm>
              <a:off x="4819671" y="2066249"/>
              <a:ext cx="2268083" cy="830997"/>
            </a:xfrm>
            <a:prstGeom prst="rect">
              <a:avLst/>
            </a:prstGeom>
          </p:spPr>
          <p:txBody>
            <a:bodyPr wrap="square">
              <a:spAutoFit/>
            </a:bodyPr>
            <a:lstStyle/>
            <a:p>
              <a:pPr lvl="0" algn="ctr">
                <a:lnSpc>
                  <a:spcPct val="150000"/>
                </a:lnSpc>
                <a:defRPr/>
              </a:pPr>
              <a:r>
                <a:rPr lang="fr-FR" sz="1600" dirty="0" smtClean="0">
                  <a:solidFill>
                    <a:srgbClr val="3E3E3E"/>
                  </a:solidFill>
                  <a:latin typeface="KyivType Sans2" panose="00000500000000000000" pitchFamily="50" charset="0"/>
                  <a:ea typeface="Roboto" panose="02000000000000000000" pitchFamily="2" charset="0"/>
                </a:rPr>
                <a:t>Purifying</a:t>
              </a:r>
            </a:p>
            <a:p>
              <a:pPr lvl="0" algn="ctr">
                <a:lnSpc>
                  <a:spcPct val="150000"/>
                </a:lnSpc>
                <a:defRPr/>
              </a:pPr>
              <a:r>
                <a:rPr lang="fr-FR" sz="1600" dirty="0" smtClean="0">
                  <a:solidFill>
                    <a:srgbClr val="3E3E3E"/>
                  </a:solidFill>
                  <a:latin typeface="KyivType Sans2" panose="00000500000000000000" pitchFamily="50" charset="0"/>
                  <a:ea typeface="Roboto" panose="02000000000000000000" pitchFamily="2" charset="0"/>
                </a:rPr>
                <a:t>Sanitizer</a:t>
              </a:r>
              <a:endParaRPr lang="fr-FR" sz="1600" dirty="0">
                <a:solidFill>
                  <a:srgbClr val="3E3E3E"/>
                </a:solidFill>
                <a:latin typeface="KyivType Sans2" panose="00000500000000000000" pitchFamily="50" charset="0"/>
                <a:ea typeface="Roboto" panose="02000000000000000000" pitchFamily="2" charset="0"/>
              </a:endParaRPr>
            </a:p>
          </p:txBody>
        </p:sp>
        <p:sp>
          <p:nvSpPr>
            <p:cNvPr id="47" name="object 18"/>
            <p:cNvSpPr/>
            <p:nvPr/>
          </p:nvSpPr>
          <p:spPr>
            <a:xfrm rot="8344523">
              <a:off x="4340461" y="2781400"/>
              <a:ext cx="524510" cy="139700"/>
            </a:xfrm>
            <a:custGeom>
              <a:avLst/>
              <a:gdLst/>
              <a:ahLst/>
              <a:cxnLst/>
              <a:rect l="l" t="t" r="r" b="b"/>
              <a:pathLst>
                <a:path w="524510" h="139700">
                  <a:moveTo>
                    <a:pt x="52889" y="0"/>
                  </a:moveTo>
                  <a:lnTo>
                    <a:pt x="45806" y="2624"/>
                  </a:lnTo>
                  <a:lnTo>
                    <a:pt x="40906" y="7137"/>
                  </a:lnTo>
                  <a:lnTo>
                    <a:pt x="31038" y="27543"/>
                  </a:lnTo>
                  <a:lnTo>
                    <a:pt x="12903" y="68750"/>
                  </a:lnTo>
                  <a:lnTo>
                    <a:pt x="2578" y="89077"/>
                  </a:lnTo>
                  <a:lnTo>
                    <a:pt x="0" y="93687"/>
                  </a:lnTo>
                  <a:lnTo>
                    <a:pt x="4165" y="97066"/>
                  </a:lnTo>
                  <a:lnTo>
                    <a:pt x="33296" y="97135"/>
                  </a:lnTo>
                  <a:lnTo>
                    <a:pt x="45036" y="98016"/>
                  </a:lnTo>
                  <a:lnTo>
                    <a:pt x="57162" y="100672"/>
                  </a:lnTo>
                  <a:lnTo>
                    <a:pt x="75507" y="105933"/>
                  </a:lnTo>
                  <a:lnTo>
                    <a:pt x="84780" y="108198"/>
                  </a:lnTo>
                  <a:lnTo>
                    <a:pt x="121872" y="115798"/>
                  </a:lnTo>
                  <a:lnTo>
                    <a:pt x="136004" y="117022"/>
                  </a:lnTo>
                  <a:lnTo>
                    <a:pt x="149644" y="115239"/>
                  </a:lnTo>
                  <a:lnTo>
                    <a:pt x="154165" y="113944"/>
                  </a:lnTo>
                  <a:lnTo>
                    <a:pt x="162153" y="104038"/>
                  </a:lnTo>
                  <a:lnTo>
                    <a:pt x="152730" y="104787"/>
                  </a:lnTo>
                  <a:lnTo>
                    <a:pt x="134383" y="103711"/>
                  </a:lnTo>
                  <a:lnTo>
                    <a:pt x="114703" y="99101"/>
                  </a:lnTo>
                  <a:lnTo>
                    <a:pt x="95380" y="92914"/>
                  </a:lnTo>
                  <a:lnTo>
                    <a:pt x="78104" y="87109"/>
                  </a:lnTo>
                  <a:lnTo>
                    <a:pt x="67089" y="84113"/>
                  </a:lnTo>
                  <a:lnTo>
                    <a:pt x="56853" y="82234"/>
                  </a:lnTo>
                  <a:lnTo>
                    <a:pt x="46981" y="81185"/>
                  </a:lnTo>
                  <a:lnTo>
                    <a:pt x="37058" y="80683"/>
                  </a:lnTo>
                  <a:lnTo>
                    <a:pt x="82754" y="61438"/>
                  </a:lnTo>
                  <a:lnTo>
                    <a:pt x="129791" y="50636"/>
                  </a:lnTo>
                  <a:lnTo>
                    <a:pt x="177787" y="47205"/>
                  </a:lnTo>
                  <a:lnTo>
                    <a:pt x="226357" y="50074"/>
                  </a:lnTo>
                  <a:lnTo>
                    <a:pt x="275118" y="58170"/>
                  </a:lnTo>
                  <a:lnTo>
                    <a:pt x="323687" y="70422"/>
                  </a:lnTo>
                  <a:lnTo>
                    <a:pt x="371680" y="85758"/>
                  </a:lnTo>
                  <a:lnTo>
                    <a:pt x="418713" y="103105"/>
                  </a:lnTo>
                  <a:lnTo>
                    <a:pt x="464404" y="121392"/>
                  </a:lnTo>
                  <a:lnTo>
                    <a:pt x="508368" y="139547"/>
                  </a:lnTo>
                  <a:lnTo>
                    <a:pt x="514583" y="139376"/>
                  </a:lnTo>
                  <a:lnTo>
                    <a:pt x="520857" y="135885"/>
                  </a:lnTo>
                  <a:lnTo>
                    <a:pt x="524261" y="131062"/>
                  </a:lnTo>
                  <a:lnTo>
                    <a:pt x="521868" y="126898"/>
                  </a:lnTo>
                  <a:lnTo>
                    <a:pt x="481800" y="107400"/>
                  </a:lnTo>
                  <a:lnTo>
                    <a:pt x="439458" y="88548"/>
                  </a:lnTo>
                  <a:lnTo>
                    <a:pt x="395305" y="71087"/>
                  </a:lnTo>
                  <a:lnTo>
                    <a:pt x="349805" y="55764"/>
                  </a:lnTo>
                  <a:lnTo>
                    <a:pt x="303423" y="43323"/>
                  </a:lnTo>
                  <a:lnTo>
                    <a:pt x="256622" y="34508"/>
                  </a:lnTo>
                  <a:lnTo>
                    <a:pt x="209866" y="30067"/>
                  </a:lnTo>
                  <a:lnTo>
                    <a:pt x="163619" y="30743"/>
                  </a:lnTo>
                  <a:lnTo>
                    <a:pt x="118346" y="37281"/>
                  </a:lnTo>
                  <a:lnTo>
                    <a:pt x="74510" y="50429"/>
                  </a:lnTo>
                  <a:lnTo>
                    <a:pt x="32575" y="70929"/>
                  </a:lnTo>
                  <a:lnTo>
                    <a:pt x="40069" y="55181"/>
                  </a:lnTo>
                  <a:lnTo>
                    <a:pt x="46894" y="39287"/>
                  </a:lnTo>
                  <a:lnTo>
                    <a:pt x="53224" y="23098"/>
                  </a:lnTo>
                  <a:lnTo>
                    <a:pt x="59232" y="6464"/>
                  </a:lnTo>
                  <a:lnTo>
                    <a:pt x="58562" y="775"/>
                  </a:lnTo>
                  <a:lnTo>
                    <a:pt x="52889" y="0"/>
                  </a:lnTo>
                  <a:close/>
                </a:path>
              </a:pathLst>
            </a:custGeom>
            <a:solidFill>
              <a:srgbClr val="FBB891"/>
            </a:solidFill>
          </p:spPr>
          <p:txBody>
            <a:bodyPr wrap="square" lIns="0" tIns="0" rIns="0" bIns="0" rtlCol="0"/>
            <a:lstStyle/>
            <a:p>
              <a:endParaRPr>
                <a:latin typeface="Roboto" panose="02000000000000000000" pitchFamily="2" charset="0"/>
                <a:ea typeface="Roboto" panose="02000000000000000000" pitchFamily="2" charset="0"/>
              </a:endParaRPr>
            </a:p>
          </p:txBody>
        </p:sp>
        <p:sp>
          <p:nvSpPr>
            <p:cNvPr id="49" name="object 18"/>
            <p:cNvSpPr/>
            <p:nvPr/>
          </p:nvSpPr>
          <p:spPr>
            <a:xfrm rot="8344523">
              <a:off x="6813224" y="3776633"/>
              <a:ext cx="524510" cy="139700"/>
            </a:xfrm>
            <a:custGeom>
              <a:avLst/>
              <a:gdLst/>
              <a:ahLst/>
              <a:cxnLst/>
              <a:rect l="l" t="t" r="r" b="b"/>
              <a:pathLst>
                <a:path w="524510" h="139700">
                  <a:moveTo>
                    <a:pt x="52889" y="0"/>
                  </a:moveTo>
                  <a:lnTo>
                    <a:pt x="45806" y="2624"/>
                  </a:lnTo>
                  <a:lnTo>
                    <a:pt x="40906" y="7137"/>
                  </a:lnTo>
                  <a:lnTo>
                    <a:pt x="31038" y="27543"/>
                  </a:lnTo>
                  <a:lnTo>
                    <a:pt x="12903" y="68750"/>
                  </a:lnTo>
                  <a:lnTo>
                    <a:pt x="2578" y="89077"/>
                  </a:lnTo>
                  <a:lnTo>
                    <a:pt x="0" y="93687"/>
                  </a:lnTo>
                  <a:lnTo>
                    <a:pt x="4165" y="97066"/>
                  </a:lnTo>
                  <a:lnTo>
                    <a:pt x="33296" y="97135"/>
                  </a:lnTo>
                  <a:lnTo>
                    <a:pt x="45036" y="98016"/>
                  </a:lnTo>
                  <a:lnTo>
                    <a:pt x="57162" y="100672"/>
                  </a:lnTo>
                  <a:lnTo>
                    <a:pt x="75507" y="105933"/>
                  </a:lnTo>
                  <a:lnTo>
                    <a:pt x="84780" y="108198"/>
                  </a:lnTo>
                  <a:lnTo>
                    <a:pt x="121872" y="115798"/>
                  </a:lnTo>
                  <a:lnTo>
                    <a:pt x="136004" y="117022"/>
                  </a:lnTo>
                  <a:lnTo>
                    <a:pt x="149644" y="115239"/>
                  </a:lnTo>
                  <a:lnTo>
                    <a:pt x="154165" y="113944"/>
                  </a:lnTo>
                  <a:lnTo>
                    <a:pt x="162153" y="104038"/>
                  </a:lnTo>
                  <a:lnTo>
                    <a:pt x="152730" y="104787"/>
                  </a:lnTo>
                  <a:lnTo>
                    <a:pt x="134383" y="103711"/>
                  </a:lnTo>
                  <a:lnTo>
                    <a:pt x="114703" y="99101"/>
                  </a:lnTo>
                  <a:lnTo>
                    <a:pt x="95380" y="92914"/>
                  </a:lnTo>
                  <a:lnTo>
                    <a:pt x="78104" y="87109"/>
                  </a:lnTo>
                  <a:lnTo>
                    <a:pt x="67089" y="84113"/>
                  </a:lnTo>
                  <a:lnTo>
                    <a:pt x="56853" y="82234"/>
                  </a:lnTo>
                  <a:lnTo>
                    <a:pt x="46981" y="81185"/>
                  </a:lnTo>
                  <a:lnTo>
                    <a:pt x="37058" y="80683"/>
                  </a:lnTo>
                  <a:lnTo>
                    <a:pt x="82754" y="61438"/>
                  </a:lnTo>
                  <a:lnTo>
                    <a:pt x="129791" y="50636"/>
                  </a:lnTo>
                  <a:lnTo>
                    <a:pt x="177787" y="47205"/>
                  </a:lnTo>
                  <a:lnTo>
                    <a:pt x="226357" y="50074"/>
                  </a:lnTo>
                  <a:lnTo>
                    <a:pt x="275118" y="58170"/>
                  </a:lnTo>
                  <a:lnTo>
                    <a:pt x="323687" y="70422"/>
                  </a:lnTo>
                  <a:lnTo>
                    <a:pt x="371680" y="85758"/>
                  </a:lnTo>
                  <a:lnTo>
                    <a:pt x="418713" y="103105"/>
                  </a:lnTo>
                  <a:lnTo>
                    <a:pt x="464404" y="121392"/>
                  </a:lnTo>
                  <a:lnTo>
                    <a:pt x="508368" y="139547"/>
                  </a:lnTo>
                  <a:lnTo>
                    <a:pt x="514583" y="139376"/>
                  </a:lnTo>
                  <a:lnTo>
                    <a:pt x="520857" y="135885"/>
                  </a:lnTo>
                  <a:lnTo>
                    <a:pt x="524261" y="131062"/>
                  </a:lnTo>
                  <a:lnTo>
                    <a:pt x="521868" y="126898"/>
                  </a:lnTo>
                  <a:lnTo>
                    <a:pt x="481800" y="107400"/>
                  </a:lnTo>
                  <a:lnTo>
                    <a:pt x="439458" y="88548"/>
                  </a:lnTo>
                  <a:lnTo>
                    <a:pt x="395305" y="71087"/>
                  </a:lnTo>
                  <a:lnTo>
                    <a:pt x="349805" y="55764"/>
                  </a:lnTo>
                  <a:lnTo>
                    <a:pt x="303423" y="43323"/>
                  </a:lnTo>
                  <a:lnTo>
                    <a:pt x="256622" y="34508"/>
                  </a:lnTo>
                  <a:lnTo>
                    <a:pt x="209866" y="30067"/>
                  </a:lnTo>
                  <a:lnTo>
                    <a:pt x="163619" y="30743"/>
                  </a:lnTo>
                  <a:lnTo>
                    <a:pt x="118346" y="37281"/>
                  </a:lnTo>
                  <a:lnTo>
                    <a:pt x="74510" y="50429"/>
                  </a:lnTo>
                  <a:lnTo>
                    <a:pt x="32575" y="70929"/>
                  </a:lnTo>
                  <a:lnTo>
                    <a:pt x="40069" y="55181"/>
                  </a:lnTo>
                  <a:lnTo>
                    <a:pt x="46894" y="39287"/>
                  </a:lnTo>
                  <a:lnTo>
                    <a:pt x="53224" y="23098"/>
                  </a:lnTo>
                  <a:lnTo>
                    <a:pt x="59232" y="6464"/>
                  </a:lnTo>
                  <a:lnTo>
                    <a:pt x="58562" y="775"/>
                  </a:lnTo>
                  <a:lnTo>
                    <a:pt x="52889" y="0"/>
                  </a:lnTo>
                  <a:close/>
                </a:path>
              </a:pathLst>
            </a:custGeom>
            <a:solidFill>
              <a:srgbClr val="FBB891"/>
            </a:solidFill>
          </p:spPr>
          <p:txBody>
            <a:bodyPr wrap="square" lIns="0" tIns="0" rIns="0" bIns="0" rtlCol="0"/>
            <a:lstStyle/>
            <a:p>
              <a:endParaRPr>
                <a:latin typeface="Roboto" panose="02000000000000000000" pitchFamily="2" charset="0"/>
                <a:ea typeface="Roboto" panose="02000000000000000000" pitchFamily="2" charset="0"/>
              </a:endParaRPr>
            </a:p>
          </p:txBody>
        </p:sp>
        <p:sp>
          <p:nvSpPr>
            <p:cNvPr id="50" name="object 18"/>
            <p:cNvSpPr/>
            <p:nvPr/>
          </p:nvSpPr>
          <p:spPr>
            <a:xfrm rot="8344523">
              <a:off x="5203040" y="5214024"/>
              <a:ext cx="524510" cy="139700"/>
            </a:xfrm>
            <a:custGeom>
              <a:avLst/>
              <a:gdLst/>
              <a:ahLst/>
              <a:cxnLst/>
              <a:rect l="l" t="t" r="r" b="b"/>
              <a:pathLst>
                <a:path w="524510" h="139700">
                  <a:moveTo>
                    <a:pt x="52889" y="0"/>
                  </a:moveTo>
                  <a:lnTo>
                    <a:pt x="45806" y="2624"/>
                  </a:lnTo>
                  <a:lnTo>
                    <a:pt x="40906" y="7137"/>
                  </a:lnTo>
                  <a:lnTo>
                    <a:pt x="31038" y="27543"/>
                  </a:lnTo>
                  <a:lnTo>
                    <a:pt x="12903" y="68750"/>
                  </a:lnTo>
                  <a:lnTo>
                    <a:pt x="2578" y="89077"/>
                  </a:lnTo>
                  <a:lnTo>
                    <a:pt x="0" y="93687"/>
                  </a:lnTo>
                  <a:lnTo>
                    <a:pt x="4165" y="97066"/>
                  </a:lnTo>
                  <a:lnTo>
                    <a:pt x="33296" y="97135"/>
                  </a:lnTo>
                  <a:lnTo>
                    <a:pt x="45036" y="98016"/>
                  </a:lnTo>
                  <a:lnTo>
                    <a:pt x="57162" y="100672"/>
                  </a:lnTo>
                  <a:lnTo>
                    <a:pt x="75507" y="105933"/>
                  </a:lnTo>
                  <a:lnTo>
                    <a:pt x="84780" y="108198"/>
                  </a:lnTo>
                  <a:lnTo>
                    <a:pt x="121872" y="115798"/>
                  </a:lnTo>
                  <a:lnTo>
                    <a:pt x="136004" y="117022"/>
                  </a:lnTo>
                  <a:lnTo>
                    <a:pt x="149644" y="115239"/>
                  </a:lnTo>
                  <a:lnTo>
                    <a:pt x="154165" y="113944"/>
                  </a:lnTo>
                  <a:lnTo>
                    <a:pt x="162153" y="104038"/>
                  </a:lnTo>
                  <a:lnTo>
                    <a:pt x="152730" y="104787"/>
                  </a:lnTo>
                  <a:lnTo>
                    <a:pt x="134383" y="103711"/>
                  </a:lnTo>
                  <a:lnTo>
                    <a:pt x="114703" y="99101"/>
                  </a:lnTo>
                  <a:lnTo>
                    <a:pt x="95380" y="92914"/>
                  </a:lnTo>
                  <a:lnTo>
                    <a:pt x="78104" y="87109"/>
                  </a:lnTo>
                  <a:lnTo>
                    <a:pt x="67089" y="84113"/>
                  </a:lnTo>
                  <a:lnTo>
                    <a:pt x="56853" y="82234"/>
                  </a:lnTo>
                  <a:lnTo>
                    <a:pt x="46981" y="81185"/>
                  </a:lnTo>
                  <a:lnTo>
                    <a:pt x="37058" y="80683"/>
                  </a:lnTo>
                  <a:lnTo>
                    <a:pt x="82754" y="61438"/>
                  </a:lnTo>
                  <a:lnTo>
                    <a:pt x="129791" y="50636"/>
                  </a:lnTo>
                  <a:lnTo>
                    <a:pt x="177787" y="47205"/>
                  </a:lnTo>
                  <a:lnTo>
                    <a:pt x="226357" y="50074"/>
                  </a:lnTo>
                  <a:lnTo>
                    <a:pt x="275118" y="58170"/>
                  </a:lnTo>
                  <a:lnTo>
                    <a:pt x="323687" y="70422"/>
                  </a:lnTo>
                  <a:lnTo>
                    <a:pt x="371680" y="85758"/>
                  </a:lnTo>
                  <a:lnTo>
                    <a:pt x="418713" y="103105"/>
                  </a:lnTo>
                  <a:lnTo>
                    <a:pt x="464404" y="121392"/>
                  </a:lnTo>
                  <a:lnTo>
                    <a:pt x="508368" y="139547"/>
                  </a:lnTo>
                  <a:lnTo>
                    <a:pt x="514583" y="139376"/>
                  </a:lnTo>
                  <a:lnTo>
                    <a:pt x="520857" y="135885"/>
                  </a:lnTo>
                  <a:lnTo>
                    <a:pt x="524261" y="131062"/>
                  </a:lnTo>
                  <a:lnTo>
                    <a:pt x="521868" y="126898"/>
                  </a:lnTo>
                  <a:lnTo>
                    <a:pt x="481800" y="107400"/>
                  </a:lnTo>
                  <a:lnTo>
                    <a:pt x="439458" y="88548"/>
                  </a:lnTo>
                  <a:lnTo>
                    <a:pt x="395305" y="71087"/>
                  </a:lnTo>
                  <a:lnTo>
                    <a:pt x="349805" y="55764"/>
                  </a:lnTo>
                  <a:lnTo>
                    <a:pt x="303423" y="43323"/>
                  </a:lnTo>
                  <a:lnTo>
                    <a:pt x="256622" y="34508"/>
                  </a:lnTo>
                  <a:lnTo>
                    <a:pt x="209866" y="30067"/>
                  </a:lnTo>
                  <a:lnTo>
                    <a:pt x="163619" y="30743"/>
                  </a:lnTo>
                  <a:lnTo>
                    <a:pt x="118346" y="37281"/>
                  </a:lnTo>
                  <a:lnTo>
                    <a:pt x="74510" y="50429"/>
                  </a:lnTo>
                  <a:lnTo>
                    <a:pt x="32575" y="70929"/>
                  </a:lnTo>
                  <a:lnTo>
                    <a:pt x="40069" y="55181"/>
                  </a:lnTo>
                  <a:lnTo>
                    <a:pt x="46894" y="39287"/>
                  </a:lnTo>
                  <a:lnTo>
                    <a:pt x="53224" y="23098"/>
                  </a:lnTo>
                  <a:lnTo>
                    <a:pt x="59232" y="6464"/>
                  </a:lnTo>
                  <a:lnTo>
                    <a:pt x="58562" y="775"/>
                  </a:lnTo>
                  <a:lnTo>
                    <a:pt x="52889" y="0"/>
                  </a:lnTo>
                  <a:close/>
                </a:path>
              </a:pathLst>
            </a:custGeom>
            <a:solidFill>
              <a:srgbClr val="FBB891"/>
            </a:solidFill>
          </p:spPr>
          <p:txBody>
            <a:bodyPr wrap="square" lIns="0" tIns="0" rIns="0" bIns="0" rtlCol="0"/>
            <a:lstStyle/>
            <a:p>
              <a:endParaRPr>
                <a:latin typeface="Roboto" panose="02000000000000000000" pitchFamily="2" charset="0"/>
                <a:ea typeface="Roboto" panose="02000000000000000000" pitchFamily="2" charset="0"/>
              </a:endParaRPr>
            </a:p>
          </p:txBody>
        </p:sp>
      </p:grpSp>
    </p:spTree>
    <p:extLst>
      <p:ext uri="{BB962C8B-B14F-4D97-AF65-F5344CB8AC3E}">
        <p14:creationId xmlns:p14="http://schemas.microsoft.com/office/powerpoint/2010/main" val="228392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lstStyle/>
          <a:p>
            <a:pPr lvl="0">
              <a:lnSpc>
                <a:spcPts val="3200"/>
              </a:lnSpc>
              <a:defRPr/>
            </a:pPr>
            <a:r>
              <a:rPr lang="fr-FR" dirty="0" smtClean="0"/>
              <a:t>In duo </a:t>
            </a:r>
            <a:r>
              <a:rPr lang="fr-FR" dirty="0"/>
              <a:t>for more efficiency</a:t>
            </a:r>
          </a:p>
        </p:txBody>
      </p:sp>
      <p:sp>
        <p:nvSpPr>
          <p:cNvPr id="6" name="ZoneTexte 19"/>
          <p:cNvSpPr txBox="1"/>
          <p:nvPr/>
        </p:nvSpPr>
        <p:spPr>
          <a:xfrm>
            <a:off x="5927415" y="3190376"/>
            <a:ext cx="609169" cy="400110"/>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2000" dirty="0" smtClean="0">
                <a:latin typeface="Roboto Mono" panose="00000009000000000000" pitchFamily="49" charset="0"/>
                <a:ea typeface="Roboto Mono" panose="00000009000000000000" pitchFamily="49" charset="0"/>
              </a:rPr>
              <a:t>+</a:t>
            </a:r>
            <a:endParaRPr lang="fr-FR" sz="2000" dirty="0">
              <a:latin typeface="Roboto Mono" panose="00000009000000000000" pitchFamily="49" charset="0"/>
              <a:ea typeface="Roboto Mono" panose="00000009000000000000" pitchFamily="49" charset="0"/>
            </a:endParaRPr>
          </a:p>
        </p:txBody>
      </p:sp>
      <p:grpSp>
        <p:nvGrpSpPr>
          <p:cNvPr id="2" name="Groupe 1"/>
          <p:cNvGrpSpPr/>
          <p:nvPr/>
        </p:nvGrpSpPr>
        <p:grpSpPr>
          <a:xfrm>
            <a:off x="3543300" y="5198542"/>
            <a:ext cx="5090160" cy="738664"/>
            <a:chOff x="3543300" y="5198542"/>
            <a:chExt cx="5090160" cy="738664"/>
          </a:xfrm>
        </p:grpSpPr>
        <p:grpSp>
          <p:nvGrpSpPr>
            <p:cNvPr id="7" name="Groupe 6"/>
            <p:cNvGrpSpPr/>
            <p:nvPr/>
          </p:nvGrpSpPr>
          <p:grpSpPr>
            <a:xfrm>
              <a:off x="3550920" y="5255264"/>
              <a:ext cx="381000" cy="598170"/>
              <a:chOff x="1634490" y="5909310"/>
              <a:chExt cx="381000" cy="598170"/>
            </a:xfrm>
          </p:grpSpPr>
          <p:grpSp>
            <p:nvGrpSpPr>
              <p:cNvPr id="8" name="Groupe 7"/>
              <p:cNvGrpSpPr/>
              <p:nvPr/>
            </p:nvGrpSpPr>
            <p:grpSpPr>
              <a:xfrm>
                <a:off x="1634490" y="5909310"/>
                <a:ext cx="365760" cy="297180"/>
                <a:chOff x="1634490" y="5909310"/>
                <a:chExt cx="365760" cy="297180"/>
              </a:xfrm>
            </p:grpSpPr>
            <p:cxnSp>
              <p:nvCxnSpPr>
                <p:cNvPr id="12" name="Connecteur droit 11"/>
                <p:cNvCxnSpPr/>
                <p:nvPr/>
              </p:nvCxnSpPr>
              <p:spPr>
                <a:xfrm flipH="1">
                  <a:off x="1634490" y="5909310"/>
                  <a:ext cx="217170" cy="297180"/>
                </a:xfrm>
                <a:prstGeom prst="line">
                  <a:avLst/>
                </a:prstGeom>
              </p:spPr>
              <p:style>
                <a:lnRef idx="1">
                  <a:schemeClr val="dk1"/>
                </a:lnRef>
                <a:fillRef idx="0">
                  <a:schemeClr val="dk1"/>
                </a:fillRef>
                <a:effectRef idx="0">
                  <a:schemeClr val="dk1"/>
                </a:effectRef>
                <a:fontRef idx="minor">
                  <a:schemeClr val="tx1"/>
                </a:fontRef>
              </p:style>
            </p:cxnSp>
            <p:cxnSp>
              <p:nvCxnSpPr>
                <p:cNvPr id="13" name="Connecteur droit 12"/>
                <p:cNvCxnSpPr/>
                <p:nvPr/>
              </p:nvCxnSpPr>
              <p:spPr>
                <a:xfrm>
                  <a:off x="1840230" y="5920740"/>
                  <a:ext cx="160020" cy="0"/>
                </a:xfrm>
                <a:prstGeom prst="line">
                  <a:avLst/>
                </a:prstGeom>
              </p:spPr>
              <p:style>
                <a:lnRef idx="1">
                  <a:schemeClr val="dk1"/>
                </a:lnRef>
                <a:fillRef idx="0">
                  <a:schemeClr val="dk1"/>
                </a:fillRef>
                <a:effectRef idx="0">
                  <a:schemeClr val="dk1"/>
                </a:effectRef>
                <a:fontRef idx="minor">
                  <a:schemeClr val="tx1"/>
                </a:fontRef>
              </p:style>
            </p:cxnSp>
          </p:grpSp>
          <p:grpSp>
            <p:nvGrpSpPr>
              <p:cNvPr id="9" name="Groupe 8"/>
              <p:cNvGrpSpPr/>
              <p:nvPr/>
            </p:nvGrpSpPr>
            <p:grpSpPr>
              <a:xfrm flipV="1">
                <a:off x="1649730" y="6210300"/>
                <a:ext cx="365760" cy="297180"/>
                <a:chOff x="1634490" y="5909310"/>
                <a:chExt cx="365760" cy="297180"/>
              </a:xfrm>
            </p:grpSpPr>
            <p:cxnSp>
              <p:nvCxnSpPr>
                <p:cNvPr id="10" name="Connecteur droit 9"/>
                <p:cNvCxnSpPr/>
                <p:nvPr/>
              </p:nvCxnSpPr>
              <p:spPr>
                <a:xfrm flipH="1">
                  <a:off x="1634490" y="5909310"/>
                  <a:ext cx="217170" cy="297180"/>
                </a:xfrm>
                <a:prstGeom prst="line">
                  <a:avLst/>
                </a:prstGeom>
              </p:spPr>
              <p:style>
                <a:lnRef idx="1">
                  <a:schemeClr val="dk1"/>
                </a:lnRef>
                <a:fillRef idx="0">
                  <a:schemeClr val="dk1"/>
                </a:fillRef>
                <a:effectRef idx="0">
                  <a:schemeClr val="dk1"/>
                </a:effectRef>
                <a:fontRef idx="minor">
                  <a:schemeClr val="tx1"/>
                </a:fontRef>
              </p:style>
            </p:cxnSp>
            <p:cxnSp>
              <p:nvCxnSpPr>
                <p:cNvPr id="11" name="Connecteur droit 10"/>
                <p:cNvCxnSpPr/>
                <p:nvPr/>
              </p:nvCxnSpPr>
              <p:spPr>
                <a:xfrm>
                  <a:off x="1840230" y="5920740"/>
                  <a:ext cx="160020" cy="0"/>
                </a:xfrm>
                <a:prstGeom prst="line">
                  <a:avLst/>
                </a:prstGeom>
              </p:spPr>
              <p:style>
                <a:lnRef idx="1">
                  <a:schemeClr val="dk1"/>
                </a:lnRef>
                <a:fillRef idx="0">
                  <a:schemeClr val="dk1"/>
                </a:fillRef>
                <a:effectRef idx="0">
                  <a:schemeClr val="dk1"/>
                </a:effectRef>
                <a:fontRef idx="minor">
                  <a:schemeClr val="tx1"/>
                </a:fontRef>
              </p:style>
            </p:cxnSp>
          </p:grpSp>
        </p:grpSp>
        <p:grpSp>
          <p:nvGrpSpPr>
            <p:cNvPr id="14" name="Groupe 13"/>
            <p:cNvGrpSpPr/>
            <p:nvPr/>
          </p:nvGrpSpPr>
          <p:grpSpPr>
            <a:xfrm flipH="1">
              <a:off x="8252460" y="5259074"/>
              <a:ext cx="381000" cy="598170"/>
              <a:chOff x="1634490" y="5909310"/>
              <a:chExt cx="381000" cy="598170"/>
            </a:xfrm>
          </p:grpSpPr>
          <p:grpSp>
            <p:nvGrpSpPr>
              <p:cNvPr id="15" name="Groupe 14"/>
              <p:cNvGrpSpPr/>
              <p:nvPr/>
            </p:nvGrpSpPr>
            <p:grpSpPr>
              <a:xfrm>
                <a:off x="1634490" y="5909310"/>
                <a:ext cx="365760" cy="297180"/>
                <a:chOff x="1634490" y="5909310"/>
                <a:chExt cx="365760" cy="297180"/>
              </a:xfrm>
            </p:grpSpPr>
            <p:cxnSp>
              <p:nvCxnSpPr>
                <p:cNvPr id="19" name="Connecteur droit 18"/>
                <p:cNvCxnSpPr/>
                <p:nvPr/>
              </p:nvCxnSpPr>
              <p:spPr>
                <a:xfrm flipH="1">
                  <a:off x="1634490" y="5909310"/>
                  <a:ext cx="217170" cy="297180"/>
                </a:xfrm>
                <a:prstGeom prst="line">
                  <a:avLst/>
                </a:prstGeom>
              </p:spPr>
              <p:style>
                <a:lnRef idx="1">
                  <a:schemeClr val="dk1"/>
                </a:lnRef>
                <a:fillRef idx="0">
                  <a:schemeClr val="dk1"/>
                </a:fillRef>
                <a:effectRef idx="0">
                  <a:schemeClr val="dk1"/>
                </a:effectRef>
                <a:fontRef idx="minor">
                  <a:schemeClr val="tx1"/>
                </a:fontRef>
              </p:style>
            </p:cxnSp>
            <p:cxnSp>
              <p:nvCxnSpPr>
                <p:cNvPr id="20" name="Connecteur droit 19"/>
                <p:cNvCxnSpPr/>
                <p:nvPr/>
              </p:nvCxnSpPr>
              <p:spPr>
                <a:xfrm>
                  <a:off x="1840230" y="5920740"/>
                  <a:ext cx="160020" cy="0"/>
                </a:xfrm>
                <a:prstGeom prst="line">
                  <a:avLst/>
                </a:prstGeom>
              </p:spPr>
              <p:style>
                <a:lnRef idx="1">
                  <a:schemeClr val="dk1"/>
                </a:lnRef>
                <a:fillRef idx="0">
                  <a:schemeClr val="dk1"/>
                </a:fillRef>
                <a:effectRef idx="0">
                  <a:schemeClr val="dk1"/>
                </a:effectRef>
                <a:fontRef idx="minor">
                  <a:schemeClr val="tx1"/>
                </a:fontRef>
              </p:style>
            </p:cxnSp>
          </p:grpSp>
          <p:grpSp>
            <p:nvGrpSpPr>
              <p:cNvPr id="16" name="Groupe 15"/>
              <p:cNvGrpSpPr/>
              <p:nvPr/>
            </p:nvGrpSpPr>
            <p:grpSpPr>
              <a:xfrm flipV="1">
                <a:off x="1649730" y="6210300"/>
                <a:ext cx="365760" cy="297180"/>
                <a:chOff x="1634490" y="5909310"/>
                <a:chExt cx="365760" cy="297180"/>
              </a:xfrm>
            </p:grpSpPr>
            <p:cxnSp>
              <p:nvCxnSpPr>
                <p:cNvPr id="17" name="Connecteur droit 16"/>
                <p:cNvCxnSpPr/>
                <p:nvPr/>
              </p:nvCxnSpPr>
              <p:spPr>
                <a:xfrm flipH="1">
                  <a:off x="1634490" y="5909310"/>
                  <a:ext cx="217170" cy="297180"/>
                </a:xfrm>
                <a:prstGeom prst="line">
                  <a:avLst/>
                </a:prstGeom>
              </p:spPr>
              <p:style>
                <a:lnRef idx="1">
                  <a:schemeClr val="dk1"/>
                </a:lnRef>
                <a:fillRef idx="0">
                  <a:schemeClr val="dk1"/>
                </a:fillRef>
                <a:effectRef idx="0">
                  <a:schemeClr val="dk1"/>
                </a:effectRef>
                <a:fontRef idx="minor">
                  <a:schemeClr val="tx1"/>
                </a:fontRef>
              </p:style>
            </p:cxnSp>
            <p:cxnSp>
              <p:nvCxnSpPr>
                <p:cNvPr id="18" name="Connecteur droit 17"/>
                <p:cNvCxnSpPr/>
                <p:nvPr/>
              </p:nvCxnSpPr>
              <p:spPr>
                <a:xfrm>
                  <a:off x="1840230" y="5920740"/>
                  <a:ext cx="160020" cy="0"/>
                </a:xfrm>
                <a:prstGeom prst="line">
                  <a:avLst/>
                </a:prstGeom>
              </p:spPr>
              <p:style>
                <a:lnRef idx="1">
                  <a:schemeClr val="dk1"/>
                </a:lnRef>
                <a:fillRef idx="0">
                  <a:schemeClr val="dk1"/>
                </a:fillRef>
                <a:effectRef idx="0">
                  <a:schemeClr val="dk1"/>
                </a:effectRef>
                <a:fontRef idx="minor">
                  <a:schemeClr val="tx1"/>
                </a:fontRef>
              </p:style>
            </p:cxnSp>
          </p:grpSp>
        </p:grpSp>
        <p:sp>
          <p:nvSpPr>
            <p:cNvPr id="21" name="ZoneTexte 20"/>
            <p:cNvSpPr txBox="1"/>
            <p:nvPr/>
          </p:nvSpPr>
          <p:spPr>
            <a:xfrm>
              <a:off x="3543300" y="5198542"/>
              <a:ext cx="5074920" cy="738664"/>
            </a:xfrm>
            <a:prstGeom prst="rect">
              <a:avLst/>
            </a:prstGeom>
            <a:noFill/>
          </p:spPr>
          <p:txBody>
            <a:bodyPr wrap="square" rtlCol="0">
              <a:spAutoFit/>
            </a:bodyPr>
            <a:lstStyle/>
            <a:p>
              <a:pPr algn="ctr"/>
              <a:r>
                <a:rPr lang="fr-FR" sz="2400" dirty="0" smtClean="0">
                  <a:latin typeface="KyivType Sans Medium2"/>
                </a:rPr>
                <a:t>ANTI-IMPERFECTION DUO</a:t>
              </a:r>
            </a:p>
            <a:p>
              <a:pPr algn="ctr"/>
              <a:r>
                <a:rPr lang="fr-FR" dirty="0" smtClean="0">
                  <a:latin typeface="Roboto" panose="02000000000000000000" pitchFamily="2" charset="0"/>
                  <a:ea typeface="Roboto" panose="02000000000000000000" pitchFamily="2" charset="0"/>
                </a:rPr>
                <a:t>For all</a:t>
              </a:r>
              <a:endParaRPr lang="fr-FR" dirty="0">
                <a:latin typeface="Roboto" panose="02000000000000000000" pitchFamily="2" charset="0"/>
                <a:ea typeface="Roboto" panose="02000000000000000000" pitchFamily="2" charset="0"/>
              </a:endParaRPr>
            </a:p>
          </p:txBody>
        </p:sp>
      </p:grpSp>
    </p:spTree>
    <p:extLst>
      <p:ext uri="{BB962C8B-B14F-4D97-AF65-F5344CB8AC3E}">
        <p14:creationId xmlns:p14="http://schemas.microsoft.com/office/powerpoint/2010/main" val="2874358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0"/>
          </p:nvPr>
        </p:nvSpPr>
        <p:spPr/>
        <p:txBody>
          <a:bodyPr/>
          <a:lstStyle/>
          <a:p>
            <a:r>
              <a:rPr lang="fr-FR" dirty="0" smtClean="0">
                <a:solidFill>
                  <a:srgbClr val="FF0000"/>
                </a:solidFill>
              </a:rPr>
              <a:t>To complete Luna</a:t>
            </a:r>
            <a:endParaRPr lang="fr-FR" dirty="0">
              <a:solidFill>
                <a:srgbClr val="FF0000"/>
              </a:solidFill>
            </a:endParaRPr>
          </a:p>
        </p:txBody>
      </p:sp>
      <p:sp>
        <p:nvSpPr>
          <p:cNvPr id="3" name="Titre 2"/>
          <p:cNvSpPr>
            <a:spLocks noGrp="1"/>
          </p:cNvSpPr>
          <p:nvPr>
            <p:ph type="title"/>
          </p:nvPr>
        </p:nvSpPr>
        <p:spPr/>
        <p:txBody>
          <a:bodyPr/>
          <a:lstStyle/>
          <a:p>
            <a:r>
              <a:rPr lang="fr-FR" dirty="0" smtClean="0"/>
              <a:t>A reformulation ... </a:t>
            </a:r>
            <a:endParaRPr lang="fr-FR" dirty="0"/>
          </a:p>
        </p:txBody>
      </p:sp>
    </p:spTree>
    <p:extLst>
      <p:ext uri="{BB962C8B-B14F-4D97-AF65-F5344CB8AC3E}">
        <p14:creationId xmlns:p14="http://schemas.microsoft.com/office/powerpoint/2010/main" val="390445549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lstStyle/>
          <a:p>
            <a:pPr lvl="0">
              <a:lnSpc>
                <a:spcPts val="3200"/>
              </a:lnSpc>
              <a:defRPr/>
            </a:pPr>
            <a:r>
              <a:rPr lang="fr-FR" dirty="0"/>
              <a:t>A common formula, </a:t>
            </a:r>
            <a:br>
              <a:rPr lang="fr-FR" dirty="0"/>
            </a:br>
            <a:r>
              <a:rPr lang="fr-FR" dirty="0"/>
              <a:t>for a recognized efficiency</a:t>
            </a:r>
          </a:p>
        </p:txBody>
      </p:sp>
      <p:grpSp>
        <p:nvGrpSpPr>
          <p:cNvPr id="2" name="Groupe 1"/>
          <p:cNvGrpSpPr/>
          <p:nvPr/>
        </p:nvGrpSpPr>
        <p:grpSpPr>
          <a:xfrm>
            <a:off x="2026508" y="1452636"/>
            <a:ext cx="2921618" cy="1754723"/>
            <a:chOff x="2026508" y="1452636"/>
            <a:chExt cx="2921618" cy="1754723"/>
          </a:xfrm>
        </p:grpSpPr>
        <p:pic>
          <p:nvPicPr>
            <p:cNvPr id="4" name="Picture 2" descr="ingredient-ichtyo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00124" y="1452636"/>
              <a:ext cx="1433827" cy="793384"/>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e 9"/>
            <p:cNvGrpSpPr/>
            <p:nvPr/>
          </p:nvGrpSpPr>
          <p:grpSpPr>
            <a:xfrm rot="10800000">
              <a:off x="3426344" y="2760794"/>
              <a:ext cx="1521782" cy="446565"/>
              <a:chOff x="1667984" y="2742588"/>
              <a:chExt cx="2586348" cy="596035"/>
            </a:xfrm>
          </p:grpSpPr>
          <p:cxnSp>
            <p:nvCxnSpPr>
              <p:cNvPr id="11" name="Connecteur droit 10"/>
              <p:cNvCxnSpPr/>
              <p:nvPr/>
            </p:nvCxnSpPr>
            <p:spPr>
              <a:xfrm flipV="1">
                <a:off x="4253023" y="2753057"/>
                <a:ext cx="1309" cy="58556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Connecteur droit 11"/>
              <p:cNvCxnSpPr/>
              <p:nvPr/>
            </p:nvCxnSpPr>
            <p:spPr>
              <a:xfrm flipV="1">
                <a:off x="1667984" y="2742588"/>
                <a:ext cx="2586347" cy="1046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2" name="ZoneTexte 21"/>
            <p:cNvSpPr txBox="1"/>
            <p:nvPr/>
          </p:nvSpPr>
          <p:spPr>
            <a:xfrm>
              <a:off x="2026508" y="2138852"/>
              <a:ext cx="2753411" cy="646331"/>
            </a:xfrm>
            <a:prstGeom prst="rect">
              <a:avLst/>
            </a:prstGeom>
            <a:noFill/>
          </p:spPr>
          <p:txBody>
            <a:bodyPr wrap="square" rtlCol="0">
              <a:spAutoFit/>
            </a:bodyPr>
            <a:lstStyle/>
            <a:p>
              <a:r>
                <a:rPr lang="fr-FR" dirty="0" smtClean="0">
                  <a:solidFill>
                    <a:srgbClr val="3E3E3E"/>
                  </a:solidFill>
                </a:rPr>
                <a:t>Sulphur-rich Ichtyol : </a:t>
              </a:r>
            </a:p>
            <a:p>
              <a:r>
                <a:rPr lang="fr-FR" dirty="0" smtClean="0">
                  <a:solidFill>
                    <a:srgbClr val="FCC496"/>
                  </a:solidFill>
                </a:rPr>
                <a:t>with purifying properties</a:t>
              </a:r>
              <a:endParaRPr lang="fr-FR" dirty="0">
                <a:solidFill>
                  <a:srgbClr val="FCC496"/>
                </a:solidFill>
              </a:endParaRPr>
            </a:p>
          </p:txBody>
        </p:sp>
      </p:grpSp>
      <p:grpSp>
        <p:nvGrpSpPr>
          <p:cNvPr id="29" name="Groupe 28"/>
          <p:cNvGrpSpPr/>
          <p:nvPr/>
        </p:nvGrpSpPr>
        <p:grpSpPr>
          <a:xfrm>
            <a:off x="7363492" y="1389106"/>
            <a:ext cx="3716038" cy="2257101"/>
            <a:chOff x="7363492" y="1389106"/>
            <a:chExt cx="3716038" cy="2257101"/>
          </a:xfrm>
        </p:grpSpPr>
        <p:pic>
          <p:nvPicPr>
            <p:cNvPr id="5" name="Picture 4" descr="ingredient-acide-lactiqu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88895" y="1389106"/>
              <a:ext cx="685395" cy="938897"/>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e 15"/>
            <p:cNvGrpSpPr/>
            <p:nvPr/>
          </p:nvGrpSpPr>
          <p:grpSpPr>
            <a:xfrm rot="10800000">
              <a:off x="7363492" y="3207486"/>
              <a:ext cx="1532415" cy="438721"/>
              <a:chOff x="3011232" y="4426687"/>
              <a:chExt cx="1532415" cy="438721"/>
            </a:xfrm>
          </p:grpSpPr>
          <p:cxnSp>
            <p:nvCxnSpPr>
              <p:cNvPr id="17" name="Connecteur droit 16"/>
              <p:cNvCxnSpPr/>
              <p:nvPr/>
            </p:nvCxnSpPr>
            <p:spPr>
              <a:xfrm rot="10800000" flipV="1">
                <a:off x="3011232" y="4426687"/>
                <a:ext cx="770" cy="43872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Connecteur droit 17"/>
              <p:cNvCxnSpPr/>
              <p:nvPr/>
            </p:nvCxnSpPr>
            <p:spPr>
              <a:xfrm rot="10800000" flipV="1">
                <a:off x="3021866" y="4429474"/>
                <a:ext cx="1521781" cy="78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3" name="ZoneTexte 22"/>
            <p:cNvSpPr txBox="1"/>
            <p:nvPr/>
          </p:nvSpPr>
          <p:spPr>
            <a:xfrm>
              <a:off x="7618503" y="2328003"/>
              <a:ext cx="3461027" cy="923330"/>
            </a:xfrm>
            <a:prstGeom prst="rect">
              <a:avLst/>
            </a:prstGeom>
            <a:noFill/>
          </p:spPr>
          <p:txBody>
            <a:bodyPr wrap="square" rtlCol="0">
              <a:spAutoFit/>
            </a:bodyPr>
            <a:lstStyle/>
            <a:p>
              <a:r>
                <a:rPr lang="fr-FR" dirty="0" err="1" smtClean="0">
                  <a:solidFill>
                    <a:srgbClr val="3E3E3E"/>
                  </a:solidFill>
                </a:rPr>
                <a:t>Postbiotic </a:t>
              </a:r>
              <a:r>
                <a:rPr lang="fr-FR" dirty="0" smtClean="0">
                  <a:solidFill>
                    <a:srgbClr val="3E3E3E"/>
                  </a:solidFill>
                </a:rPr>
                <a:t>(lactic acid): </a:t>
              </a:r>
            </a:p>
            <a:p>
              <a:r>
                <a:rPr lang="fr-FR" dirty="0" smtClean="0">
                  <a:solidFill>
                    <a:srgbClr val="FCC496"/>
                  </a:solidFill>
                </a:rPr>
                <a:t>guarantees the optimal balance </a:t>
              </a:r>
            </a:p>
            <a:p>
              <a:r>
                <a:rPr lang="fr-FR" dirty="0" smtClean="0">
                  <a:solidFill>
                    <a:srgbClr val="FCC496"/>
                  </a:solidFill>
                </a:rPr>
                <a:t>of the skin's </a:t>
              </a:r>
              <a:r>
                <a:rPr lang="fr-FR" dirty="0" err="1" smtClean="0">
                  <a:solidFill>
                    <a:srgbClr val="FCC496"/>
                  </a:solidFill>
                </a:rPr>
                <a:t>eco-system</a:t>
              </a:r>
              <a:endParaRPr lang="fr-FR" dirty="0">
                <a:solidFill>
                  <a:srgbClr val="FCC496"/>
                </a:solidFill>
              </a:endParaRPr>
            </a:p>
          </p:txBody>
        </p:sp>
      </p:grpSp>
      <p:grpSp>
        <p:nvGrpSpPr>
          <p:cNvPr id="21" name="Groupe 20"/>
          <p:cNvGrpSpPr/>
          <p:nvPr/>
        </p:nvGrpSpPr>
        <p:grpSpPr>
          <a:xfrm>
            <a:off x="1697664" y="4426687"/>
            <a:ext cx="3082255" cy="2108086"/>
            <a:chOff x="1697664" y="4426687"/>
            <a:chExt cx="3082255" cy="2108086"/>
          </a:xfrm>
        </p:grpSpPr>
        <p:pic>
          <p:nvPicPr>
            <p:cNvPr id="7" name="Picture 2" descr="Bisabolol | INGREDIENTS LIBRARY"/>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21763" b="17958"/>
            <a:stretch/>
          </p:blipFill>
          <p:spPr bwMode="auto">
            <a:xfrm>
              <a:off x="2237033" y="5276953"/>
              <a:ext cx="1404784" cy="84680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nvGrpSpPr>
            <p:cNvPr id="13" name="Groupe 12"/>
            <p:cNvGrpSpPr/>
            <p:nvPr/>
          </p:nvGrpSpPr>
          <p:grpSpPr>
            <a:xfrm>
              <a:off x="3011232" y="4426687"/>
              <a:ext cx="1532415" cy="438721"/>
              <a:chOff x="3011232" y="4426687"/>
              <a:chExt cx="1532415" cy="438721"/>
            </a:xfrm>
          </p:grpSpPr>
          <p:cxnSp>
            <p:nvCxnSpPr>
              <p:cNvPr id="14" name="Connecteur droit 13"/>
              <p:cNvCxnSpPr/>
              <p:nvPr/>
            </p:nvCxnSpPr>
            <p:spPr>
              <a:xfrm rot="10800000" flipV="1">
                <a:off x="3011232" y="4426687"/>
                <a:ext cx="770" cy="43872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Connecteur droit 14"/>
              <p:cNvCxnSpPr/>
              <p:nvPr/>
            </p:nvCxnSpPr>
            <p:spPr>
              <a:xfrm rot="10800000" flipV="1">
                <a:off x="3021866" y="4429474"/>
                <a:ext cx="1521781" cy="78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9" name="Picture 6" descr="ingredient-calendula-bio"/>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876125" y="5628444"/>
              <a:ext cx="1187330" cy="906329"/>
            </a:xfrm>
            <a:prstGeom prst="rect">
              <a:avLst/>
            </a:prstGeom>
            <a:noFill/>
            <a:extLst>
              <a:ext uri="{909E8E84-426E-40DD-AFC4-6F175D3DCCD1}">
                <a14:hiddenFill xmlns:a14="http://schemas.microsoft.com/office/drawing/2010/main">
                  <a:solidFill>
                    <a:srgbClr val="FFFFFF"/>
                  </a:solidFill>
                </a14:hiddenFill>
              </a:ext>
            </a:extLst>
          </p:spPr>
        </p:pic>
        <p:sp>
          <p:nvSpPr>
            <p:cNvPr id="24" name="ZoneTexte 23"/>
            <p:cNvSpPr txBox="1"/>
            <p:nvPr/>
          </p:nvSpPr>
          <p:spPr>
            <a:xfrm>
              <a:off x="1697664" y="4848863"/>
              <a:ext cx="3082255" cy="646331"/>
            </a:xfrm>
            <a:prstGeom prst="rect">
              <a:avLst/>
            </a:prstGeom>
            <a:noFill/>
          </p:spPr>
          <p:txBody>
            <a:bodyPr wrap="square" rtlCol="0">
              <a:spAutoFit/>
            </a:bodyPr>
            <a:lstStyle/>
            <a:p>
              <a:r>
                <a:rPr lang="fr-FR" dirty="0" smtClean="0">
                  <a:solidFill>
                    <a:srgbClr val="3E3E3E"/>
                  </a:solidFill>
                </a:rPr>
                <a:t>Calendula &amp; </a:t>
              </a:r>
              <a:r>
                <a:rPr lang="fr-FR" dirty="0" err="1" smtClean="0">
                  <a:solidFill>
                    <a:srgbClr val="3E3E3E"/>
                  </a:solidFill>
                </a:rPr>
                <a:t>Bisabolol </a:t>
              </a:r>
              <a:r>
                <a:rPr lang="fr-FR" dirty="0" smtClean="0">
                  <a:solidFill>
                    <a:srgbClr val="3E3E3E"/>
                  </a:solidFill>
                </a:rPr>
                <a:t>: </a:t>
              </a:r>
            </a:p>
            <a:p>
              <a:r>
                <a:rPr lang="fr-FR" dirty="0" smtClean="0">
                  <a:solidFill>
                    <a:srgbClr val="FCC496"/>
                  </a:solidFill>
                </a:rPr>
                <a:t>with soothing properties</a:t>
              </a:r>
              <a:endParaRPr lang="fr-FR" dirty="0">
                <a:solidFill>
                  <a:srgbClr val="FCC496"/>
                </a:solidFill>
              </a:endParaRPr>
            </a:p>
          </p:txBody>
        </p:sp>
      </p:grpSp>
      <p:grpSp>
        <p:nvGrpSpPr>
          <p:cNvPr id="20" name="Groupe 19"/>
          <p:cNvGrpSpPr/>
          <p:nvPr/>
        </p:nvGrpSpPr>
        <p:grpSpPr>
          <a:xfrm>
            <a:off x="7525266" y="4787141"/>
            <a:ext cx="4374292" cy="1949872"/>
            <a:chOff x="7525266" y="4787141"/>
            <a:chExt cx="4374292" cy="1949872"/>
          </a:xfrm>
        </p:grpSpPr>
        <p:pic>
          <p:nvPicPr>
            <p:cNvPr id="6" name="Picture 8" descr="ingredient-quintessence-yon-ka"/>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002205" y="5682164"/>
              <a:ext cx="995074" cy="1054849"/>
            </a:xfrm>
            <a:prstGeom prst="rect">
              <a:avLst/>
            </a:prstGeom>
            <a:noFill/>
            <a:extLst>
              <a:ext uri="{909E8E84-426E-40DD-AFC4-6F175D3DCCD1}">
                <a14:hiddenFill xmlns:a14="http://schemas.microsoft.com/office/drawing/2010/main">
                  <a:solidFill>
                    <a:srgbClr val="FFFFFF"/>
                  </a:solidFill>
                </a14:hiddenFill>
              </a:ext>
            </a:extLst>
          </p:spPr>
        </p:pic>
        <p:sp>
          <p:nvSpPr>
            <p:cNvPr id="25" name="ZoneTexte 24"/>
            <p:cNvSpPr txBox="1"/>
            <p:nvPr/>
          </p:nvSpPr>
          <p:spPr>
            <a:xfrm>
              <a:off x="7525266" y="5233706"/>
              <a:ext cx="4374292" cy="646331"/>
            </a:xfrm>
            <a:prstGeom prst="rect">
              <a:avLst/>
            </a:prstGeom>
            <a:noFill/>
          </p:spPr>
          <p:txBody>
            <a:bodyPr wrap="square" rtlCol="0">
              <a:spAutoFit/>
            </a:bodyPr>
            <a:lstStyle/>
            <a:p>
              <a:r>
                <a:rPr lang="fr-FR" dirty="0" smtClean="0">
                  <a:solidFill>
                    <a:srgbClr val="3E3E3E"/>
                  </a:solidFill>
                </a:rPr>
                <a:t>Lime E.O. &amp; Quintessence: </a:t>
              </a:r>
            </a:p>
            <a:p>
              <a:r>
                <a:rPr lang="fr-FR" dirty="0" smtClean="0">
                  <a:solidFill>
                    <a:srgbClr val="FCC496"/>
                  </a:solidFill>
                </a:rPr>
                <a:t>with purifying and </a:t>
              </a:r>
              <a:r>
                <a:rPr lang="fr-FR" dirty="0" err="1" smtClean="0">
                  <a:solidFill>
                    <a:srgbClr val="FCC496"/>
                  </a:solidFill>
                </a:rPr>
                <a:t>purifying </a:t>
              </a:r>
              <a:r>
                <a:rPr lang="fr-FR" dirty="0" smtClean="0">
                  <a:solidFill>
                    <a:srgbClr val="FCC496"/>
                  </a:solidFill>
                </a:rPr>
                <a:t>properties</a:t>
              </a:r>
              <a:endParaRPr lang="fr-FR" dirty="0">
                <a:solidFill>
                  <a:srgbClr val="FCC496"/>
                </a:solidFill>
              </a:endParaRPr>
            </a:p>
          </p:txBody>
        </p:sp>
        <p:grpSp>
          <p:nvGrpSpPr>
            <p:cNvPr id="26" name="Groupe 25"/>
            <p:cNvGrpSpPr/>
            <p:nvPr/>
          </p:nvGrpSpPr>
          <p:grpSpPr>
            <a:xfrm>
              <a:off x="7828005" y="4787141"/>
              <a:ext cx="1521782" cy="446565"/>
              <a:chOff x="1667984" y="2742588"/>
              <a:chExt cx="2586348" cy="596035"/>
            </a:xfrm>
          </p:grpSpPr>
          <p:cxnSp>
            <p:nvCxnSpPr>
              <p:cNvPr id="27" name="Connecteur droit 26"/>
              <p:cNvCxnSpPr/>
              <p:nvPr/>
            </p:nvCxnSpPr>
            <p:spPr>
              <a:xfrm flipV="1">
                <a:off x="4253023" y="2753057"/>
                <a:ext cx="1309" cy="58556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Connecteur droit 27"/>
              <p:cNvCxnSpPr/>
              <p:nvPr/>
            </p:nvCxnSpPr>
            <p:spPr>
              <a:xfrm flipV="1">
                <a:off x="1667984" y="2742588"/>
                <a:ext cx="2586347" cy="1046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1246561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lstStyle/>
          <a:p>
            <a:pPr lvl="0">
              <a:lnSpc>
                <a:spcPts val="3200"/>
              </a:lnSpc>
              <a:defRPr/>
            </a:pPr>
            <a:r>
              <a:rPr lang="fr-FR" dirty="0"/>
              <a:t>A common formula, </a:t>
            </a:r>
            <a:br>
              <a:rPr lang="fr-FR" dirty="0"/>
            </a:br>
            <a:r>
              <a:rPr lang="fr-FR" dirty="0"/>
              <a:t>for a recognized efficiency</a:t>
            </a:r>
          </a:p>
        </p:txBody>
      </p:sp>
      <p:grpSp>
        <p:nvGrpSpPr>
          <p:cNvPr id="2" name="Groupe 1"/>
          <p:cNvGrpSpPr/>
          <p:nvPr/>
        </p:nvGrpSpPr>
        <p:grpSpPr>
          <a:xfrm>
            <a:off x="1019165" y="2304210"/>
            <a:ext cx="2904754" cy="2537610"/>
            <a:chOff x="1019165" y="2304210"/>
            <a:chExt cx="2904754" cy="2537610"/>
          </a:xfrm>
        </p:grpSpPr>
        <p:pic>
          <p:nvPicPr>
            <p:cNvPr id="20" name="Imag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8918" y="2304210"/>
              <a:ext cx="1337441" cy="1337441"/>
            </a:xfrm>
            <a:prstGeom prst="rect">
              <a:avLst/>
            </a:prstGeom>
          </p:spPr>
        </p:pic>
        <p:sp>
          <p:nvSpPr>
            <p:cNvPr id="32" name="object 28"/>
            <p:cNvSpPr txBox="1"/>
            <p:nvPr/>
          </p:nvSpPr>
          <p:spPr>
            <a:xfrm>
              <a:off x="1019165" y="3536976"/>
              <a:ext cx="2904754" cy="1304844"/>
            </a:xfrm>
            <a:prstGeom prst="rect">
              <a:avLst/>
            </a:prstGeom>
          </p:spPr>
          <p:txBody>
            <a:bodyPr vert="horz" wrap="square" lIns="0" tIns="194945" rIns="0" bIns="0"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48590" algn="ctr">
                <a:lnSpc>
                  <a:spcPct val="100000"/>
                </a:lnSpc>
                <a:spcBef>
                  <a:spcPts val="1535"/>
                </a:spcBef>
              </a:pPr>
              <a:r>
                <a:rPr sz="3600" b="0" spc="220" dirty="0" smtClean="0">
                  <a:solidFill>
                    <a:srgbClr val="FBB992"/>
                  </a:solidFill>
                  <a:latin typeface="Roboto Light" panose="02000000000000000000" pitchFamily="2" charset="0"/>
                  <a:ea typeface="Roboto Light" panose="02000000000000000000" pitchFamily="2" charset="0"/>
                  <a:cs typeface="Kyiv*Type Sans Regular"/>
                </a:rPr>
                <a:t>95%</a:t>
              </a:r>
              <a:endParaRPr sz="3600" dirty="0">
                <a:latin typeface="Roboto Light" panose="02000000000000000000" pitchFamily="2" charset="0"/>
                <a:ea typeface="Roboto Light" panose="02000000000000000000" pitchFamily="2" charset="0"/>
                <a:cs typeface="Kyiv*Type Sans Regular"/>
              </a:endParaRPr>
            </a:p>
            <a:p>
              <a:pPr marL="173990" marR="5080" indent="-161925" algn="ctr"/>
              <a:r>
                <a:rPr lang="fr-FR" spc="30" dirty="0">
                  <a:solidFill>
                    <a:srgbClr val="3E3E3E"/>
                  </a:solidFill>
                  <a:latin typeface="Roboto Light" panose="02000000000000000000" pitchFamily="2" charset="0"/>
                  <a:ea typeface="Roboto Light" panose="02000000000000000000" pitchFamily="2" charset="0"/>
                  <a:cs typeface="Roboto Mono"/>
                </a:rPr>
                <a:t>of </a:t>
              </a:r>
              <a:r>
                <a:rPr lang="fr-FR" spc="30" dirty="0" smtClean="0">
                  <a:solidFill>
                    <a:srgbClr val="3E3E3E"/>
                  </a:solidFill>
                  <a:latin typeface="Roboto Light" panose="02000000000000000000" pitchFamily="2" charset="0"/>
                  <a:ea typeface="Roboto Light" panose="02000000000000000000" pitchFamily="2" charset="0"/>
                  <a:cs typeface="Roboto Mono"/>
                </a:rPr>
                <a:t>ingredients </a:t>
              </a:r>
            </a:p>
            <a:p>
              <a:pPr marL="173990" marR="5080" indent="-161925" algn="ctr"/>
              <a:r>
                <a:rPr lang="fr-FR" spc="30" dirty="0" smtClean="0">
                  <a:solidFill>
                    <a:srgbClr val="3E3E3E"/>
                  </a:solidFill>
                  <a:latin typeface="Roboto Light" panose="02000000000000000000" pitchFamily="2" charset="0"/>
                  <a:ea typeface="Roboto Light" panose="02000000000000000000" pitchFamily="2" charset="0"/>
                  <a:cs typeface="Roboto Mono"/>
                </a:rPr>
                <a:t>naturally occurring</a:t>
              </a:r>
              <a:endParaRPr dirty="0">
                <a:solidFill>
                  <a:srgbClr val="3E3E3E"/>
                </a:solidFill>
                <a:latin typeface="Roboto Light" panose="02000000000000000000" pitchFamily="2" charset="0"/>
                <a:ea typeface="Roboto Light" panose="02000000000000000000" pitchFamily="2" charset="0"/>
                <a:cs typeface="Roboto Mono"/>
              </a:endParaRPr>
            </a:p>
          </p:txBody>
        </p:sp>
      </p:grpSp>
      <p:grpSp>
        <p:nvGrpSpPr>
          <p:cNvPr id="5" name="Groupe 4"/>
          <p:cNvGrpSpPr/>
          <p:nvPr/>
        </p:nvGrpSpPr>
        <p:grpSpPr>
          <a:xfrm>
            <a:off x="6096000" y="2166530"/>
            <a:ext cx="2764759" cy="2202620"/>
            <a:chOff x="6096000" y="2166530"/>
            <a:chExt cx="2764759" cy="2202620"/>
          </a:xfrm>
        </p:grpSpPr>
        <p:pic>
          <p:nvPicPr>
            <p:cNvPr id="30" name="Image 29"/>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6096000" y="2166530"/>
              <a:ext cx="2764759" cy="1554865"/>
            </a:xfrm>
            <a:prstGeom prst="rect">
              <a:avLst/>
            </a:prstGeom>
          </p:spPr>
        </p:pic>
        <p:sp>
          <p:nvSpPr>
            <p:cNvPr id="31" name="object 12"/>
            <p:cNvSpPr txBox="1"/>
            <p:nvPr/>
          </p:nvSpPr>
          <p:spPr>
            <a:xfrm>
              <a:off x="6574607" y="3869014"/>
              <a:ext cx="1622255" cy="500136"/>
            </a:xfrm>
            <a:prstGeom prst="rect">
              <a:avLst/>
            </a:prstGeom>
          </p:spPr>
          <p:txBody>
            <a:bodyPr vert="horz" wrap="square" lIns="0" tIns="220979" rIns="0" bIns="0"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36525" algn="ctr">
                <a:lnSpc>
                  <a:spcPct val="100000"/>
                </a:lnSpc>
                <a:spcBef>
                  <a:spcPts val="1739"/>
                </a:spcBef>
              </a:pPr>
              <a:r>
                <a:rPr lang="fr-FR" dirty="0" smtClean="0">
                  <a:solidFill>
                    <a:srgbClr val="3E3E3E"/>
                  </a:solidFill>
                  <a:latin typeface="Roboto Light" panose="02000000000000000000" pitchFamily="2" charset="0"/>
                  <a:ea typeface="Roboto Light" panose="02000000000000000000" pitchFamily="2" charset="0"/>
                  <a:cs typeface="Roboto Mono"/>
                </a:rPr>
                <a:t>Vegan</a:t>
              </a:r>
              <a:endParaRPr dirty="0">
                <a:solidFill>
                  <a:srgbClr val="3E3E3E"/>
                </a:solidFill>
                <a:latin typeface="Roboto Light" panose="02000000000000000000" pitchFamily="2" charset="0"/>
                <a:ea typeface="Roboto Light" panose="02000000000000000000" pitchFamily="2" charset="0"/>
                <a:cs typeface="Roboto Mono"/>
              </a:endParaRPr>
            </a:p>
          </p:txBody>
        </p:sp>
      </p:grpSp>
      <p:grpSp>
        <p:nvGrpSpPr>
          <p:cNvPr id="6" name="Groupe 5"/>
          <p:cNvGrpSpPr/>
          <p:nvPr/>
        </p:nvGrpSpPr>
        <p:grpSpPr>
          <a:xfrm>
            <a:off x="8720729" y="2208554"/>
            <a:ext cx="2113847" cy="2160597"/>
            <a:chOff x="8720729" y="2208554"/>
            <a:chExt cx="2113847" cy="2160597"/>
          </a:xfrm>
        </p:grpSpPr>
        <p:pic>
          <p:nvPicPr>
            <p:cNvPr id="28" name="Image 27"/>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8836351" y="2208554"/>
              <a:ext cx="1998225" cy="1529184"/>
            </a:xfrm>
            <a:prstGeom prst="rect">
              <a:avLst/>
            </a:prstGeom>
          </p:spPr>
        </p:pic>
        <p:sp>
          <p:nvSpPr>
            <p:cNvPr id="29" name="object 12"/>
            <p:cNvSpPr txBox="1"/>
            <p:nvPr/>
          </p:nvSpPr>
          <p:spPr>
            <a:xfrm>
              <a:off x="8720729" y="3869015"/>
              <a:ext cx="1952375" cy="500136"/>
            </a:xfrm>
            <a:prstGeom prst="rect">
              <a:avLst/>
            </a:prstGeom>
          </p:spPr>
          <p:txBody>
            <a:bodyPr vert="horz" wrap="square" lIns="0" tIns="220979" rIns="0" bIns="0"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36525" algn="ctr">
                <a:lnSpc>
                  <a:spcPct val="100000"/>
                </a:lnSpc>
                <a:spcBef>
                  <a:spcPts val="1739"/>
                </a:spcBef>
              </a:pPr>
              <a:r>
                <a:rPr lang="fr-FR" dirty="0" smtClean="0">
                  <a:solidFill>
                    <a:srgbClr val="3E3E3E"/>
                  </a:solidFill>
                  <a:latin typeface="Roboto Light" panose="02000000000000000000" pitchFamily="2" charset="0"/>
                  <a:ea typeface="Roboto Light" panose="02000000000000000000" pitchFamily="2" charset="0"/>
                  <a:cs typeface="Roboto Mono"/>
                </a:rPr>
                <a:t>Gluten Free</a:t>
              </a:r>
              <a:endParaRPr dirty="0">
                <a:solidFill>
                  <a:srgbClr val="3E3E3E"/>
                </a:solidFill>
                <a:latin typeface="Roboto Light" panose="02000000000000000000" pitchFamily="2" charset="0"/>
                <a:ea typeface="Roboto Light" panose="02000000000000000000" pitchFamily="2" charset="0"/>
                <a:cs typeface="Roboto Mono"/>
              </a:endParaRPr>
            </a:p>
          </p:txBody>
        </p:sp>
      </p:grpSp>
      <p:grpSp>
        <p:nvGrpSpPr>
          <p:cNvPr id="4" name="Groupe 3"/>
          <p:cNvGrpSpPr/>
          <p:nvPr/>
        </p:nvGrpSpPr>
        <p:grpSpPr>
          <a:xfrm>
            <a:off x="4045008" y="2296632"/>
            <a:ext cx="1979555" cy="2677720"/>
            <a:chOff x="4045008" y="2296632"/>
            <a:chExt cx="1979555" cy="2677720"/>
          </a:xfrm>
        </p:grpSpPr>
        <p:pic>
          <p:nvPicPr>
            <p:cNvPr id="24" name="Image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78865" y="2296632"/>
              <a:ext cx="1362045" cy="1345019"/>
            </a:xfrm>
            <a:prstGeom prst="rect">
              <a:avLst/>
            </a:prstGeom>
          </p:spPr>
        </p:pic>
        <p:sp>
          <p:nvSpPr>
            <p:cNvPr id="13" name="object 12"/>
            <p:cNvSpPr txBox="1"/>
            <p:nvPr/>
          </p:nvSpPr>
          <p:spPr>
            <a:xfrm>
              <a:off x="4045008" y="3566275"/>
              <a:ext cx="1979555" cy="1408077"/>
            </a:xfrm>
            <a:prstGeom prst="rect">
              <a:avLst/>
            </a:prstGeom>
          </p:spPr>
          <p:txBody>
            <a:bodyPr vert="horz" wrap="square" lIns="0" tIns="220979" rIns="0" bIns="0"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9535" marR="5080" indent="-77470" algn="ctr">
                <a:spcBef>
                  <a:spcPts val="600"/>
                </a:spcBef>
                <a:spcAft>
                  <a:spcPts val="600"/>
                </a:spcAft>
              </a:pPr>
              <a:endParaRPr lang="fr-FR" dirty="0">
                <a:solidFill>
                  <a:srgbClr val="3E3E3E"/>
                </a:solidFill>
                <a:latin typeface="Roboto Mono" panose="00000009000000000000" pitchFamily="49" charset="0"/>
                <a:ea typeface="Roboto Mono" panose="00000009000000000000" pitchFamily="49" charset="0"/>
                <a:cs typeface="Roboto Mono"/>
              </a:endParaRPr>
            </a:p>
            <a:p>
              <a:pPr algn="ctr"/>
              <a:r>
                <a:rPr lang="fr-FR" dirty="0">
                  <a:solidFill>
                    <a:srgbClr val="3E3E3E"/>
                  </a:solidFill>
                </a:rPr>
                <a:t>Alcohol free</a:t>
              </a:r>
            </a:p>
            <a:p>
              <a:pPr algn="ctr"/>
              <a:r>
                <a:rPr lang="fr-FR" dirty="0">
                  <a:solidFill>
                    <a:srgbClr val="3E3E3E"/>
                  </a:solidFill>
                </a:rPr>
                <a:t>Preservative free</a:t>
              </a:r>
            </a:p>
            <a:p>
              <a:pPr algn="ctr"/>
              <a:r>
                <a:rPr lang="fr-FR" dirty="0" err="1">
                  <a:solidFill>
                    <a:srgbClr val="3E3E3E"/>
                  </a:solidFill>
                </a:rPr>
                <a:t>Paraben </a:t>
              </a:r>
              <a:r>
                <a:rPr lang="fr-FR" dirty="0">
                  <a:solidFill>
                    <a:srgbClr val="3E3E3E"/>
                  </a:solidFill>
                </a:rPr>
                <a:t>free</a:t>
              </a:r>
            </a:p>
          </p:txBody>
        </p:sp>
      </p:grpSp>
    </p:spTree>
    <p:extLst>
      <p:ext uri="{BB962C8B-B14F-4D97-AF65-F5344CB8AC3E}">
        <p14:creationId xmlns:p14="http://schemas.microsoft.com/office/powerpoint/2010/main" val="3076870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0" y="254369"/>
            <a:ext cx="12191999" cy="792036"/>
          </a:xfrm>
        </p:spPr>
        <p:txBody>
          <a:bodyPr/>
          <a:lstStyle/>
          <a:p>
            <a:r>
              <a:rPr lang="fr-FR" dirty="0" smtClean="0"/>
              <a:t>Visible &amp; proven effectiveness*. </a:t>
            </a:r>
            <a:endParaRPr lang="fr-FR" sz="3500" dirty="0"/>
          </a:p>
        </p:txBody>
      </p:sp>
      <p:grpSp>
        <p:nvGrpSpPr>
          <p:cNvPr id="2" name="Groupe 1"/>
          <p:cNvGrpSpPr/>
          <p:nvPr/>
        </p:nvGrpSpPr>
        <p:grpSpPr>
          <a:xfrm>
            <a:off x="351841" y="2766892"/>
            <a:ext cx="2592475" cy="1448227"/>
            <a:chOff x="1014882" y="2845205"/>
            <a:chExt cx="2491993" cy="1164087"/>
          </a:xfrm>
        </p:grpSpPr>
        <p:sp>
          <p:nvSpPr>
            <p:cNvPr id="9" name="object 7"/>
            <p:cNvSpPr txBox="1"/>
            <p:nvPr/>
          </p:nvSpPr>
          <p:spPr>
            <a:xfrm>
              <a:off x="1014882" y="3040111"/>
              <a:ext cx="2491993" cy="870110"/>
            </a:xfrm>
            <a:prstGeom prst="rect">
              <a:avLst/>
            </a:prstGeom>
          </p:spPr>
          <p:txBody>
            <a:bodyPr vert="horz" wrap="square" lIns="0" tIns="13335" rIns="0" bIns="0" rtlCol="0">
              <a:spAutoFit/>
            </a:bodyPr>
            <a:lstStyle/>
            <a:p>
              <a:pPr marL="12700" marR="5080" algn="ctr">
                <a:spcBef>
                  <a:spcPts val="105"/>
                </a:spcBef>
              </a:pPr>
              <a:r>
                <a:rPr lang="fr-FR" spc="50" dirty="0" smtClean="0">
                  <a:solidFill>
                    <a:srgbClr val="3E3E3E"/>
                  </a:solidFill>
                  <a:ea typeface="Roboto" panose="02000000000000000000" pitchFamily="2" charset="0"/>
                  <a:cs typeface="Roboto Mono"/>
                </a:rPr>
                <a:t>Disappearance </a:t>
              </a:r>
              <a:r>
                <a:rPr lang="fr-FR" spc="50" dirty="0">
                  <a:solidFill>
                    <a:srgbClr val="3E3E3E"/>
                  </a:solidFill>
                  <a:ea typeface="Roboto" panose="02000000000000000000" pitchFamily="2" charset="0"/>
                  <a:cs typeface="Roboto Mono"/>
                </a:rPr>
                <a:t>of </a:t>
              </a:r>
              <a:endParaRPr lang="fr-FR" spc="50" dirty="0" smtClean="0">
                <a:solidFill>
                  <a:srgbClr val="3E3E3E"/>
                </a:solidFill>
                <a:ea typeface="Roboto" panose="02000000000000000000" pitchFamily="2" charset="0"/>
                <a:cs typeface="Roboto Mono"/>
              </a:endParaRPr>
            </a:p>
            <a:p>
              <a:pPr marL="12700" marR="5080" algn="ctr">
                <a:spcBef>
                  <a:spcPts val="105"/>
                </a:spcBef>
              </a:pPr>
              <a:r>
                <a:rPr lang="fr-FR" spc="50" dirty="0" smtClean="0">
                  <a:solidFill>
                    <a:srgbClr val="3E3E3E"/>
                  </a:solidFill>
                  <a:ea typeface="Roboto" panose="02000000000000000000" pitchFamily="2" charset="0"/>
                  <a:cs typeface="Roboto Mono"/>
                </a:rPr>
                <a:t>imperfections </a:t>
              </a:r>
            </a:p>
            <a:p>
              <a:pPr marL="12700" marR="5080" algn="ctr">
                <a:spcBef>
                  <a:spcPts val="105"/>
                </a:spcBef>
              </a:pPr>
              <a:r>
                <a:rPr lang="fr-FR" spc="50" dirty="0" smtClean="0">
                  <a:solidFill>
                    <a:srgbClr val="3E3E3E"/>
                  </a:solidFill>
                  <a:ea typeface="Roboto" panose="02000000000000000000" pitchFamily="2" charset="0"/>
                  <a:cs typeface="Roboto Mono"/>
                </a:rPr>
                <a:t>in 24 hours**</a:t>
              </a:r>
            </a:p>
          </p:txBody>
        </p:sp>
        <p:sp>
          <p:nvSpPr>
            <p:cNvPr id="12" name="object 27"/>
            <p:cNvSpPr/>
            <p:nvPr/>
          </p:nvSpPr>
          <p:spPr>
            <a:xfrm rot="5400000">
              <a:off x="1678835" y="2181253"/>
              <a:ext cx="1164087" cy="2491992"/>
            </a:xfrm>
            <a:custGeom>
              <a:avLst/>
              <a:gdLst/>
              <a:ahLst/>
              <a:cxnLst/>
              <a:rect l="l" t="t" r="r" b="b"/>
              <a:pathLst>
                <a:path w="795654" h="795655">
                  <a:moveTo>
                    <a:pt x="302666" y="795578"/>
                  </a:moveTo>
                  <a:lnTo>
                    <a:pt x="0" y="795578"/>
                  </a:lnTo>
                  <a:lnTo>
                    <a:pt x="0" y="0"/>
                  </a:lnTo>
                  <a:lnTo>
                    <a:pt x="287616" y="0"/>
                  </a:lnTo>
                </a:path>
                <a:path w="795654" h="795655">
                  <a:moveTo>
                    <a:pt x="475691" y="0"/>
                  </a:moveTo>
                  <a:lnTo>
                    <a:pt x="795566" y="0"/>
                  </a:lnTo>
                  <a:lnTo>
                    <a:pt x="795566" y="795578"/>
                  </a:lnTo>
                  <a:lnTo>
                    <a:pt x="486968" y="795578"/>
                  </a:lnTo>
                </a:path>
              </a:pathLst>
            </a:custGeom>
            <a:ln w="4660">
              <a:solidFill>
                <a:srgbClr val="2E3432"/>
              </a:solidFill>
            </a:ln>
          </p:spPr>
          <p:txBody>
            <a:bodyPr wrap="square" lIns="0" tIns="0" rIns="0" bIns="0" rtlCol="0"/>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sz="1400">
                <a:solidFill>
                  <a:srgbClr val="3E3E3E"/>
                </a:solidFill>
                <a:latin typeface="KyivType Sans Medium2" panose="020B0604020202020204"/>
                <a:ea typeface="Roboto Mono" panose="00000009000000000000" pitchFamily="49" charset="0"/>
              </a:endParaRPr>
            </a:p>
          </p:txBody>
        </p:sp>
      </p:grpSp>
      <p:grpSp>
        <p:nvGrpSpPr>
          <p:cNvPr id="19" name="Groupe 18"/>
          <p:cNvGrpSpPr/>
          <p:nvPr/>
        </p:nvGrpSpPr>
        <p:grpSpPr>
          <a:xfrm>
            <a:off x="3247290" y="2766892"/>
            <a:ext cx="2592475" cy="1448227"/>
            <a:chOff x="1014882" y="2845205"/>
            <a:chExt cx="2491993" cy="1164087"/>
          </a:xfrm>
        </p:grpSpPr>
        <p:sp>
          <p:nvSpPr>
            <p:cNvPr id="20" name="object 7"/>
            <p:cNvSpPr txBox="1"/>
            <p:nvPr/>
          </p:nvSpPr>
          <p:spPr>
            <a:xfrm>
              <a:off x="1014882" y="3040111"/>
              <a:ext cx="2491993" cy="699396"/>
            </a:xfrm>
            <a:prstGeom prst="rect">
              <a:avLst/>
            </a:prstGeom>
          </p:spPr>
          <p:txBody>
            <a:bodyPr vert="horz" wrap="square" lIns="0" tIns="13335" rIns="0" bIns="0" rtlCol="0">
              <a:spAutoFit/>
            </a:bodyPr>
            <a:lstStyle/>
            <a:p>
              <a:pPr marL="13335" algn="ctr">
                <a:lnSpc>
                  <a:spcPct val="100000"/>
                </a:lnSpc>
                <a:spcBef>
                  <a:spcPts val="370"/>
                </a:spcBef>
              </a:pPr>
              <a:r>
                <a:rPr lang="fr-FR" spc="280" dirty="0">
                  <a:solidFill>
                    <a:srgbClr val="FCC496"/>
                  </a:solidFill>
                  <a:latin typeface="KyivType Sans2" panose="00000500000000000000" pitchFamily="50" charset="0"/>
                  <a:ea typeface="Roboto" panose="02000000000000000000" pitchFamily="2" charset="0"/>
                  <a:cs typeface="Kyiv*Type Sans Regular"/>
                </a:rPr>
                <a:t>8 out of 10 subjects </a:t>
              </a:r>
            </a:p>
            <a:p>
              <a:pPr marL="12700" marR="5080" algn="ctr">
                <a:lnSpc>
                  <a:spcPct val="100000"/>
                </a:lnSpc>
                <a:spcBef>
                  <a:spcPts val="105"/>
                </a:spcBef>
              </a:pPr>
              <a:r>
                <a:rPr lang="fr-FR" spc="50" dirty="0">
                  <a:solidFill>
                    <a:srgbClr val="3E3E3E"/>
                  </a:solidFill>
                  <a:ea typeface="Roboto" panose="02000000000000000000" pitchFamily="2" charset="0"/>
                  <a:cs typeface="Roboto Mono"/>
                </a:rPr>
                <a:t>Limits the appearance of </a:t>
              </a:r>
            </a:p>
            <a:p>
              <a:pPr marL="12700" marR="5080" algn="ctr">
                <a:lnSpc>
                  <a:spcPct val="100000"/>
                </a:lnSpc>
                <a:spcBef>
                  <a:spcPts val="105"/>
                </a:spcBef>
              </a:pPr>
              <a:r>
                <a:rPr lang="fr-FR" spc="50" dirty="0">
                  <a:solidFill>
                    <a:srgbClr val="3E3E3E"/>
                  </a:solidFill>
                  <a:ea typeface="Roboto" panose="02000000000000000000" pitchFamily="2" charset="0"/>
                  <a:cs typeface="Roboto Mono"/>
                </a:rPr>
                <a:t>imperfections</a:t>
              </a:r>
            </a:p>
          </p:txBody>
        </p:sp>
        <p:sp>
          <p:nvSpPr>
            <p:cNvPr id="21" name="object 27"/>
            <p:cNvSpPr/>
            <p:nvPr/>
          </p:nvSpPr>
          <p:spPr>
            <a:xfrm rot="5400000">
              <a:off x="1678835" y="2181253"/>
              <a:ext cx="1164087" cy="2491992"/>
            </a:xfrm>
            <a:custGeom>
              <a:avLst/>
              <a:gdLst/>
              <a:ahLst/>
              <a:cxnLst/>
              <a:rect l="l" t="t" r="r" b="b"/>
              <a:pathLst>
                <a:path w="795654" h="795655">
                  <a:moveTo>
                    <a:pt x="302666" y="795578"/>
                  </a:moveTo>
                  <a:lnTo>
                    <a:pt x="0" y="795578"/>
                  </a:lnTo>
                  <a:lnTo>
                    <a:pt x="0" y="0"/>
                  </a:lnTo>
                  <a:lnTo>
                    <a:pt x="287616" y="0"/>
                  </a:lnTo>
                </a:path>
                <a:path w="795654" h="795655">
                  <a:moveTo>
                    <a:pt x="475691" y="0"/>
                  </a:moveTo>
                  <a:lnTo>
                    <a:pt x="795566" y="0"/>
                  </a:lnTo>
                  <a:lnTo>
                    <a:pt x="795566" y="795578"/>
                  </a:lnTo>
                  <a:lnTo>
                    <a:pt x="486968" y="795578"/>
                  </a:lnTo>
                </a:path>
              </a:pathLst>
            </a:custGeom>
            <a:ln w="4660">
              <a:solidFill>
                <a:srgbClr val="2E3432"/>
              </a:solidFill>
            </a:ln>
          </p:spPr>
          <p:txBody>
            <a:bodyPr wrap="square" lIns="0" tIns="0" rIns="0" bIns="0" rtlCol="0"/>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sz="1400">
                <a:solidFill>
                  <a:srgbClr val="3E3E3E"/>
                </a:solidFill>
                <a:latin typeface="KyivType Sans Medium2" panose="020B0604020202020204"/>
                <a:ea typeface="Roboto Mono" panose="00000009000000000000" pitchFamily="49" charset="0"/>
              </a:endParaRPr>
            </a:p>
          </p:txBody>
        </p:sp>
      </p:grpSp>
      <p:grpSp>
        <p:nvGrpSpPr>
          <p:cNvPr id="22" name="Groupe 21"/>
          <p:cNvGrpSpPr/>
          <p:nvPr/>
        </p:nvGrpSpPr>
        <p:grpSpPr>
          <a:xfrm>
            <a:off x="6264753" y="2779870"/>
            <a:ext cx="2592476" cy="1448227"/>
            <a:chOff x="1014881" y="2845205"/>
            <a:chExt cx="2491994" cy="1164087"/>
          </a:xfrm>
        </p:grpSpPr>
        <p:sp>
          <p:nvSpPr>
            <p:cNvPr id="23" name="object 7"/>
            <p:cNvSpPr txBox="1"/>
            <p:nvPr/>
          </p:nvSpPr>
          <p:spPr>
            <a:xfrm>
              <a:off x="1014881" y="2923507"/>
              <a:ext cx="2491993" cy="911740"/>
            </a:xfrm>
            <a:prstGeom prst="rect">
              <a:avLst/>
            </a:prstGeom>
          </p:spPr>
          <p:txBody>
            <a:bodyPr vert="horz" wrap="square" lIns="0" tIns="13335" rIns="0" bIns="0" rtlCol="0">
              <a:spAutoFit/>
            </a:bodyPr>
            <a:lstStyle/>
            <a:p>
              <a:pPr marL="13335" marR="5080" algn="ctr">
                <a:spcBef>
                  <a:spcPts val="370"/>
                </a:spcBef>
              </a:pPr>
              <a:r>
                <a:rPr lang="fr-FR" spc="280" dirty="0">
                  <a:solidFill>
                    <a:srgbClr val="FCC496"/>
                  </a:solidFill>
                  <a:latin typeface="KyivType Sans2" panose="00000500000000000000" pitchFamily="50" charset="0"/>
                  <a:ea typeface="Roboto" panose="02000000000000000000" pitchFamily="2" charset="0"/>
                  <a:cs typeface="Kyiv*Type Sans Regular"/>
                </a:rPr>
                <a:t>9 out of 10 subjects</a:t>
              </a:r>
            </a:p>
            <a:p>
              <a:pPr marL="12700" marR="5080" algn="ctr">
                <a:spcBef>
                  <a:spcPts val="105"/>
                </a:spcBef>
              </a:pPr>
              <a:r>
                <a:rPr lang="fr-FR" spc="50" dirty="0">
                  <a:solidFill>
                    <a:srgbClr val="3E3E3E"/>
                  </a:solidFill>
                  <a:ea typeface="Roboto" panose="02000000000000000000" pitchFamily="2" charset="0"/>
                  <a:cs typeface="Roboto Mono"/>
                </a:rPr>
                <a:t>More effective than </a:t>
              </a:r>
              <a:r>
                <a:rPr lang="fr-FR" spc="50" dirty="0" smtClean="0">
                  <a:solidFill>
                    <a:srgbClr val="3E3E3E"/>
                  </a:solidFill>
                  <a:ea typeface="Roboto" panose="02000000000000000000" pitchFamily="2" charset="0"/>
                  <a:cs typeface="Roboto Mono"/>
                </a:rPr>
                <a:t>conventional treatments***.</a:t>
              </a:r>
              <a:endParaRPr lang="fr-FR" spc="50" dirty="0">
                <a:solidFill>
                  <a:srgbClr val="3E3E3E"/>
                </a:solidFill>
                <a:ea typeface="Roboto" panose="02000000000000000000" pitchFamily="2" charset="0"/>
                <a:cs typeface="Roboto Mono"/>
              </a:endParaRPr>
            </a:p>
          </p:txBody>
        </p:sp>
        <p:sp>
          <p:nvSpPr>
            <p:cNvPr id="24" name="object 27"/>
            <p:cNvSpPr/>
            <p:nvPr/>
          </p:nvSpPr>
          <p:spPr>
            <a:xfrm rot="5400000">
              <a:off x="1678835" y="2181253"/>
              <a:ext cx="1164087" cy="2491992"/>
            </a:xfrm>
            <a:custGeom>
              <a:avLst/>
              <a:gdLst/>
              <a:ahLst/>
              <a:cxnLst/>
              <a:rect l="l" t="t" r="r" b="b"/>
              <a:pathLst>
                <a:path w="795654" h="795655">
                  <a:moveTo>
                    <a:pt x="302666" y="795578"/>
                  </a:moveTo>
                  <a:lnTo>
                    <a:pt x="0" y="795578"/>
                  </a:lnTo>
                  <a:lnTo>
                    <a:pt x="0" y="0"/>
                  </a:lnTo>
                  <a:lnTo>
                    <a:pt x="287616" y="0"/>
                  </a:lnTo>
                </a:path>
                <a:path w="795654" h="795655">
                  <a:moveTo>
                    <a:pt x="475691" y="0"/>
                  </a:moveTo>
                  <a:lnTo>
                    <a:pt x="795566" y="0"/>
                  </a:lnTo>
                  <a:lnTo>
                    <a:pt x="795566" y="795578"/>
                  </a:lnTo>
                  <a:lnTo>
                    <a:pt x="486968" y="795578"/>
                  </a:lnTo>
                </a:path>
              </a:pathLst>
            </a:custGeom>
            <a:ln w="4660">
              <a:solidFill>
                <a:srgbClr val="2E3432"/>
              </a:solidFill>
            </a:ln>
          </p:spPr>
          <p:txBody>
            <a:bodyPr wrap="square" lIns="0" tIns="0" rIns="0" bIns="0" rtlCol="0"/>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sz="1400">
                <a:solidFill>
                  <a:srgbClr val="3E3E3E"/>
                </a:solidFill>
                <a:latin typeface="KyivType Sans Medium2" panose="020B0604020202020204"/>
                <a:ea typeface="Roboto Mono" panose="00000009000000000000" pitchFamily="49" charset="0"/>
              </a:endParaRPr>
            </a:p>
          </p:txBody>
        </p:sp>
      </p:grpSp>
      <p:grpSp>
        <p:nvGrpSpPr>
          <p:cNvPr id="25" name="Groupe 24"/>
          <p:cNvGrpSpPr/>
          <p:nvPr/>
        </p:nvGrpSpPr>
        <p:grpSpPr>
          <a:xfrm>
            <a:off x="9282217" y="2766893"/>
            <a:ext cx="2592476" cy="1448227"/>
            <a:chOff x="1014881" y="2845205"/>
            <a:chExt cx="2491994" cy="1164087"/>
          </a:xfrm>
        </p:grpSpPr>
        <p:sp>
          <p:nvSpPr>
            <p:cNvPr id="26" name="object 7"/>
            <p:cNvSpPr txBox="1"/>
            <p:nvPr/>
          </p:nvSpPr>
          <p:spPr>
            <a:xfrm>
              <a:off x="1014881" y="3018858"/>
              <a:ext cx="2491993" cy="857286"/>
            </a:xfrm>
            <a:prstGeom prst="rect">
              <a:avLst/>
            </a:prstGeom>
          </p:spPr>
          <p:txBody>
            <a:bodyPr vert="horz" wrap="square" lIns="0" tIns="13335" rIns="0" bIns="0" rtlCol="0">
              <a:spAutoFit/>
            </a:bodyPr>
            <a:lstStyle/>
            <a:p>
              <a:pPr marL="13335" marR="5080" algn="ctr">
                <a:lnSpc>
                  <a:spcPct val="100000"/>
                </a:lnSpc>
                <a:spcBef>
                  <a:spcPts val="370"/>
                </a:spcBef>
              </a:pPr>
              <a:r>
                <a:rPr lang="fr-FR" spc="280" dirty="0">
                  <a:solidFill>
                    <a:srgbClr val="FCC496"/>
                  </a:solidFill>
                  <a:latin typeface="KyivType Sans2" panose="00000500000000000000" pitchFamily="50" charset="0"/>
                  <a:ea typeface="Roboto" panose="02000000000000000000" pitchFamily="2" charset="0"/>
                  <a:cs typeface="Kyiv*Type Sans Regular"/>
                </a:rPr>
                <a:t>90,9%</a:t>
              </a:r>
            </a:p>
            <a:p>
              <a:pPr marL="12700" marR="5080" algn="ctr">
                <a:lnSpc>
                  <a:spcPct val="100000"/>
                </a:lnSpc>
                <a:spcBef>
                  <a:spcPts val="105"/>
                </a:spcBef>
              </a:pPr>
              <a:r>
                <a:rPr lang="fr-FR" spc="50" dirty="0">
                  <a:solidFill>
                    <a:srgbClr val="3E3E3E"/>
                  </a:solidFill>
                  <a:ea typeface="Roboto" panose="02000000000000000000" pitchFamily="2" charset="0"/>
                  <a:cs typeface="Roboto Mono"/>
                </a:rPr>
                <a:t>Smoother skin and </a:t>
              </a:r>
            </a:p>
            <a:p>
              <a:pPr marL="12700" marR="5080" algn="ctr">
                <a:lnSpc>
                  <a:spcPct val="100000"/>
                </a:lnSpc>
              </a:pPr>
              <a:r>
                <a:rPr lang="fr-FR" spc="50" dirty="0">
                  <a:solidFill>
                    <a:srgbClr val="3E3E3E"/>
                  </a:solidFill>
                  <a:ea typeface="Roboto" panose="02000000000000000000" pitchFamily="2" charset="0"/>
                  <a:cs typeface="Roboto Mono"/>
                </a:rPr>
                <a:t>+ net </a:t>
              </a:r>
            </a:p>
          </p:txBody>
        </p:sp>
        <p:sp>
          <p:nvSpPr>
            <p:cNvPr id="27" name="object 27"/>
            <p:cNvSpPr/>
            <p:nvPr/>
          </p:nvSpPr>
          <p:spPr>
            <a:xfrm rot="5400000">
              <a:off x="1678835" y="2181253"/>
              <a:ext cx="1164087" cy="2491992"/>
            </a:xfrm>
            <a:custGeom>
              <a:avLst/>
              <a:gdLst/>
              <a:ahLst/>
              <a:cxnLst/>
              <a:rect l="l" t="t" r="r" b="b"/>
              <a:pathLst>
                <a:path w="795654" h="795655">
                  <a:moveTo>
                    <a:pt x="302666" y="795578"/>
                  </a:moveTo>
                  <a:lnTo>
                    <a:pt x="0" y="795578"/>
                  </a:lnTo>
                  <a:lnTo>
                    <a:pt x="0" y="0"/>
                  </a:lnTo>
                  <a:lnTo>
                    <a:pt x="287616" y="0"/>
                  </a:lnTo>
                </a:path>
                <a:path w="795654" h="795655">
                  <a:moveTo>
                    <a:pt x="475691" y="0"/>
                  </a:moveTo>
                  <a:lnTo>
                    <a:pt x="795566" y="0"/>
                  </a:lnTo>
                  <a:lnTo>
                    <a:pt x="795566" y="795578"/>
                  </a:lnTo>
                  <a:lnTo>
                    <a:pt x="486968" y="795578"/>
                  </a:lnTo>
                </a:path>
              </a:pathLst>
            </a:custGeom>
            <a:ln w="4660">
              <a:solidFill>
                <a:srgbClr val="2E3432"/>
              </a:solidFill>
            </a:ln>
          </p:spPr>
          <p:txBody>
            <a:bodyPr wrap="square" lIns="0" tIns="0" rIns="0" bIns="0" rtlCol="0"/>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sz="1400">
                <a:solidFill>
                  <a:srgbClr val="3E3E3E"/>
                </a:solidFill>
                <a:latin typeface="KyivType Sans Medium2" panose="020B0604020202020204"/>
                <a:ea typeface="Roboto Mono" panose="00000009000000000000" pitchFamily="49" charset="0"/>
              </a:endParaRPr>
            </a:p>
          </p:txBody>
        </p:sp>
      </p:grpSp>
    </p:spTree>
    <p:extLst>
      <p:ext uri="{BB962C8B-B14F-4D97-AF65-F5344CB8AC3E}">
        <p14:creationId xmlns:p14="http://schemas.microsoft.com/office/powerpoint/2010/main" val="3024752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latin typeface="KyivType Sans2" panose="00000500000000000000" charset="0"/>
              </a:rPr>
              <a:t>Focus on SOS SPOT Roll-on </a:t>
            </a:r>
            <a:endParaRPr lang="fr-FR" dirty="0"/>
          </a:p>
        </p:txBody>
      </p:sp>
    </p:spTree>
    <p:extLst>
      <p:ext uri="{BB962C8B-B14F-4D97-AF65-F5344CB8AC3E}">
        <p14:creationId xmlns:p14="http://schemas.microsoft.com/office/powerpoint/2010/main" val="384556218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ZoneTexte 22"/>
          <p:cNvSpPr txBox="1"/>
          <p:nvPr/>
        </p:nvSpPr>
        <p:spPr>
          <a:xfrm>
            <a:off x="5191432" y="6169963"/>
            <a:ext cx="1710813" cy="555302"/>
          </a:xfrm>
          <a:prstGeom prst="rect">
            <a:avLst/>
          </a:prstGeom>
          <a:solidFill>
            <a:schemeClr val="bg1"/>
          </a:solidFill>
        </p:spPr>
        <p:txBody>
          <a:bodyPr wrap="square" rtlCol="0">
            <a:spAutoFit/>
          </a:bodyPr>
          <a:lstStyle/>
          <a:p>
            <a:endParaRPr lang="fr-FR" dirty="0"/>
          </a:p>
        </p:txBody>
      </p:sp>
      <p:sp>
        <p:nvSpPr>
          <p:cNvPr id="3" name="Titre 2"/>
          <p:cNvSpPr>
            <a:spLocks noGrp="1"/>
          </p:cNvSpPr>
          <p:nvPr>
            <p:ph type="title"/>
          </p:nvPr>
        </p:nvSpPr>
        <p:spPr>
          <a:xfrm>
            <a:off x="351692" y="254369"/>
            <a:ext cx="11002108" cy="792036"/>
          </a:xfrm>
        </p:spPr>
        <p:txBody>
          <a:bodyPr/>
          <a:lstStyle/>
          <a:p>
            <a:pPr>
              <a:lnSpc>
                <a:spcPct val="100000"/>
              </a:lnSpc>
              <a:defRPr/>
            </a:pPr>
            <a:r>
              <a:rPr lang="fr-FR" dirty="0" smtClean="0"/>
              <a:t>How to use it? </a:t>
            </a:r>
            <a:r>
              <a:rPr lang="fr-FR" dirty="0"/>
              <a:t/>
            </a:r>
            <a:br>
              <a:rPr lang="fr-FR" dirty="0"/>
            </a:br>
            <a:endParaRPr lang="fr-FR" dirty="0"/>
          </a:p>
        </p:txBody>
      </p:sp>
      <p:grpSp>
        <p:nvGrpSpPr>
          <p:cNvPr id="22" name="Groupe 21"/>
          <p:cNvGrpSpPr/>
          <p:nvPr/>
        </p:nvGrpSpPr>
        <p:grpSpPr>
          <a:xfrm>
            <a:off x="0" y="5542229"/>
            <a:ext cx="13027590" cy="1384995"/>
            <a:chOff x="0" y="5534560"/>
            <a:chExt cx="13027590" cy="1384995"/>
          </a:xfrm>
        </p:grpSpPr>
        <p:sp>
          <p:nvSpPr>
            <p:cNvPr id="4" name="ZoneTexte 3"/>
            <p:cNvSpPr txBox="1"/>
            <p:nvPr/>
          </p:nvSpPr>
          <p:spPr>
            <a:xfrm>
              <a:off x="0" y="5625105"/>
              <a:ext cx="12192000" cy="1224000"/>
            </a:xfrm>
            <a:prstGeom prst="rect">
              <a:avLst/>
            </a:prstGeom>
            <a:solidFill>
              <a:srgbClr val="FCC496">
                <a:alpha val="80000"/>
              </a:srgbClr>
            </a:solidFill>
          </p:spPr>
          <p:txBody>
            <a:bodyPr wrap="square" rtlCol="0">
              <a:spAutoFit/>
            </a:bodyPr>
            <a:lstStyle/>
            <a:p>
              <a:endParaRPr lang="fr-FR" dirty="0">
                <a:solidFill>
                  <a:srgbClr val="3E3E3E"/>
                </a:solidFill>
                <a:latin typeface="Roboto" panose="02000000000000000000" pitchFamily="2" charset="0"/>
                <a:ea typeface="Roboto" panose="02000000000000000000" pitchFamily="2" charset="0"/>
              </a:endParaRPr>
            </a:p>
          </p:txBody>
        </p:sp>
        <p:sp>
          <p:nvSpPr>
            <p:cNvPr id="5" name="ZoneTexte 4"/>
            <p:cNvSpPr txBox="1"/>
            <p:nvPr/>
          </p:nvSpPr>
          <p:spPr>
            <a:xfrm>
              <a:off x="208598" y="5796171"/>
              <a:ext cx="2680542" cy="861774"/>
            </a:xfrm>
            <a:prstGeom prst="rect">
              <a:avLst/>
            </a:prstGeom>
            <a:noFill/>
          </p:spPr>
          <p:txBody>
            <a:bodyPr wrap="none" rtlCol="0">
              <a:spAutoFit/>
            </a:bodyPr>
            <a:lstStyle/>
            <a:p>
              <a:pPr>
                <a:lnSpc>
                  <a:spcPts val="3000"/>
                </a:lnSpc>
              </a:pPr>
              <a:r>
                <a:rPr lang="fr-FR" sz="3600" dirty="0">
                  <a:solidFill>
                    <a:srgbClr val="3E3E3E"/>
                  </a:solidFill>
                  <a:latin typeface="KyivType Sans2" panose="00000500000000000000" pitchFamily="50" charset="0"/>
                  <a:ea typeface="+mj-ea"/>
                  <a:cs typeface="+mj-cs"/>
                </a:rPr>
                <a:t>100% </a:t>
              </a:r>
            </a:p>
            <a:p>
              <a:pPr>
                <a:lnSpc>
                  <a:spcPts val="3000"/>
                </a:lnSpc>
              </a:pPr>
              <a:r>
                <a:rPr lang="fr-FR" sz="3600" dirty="0">
                  <a:solidFill>
                    <a:srgbClr val="3E3E3E"/>
                  </a:solidFill>
                  <a:latin typeface="KyivType Sans2" panose="00000500000000000000" pitchFamily="50" charset="0"/>
                  <a:ea typeface="+mj-ea"/>
                  <a:cs typeface="+mj-cs"/>
                </a:rPr>
                <a:t> all right</a:t>
              </a:r>
            </a:p>
          </p:txBody>
        </p:sp>
        <p:sp>
          <p:nvSpPr>
            <p:cNvPr id="8" name="Rectangle 7"/>
            <p:cNvSpPr/>
            <p:nvPr/>
          </p:nvSpPr>
          <p:spPr>
            <a:xfrm>
              <a:off x="3371851" y="5534560"/>
              <a:ext cx="9655739" cy="1384995"/>
            </a:xfrm>
            <a:prstGeom prst="rect">
              <a:avLst/>
            </a:prstGeom>
          </p:spPr>
          <p:txBody>
            <a:bodyPr wrap="square">
              <a:spAutoFit/>
            </a:bodyPr>
            <a:lstStyle/>
            <a:p>
              <a:r>
                <a:rPr lang="fr-FR" sz="2400" dirty="0">
                  <a:solidFill>
                    <a:srgbClr val="3E3E3E"/>
                  </a:solidFill>
                  <a:latin typeface="KyivType Sans Medium2" panose="00000600000000000000" pitchFamily="50" charset="0"/>
                </a:rPr>
                <a:t>Tried </a:t>
              </a:r>
              <a:r>
                <a:rPr lang="fr-FR" sz="2400" dirty="0" smtClean="0">
                  <a:solidFill>
                    <a:srgbClr val="3E3E3E"/>
                  </a:solidFill>
                  <a:latin typeface="KyivType Sans Medium2" panose="00000600000000000000" pitchFamily="50" charset="0"/>
                </a:rPr>
                <a:t>and tested*</a:t>
              </a:r>
              <a:r>
                <a:rPr lang="fr-FR" sz="2400" dirty="0">
                  <a:solidFill>
                    <a:srgbClr val="3E3E3E"/>
                  </a:solidFill>
                  <a:latin typeface="KyivType Sans Medium2" panose="00000600000000000000" pitchFamily="50" charset="0"/>
                </a:rPr>
                <a:t> practicality</a:t>
              </a:r>
            </a:p>
            <a:p>
              <a:r>
                <a:rPr lang="fr-FR" sz="2000" dirty="0">
                  <a:solidFill>
                    <a:srgbClr val="3E3E3E"/>
                  </a:solidFill>
                  <a:latin typeface="Roboto Light" panose="02000000000000000000" pitchFamily="2" charset="0"/>
                  <a:ea typeface="Roboto Light" panose="02000000000000000000" pitchFamily="2" charset="0"/>
                </a:rPr>
                <a:t>The product is convenient to apply</a:t>
              </a:r>
            </a:p>
            <a:p>
              <a:r>
                <a:rPr lang="fr-FR" sz="2000" dirty="0">
                  <a:solidFill>
                    <a:srgbClr val="3E3E3E"/>
                  </a:solidFill>
                  <a:latin typeface="Roboto Light" panose="02000000000000000000" pitchFamily="2" charset="0"/>
                  <a:ea typeface="Roboto Light" panose="02000000000000000000" pitchFamily="2" charset="0"/>
                </a:rPr>
                <a:t>The product allows a precise application</a:t>
              </a:r>
            </a:p>
            <a:p>
              <a:r>
                <a:rPr lang="fr-FR" sz="2000" dirty="0">
                  <a:solidFill>
                    <a:srgbClr val="3E3E3E"/>
                  </a:solidFill>
                  <a:latin typeface="Roboto Light" panose="02000000000000000000" pitchFamily="2" charset="0"/>
                  <a:ea typeface="Roboto Light" panose="02000000000000000000" pitchFamily="2" charset="0"/>
                </a:rPr>
                <a:t>The product allows a quick application</a:t>
              </a:r>
            </a:p>
          </p:txBody>
        </p:sp>
      </p:grpSp>
      <p:grpSp>
        <p:nvGrpSpPr>
          <p:cNvPr id="2" name="Groupe 1"/>
          <p:cNvGrpSpPr/>
          <p:nvPr/>
        </p:nvGrpSpPr>
        <p:grpSpPr>
          <a:xfrm>
            <a:off x="1061328" y="1804135"/>
            <a:ext cx="9813189" cy="3672040"/>
            <a:chOff x="1061328" y="1804135"/>
            <a:chExt cx="9813189" cy="3672040"/>
          </a:xfrm>
        </p:grpSpPr>
        <p:pic>
          <p:nvPicPr>
            <p:cNvPr id="6" name="Image 5"/>
            <p:cNvPicPr>
              <a:picLocks noChangeAspect="1"/>
            </p:cNvPicPr>
            <p:nvPr/>
          </p:nvPicPr>
          <p:blipFill rotWithShape="1">
            <a:blip r:embed="rId3" cstate="print">
              <a:extLst>
                <a:ext uri="{28A0092B-C50C-407E-A947-70E740481C1C}">
                  <a14:useLocalDpi xmlns:a14="http://schemas.microsoft.com/office/drawing/2010/main" val="0"/>
                </a:ext>
              </a:extLst>
            </a:blip>
            <a:srcRect t="-1" b="50874"/>
            <a:stretch/>
          </p:blipFill>
          <p:spPr>
            <a:xfrm>
              <a:off x="1061328" y="2281196"/>
              <a:ext cx="3438496" cy="2503951"/>
            </a:xfrm>
            <a:prstGeom prst="rect">
              <a:avLst/>
            </a:prstGeom>
          </p:spPr>
        </p:pic>
        <p:pic>
          <p:nvPicPr>
            <p:cNvPr id="7" name="Image 6"/>
            <p:cNvPicPr>
              <a:picLocks noChangeAspect="1"/>
            </p:cNvPicPr>
            <p:nvPr/>
          </p:nvPicPr>
          <p:blipFill rotWithShape="1">
            <a:blip r:embed="rId3" cstate="print">
              <a:extLst>
                <a:ext uri="{28A0092B-C50C-407E-A947-70E740481C1C}">
                  <a14:useLocalDpi xmlns:a14="http://schemas.microsoft.com/office/drawing/2010/main" val="0"/>
                </a:ext>
              </a:extLst>
            </a:blip>
            <a:srcRect t="49383"/>
            <a:stretch/>
          </p:blipFill>
          <p:spPr>
            <a:xfrm>
              <a:off x="4231199" y="2361472"/>
              <a:ext cx="3438496" cy="2579920"/>
            </a:xfrm>
            <a:prstGeom prst="rect">
              <a:avLst/>
            </a:prstGeom>
          </p:spPr>
        </p:pic>
        <p:sp>
          <p:nvSpPr>
            <p:cNvPr id="9" name="ZoneTexte 5"/>
            <p:cNvSpPr txBox="1"/>
            <p:nvPr/>
          </p:nvSpPr>
          <p:spPr>
            <a:xfrm>
              <a:off x="1178815" y="1937229"/>
              <a:ext cx="3154202" cy="400110"/>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sz="2000" dirty="0" smtClean="0">
                  <a:solidFill>
                    <a:srgbClr val="3E3E3E"/>
                  </a:solidFill>
                  <a:ea typeface="Roboto Mono Light" panose="00000009000000000000" pitchFamily="49" charset="0"/>
                </a:rPr>
                <a:t>Shake</a:t>
              </a:r>
            </a:p>
          </p:txBody>
        </p:sp>
        <p:grpSp>
          <p:nvGrpSpPr>
            <p:cNvPr id="10" name="Groupe 9"/>
            <p:cNvGrpSpPr/>
            <p:nvPr/>
          </p:nvGrpSpPr>
          <p:grpSpPr>
            <a:xfrm>
              <a:off x="7415325" y="1857219"/>
              <a:ext cx="3459192" cy="3618956"/>
              <a:chOff x="8629374" y="1757275"/>
              <a:chExt cx="3459192" cy="3618956"/>
            </a:xfrm>
          </p:grpSpPr>
          <p:sp>
            <p:nvSpPr>
              <p:cNvPr id="11" name="ZoneTexte 19"/>
              <p:cNvSpPr txBox="1"/>
              <p:nvPr/>
            </p:nvSpPr>
            <p:spPr>
              <a:xfrm>
                <a:off x="8789202" y="3339144"/>
                <a:ext cx="609169" cy="400110"/>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2000" dirty="0" smtClean="0">
                    <a:ea typeface="Roboto Mono Light" panose="00000009000000000000" pitchFamily="49" charset="0"/>
                  </a:rPr>
                  <a:t>+</a:t>
                </a:r>
                <a:endParaRPr lang="fr-FR" sz="2000" dirty="0">
                  <a:ea typeface="Roboto Mono Light" panose="00000009000000000000" pitchFamily="49" charset="0"/>
                </a:endParaRPr>
              </a:p>
            </p:txBody>
          </p:sp>
          <p:grpSp>
            <p:nvGrpSpPr>
              <p:cNvPr id="12" name="Groupe 11"/>
              <p:cNvGrpSpPr/>
              <p:nvPr/>
            </p:nvGrpSpPr>
            <p:grpSpPr>
              <a:xfrm>
                <a:off x="9122019" y="2316231"/>
                <a:ext cx="2470589" cy="3060000"/>
                <a:chOff x="9122019" y="2316231"/>
                <a:chExt cx="2470589" cy="3060000"/>
              </a:xfrm>
            </p:grpSpPr>
            <p:grpSp>
              <p:nvGrpSpPr>
                <p:cNvPr id="14" name="Groupe 13"/>
                <p:cNvGrpSpPr/>
                <p:nvPr/>
              </p:nvGrpSpPr>
              <p:grpSpPr>
                <a:xfrm>
                  <a:off x="9566316" y="2465161"/>
                  <a:ext cx="1601921" cy="2792430"/>
                  <a:chOff x="9432117" y="2264229"/>
                  <a:chExt cx="1601921" cy="2792430"/>
                </a:xfrm>
              </p:grpSpPr>
              <p:grpSp>
                <p:nvGrpSpPr>
                  <p:cNvPr id="16" name="Groupe 15"/>
                  <p:cNvGrpSpPr/>
                  <p:nvPr/>
                </p:nvGrpSpPr>
                <p:grpSpPr>
                  <a:xfrm>
                    <a:off x="9828256" y="2465162"/>
                    <a:ext cx="908103" cy="2360274"/>
                    <a:chOff x="9845804" y="2502463"/>
                    <a:chExt cx="827120" cy="2322972"/>
                  </a:xfrm>
                </p:grpSpPr>
                <p:pic>
                  <p:nvPicPr>
                    <p:cNvPr id="18" name="Imag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45804" y="2502463"/>
                      <a:ext cx="827120" cy="2322972"/>
                    </a:xfrm>
                    <a:prstGeom prst="rect">
                      <a:avLst/>
                    </a:prstGeom>
                  </p:spPr>
                </p:pic>
                <p:sp>
                  <p:nvSpPr>
                    <p:cNvPr id="19" name="ZoneTexte 22"/>
                    <p:cNvSpPr txBox="1"/>
                    <p:nvPr/>
                  </p:nvSpPr>
                  <p:spPr>
                    <a:xfrm rot="16200000">
                      <a:off x="9346309" y="3157235"/>
                      <a:ext cx="1826110" cy="644758"/>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sz="2000" dirty="0" smtClean="0">
                          <a:solidFill>
                            <a:schemeClr val="bg1"/>
                          </a:solidFill>
                          <a:ea typeface="Roboto Mono Light" panose="00000009000000000000" pitchFamily="49" charset="0"/>
                        </a:rPr>
                        <a:t>HABITUAL CARE</a:t>
                      </a:r>
                      <a:endParaRPr lang="fr-FR" sz="2000" dirty="0">
                        <a:solidFill>
                          <a:schemeClr val="bg1"/>
                        </a:solidFill>
                        <a:ea typeface="Roboto Mono Light" panose="00000009000000000000" pitchFamily="49" charset="0"/>
                      </a:endParaRPr>
                    </a:p>
                  </p:txBody>
                </p:sp>
              </p:grpSp>
              <p:sp>
                <p:nvSpPr>
                  <p:cNvPr id="17" name="object 27"/>
                  <p:cNvSpPr/>
                  <p:nvPr/>
                </p:nvSpPr>
                <p:spPr>
                  <a:xfrm rot="10800000">
                    <a:off x="9432117" y="2264229"/>
                    <a:ext cx="1601921" cy="2792430"/>
                  </a:xfrm>
                  <a:custGeom>
                    <a:avLst/>
                    <a:gdLst/>
                    <a:ahLst/>
                    <a:cxnLst/>
                    <a:rect l="l" t="t" r="r" b="b"/>
                    <a:pathLst>
                      <a:path w="795654" h="795655">
                        <a:moveTo>
                          <a:pt x="302666" y="795578"/>
                        </a:moveTo>
                        <a:lnTo>
                          <a:pt x="0" y="795578"/>
                        </a:lnTo>
                        <a:lnTo>
                          <a:pt x="0" y="0"/>
                        </a:lnTo>
                        <a:lnTo>
                          <a:pt x="287616" y="0"/>
                        </a:lnTo>
                      </a:path>
                      <a:path w="795654" h="795655">
                        <a:moveTo>
                          <a:pt x="475691" y="0"/>
                        </a:moveTo>
                        <a:lnTo>
                          <a:pt x="795566" y="0"/>
                        </a:lnTo>
                        <a:lnTo>
                          <a:pt x="795566" y="795578"/>
                        </a:lnTo>
                        <a:lnTo>
                          <a:pt x="486968" y="795578"/>
                        </a:lnTo>
                      </a:path>
                    </a:pathLst>
                  </a:custGeom>
                  <a:ln w="4660">
                    <a:solidFill>
                      <a:srgbClr val="2E3432"/>
                    </a:solidFill>
                  </a:ln>
                </p:spPr>
                <p:txBody>
                  <a:bodyPr wrap="square" lIns="0" tIns="0" rIns="0" bIns="0" rtlCol="0"/>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sz="2000">
                      <a:ea typeface="Roboto Mono Light" panose="00000009000000000000" pitchFamily="49" charset="0"/>
                    </a:endParaRPr>
                  </a:p>
                </p:txBody>
              </p:sp>
            </p:grpSp>
            <p:sp>
              <p:nvSpPr>
                <p:cNvPr id="15" name="ZoneTexte 2"/>
                <p:cNvSpPr txBox="1"/>
                <p:nvPr/>
              </p:nvSpPr>
              <p:spPr>
                <a:xfrm>
                  <a:off x="9122019" y="2316231"/>
                  <a:ext cx="2470589" cy="3060000"/>
                </a:xfrm>
                <a:prstGeom prst="rect">
                  <a:avLst/>
                </a:prstGeom>
                <a:solidFill>
                  <a:schemeClr val="bg1">
                    <a:alpha val="83000"/>
                  </a:schemeClr>
                </a:solid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sz="2000" dirty="0">
                    <a:ea typeface="Roboto Mono Light" panose="00000009000000000000" pitchFamily="49" charset="0"/>
                  </a:endParaRPr>
                </a:p>
              </p:txBody>
            </p:sp>
          </p:grpSp>
          <p:sp>
            <p:nvSpPr>
              <p:cNvPr id="13" name="ZoneTexte 24">
                <a:extLst>
                  <a:ext uri="{FF2B5EF4-FFF2-40B4-BE49-F238E27FC236}">
                    <a16:creationId xmlns:a16="http://schemas.microsoft.com/office/drawing/2014/main" id="{773DF8B9-CE38-4D36-85E8-BD2163DD577D}"/>
                  </a:ext>
                </a:extLst>
              </p:cNvPr>
              <p:cNvSpPr txBox="1"/>
              <p:nvPr/>
            </p:nvSpPr>
            <p:spPr>
              <a:xfrm>
                <a:off x="8629374" y="1757275"/>
                <a:ext cx="3459192" cy="707886"/>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sz="2000" dirty="0" smtClean="0">
                    <a:solidFill>
                      <a:srgbClr val="3E3E3E"/>
                    </a:solidFill>
                    <a:ea typeface="Roboto Mono Light" panose="00000009000000000000" pitchFamily="49" charset="0"/>
                  </a:rPr>
                  <a:t>Apply your usual care</a:t>
                </a:r>
                <a:endParaRPr lang="fr-FR" sz="2000" dirty="0">
                  <a:solidFill>
                    <a:srgbClr val="3E3E3E"/>
                  </a:solidFill>
                  <a:ea typeface="Roboto Mono Light" panose="00000009000000000000" pitchFamily="49" charset="0"/>
                </a:endParaRPr>
              </a:p>
              <a:p>
                <a:pPr algn="ctr">
                  <a:defRPr/>
                </a:pPr>
                <a:r>
                  <a:rPr lang="fr-FR" sz="2000" dirty="0" smtClean="0">
                    <a:solidFill>
                      <a:srgbClr val="3E3E3E"/>
                    </a:solidFill>
                    <a:ea typeface="Roboto Mono Light" panose="00000009000000000000" pitchFamily="49" charset="0"/>
                  </a:rPr>
                  <a:t>  </a:t>
                </a:r>
                <a:endParaRPr lang="fr-FR" sz="2000" dirty="0">
                  <a:solidFill>
                    <a:srgbClr val="3E3E3E"/>
                  </a:solidFill>
                  <a:ea typeface="Roboto Mono Light" panose="00000009000000000000" pitchFamily="49" charset="0"/>
                </a:endParaRPr>
              </a:p>
            </p:txBody>
          </p:sp>
        </p:grpSp>
        <p:sp>
          <p:nvSpPr>
            <p:cNvPr id="20" name="ZoneTexte 5"/>
            <p:cNvSpPr txBox="1"/>
            <p:nvPr/>
          </p:nvSpPr>
          <p:spPr>
            <a:xfrm>
              <a:off x="4012520" y="1804135"/>
              <a:ext cx="3757591" cy="707886"/>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sz="2000" dirty="0" smtClean="0">
                  <a:solidFill>
                    <a:srgbClr val="3E3E3E"/>
                  </a:solidFill>
                  <a:ea typeface="Roboto Mono Light" panose="00000009000000000000" pitchFamily="49" charset="0"/>
                </a:rPr>
                <a:t>Apply locally</a:t>
              </a:r>
            </a:p>
            <a:p>
              <a:pPr algn="ctr"/>
              <a:r>
                <a:rPr lang="fr-FR" sz="2000" dirty="0" smtClean="0">
                  <a:solidFill>
                    <a:srgbClr val="3E3E3E"/>
                  </a:solidFill>
                  <a:ea typeface="Roboto Mono Light" panose="00000009000000000000" pitchFamily="49" charset="0"/>
                </a:rPr>
                <a:t>morning and evening on clean skin</a:t>
              </a:r>
            </a:p>
          </p:txBody>
        </p:sp>
        <p:sp>
          <p:nvSpPr>
            <p:cNvPr id="21" name="ZoneTexte 19"/>
            <p:cNvSpPr txBox="1"/>
            <p:nvPr/>
          </p:nvSpPr>
          <p:spPr>
            <a:xfrm>
              <a:off x="4124239" y="3389478"/>
              <a:ext cx="609169" cy="400110"/>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2000" dirty="0" smtClean="0">
                  <a:ea typeface="Roboto Mono" panose="00000009000000000000" pitchFamily="49" charset="0"/>
                </a:rPr>
                <a:t>+</a:t>
              </a:r>
              <a:endParaRPr lang="fr-FR" sz="2000" dirty="0">
                <a:ea typeface="Roboto Mono" panose="00000009000000000000" pitchFamily="49" charset="0"/>
              </a:endParaRPr>
            </a:p>
          </p:txBody>
        </p:sp>
      </p:grpSp>
    </p:spTree>
    <p:extLst>
      <p:ext uri="{BB962C8B-B14F-4D97-AF65-F5344CB8AC3E}">
        <p14:creationId xmlns:p14="http://schemas.microsoft.com/office/powerpoint/2010/main" val="2270612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randombar(horizontal)">
                                      <p:cBhvr>
                                        <p:cTn id="12"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56839" y="3429000"/>
            <a:ext cx="11441151" cy="816312"/>
          </a:xfrm>
        </p:spPr>
        <p:txBody>
          <a:bodyPr/>
          <a:lstStyle/>
          <a:p>
            <a:r>
              <a:rPr lang="fr-FR" dirty="0">
                <a:latin typeface="KyivType Sans2" panose="00000500000000000000" charset="0"/>
              </a:rPr>
              <a:t>Imperfections, </a:t>
            </a:r>
            <a:br>
              <a:rPr lang="fr-FR" dirty="0">
                <a:latin typeface="KyivType Sans2" panose="00000500000000000000" charset="0"/>
              </a:rPr>
            </a:br>
            <a:r>
              <a:rPr lang="fr-FR" dirty="0">
                <a:latin typeface="KyivType Sans2" panose="00000500000000000000" charset="0"/>
              </a:rPr>
              <a:t>a universal concern </a:t>
            </a:r>
            <a:endParaRPr lang="fr-FR" dirty="0"/>
          </a:p>
        </p:txBody>
      </p:sp>
    </p:spTree>
    <p:extLst>
      <p:ext uri="{BB962C8B-B14F-4D97-AF65-F5344CB8AC3E}">
        <p14:creationId xmlns:p14="http://schemas.microsoft.com/office/powerpoint/2010/main" val="43124753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Autofit/>
          </a:bodyPr>
          <a:lstStyle/>
          <a:p>
            <a:r>
              <a:rPr lang="fr-FR" sz="4800" dirty="0">
                <a:solidFill>
                  <a:srgbClr val="3E3E3E"/>
                </a:solidFill>
                <a:latin typeface="KyivType Sans2" panose="00000500000000000000" charset="0"/>
              </a:rPr>
              <a:t>Which product, </a:t>
            </a:r>
            <a:br>
              <a:rPr lang="fr-FR" sz="4800" dirty="0">
                <a:solidFill>
                  <a:srgbClr val="3E3E3E"/>
                </a:solidFill>
                <a:latin typeface="KyivType Sans2" panose="00000500000000000000" charset="0"/>
              </a:rPr>
            </a:br>
            <a:r>
              <a:rPr lang="fr-FR" sz="4800" dirty="0">
                <a:solidFill>
                  <a:srgbClr val="3E3E3E"/>
                </a:solidFill>
                <a:latin typeface="KyivType Sans2" panose="00000500000000000000" charset="0"/>
              </a:rPr>
              <a:t>for which imperfection? </a:t>
            </a:r>
            <a:endParaRPr lang="fr-FR" sz="4800" dirty="0"/>
          </a:p>
        </p:txBody>
      </p:sp>
    </p:spTree>
    <p:extLst>
      <p:ext uri="{BB962C8B-B14F-4D97-AF65-F5344CB8AC3E}">
        <p14:creationId xmlns:p14="http://schemas.microsoft.com/office/powerpoint/2010/main" val="32160564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eau 9"/>
          <p:cNvGraphicFramePr>
            <a:graphicFrameLocks noGrp="1"/>
          </p:cNvGraphicFramePr>
          <p:nvPr>
            <p:extLst>
              <p:ext uri="{D42A27DB-BD31-4B8C-83A1-F6EECF244321}">
                <p14:modId xmlns:p14="http://schemas.microsoft.com/office/powerpoint/2010/main" val="2138918939"/>
              </p:ext>
            </p:extLst>
          </p:nvPr>
        </p:nvGraphicFramePr>
        <p:xfrm>
          <a:off x="131653" y="813464"/>
          <a:ext cx="11855670" cy="4945487"/>
        </p:xfrm>
        <a:graphic>
          <a:graphicData uri="http://schemas.openxmlformats.org/drawingml/2006/table">
            <a:tbl>
              <a:tblPr firstRow="1" bandRow="1">
                <a:tableStyleId>{5C22544A-7EE6-4342-B048-85BDC9FD1C3A}</a:tableStyleId>
              </a:tblPr>
              <a:tblGrid>
                <a:gridCol w="1902372">
                  <a:extLst>
                    <a:ext uri="{9D8B030D-6E8A-4147-A177-3AD203B41FA5}">
                      <a16:colId xmlns:a16="http://schemas.microsoft.com/office/drawing/2014/main" val="4227854834"/>
                    </a:ext>
                  </a:extLst>
                </a:gridCol>
                <a:gridCol w="2648607">
                  <a:extLst>
                    <a:ext uri="{9D8B030D-6E8A-4147-A177-3AD203B41FA5}">
                      <a16:colId xmlns:a16="http://schemas.microsoft.com/office/drawing/2014/main" val="265063434"/>
                    </a:ext>
                  </a:extLst>
                </a:gridCol>
                <a:gridCol w="2438400">
                  <a:extLst>
                    <a:ext uri="{9D8B030D-6E8A-4147-A177-3AD203B41FA5}">
                      <a16:colId xmlns:a16="http://schemas.microsoft.com/office/drawing/2014/main" val="1533024105"/>
                    </a:ext>
                  </a:extLst>
                </a:gridCol>
                <a:gridCol w="2495157">
                  <a:extLst>
                    <a:ext uri="{9D8B030D-6E8A-4147-A177-3AD203B41FA5}">
                      <a16:colId xmlns:a16="http://schemas.microsoft.com/office/drawing/2014/main" val="3588848760"/>
                    </a:ext>
                  </a:extLst>
                </a:gridCol>
                <a:gridCol w="2371134">
                  <a:extLst>
                    <a:ext uri="{9D8B030D-6E8A-4147-A177-3AD203B41FA5}">
                      <a16:colId xmlns:a16="http://schemas.microsoft.com/office/drawing/2014/main" val="66845929"/>
                    </a:ext>
                  </a:extLst>
                </a:gridCol>
              </a:tblGrid>
              <a:tr h="848337">
                <a:tc>
                  <a:txBody>
                    <a:bodyPr/>
                    <a:lstStyle/>
                    <a:p>
                      <a:r>
                        <a:rPr lang="fr-FR" dirty="0" smtClean="0">
                          <a:solidFill>
                            <a:srgbClr val="3E3E3E"/>
                          </a:solidFill>
                          <a:latin typeface="KyivType Sans Medium2"/>
                        </a:rPr>
                        <a:t>Indications</a:t>
                      </a:r>
                      <a:endParaRPr lang="fr-FR" dirty="0">
                        <a:solidFill>
                          <a:srgbClr val="3E3E3E"/>
                        </a:solidFill>
                        <a:latin typeface="KyivType Sans Medium2"/>
                      </a:endParaRP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Bef>
                          <a:spcPts val="0"/>
                        </a:spcBef>
                        <a:spcAft>
                          <a:spcPts val="0"/>
                        </a:spcAft>
                      </a:pPr>
                      <a:r>
                        <a:rPr lang="fr-FR" sz="1400" dirty="0">
                          <a:solidFill>
                            <a:srgbClr val="3E3E3E"/>
                          </a:solidFill>
                          <a:effectLst/>
                          <a:latin typeface="Roboto" panose="02000000000000000000" pitchFamily="2" charset="0"/>
                          <a:ea typeface="Roboto" panose="02000000000000000000" pitchFamily="2" charset="0"/>
                          <a:cs typeface="Times New Roman" panose="02020603050405020304" pitchFamily="18" charset="0"/>
                        </a:rPr>
                        <a:t>Mild </a:t>
                      </a:r>
                      <a:r>
                        <a:rPr lang="fr-FR" sz="1400" dirty="0" smtClean="0">
                          <a:solidFill>
                            <a:srgbClr val="3E3E3E"/>
                          </a:solidFill>
                          <a:effectLst/>
                          <a:latin typeface="Roboto" panose="02000000000000000000" pitchFamily="2" charset="0"/>
                          <a:ea typeface="Roboto" panose="02000000000000000000" pitchFamily="2" charset="0"/>
                          <a:cs typeface="Times New Roman" panose="02020603050405020304" pitchFamily="18" charset="0"/>
                        </a:rPr>
                        <a:t>&amp; </a:t>
                      </a:r>
                      <a:r>
                        <a:rPr lang="fr-FR" sz="1400" dirty="0">
                          <a:solidFill>
                            <a:srgbClr val="3E3E3E"/>
                          </a:solidFill>
                          <a:effectLst/>
                          <a:latin typeface="Roboto" panose="02000000000000000000" pitchFamily="2" charset="0"/>
                          <a:ea typeface="Roboto" panose="02000000000000000000" pitchFamily="2" charset="0"/>
                          <a:cs typeface="Times New Roman" panose="02020603050405020304" pitchFamily="18" charset="0"/>
                        </a:rPr>
                        <a:t>early stage blemishes</a:t>
                      </a:r>
                    </a:p>
                    <a:p>
                      <a:pPr algn="ctr">
                        <a:lnSpc>
                          <a:spcPct val="100000"/>
                        </a:lnSpc>
                        <a:spcBef>
                          <a:spcPts val="0"/>
                        </a:spcBef>
                        <a:spcAft>
                          <a:spcPts val="0"/>
                        </a:spcAft>
                      </a:pPr>
                      <a:r>
                        <a:rPr lang="fr-FR" sz="1400" dirty="0">
                          <a:solidFill>
                            <a:srgbClr val="3E3E3E"/>
                          </a:solidFill>
                          <a:effectLst/>
                          <a:latin typeface="Roboto" panose="02000000000000000000" pitchFamily="2" charset="0"/>
                          <a:ea typeface="Roboto" panose="02000000000000000000" pitchFamily="2" charset="0"/>
                          <a:cs typeface="Times New Roman" panose="02020603050405020304" pitchFamily="18" charset="0"/>
                        </a:rPr>
                        <a:t>Sebum regulation </a:t>
                      </a:r>
                    </a:p>
                    <a:p>
                      <a:pPr marL="0" algn="ctr" defTabSz="914400" rtl="0" eaLnBrk="1" latinLnBrk="0" hangingPunct="1">
                        <a:lnSpc>
                          <a:spcPct val="100000"/>
                        </a:lnSpc>
                        <a:spcBef>
                          <a:spcPts val="0"/>
                        </a:spcBef>
                        <a:spcAft>
                          <a:spcPts val="0"/>
                        </a:spcAft>
                      </a:pPr>
                      <a:r>
                        <a:rPr lang="fr-FR" sz="1400" b="1" kern="1200" dirty="0" smtClean="0">
                          <a:solidFill>
                            <a:srgbClr val="3E3E3E"/>
                          </a:solidFill>
                          <a:effectLst/>
                          <a:latin typeface="Roboto" panose="02000000000000000000" pitchFamily="2" charset="0"/>
                          <a:ea typeface="Roboto" panose="02000000000000000000" pitchFamily="2" charset="0"/>
                          <a:cs typeface="Times New Roman" panose="02020603050405020304" pitchFamily="18" charset="0"/>
                        </a:rPr>
                        <a:t>Intergenerational </a:t>
                      </a:r>
                      <a:r>
                        <a:rPr lang="fr-FR" sz="1400" b="1" kern="1200" baseline="0" dirty="0" smtClean="0">
                          <a:solidFill>
                            <a:srgbClr val="3E3E3E"/>
                          </a:solidFill>
                          <a:effectLst/>
                          <a:latin typeface="Roboto" panose="02000000000000000000" pitchFamily="2" charset="0"/>
                          <a:ea typeface="Roboto" panose="02000000000000000000" pitchFamily="2" charset="0"/>
                          <a:cs typeface="Times New Roman" panose="02020603050405020304" pitchFamily="18" charset="0"/>
                        </a:rPr>
                        <a:t>&amp; mixed</a:t>
                      </a:r>
                      <a:endParaRPr lang="fr-FR" sz="1400" b="1" kern="1200" dirty="0">
                        <a:solidFill>
                          <a:srgbClr val="3E3E3E"/>
                        </a:solidFill>
                        <a:effectLst/>
                        <a:latin typeface="Roboto" panose="02000000000000000000" pitchFamily="2" charset="0"/>
                        <a:ea typeface="Roboto" panose="02000000000000000000" pitchFamily="2" charset="0"/>
                        <a:cs typeface="Times New Roman" panose="02020603050405020304" pitchFamily="18" charset="0"/>
                      </a:endParaRPr>
                    </a:p>
                  </a:txBody>
                  <a:tcPr marL="89535" marR="895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Bef>
                          <a:spcPts val="0"/>
                        </a:spcBef>
                        <a:spcAft>
                          <a:spcPts val="0"/>
                        </a:spcAft>
                      </a:pPr>
                      <a:r>
                        <a:rPr lang="fr-FR" sz="1400" dirty="0">
                          <a:solidFill>
                            <a:srgbClr val="3E3E3E"/>
                          </a:solidFill>
                          <a:effectLst/>
                          <a:latin typeface="Roboto" panose="02000000000000000000" pitchFamily="2" charset="0"/>
                          <a:ea typeface="Roboto" panose="02000000000000000000" pitchFamily="2" charset="0"/>
                          <a:cs typeface="Times New Roman" panose="02020603050405020304" pitchFamily="18" charset="0"/>
                        </a:rPr>
                        <a:t>Severe </a:t>
                      </a:r>
                      <a:r>
                        <a:rPr lang="fr-FR" sz="1400" dirty="0" smtClean="0">
                          <a:solidFill>
                            <a:srgbClr val="3E3E3E"/>
                          </a:solidFill>
                          <a:effectLst/>
                          <a:latin typeface="Roboto" panose="02000000000000000000" pitchFamily="2" charset="0"/>
                          <a:ea typeface="Roboto" panose="02000000000000000000" pitchFamily="2" charset="0"/>
                          <a:cs typeface="Times New Roman" panose="02020603050405020304" pitchFamily="18" charset="0"/>
                        </a:rPr>
                        <a:t>&amp; </a:t>
                      </a:r>
                      <a:r>
                        <a:rPr lang="fr-FR" sz="1400" dirty="0">
                          <a:solidFill>
                            <a:srgbClr val="3E3E3E"/>
                          </a:solidFill>
                          <a:effectLst/>
                          <a:latin typeface="Roboto" panose="02000000000000000000" pitchFamily="2" charset="0"/>
                          <a:ea typeface="Roboto" panose="02000000000000000000" pitchFamily="2" charset="0"/>
                          <a:cs typeface="Times New Roman" panose="02020603050405020304" pitchFamily="18" charset="0"/>
                        </a:rPr>
                        <a:t>long-lasting localized blemishes</a:t>
                      </a:r>
                    </a:p>
                    <a:p>
                      <a:pPr marL="0" algn="ctr" defTabSz="914400" rtl="0" eaLnBrk="1" latinLnBrk="0" hangingPunct="1">
                        <a:lnSpc>
                          <a:spcPct val="100000"/>
                        </a:lnSpc>
                        <a:spcBef>
                          <a:spcPts val="0"/>
                        </a:spcBef>
                        <a:spcAft>
                          <a:spcPts val="0"/>
                        </a:spcAft>
                      </a:pPr>
                      <a:endParaRPr lang="fr-FR" sz="1400" b="1" kern="1200" dirty="0" smtClean="0">
                        <a:solidFill>
                          <a:srgbClr val="3E3E3E"/>
                        </a:solidFill>
                        <a:effectLst/>
                        <a:latin typeface="Roboto" panose="02000000000000000000" pitchFamily="2" charset="0"/>
                        <a:ea typeface="Roboto" panose="02000000000000000000" pitchFamily="2" charset="0"/>
                        <a:cs typeface="Times New Roman" panose="02020603050405020304" pitchFamily="18" charset="0"/>
                      </a:endParaRPr>
                    </a:p>
                    <a:p>
                      <a:pPr marL="0" algn="ctr" defTabSz="914400" rtl="0" eaLnBrk="1" latinLnBrk="0" hangingPunct="1">
                        <a:lnSpc>
                          <a:spcPct val="100000"/>
                        </a:lnSpc>
                        <a:spcBef>
                          <a:spcPts val="0"/>
                        </a:spcBef>
                        <a:spcAft>
                          <a:spcPts val="0"/>
                        </a:spcAft>
                      </a:pPr>
                      <a:r>
                        <a:rPr lang="fr-FR" sz="1400" b="1" kern="1200" dirty="0" smtClean="0">
                          <a:solidFill>
                            <a:srgbClr val="3E3E3E"/>
                          </a:solidFill>
                          <a:effectLst/>
                          <a:latin typeface="Roboto" panose="02000000000000000000" pitchFamily="2" charset="0"/>
                          <a:ea typeface="Roboto" panose="02000000000000000000" pitchFamily="2" charset="0"/>
                          <a:cs typeface="Times New Roman" panose="02020603050405020304" pitchFamily="18" charset="0"/>
                        </a:rPr>
                        <a:t>Intergenerational </a:t>
                      </a:r>
                      <a:r>
                        <a:rPr lang="fr-FR" sz="1400" b="1" kern="1200" baseline="0" dirty="0" smtClean="0">
                          <a:solidFill>
                            <a:srgbClr val="3E3E3E"/>
                          </a:solidFill>
                          <a:effectLst/>
                          <a:latin typeface="Roboto" panose="02000000000000000000" pitchFamily="2" charset="0"/>
                          <a:ea typeface="Roboto" panose="02000000000000000000" pitchFamily="2" charset="0"/>
                          <a:cs typeface="Times New Roman" panose="02020603050405020304" pitchFamily="18" charset="0"/>
                        </a:rPr>
                        <a:t>&amp; mixed</a:t>
                      </a:r>
                      <a:endParaRPr lang="fr-FR" sz="1400" b="1" kern="1200" dirty="0">
                        <a:solidFill>
                          <a:srgbClr val="3E3E3E"/>
                        </a:solidFill>
                        <a:effectLst/>
                        <a:latin typeface="Roboto" panose="02000000000000000000" pitchFamily="2" charset="0"/>
                        <a:ea typeface="Roboto" panose="02000000000000000000" pitchFamily="2" charset="0"/>
                        <a:cs typeface="Times New Roman" panose="02020603050405020304" pitchFamily="18" charset="0"/>
                      </a:endParaRPr>
                    </a:p>
                  </a:txBody>
                  <a:tcPr marL="89535" marR="895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latinLnBrk="0" hangingPunct="1">
                        <a:lnSpc>
                          <a:spcPct val="100000"/>
                        </a:lnSpc>
                        <a:spcBef>
                          <a:spcPts val="0"/>
                        </a:spcBef>
                        <a:spcAft>
                          <a:spcPts val="0"/>
                        </a:spcAft>
                      </a:pPr>
                      <a:r>
                        <a:rPr lang="fr-FR" sz="1400" b="1" kern="1200" dirty="0">
                          <a:solidFill>
                            <a:srgbClr val="3E3E3E"/>
                          </a:solidFill>
                          <a:effectLst/>
                          <a:latin typeface="Roboto" panose="02000000000000000000" pitchFamily="2" charset="0"/>
                          <a:ea typeface="Roboto" panose="02000000000000000000" pitchFamily="2" charset="0"/>
                          <a:cs typeface="Times New Roman" panose="02020603050405020304" pitchFamily="18" charset="0"/>
                        </a:rPr>
                        <a:t>Severe </a:t>
                      </a:r>
                      <a:r>
                        <a:rPr lang="fr-FR" sz="1400" b="1" kern="1200" dirty="0" smtClean="0">
                          <a:solidFill>
                            <a:srgbClr val="3E3E3E"/>
                          </a:solidFill>
                          <a:effectLst/>
                          <a:latin typeface="Roboto" panose="02000000000000000000" pitchFamily="2" charset="0"/>
                          <a:ea typeface="Roboto" panose="02000000000000000000" pitchFamily="2" charset="0"/>
                          <a:cs typeface="Times New Roman" panose="02020603050405020304" pitchFamily="18" charset="0"/>
                        </a:rPr>
                        <a:t>&amp; </a:t>
                      </a:r>
                      <a:r>
                        <a:rPr lang="fr-FR" sz="1400" b="1" kern="1200" dirty="0">
                          <a:solidFill>
                            <a:srgbClr val="3E3E3E"/>
                          </a:solidFill>
                          <a:effectLst/>
                          <a:latin typeface="Roboto" panose="02000000000000000000" pitchFamily="2" charset="0"/>
                          <a:ea typeface="Roboto" panose="02000000000000000000" pitchFamily="2" charset="0"/>
                          <a:cs typeface="Times New Roman" panose="02020603050405020304" pitchFamily="18" charset="0"/>
                        </a:rPr>
                        <a:t>long-lasting blemishes, extensive</a:t>
                      </a:r>
                    </a:p>
                    <a:p>
                      <a:pPr marL="0" algn="ctr" defTabSz="914400" rtl="0" eaLnBrk="1" latinLnBrk="0" hangingPunct="1">
                        <a:lnSpc>
                          <a:spcPct val="100000"/>
                        </a:lnSpc>
                        <a:spcBef>
                          <a:spcPts val="0"/>
                        </a:spcBef>
                        <a:spcAft>
                          <a:spcPts val="0"/>
                        </a:spcAft>
                      </a:pPr>
                      <a:endParaRPr lang="fr-FR" sz="1400" b="1" kern="1200" dirty="0" smtClean="0">
                        <a:solidFill>
                          <a:srgbClr val="3E3E3E"/>
                        </a:solidFill>
                        <a:effectLst/>
                        <a:latin typeface="Roboto" panose="02000000000000000000" pitchFamily="2" charset="0"/>
                        <a:ea typeface="Roboto" panose="02000000000000000000" pitchFamily="2" charset="0"/>
                        <a:cs typeface="Times New Roman" panose="02020603050405020304" pitchFamily="18" charset="0"/>
                      </a:endParaRPr>
                    </a:p>
                    <a:p>
                      <a:pPr marL="0" algn="ctr" defTabSz="914400" rtl="0" eaLnBrk="1" latinLnBrk="0" hangingPunct="1">
                        <a:lnSpc>
                          <a:spcPct val="100000"/>
                        </a:lnSpc>
                        <a:spcBef>
                          <a:spcPts val="0"/>
                        </a:spcBef>
                        <a:spcAft>
                          <a:spcPts val="0"/>
                        </a:spcAft>
                      </a:pPr>
                      <a:r>
                        <a:rPr lang="fr-FR" sz="1400" b="1" kern="1200" dirty="0" smtClean="0">
                          <a:solidFill>
                            <a:srgbClr val="3E3E3E"/>
                          </a:solidFill>
                          <a:effectLst/>
                          <a:latin typeface="Roboto" panose="02000000000000000000" pitchFamily="2" charset="0"/>
                          <a:ea typeface="Roboto" panose="02000000000000000000" pitchFamily="2" charset="0"/>
                          <a:cs typeface="Times New Roman" panose="02020603050405020304" pitchFamily="18" charset="0"/>
                        </a:rPr>
                        <a:t>Intergenerational </a:t>
                      </a:r>
                      <a:r>
                        <a:rPr lang="fr-FR" sz="1400" b="1" kern="1200" baseline="0" dirty="0" smtClean="0">
                          <a:solidFill>
                            <a:srgbClr val="3E3E3E"/>
                          </a:solidFill>
                          <a:effectLst/>
                          <a:latin typeface="Roboto" panose="02000000000000000000" pitchFamily="2" charset="0"/>
                          <a:ea typeface="Roboto" panose="02000000000000000000" pitchFamily="2" charset="0"/>
                          <a:cs typeface="Times New Roman" panose="02020603050405020304" pitchFamily="18" charset="0"/>
                        </a:rPr>
                        <a:t>&amp; mixed</a:t>
                      </a:r>
                      <a:endParaRPr lang="fr-FR" sz="1400" b="1" kern="1200" dirty="0">
                        <a:solidFill>
                          <a:srgbClr val="3E3E3E"/>
                        </a:solidFill>
                        <a:effectLst/>
                        <a:latin typeface="Roboto" panose="02000000000000000000" pitchFamily="2" charset="0"/>
                        <a:ea typeface="Roboto" panose="02000000000000000000" pitchFamily="2" charset="0"/>
                        <a:cs typeface="Times New Roman" panose="02020603050405020304" pitchFamily="18" charset="0"/>
                      </a:endParaRPr>
                    </a:p>
                  </a:txBody>
                  <a:tcPr marL="89535" marR="895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latinLnBrk="0" hangingPunct="1">
                        <a:lnSpc>
                          <a:spcPct val="100000"/>
                        </a:lnSpc>
                        <a:spcBef>
                          <a:spcPts val="0"/>
                        </a:spcBef>
                        <a:spcAft>
                          <a:spcPts val="0"/>
                        </a:spcAft>
                      </a:pPr>
                      <a:r>
                        <a:rPr lang="fr-FR" sz="1400" b="1" kern="1200" dirty="0">
                          <a:solidFill>
                            <a:srgbClr val="3E3E3E"/>
                          </a:solidFill>
                          <a:effectLst/>
                          <a:latin typeface="Roboto" panose="02000000000000000000" pitchFamily="2" charset="0"/>
                          <a:ea typeface="Roboto" panose="02000000000000000000" pitchFamily="2" charset="0"/>
                          <a:cs typeface="Times New Roman" panose="02020603050405020304" pitchFamily="18" charset="0"/>
                        </a:rPr>
                        <a:t>Severe </a:t>
                      </a:r>
                      <a:r>
                        <a:rPr lang="fr-FR" sz="1400" b="1" kern="1200" dirty="0" smtClean="0">
                          <a:solidFill>
                            <a:srgbClr val="3E3E3E"/>
                          </a:solidFill>
                          <a:effectLst/>
                          <a:latin typeface="Roboto" panose="02000000000000000000" pitchFamily="2" charset="0"/>
                          <a:ea typeface="Roboto" panose="02000000000000000000" pitchFamily="2" charset="0"/>
                          <a:cs typeface="Times New Roman" panose="02020603050405020304" pitchFamily="18" charset="0"/>
                        </a:rPr>
                        <a:t>&amp; long-lasting</a:t>
                      </a:r>
                      <a:r>
                        <a:rPr lang="fr-FR" sz="1400" b="1" kern="1200" dirty="0">
                          <a:solidFill>
                            <a:srgbClr val="3E3E3E"/>
                          </a:solidFill>
                          <a:effectLst/>
                          <a:latin typeface="Roboto" panose="02000000000000000000" pitchFamily="2" charset="0"/>
                          <a:ea typeface="Roboto" panose="02000000000000000000" pitchFamily="2" charset="0"/>
                          <a:cs typeface="Times New Roman" panose="02020603050405020304" pitchFamily="18" charset="0"/>
                        </a:rPr>
                        <a:t>, extensive </a:t>
                      </a:r>
                      <a:r>
                        <a:rPr lang="fr-FR" sz="1400" b="1" kern="1200" dirty="0" smtClean="0">
                          <a:solidFill>
                            <a:srgbClr val="3E3E3E"/>
                          </a:solidFill>
                          <a:effectLst/>
                          <a:latin typeface="Roboto" panose="02000000000000000000" pitchFamily="2" charset="0"/>
                          <a:ea typeface="Roboto" panose="02000000000000000000" pitchFamily="2" charset="0"/>
                          <a:cs typeface="Times New Roman" panose="02020603050405020304" pitchFamily="18" charset="0"/>
                        </a:rPr>
                        <a:t>&amp; </a:t>
                      </a:r>
                      <a:r>
                        <a:rPr lang="fr-FR" sz="1400" b="1" kern="1200" dirty="0">
                          <a:solidFill>
                            <a:srgbClr val="3E3E3E"/>
                          </a:solidFill>
                          <a:effectLst/>
                          <a:latin typeface="Roboto" panose="02000000000000000000" pitchFamily="2" charset="0"/>
                          <a:ea typeface="Roboto" panose="02000000000000000000" pitchFamily="2" charset="0"/>
                          <a:cs typeface="Times New Roman" panose="02020603050405020304" pitchFamily="18" charset="0"/>
                        </a:rPr>
                        <a:t>localized blemishes</a:t>
                      </a:r>
                    </a:p>
                    <a:p>
                      <a:pPr marL="0" algn="ctr" defTabSz="914400" rtl="0" eaLnBrk="1" latinLnBrk="0" hangingPunct="1">
                        <a:lnSpc>
                          <a:spcPct val="100000"/>
                        </a:lnSpc>
                        <a:spcBef>
                          <a:spcPts val="0"/>
                        </a:spcBef>
                        <a:spcAft>
                          <a:spcPts val="0"/>
                        </a:spcAft>
                      </a:pPr>
                      <a:r>
                        <a:rPr lang="fr-FR" sz="1400" b="1" kern="1200" dirty="0" smtClean="0">
                          <a:solidFill>
                            <a:srgbClr val="3E3E3E"/>
                          </a:solidFill>
                          <a:effectLst/>
                          <a:latin typeface="Roboto" panose="02000000000000000000" pitchFamily="2" charset="0"/>
                          <a:ea typeface="Roboto" panose="02000000000000000000" pitchFamily="2" charset="0"/>
                          <a:cs typeface="Times New Roman" panose="02020603050405020304" pitchFamily="18" charset="0"/>
                        </a:rPr>
                        <a:t>Intergenerational </a:t>
                      </a:r>
                      <a:r>
                        <a:rPr lang="fr-FR" sz="1400" b="1" kern="1200" baseline="0" dirty="0" smtClean="0">
                          <a:solidFill>
                            <a:srgbClr val="3E3E3E"/>
                          </a:solidFill>
                          <a:effectLst/>
                          <a:latin typeface="Roboto" panose="02000000000000000000" pitchFamily="2" charset="0"/>
                          <a:ea typeface="Roboto" panose="02000000000000000000" pitchFamily="2" charset="0"/>
                          <a:cs typeface="Times New Roman" panose="02020603050405020304" pitchFamily="18" charset="0"/>
                        </a:rPr>
                        <a:t>&amp; mixed</a:t>
                      </a:r>
                      <a:endParaRPr lang="fr-FR" sz="1400" b="1" kern="1200" dirty="0">
                        <a:solidFill>
                          <a:srgbClr val="3E3E3E"/>
                        </a:solidFill>
                        <a:effectLst/>
                        <a:latin typeface="Roboto" panose="02000000000000000000" pitchFamily="2" charset="0"/>
                        <a:ea typeface="Roboto" panose="02000000000000000000" pitchFamily="2" charset="0"/>
                        <a:cs typeface="Times New Roman" panose="02020603050405020304" pitchFamily="18" charset="0"/>
                      </a:endParaRPr>
                    </a:p>
                  </a:txBody>
                  <a:tcPr marL="33020" marR="33020" marT="0" marB="0">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59139443"/>
                  </a:ext>
                </a:extLst>
              </a:tr>
              <a:tr h="363573">
                <a:tc gridSpan="5">
                  <a:txBody>
                    <a:bodyPr/>
                    <a:lstStyle/>
                    <a:p>
                      <a:endParaRPr lang="fr-FR" dirty="0">
                        <a:solidFill>
                          <a:srgbClr val="3E3E3E"/>
                        </a:solidFill>
                        <a:latin typeface="KyivType Sans Medium2"/>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pPr marL="0" algn="ctr" defTabSz="914400" rtl="0" eaLnBrk="1" latinLnBrk="0" hangingPunct="1">
                        <a:lnSpc>
                          <a:spcPct val="100000"/>
                        </a:lnSpc>
                        <a:spcBef>
                          <a:spcPts val="0"/>
                        </a:spcBef>
                        <a:spcAft>
                          <a:spcPts val="0"/>
                        </a:spcAft>
                      </a:pPr>
                      <a:endParaRPr lang="fr-FR" sz="1400" b="1" kern="1200" dirty="0">
                        <a:solidFill>
                          <a:srgbClr val="3E3E3E"/>
                        </a:solidFill>
                        <a:effectLst/>
                        <a:latin typeface="Roboto" panose="02000000000000000000" pitchFamily="2" charset="0"/>
                        <a:ea typeface="Roboto" panose="02000000000000000000" pitchFamily="2" charset="0"/>
                        <a:cs typeface="Times New Roman" panose="02020603050405020304" pitchFamily="18" charset="0"/>
                      </a:endParaRPr>
                    </a:p>
                  </a:txBody>
                  <a:tcPr marL="33020" marR="33020"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11288816"/>
                  </a:ext>
                </a:extLst>
              </a:tr>
              <a:tr h="515062">
                <a:tc rowSpan="2">
                  <a:txBody>
                    <a:bodyPr/>
                    <a:lstStyle/>
                    <a:p>
                      <a:r>
                        <a:rPr lang="fr-FR" dirty="0" smtClean="0">
                          <a:solidFill>
                            <a:srgbClr val="3E3E3E"/>
                          </a:solidFill>
                          <a:latin typeface="KyivType Sans Medium2"/>
                        </a:rPr>
                        <a:t>Use</a:t>
                      </a:r>
                      <a:endParaRPr lang="fr-FR" dirty="0">
                        <a:solidFill>
                          <a:srgbClr val="3E3E3E"/>
                        </a:solidFill>
                        <a:latin typeface="KyivType Sans Medium2"/>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Bef>
                          <a:spcPts val="0"/>
                        </a:spcBef>
                      </a:pPr>
                      <a:r>
                        <a:rPr lang="fr-FR" sz="1400" dirty="0" smtClean="0">
                          <a:solidFill>
                            <a:srgbClr val="3E3E3E"/>
                          </a:solidFill>
                          <a:latin typeface="Roboto" panose="02000000000000000000" pitchFamily="2" charset="0"/>
                          <a:ea typeface="Roboto" panose="02000000000000000000" pitchFamily="2" charset="0"/>
                        </a:rPr>
                        <a:t>At home</a:t>
                      </a:r>
                      <a:endParaRPr lang="fr-FR" sz="1400" dirty="0">
                        <a:solidFill>
                          <a:srgbClr val="3E3E3E"/>
                        </a:solidFill>
                        <a:latin typeface="Roboto" panose="02000000000000000000" pitchFamily="2" charset="0"/>
                        <a:ea typeface="Roboto" panose="020000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400" dirty="0" smtClean="0">
                          <a:solidFill>
                            <a:srgbClr val="3E3E3E"/>
                          </a:solidFill>
                          <a:latin typeface="Roboto" panose="02000000000000000000" pitchFamily="2" charset="0"/>
                          <a:ea typeface="Roboto" panose="02000000000000000000" pitchFamily="2" charset="0"/>
                        </a:rPr>
                        <a:t>Nomadic &amp; at home</a:t>
                      </a:r>
                    </a:p>
                    <a:p>
                      <a:pPr algn="ctr">
                        <a:spcBef>
                          <a:spcPts val="0"/>
                        </a:spcBef>
                      </a:pPr>
                      <a:endParaRPr lang="fr-FR" sz="1400" dirty="0">
                        <a:solidFill>
                          <a:srgbClr val="3E3E3E"/>
                        </a:solidFill>
                        <a:latin typeface="Roboto" panose="02000000000000000000" pitchFamily="2" charset="0"/>
                        <a:ea typeface="Roboto" panose="020000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400" dirty="0" smtClean="0">
                          <a:solidFill>
                            <a:srgbClr val="3E3E3E"/>
                          </a:solidFill>
                          <a:latin typeface="Roboto" panose="02000000000000000000" pitchFamily="2" charset="0"/>
                          <a:ea typeface="Roboto" panose="02000000000000000000" pitchFamily="2" charset="0"/>
                        </a:rPr>
                        <a:t>At home</a:t>
                      </a:r>
                    </a:p>
                    <a:p>
                      <a:pPr algn="ctr">
                        <a:spcBef>
                          <a:spcPts val="0"/>
                        </a:spcBef>
                      </a:pPr>
                      <a:endParaRPr lang="fr-FR" sz="1400" dirty="0">
                        <a:solidFill>
                          <a:srgbClr val="3E3E3E"/>
                        </a:solidFill>
                        <a:latin typeface="Roboto" panose="02000000000000000000" pitchFamily="2" charset="0"/>
                        <a:ea typeface="Roboto" panose="020000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400" dirty="0" smtClean="0">
                          <a:solidFill>
                            <a:srgbClr val="3E3E3E"/>
                          </a:solidFill>
                          <a:latin typeface="Roboto" panose="02000000000000000000" pitchFamily="2" charset="0"/>
                          <a:ea typeface="Roboto" panose="02000000000000000000" pitchFamily="2" charset="0"/>
                        </a:rPr>
                        <a:t>At home</a:t>
                      </a:r>
                    </a:p>
                    <a:p>
                      <a:pPr algn="ctr">
                        <a:spcBef>
                          <a:spcPts val="0"/>
                        </a:spcBef>
                      </a:pPr>
                      <a:endParaRPr lang="fr-FR" sz="1400" dirty="0">
                        <a:solidFill>
                          <a:srgbClr val="3E3E3E"/>
                        </a:solidFill>
                        <a:latin typeface="Roboto" panose="02000000000000000000" pitchFamily="2" charset="0"/>
                        <a:ea typeface="Roboto" panose="02000000000000000000" pitchFamily="2"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84908679"/>
                  </a:ext>
                </a:extLst>
              </a:tr>
              <a:tr h="1023591">
                <a:tc vMerge="1">
                  <a:txBody>
                    <a:bodyPr/>
                    <a:lstStyle/>
                    <a:p>
                      <a:endParaRPr lang="fr-FR" dirty="0"/>
                    </a:p>
                  </a:txBody>
                  <a:tcPr/>
                </a:tc>
                <a:tc>
                  <a:txBody>
                    <a:bodyPr/>
                    <a:lstStyle/>
                    <a:p>
                      <a:pPr algn="ctr">
                        <a:lnSpc>
                          <a:spcPct val="107000"/>
                        </a:lnSpc>
                        <a:spcAft>
                          <a:spcPts val="800"/>
                        </a:spcAft>
                      </a:pPr>
                      <a:r>
                        <a:rPr lang="fr-FR" sz="1400" dirty="0">
                          <a:solidFill>
                            <a:srgbClr val="3E3E3E"/>
                          </a:solidFill>
                          <a:effectLst/>
                          <a:latin typeface="Roboto" panose="02000000000000000000" pitchFamily="2" charset="0"/>
                          <a:ea typeface="Roboto" panose="02000000000000000000" pitchFamily="2" charset="0"/>
                          <a:cs typeface="Times New Roman" panose="02020603050405020304" pitchFamily="18" charset="0"/>
                        </a:rPr>
                        <a:t>Apply a compress to the affected areas.</a:t>
                      </a:r>
                    </a:p>
                  </a:txBody>
                  <a:tcPr marL="89535" marR="895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sz="1400" kern="1200" dirty="0" smtClean="0">
                          <a:solidFill>
                            <a:srgbClr val="3E3E3E"/>
                          </a:solidFill>
                          <a:effectLst/>
                          <a:latin typeface="Roboto" panose="02000000000000000000" pitchFamily="2" charset="0"/>
                          <a:ea typeface="Roboto" panose="02000000000000000000" pitchFamily="2" charset="0"/>
                          <a:cs typeface="+mn-cs"/>
                        </a:rPr>
                        <a:t>Morning and evening and during the day as needed </a:t>
                      </a:r>
                      <a:endParaRPr lang="fr-FR" sz="1400" dirty="0">
                        <a:solidFill>
                          <a:srgbClr val="3E3E3E"/>
                        </a:solidFill>
                        <a:latin typeface="Roboto" panose="02000000000000000000" pitchFamily="2" charset="0"/>
                        <a:ea typeface="Roboto" panose="020000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sz="1400" kern="1200" dirty="0" smtClean="0">
                          <a:solidFill>
                            <a:srgbClr val="3E3E3E"/>
                          </a:solidFill>
                          <a:effectLst/>
                          <a:latin typeface="Roboto" panose="02000000000000000000" pitchFamily="2" charset="0"/>
                          <a:ea typeface="Roboto" panose="02000000000000000000" pitchFamily="2" charset="0"/>
                          <a:cs typeface="+mn-cs"/>
                        </a:rPr>
                        <a:t>Pure in a compress for 5/10 min and/or mixed with the treatment cream or mask</a:t>
                      </a:r>
                      <a:endParaRPr lang="fr-FR" sz="1400" dirty="0">
                        <a:solidFill>
                          <a:srgbClr val="3E3E3E"/>
                        </a:solidFill>
                        <a:latin typeface="Roboto" panose="02000000000000000000" pitchFamily="2" charset="0"/>
                        <a:ea typeface="Roboto" panose="020000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800"/>
                        </a:spcAft>
                      </a:pPr>
                      <a:r>
                        <a:rPr lang="fr-FR" sz="1400" dirty="0">
                          <a:solidFill>
                            <a:srgbClr val="3E3E3E"/>
                          </a:solidFill>
                          <a:effectLst/>
                          <a:latin typeface="Roboto" panose="02000000000000000000" pitchFamily="2" charset="0"/>
                          <a:ea typeface="Roboto" panose="02000000000000000000" pitchFamily="2" charset="0"/>
                          <a:cs typeface="Times New Roman" panose="02020603050405020304" pitchFamily="18" charset="0"/>
                        </a:rPr>
                        <a:t>Morning and evening under the usual cream </a:t>
                      </a:r>
                    </a:p>
                  </a:txBody>
                  <a:tcPr marL="89535" marR="89535"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06711278"/>
                  </a:ext>
                </a:extLst>
              </a:tr>
              <a:tr h="727146">
                <a:tc>
                  <a:txBody>
                    <a:bodyPr/>
                    <a:lstStyle/>
                    <a:p>
                      <a:r>
                        <a:rPr lang="fr-FR" dirty="0" smtClean="0">
                          <a:solidFill>
                            <a:srgbClr val="3E3E3E"/>
                          </a:solidFill>
                          <a:latin typeface="KyivType Sans Medium2"/>
                        </a:rPr>
                        <a:t>Key assets</a:t>
                      </a:r>
                      <a:endParaRPr lang="fr-FR" dirty="0">
                        <a:solidFill>
                          <a:srgbClr val="3E3E3E"/>
                        </a:solidFill>
                        <a:latin typeface="KyivType Sans Medium2"/>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800"/>
                        </a:spcAft>
                      </a:pPr>
                      <a:r>
                        <a:rPr lang="fr-FR" sz="1400" dirty="0">
                          <a:solidFill>
                            <a:srgbClr val="3E3E3E"/>
                          </a:solidFill>
                          <a:effectLst/>
                          <a:latin typeface="Roboto" panose="02000000000000000000" pitchFamily="2" charset="0"/>
                          <a:ea typeface="Roboto" panose="02000000000000000000" pitchFamily="2" charset="0"/>
                          <a:cs typeface="Times New Roman" panose="02020603050405020304" pitchFamily="18" charset="0"/>
                        </a:rPr>
                        <a:t>The 5 H.E. of the </a:t>
                      </a:r>
                      <a:r>
                        <a:rPr lang="fr-FR" sz="1400" dirty="0" smtClean="0">
                          <a:solidFill>
                            <a:srgbClr val="3E3E3E"/>
                          </a:solidFill>
                          <a:effectLst/>
                          <a:latin typeface="Roboto" panose="02000000000000000000" pitchFamily="2" charset="0"/>
                          <a:ea typeface="Roboto" panose="02000000000000000000" pitchFamily="2" charset="0"/>
                          <a:cs typeface="Times New Roman" panose="02020603050405020304" pitchFamily="18" charset="0"/>
                        </a:rPr>
                        <a:t>Yon-Ka Quintessence</a:t>
                      </a:r>
                      <a:endParaRPr lang="fr-FR" sz="1400" dirty="0">
                        <a:solidFill>
                          <a:srgbClr val="3E3E3E"/>
                        </a:solidFill>
                        <a:effectLst/>
                        <a:latin typeface="Roboto" panose="02000000000000000000" pitchFamily="2" charset="0"/>
                        <a:ea typeface="Roboto" panose="02000000000000000000" pitchFamily="2" charset="0"/>
                        <a:cs typeface="Times New Roman" panose="02020603050405020304" pitchFamily="18" charset="0"/>
                      </a:endParaRPr>
                    </a:p>
                  </a:txBody>
                  <a:tcPr marL="89535" marR="895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algn="ctr"/>
                      <a:r>
                        <a:rPr lang="fr-FR" sz="1400" kern="1200" dirty="0" smtClean="0">
                          <a:solidFill>
                            <a:srgbClr val="3E3E3E"/>
                          </a:solidFill>
                          <a:effectLst/>
                          <a:latin typeface="Roboto" panose="02000000000000000000" pitchFamily="2" charset="0"/>
                          <a:ea typeface="Roboto" panose="02000000000000000000" pitchFamily="2" charset="0"/>
                          <a:cs typeface="+mn-cs"/>
                        </a:rPr>
                        <a:t>Ichtyol rich in sulphur, </a:t>
                      </a:r>
                      <a:r>
                        <a:rPr lang="fr-FR" sz="1400" kern="1200" dirty="0" err="1" smtClean="0">
                          <a:solidFill>
                            <a:srgbClr val="3E3E3E"/>
                          </a:solidFill>
                          <a:effectLst/>
                          <a:latin typeface="Roboto" panose="02000000000000000000" pitchFamily="2" charset="0"/>
                          <a:ea typeface="Roboto" panose="02000000000000000000" pitchFamily="2" charset="0"/>
                          <a:cs typeface="+mn-cs"/>
                        </a:rPr>
                        <a:t>postbiotic </a:t>
                      </a:r>
                      <a:r>
                        <a:rPr lang="fr-FR" sz="1400" kern="1200" dirty="0" smtClean="0">
                          <a:solidFill>
                            <a:srgbClr val="3E3E3E"/>
                          </a:solidFill>
                          <a:effectLst/>
                          <a:latin typeface="Roboto" panose="02000000000000000000" pitchFamily="2" charset="0"/>
                          <a:ea typeface="Roboto" panose="02000000000000000000" pitchFamily="2" charset="0"/>
                          <a:cs typeface="+mn-cs"/>
                        </a:rPr>
                        <a:t>(lactic acid) essential oil of lime, calendula, </a:t>
                      </a:r>
                      <a:r>
                        <a:rPr lang="fr-FR" sz="1400" kern="1200" dirty="0" err="1" smtClean="0">
                          <a:solidFill>
                            <a:srgbClr val="3E3E3E"/>
                          </a:solidFill>
                          <a:effectLst/>
                          <a:latin typeface="Roboto" panose="02000000000000000000" pitchFamily="2" charset="0"/>
                          <a:ea typeface="Roboto" panose="02000000000000000000" pitchFamily="2" charset="0"/>
                          <a:cs typeface="+mn-cs"/>
                        </a:rPr>
                        <a:t>bisabolol</a:t>
                      </a:r>
                      <a:endParaRPr lang="fr-FR" sz="1400" dirty="0">
                        <a:solidFill>
                          <a:srgbClr val="3E3E3E"/>
                        </a:solidFill>
                        <a:latin typeface="Roboto" panose="02000000000000000000" pitchFamily="2" charset="0"/>
                        <a:ea typeface="Roboto" panose="020000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fr-FR"/>
                    </a:p>
                  </a:txBody>
                  <a:tcPr/>
                </a:tc>
                <a:tc>
                  <a:txBody>
                    <a:bodyPr/>
                    <a:lstStyle/>
                    <a:p>
                      <a:pPr algn="ctr"/>
                      <a:r>
                        <a:rPr lang="fr-FR" sz="1400" kern="1200" dirty="0" smtClean="0">
                          <a:solidFill>
                            <a:srgbClr val="3E3E3E"/>
                          </a:solidFill>
                          <a:effectLst/>
                          <a:latin typeface="Roboto" panose="02000000000000000000" pitchFamily="2" charset="0"/>
                          <a:ea typeface="Roboto" panose="02000000000000000000" pitchFamily="2" charset="0"/>
                          <a:cs typeface="+mn-cs"/>
                        </a:rPr>
                        <a:t>Burdock, sage, lime essential oil, mallow</a:t>
                      </a:r>
                      <a:endParaRPr lang="fr-FR" sz="1400" dirty="0">
                        <a:solidFill>
                          <a:srgbClr val="3E3E3E"/>
                        </a:solidFill>
                        <a:latin typeface="Roboto" panose="02000000000000000000" pitchFamily="2" charset="0"/>
                        <a:ea typeface="Roboto" panose="02000000000000000000" pitchFamily="2"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38502272"/>
                  </a:ext>
                </a:extLst>
              </a:tr>
              <a:tr h="515062">
                <a:tc>
                  <a:txBody>
                    <a:bodyPr/>
                    <a:lstStyle/>
                    <a:p>
                      <a:r>
                        <a:rPr lang="fr-FR" dirty="0" smtClean="0">
                          <a:solidFill>
                            <a:srgbClr val="3E3E3E"/>
                          </a:solidFill>
                          <a:latin typeface="KyivType Sans Medium2"/>
                        </a:rPr>
                        <a:t>Galenic</a:t>
                      </a:r>
                      <a:endParaRPr lang="fr-FR" dirty="0">
                        <a:solidFill>
                          <a:srgbClr val="3E3E3E"/>
                        </a:solidFill>
                        <a:latin typeface="KyivType Sans Medium2"/>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0"/>
                        </a:spcAft>
                      </a:pPr>
                      <a:r>
                        <a:rPr lang="fr-FR" sz="1400" dirty="0">
                          <a:solidFill>
                            <a:srgbClr val="3E3E3E"/>
                          </a:solidFill>
                          <a:effectLst/>
                          <a:latin typeface="Roboto" panose="02000000000000000000" pitchFamily="2" charset="0"/>
                          <a:ea typeface="Roboto" panose="02000000000000000000" pitchFamily="2" charset="0"/>
                          <a:cs typeface="Times New Roman" panose="02020603050405020304" pitchFamily="18" charset="0"/>
                        </a:rPr>
                        <a:t>Fluid emulsion</a:t>
                      </a:r>
                    </a:p>
                  </a:txBody>
                  <a:tcPr marL="33020" marR="330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algn="ctr">
                        <a:lnSpc>
                          <a:spcPct val="107000"/>
                        </a:lnSpc>
                        <a:spcAft>
                          <a:spcPts val="0"/>
                        </a:spcAft>
                      </a:pPr>
                      <a:r>
                        <a:rPr lang="fr-FR" sz="1400" dirty="0">
                          <a:solidFill>
                            <a:srgbClr val="3E3E3E"/>
                          </a:solidFill>
                          <a:effectLst/>
                          <a:latin typeface="Roboto" panose="02000000000000000000" pitchFamily="2" charset="0"/>
                          <a:ea typeface="Roboto" panose="02000000000000000000" pitchFamily="2" charset="0"/>
                          <a:cs typeface="Times New Roman" panose="02020603050405020304" pitchFamily="18" charset="0"/>
                        </a:rPr>
                        <a:t>Liquid solution</a:t>
                      </a:r>
                    </a:p>
                  </a:txBody>
                  <a:tcPr marL="33020" marR="330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fr-FR"/>
                    </a:p>
                  </a:txBody>
                  <a:tcPr/>
                </a:tc>
                <a:tc>
                  <a:txBody>
                    <a:bodyPr/>
                    <a:lstStyle/>
                    <a:p>
                      <a:pPr algn="ctr"/>
                      <a:r>
                        <a:rPr lang="fr-FR" sz="1400" kern="1200" dirty="0" smtClean="0">
                          <a:solidFill>
                            <a:srgbClr val="3E3E3E"/>
                          </a:solidFill>
                          <a:effectLst/>
                          <a:latin typeface="Roboto" panose="02000000000000000000" pitchFamily="2" charset="0"/>
                          <a:ea typeface="Roboto" panose="02000000000000000000" pitchFamily="2" charset="0"/>
                          <a:cs typeface="+mn-cs"/>
                        </a:rPr>
                        <a:t>Light and quickly absorbed cream</a:t>
                      </a:r>
                      <a:endParaRPr lang="fr-FR" sz="1400" dirty="0">
                        <a:solidFill>
                          <a:srgbClr val="3E3E3E"/>
                        </a:solidFill>
                        <a:latin typeface="Roboto" panose="02000000000000000000" pitchFamily="2" charset="0"/>
                        <a:ea typeface="Roboto" panose="02000000000000000000" pitchFamily="2"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02012135"/>
                  </a:ext>
                </a:extLst>
              </a:tr>
              <a:tr h="939230">
                <a:tc>
                  <a:txBody>
                    <a:bodyPr/>
                    <a:lstStyle/>
                    <a:p>
                      <a:r>
                        <a:rPr lang="fr-FR" dirty="0" smtClean="0">
                          <a:solidFill>
                            <a:srgbClr val="3E3E3E"/>
                          </a:solidFill>
                          <a:latin typeface="KyivType Sans Medium2"/>
                        </a:rPr>
                        <a:t>Product advantages</a:t>
                      </a:r>
                      <a:endParaRPr lang="fr-FR" dirty="0">
                        <a:solidFill>
                          <a:srgbClr val="3E3E3E"/>
                        </a:solidFill>
                        <a:latin typeface="KyivType Sans Medium2"/>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solidFill>
                  </a:tcPr>
                </a:tc>
                <a:tc>
                  <a:txBody>
                    <a:bodyPr/>
                    <a:lstStyle/>
                    <a:p>
                      <a:pPr algn="ctr"/>
                      <a:r>
                        <a:rPr lang="fr-FR" sz="1400" kern="1200" dirty="0" smtClean="0">
                          <a:solidFill>
                            <a:srgbClr val="3E3E3E"/>
                          </a:solidFill>
                          <a:effectLst/>
                          <a:latin typeface="Roboto" panose="02000000000000000000" pitchFamily="2" charset="0"/>
                          <a:ea typeface="Roboto" panose="02000000000000000000" pitchFamily="2" charset="0"/>
                          <a:cs typeface="+mn-cs"/>
                        </a:rPr>
                        <a:t>Recommended as a compress after removing blackheads, insect bites, scars</a:t>
                      </a:r>
                      <a:endParaRPr lang="fr-FR" sz="1400" dirty="0">
                        <a:solidFill>
                          <a:srgbClr val="3E3E3E"/>
                        </a:solidFill>
                        <a:latin typeface="Roboto" panose="02000000000000000000" pitchFamily="2" charset="0"/>
                        <a:ea typeface="Roboto" panose="020000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solidFill>
                  </a:tcPr>
                </a:tc>
                <a:tc gridSpan="2">
                  <a:txBody>
                    <a:bodyPr/>
                    <a:lstStyle/>
                    <a:p>
                      <a:pPr algn="ctr"/>
                      <a:r>
                        <a:rPr lang="fr-FR" sz="1400" kern="1200" dirty="0" smtClean="0">
                          <a:solidFill>
                            <a:srgbClr val="3E3E3E"/>
                          </a:solidFill>
                          <a:effectLst/>
                          <a:latin typeface="Roboto" panose="02000000000000000000" pitchFamily="2" charset="0"/>
                          <a:ea typeface="Roboto" panose="02000000000000000000" pitchFamily="2" charset="0"/>
                          <a:cs typeface="+mn-cs"/>
                        </a:rPr>
                        <a:t>Ingrown hairs and shaving irritation</a:t>
                      </a:r>
                      <a:endParaRPr lang="fr-FR" sz="1400" dirty="0">
                        <a:solidFill>
                          <a:srgbClr val="3E3E3E"/>
                        </a:solidFill>
                        <a:latin typeface="Roboto" panose="02000000000000000000" pitchFamily="2" charset="0"/>
                        <a:ea typeface="Roboto" panose="020000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solidFill>
                  </a:tcPr>
                </a:tc>
                <a:tc hMerge="1">
                  <a:txBody>
                    <a:bodyPr/>
                    <a:lstStyle/>
                    <a:p>
                      <a:endParaRPr lang="fr-FR"/>
                    </a:p>
                  </a:txBody>
                  <a:tcPr/>
                </a:tc>
                <a:tc>
                  <a:txBody>
                    <a:bodyPr/>
                    <a:lstStyle/>
                    <a:p>
                      <a:pPr algn="ctr"/>
                      <a:r>
                        <a:rPr lang="fr-FR" sz="1400" kern="1200" dirty="0" smtClean="0">
                          <a:solidFill>
                            <a:srgbClr val="3E3E3E"/>
                          </a:solidFill>
                          <a:effectLst/>
                          <a:latin typeface="Roboto" panose="02000000000000000000" pitchFamily="2" charset="0"/>
                          <a:ea typeface="Roboto" panose="02000000000000000000" pitchFamily="2" charset="0"/>
                          <a:cs typeface="+mn-cs"/>
                        </a:rPr>
                        <a:t>To be applied after depilation to soothe</a:t>
                      </a:r>
                      <a:endParaRPr lang="fr-FR" sz="1400" dirty="0">
                        <a:solidFill>
                          <a:srgbClr val="3E3E3E"/>
                        </a:solidFill>
                        <a:latin typeface="Roboto" panose="02000000000000000000" pitchFamily="2" charset="0"/>
                        <a:ea typeface="Roboto" panose="02000000000000000000" pitchFamily="2"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bg1"/>
                    </a:solidFill>
                  </a:tcPr>
                </a:tc>
                <a:extLst>
                  <a:ext uri="{0D108BD9-81ED-4DB2-BD59-A6C34878D82A}">
                    <a16:rowId xmlns:a16="http://schemas.microsoft.com/office/drawing/2014/main" val="1074548711"/>
                  </a:ext>
                </a:extLst>
              </a:tr>
            </a:tbl>
          </a:graphicData>
        </a:graphic>
      </p:graphicFrame>
    </p:spTree>
    <p:extLst>
      <p:ext uri="{BB962C8B-B14F-4D97-AF65-F5344CB8AC3E}">
        <p14:creationId xmlns:p14="http://schemas.microsoft.com/office/powerpoint/2010/main" val="277761599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latin typeface="KyivType Sans2" panose="00000500000000000000" charset="0"/>
              </a:rPr>
              <a:t>Let's play! </a:t>
            </a:r>
            <a:endParaRPr lang="fr-FR" dirty="0"/>
          </a:p>
        </p:txBody>
      </p:sp>
    </p:spTree>
    <p:extLst>
      <p:ext uri="{BB962C8B-B14F-4D97-AF65-F5344CB8AC3E}">
        <p14:creationId xmlns:p14="http://schemas.microsoft.com/office/powerpoint/2010/main" val="186622518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95534" y="0"/>
            <a:ext cx="12287535" cy="6858000"/>
          </a:xfrm>
          <a:prstGeom prst="rect">
            <a:avLst/>
          </a:prstGeom>
          <a:solidFill>
            <a:srgbClr val="FCC4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Rectangle 1"/>
          <p:cNvSpPr/>
          <p:nvPr/>
        </p:nvSpPr>
        <p:spPr>
          <a:xfrm>
            <a:off x="382137" y="586854"/>
            <a:ext cx="11450472" cy="5636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Titre 2"/>
          <p:cNvSpPr txBox="1">
            <a:spLocks/>
          </p:cNvSpPr>
          <p:nvPr/>
        </p:nvSpPr>
        <p:spPr>
          <a:xfrm>
            <a:off x="834788" y="295312"/>
            <a:ext cx="10522424" cy="700974"/>
          </a:xfrm>
          <a:prstGeom prst="rect">
            <a:avLst/>
          </a:prstGeom>
        </p:spPr>
        <p:txBody>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fr-FR" sz="4800" b="0" i="0" u="none" strike="noStrike" kern="1200" cap="none" spc="0" normalizeH="0" baseline="0" noProof="0" dirty="0">
              <a:ln>
                <a:noFill/>
              </a:ln>
              <a:solidFill>
                <a:srgbClr val="3E3E3E"/>
              </a:solidFill>
              <a:effectLst/>
              <a:uLnTx/>
              <a:uFillTx/>
              <a:latin typeface="KyivType Sans2" panose="00000500000000000000" pitchFamily="50" charset="0"/>
              <a:ea typeface="+mj-ea"/>
              <a:cs typeface="+mj-cs"/>
            </a:endParaRPr>
          </a:p>
        </p:txBody>
      </p:sp>
      <p:pic>
        <p:nvPicPr>
          <p:cNvPr id="8" name="Image 7"/>
          <p:cNvPicPr>
            <a:picLocks noChangeAspect="1"/>
          </p:cNvPicPr>
          <p:nvPr/>
        </p:nvPicPr>
        <p:blipFill rotWithShape="1">
          <a:blip r:embed="rId3"/>
          <a:srcRect l="43171" t="32624" r="54765" b="28248"/>
          <a:stretch/>
        </p:blipFill>
        <p:spPr>
          <a:xfrm rot="5400000">
            <a:off x="5679743" y="-4516637"/>
            <a:ext cx="832513" cy="10520879"/>
          </a:xfrm>
          <a:prstGeom prst="rect">
            <a:avLst/>
          </a:prstGeom>
        </p:spPr>
      </p:pic>
      <p:sp>
        <p:nvSpPr>
          <p:cNvPr id="9" name="Titre 4"/>
          <p:cNvSpPr>
            <a:spLocks noGrp="1"/>
          </p:cNvSpPr>
          <p:nvPr>
            <p:ph type="title"/>
          </p:nvPr>
        </p:nvSpPr>
        <p:spPr>
          <a:xfrm>
            <a:off x="838200" y="268017"/>
            <a:ext cx="10515600" cy="792036"/>
          </a:xfrm>
        </p:spPr>
        <p:txBody>
          <a:bodyPr/>
          <a:lstStyle/>
          <a:p>
            <a:pPr lvl="0"/>
            <a:r>
              <a:rPr lang="fr-FR" cap="small" dirty="0"/>
              <a:t>Sos spot roll-on </a:t>
            </a:r>
            <a:r>
              <a:rPr lang="fr-FR" dirty="0"/>
              <a:t>or </a:t>
            </a:r>
            <a:r>
              <a:rPr lang="fr-FR" cap="small" dirty="0" err="1"/>
              <a:t>Juvenil</a:t>
            </a:r>
            <a:r>
              <a:rPr lang="fr-FR" dirty="0"/>
              <a:t>?</a:t>
            </a:r>
            <a:br>
              <a:rPr lang="fr-FR" dirty="0"/>
            </a:br>
            <a:endParaRPr lang="fr-FR" dirty="0"/>
          </a:p>
        </p:txBody>
      </p:sp>
      <p:sp>
        <p:nvSpPr>
          <p:cNvPr id="12" name="ZoneTexte 11"/>
          <p:cNvSpPr txBox="1"/>
          <p:nvPr/>
        </p:nvSpPr>
        <p:spPr>
          <a:xfrm>
            <a:off x="5415333" y="2533100"/>
            <a:ext cx="6417275" cy="461665"/>
          </a:xfrm>
          <a:prstGeom prst="rect">
            <a:avLst/>
          </a:prstGeom>
          <a:noFill/>
        </p:spPr>
        <p:txBody>
          <a:bodyPr wrap="square" rtlCol="0">
            <a:spAutoFit/>
          </a:bodyPr>
          <a:lstStyle/>
          <a:p>
            <a:r>
              <a:rPr lang="fr-FR" sz="2400" dirty="0" smtClean="0">
                <a:ea typeface="Roboto" panose="02000000000000000000" pitchFamily="2" charset="0"/>
              </a:rPr>
              <a:t>My 16 year old daughter has pimples on her back</a:t>
            </a:r>
            <a:endParaRPr lang="fr-FR" sz="2400" dirty="0">
              <a:ea typeface="Roboto" panose="02000000000000000000" pitchFamily="2" charset="0"/>
            </a:endParaRPr>
          </a:p>
        </p:txBody>
      </p:sp>
      <p:pic>
        <p:nvPicPr>
          <p:cNvPr id="14" name="Picture 6" descr="juvénile yon-k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44372" y="3687096"/>
            <a:ext cx="807366" cy="1985325"/>
          </a:xfrm>
          <a:prstGeom prst="rect">
            <a:avLst/>
          </a:prstGeom>
          <a:noFill/>
          <a:extLst>
            <a:ext uri="{909E8E84-426E-40DD-AFC4-6F175D3DCCD1}">
              <a14:hiddenFill xmlns:a14="http://schemas.microsoft.com/office/drawing/2010/main">
                <a:solidFill>
                  <a:srgbClr val="FFFFFF"/>
                </a:solidFill>
              </a14:hiddenFill>
            </a:ext>
          </a:extLst>
        </p:spPr>
      </p:pic>
      <p:pic>
        <p:nvPicPr>
          <p:cNvPr id="15" name="Imag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53100" y="6172200"/>
            <a:ext cx="685800" cy="685800"/>
          </a:xfrm>
          <a:prstGeom prst="rect">
            <a:avLst/>
          </a:prstGeom>
        </p:spPr>
      </p:pic>
      <p:pic>
        <p:nvPicPr>
          <p:cNvPr id="16" name="Image 15"/>
          <p:cNvPicPr>
            <a:picLocks noChangeAspect="1"/>
          </p:cNvPicPr>
          <p:nvPr/>
        </p:nvPicPr>
        <p:blipFill rotWithShape="1">
          <a:blip r:embed="rId6"/>
          <a:srcRect l="56911" t="14888" r="-9872" b="-1"/>
          <a:stretch/>
        </p:blipFill>
        <p:spPr>
          <a:xfrm>
            <a:off x="7533564" y="3429000"/>
            <a:ext cx="682388" cy="2268959"/>
          </a:xfrm>
          <a:prstGeom prst="rect">
            <a:avLst/>
          </a:prstGeom>
          <a:ln>
            <a:noFill/>
          </a:ln>
          <a:effectLst>
            <a:softEdge rad="76200"/>
          </a:effectLst>
        </p:spPr>
      </p:pic>
    </p:spTree>
    <p:extLst>
      <p:ext uri="{BB962C8B-B14F-4D97-AF65-F5344CB8AC3E}">
        <p14:creationId xmlns:p14="http://schemas.microsoft.com/office/powerpoint/2010/main" val="3102375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6"/>
                                        </p:tgtEl>
                                      </p:cBhvr>
                                    </p:animEffect>
                                    <p:set>
                                      <p:cBhvr>
                                        <p:cTn id="7"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95534" y="0"/>
            <a:ext cx="12287535" cy="6858000"/>
          </a:xfrm>
          <a:prstGeom prst="rect">
            <a:avLst/>
          </a:prstGeom>
          <a:solidFill>
            <a:srgbClr val="FCC4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Rectangle 1"/>
          <p:cNvSpPr/>
          <p:nvPr/>
        </p:nvSpPr>
        <p:spPr>
          <a:xfrm>
            <a:off x="382137" y="586854"/>
            <a:ext cx="11450472" cy="5636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Titre 2"/>
          <p:cNvSpPr txBox="1">
            <a:spLocks/>
          </p:cNvSpPr>
          <p:nvPr/>
        </p:nvSpPr>
        <p:spPr>
          <a:xfrm>
            <a:off x="834788" y="295312"/>
            <a:ext cx="10522424" cy="700974"/>
          </a:xfrm>
          <a:prstGeom prst="rect">
            <a:avLst/>
          </a:prstGeom>
        </p:spPr>
        <p:txBody>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fr-FR" sz="4800" b="0" i="0" u="none" strike="noStrike" kern="1200" cap="none" spc="0" normalizeH="0" baseline="0" noProof="0" dirty="0">
              <a:ln>
                <a:noFill/>
              </a:ln>
              <a:solidFill>
                <a:srgbClr val="3E3E3E"/>
              </a:solidFill>
              <a:effectLst/>
              <a:uLnTx/>
              <a:uFillTx/>
              <a:latin typeface="KyivType Sans2" panose="00000500000000000000" pitchFamily="50" charset="0"/>
              <a:ea typeface="+mj-ea"/>
              <a:cs typeface="+mj-cs"/>
            </a:endParaRPr>
          </a:p>
        </p:txBody>
      </p:sp>
      <p:pic>
        <p:nvPicPr>
          <p:cNvPr id="8" name="Image 7"/>
          <p:cNvPicPr>
            <a:picLocks noChangeAspect="1"/>
          </p:cNvPicPr>
          <p:nvPr/>
        </p:nvPicPr>
        <p:blipFill rotWithShape="1">
          <a:blip r:embed="rId3"/>
          <a:srcRect l="43171" t="32624" r="54765" b="28248"/>
          <a:stretch/>
        </p:blipFill>
        <p:spPr>
          <a:xfrm rot="5400000">
            <a:off x="5679743" y="-4516637"/>
            <a:ext cx="832513" cy="10520879"/>
          </a:xfrm>
          <a:prstGeom prst="rect">
            <a:avLst/>
          </a:prstGeom>
        </p:spPr>
      </p:pic>
      <p:sp>
        <p:nvSpPr>
          <p:cNvPr id="9" name="Titre 4"/>
          <p:cNvSpPr>
            <a:spLocks noGrp="1"/>
          </p:cNvSpPr>
          <p:nvPr>
            <p:ph type="title"/>
          </p:nvPr>
        </p:nvSpPr>
        <p:spPr>
          <a:xfrm>
            <a:off x="838200" y="268017"/>
            <a:ext cx="10515600" cy="792036"/>
          </a:xfrm>
        </p:spPr>
        <p:txBody>
          <a:bodyPr/>
          <a:lstStyle/>
          <a:p>
            <a:pPr lvl="0"/>
            <a:r>
              <a:rPr lang="fr-FR" cap="small" dirty="0"/>
              <a:t>Sos spot roll-on </a:t>
            </a:r>
            <a:r>
              <a:rPr lang="fr-FR" dirty="0"/>
              <a:t>or </a:t>
            </a:r>
            <a:r>
              <a:rPr lang="fr-FR" cap="small" dirty="0" err="1"/>
              <a:t>Juvenil</a:t>
            </a:r>
            <a:r>
              <a:rPr lang="fr-FR" dirty="0"/>
              <a:t>?</a:t>
            </a:r>
            <a:br>
              <a:rPr lang="fr-FR" dirty="0"/>
            </a:br>
            <a:endParaRPr lang="fr-FR" dirty="0"/>
          </a:p>
        </p:txBody>
      </p:sp>
      <p:sp>
        <p:nvSpPr>
          <p:cNvPr id="12" name="ZoneTexte 11"/>
          <p:cNvSpPr txBox="1"/>
          <p:nvPr/>
        </p:nvSpPr>
        <p:spPr>
          <a:xfrm>
            <a:off x="529436" y="2367674"/>
            <a:ext cx="5495127" cy="830997"/>
          </a:xfrm>
          <a:prstGeom prst="rect">
            <a:avLst/>
          </a:prstGeom>
          <a:noFill/>
        </p:spPr>
        <p:txBody>
          <a:bodyPr wrap="square" rtlCol="0">
            <a:spAutoFit/>
          </a:bodyPr>
          <a:lstStyle/>
          <a:p>
            <a:pPr algn="ctr"/>
            <a:r>
              <a:rPr lang="fr-FR" sz="2400" dirty="0" smtClean="0">
                <a:ea typeface="Roboto" panose="02000000000000000000" pitchFamily="2" charset="0"/>
              </a:rPr>
              <a:t>When I shave, </a:t>
            </a:r>
          </a:p>
          <a:p>
            <a:pPr algn="ctr"/>
            <a:r>
              <a:rPr lang="fr-FR" sz="2400" dirty="0" smtClean="0">
                <a:ea typeface="Roboto" panose="02000000000000000000" pitchFamily="2" charset="0"/>
              </a:rPr>
              <a:t>I have ingrown hairs!</a:t>
            </a:r>
            <a:endParaRPr lang="fr-FR" sz="2400" dirty="0">
              <a:ea typeface="Roboto" panose="02000000000000000000" pitchFamily="2" charset="0"/>
            </a:endParaRPr>
          </a:p>
        </p:txBody>
      </p:sp>
      <p:pic>
        <p:nvPicPr>
          <p:cNvPr id="14" name="Picture 6" descr="juvénile yon-k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81052" y="3642852"/>
            <a:ext cx="825359" cy="2029570"/>
          </a:xfrm>
          <a:prstGeom prst="rect">
            <a:avLst/>
          </a:prstGeom>
          <a:noFill/>
          <a:extLst>
            <a:ext uri="{909E8E84-426E-40DD-AFC4-6F175D3DCCD1}">
              <a14:hiddenFill xmlns:a14="http://schemas.microsoft.com/office/drawing/2010/main">
                <a:solidFill>
                  <a:srgbClr val="FFFFFF"/>
                </a:solidFill>
              </a14:hiddenFill>
            </a:ext>
          </a:extLst>
        </p:spPr>
      </p:pic>
      <p:pic>
        <p:nvPicPr>
          <p:cNvPr id="15" name="Imag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53100" y="6172200"/>
            <a:ext cx="685800" cy="685800"/>
          </a:xfrm>
          <a:prstGeom prst="rect">
            <a:avLst/>
          </a:prstGeom>
        </p:spPr>
      </p:pic>
      <p:pic>
        <p:nvPicPr>
          <p:cNvPr id="16" name="Image 15"/>
          <p:cNvPicPr>
            <a:picLocks noChangeAspect="1"/>
          </p:cNvPicPr>
          <p:nvPr/>
        </p:nvPicPr>
        <p:blipFill rotWithShape="1">
          <a:blip r:embed="rId6"/>
          <a:srcRect l="56911" t="14888" r="-9872" b="-1"/>
          <a:stretch/>
        </p:blipFill>
        <p:spPr>
          <a:xfrm>
            <a:off x="2470244" y="3429000"/>
            <a:ext cx="682388" cy="2268959"/>
          </a:xfrm>
          <a:prstGeom prst="rect">
            <a:avLst/>
          </a:prstGeom>
          <a:ln>
            <a:noFill/>
          </a:ln>
          <a:effectLst>
            <a:softEdge rad="76200"/>
          </a:effectLst>
        </p:spPr>
      </p:pic>
    </p:spTree>
    <p:extLst>
      <p:ext uri="{BB962C8B-B14F-4D97-AF65-F5344CB8AC3E}">
        <p14:creationId xmlns:p14="http://schemas.microsoft.com/office/powerpoint/2010/main" val="787998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4"/>
                                        </p:tgtEl>
                                      </p:cBhvr>
                                    </p:animEffect>
                                    <p:set>
                                      <p:cBhvr>
                                        <p:cTn id="7"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95534" y="0"/>
            <a:ext cx="12287535" cy="6858000"/>
          </a:xfrm>
          <a:prstGeom prst="rect">
            <a:avLst/>
          </a:prstGeom>
          <a:solidFill>
            <a:srgbClr val="FCC4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Rectangle 1"/>
          <p:cNvSpPr/>
          <p:nvPr/>
        </p:nvSpPr>
        <p:spPr>
          <a:xfrm>
            <a:off x="382137" y="586854"/>
            <a:ext cx="11450472" cy="5636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Titre 2"/>
          <p:cNvSpPr txBox="1">
            <a:spLocks/>
          </p:cNvSpPr>
          <p:nvPr/>
        </p:nvSpPr>
        <p:spPr>
          <a:xfrm>
            <a:off x="834788" y="295312"/>
            <a:ext cx="10522424" cy="700974"/>
          </a:xfrm>
          <a:prstGeom prst="rect">
            <a:avLst/>
          </a:prstGeom>
        </p:spPr>
        <p:txBody>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fr-FR" sz="4800" b="0" i="0" u="none" strike="noStrike" kern="1200" cap="none" spc="0" normalizeH="0" baseline="0" noProof="0" dirty="0">
              <a:ln>
                <a:noFill/>
              </a:ln>
              <a:solidFill>
                <a:srgbClr val="3E3E3E"/>
              </a:solidFill>
              <a:effectLst/>
              <a:uLnTx/>
              <a:uFillTx/>
              <a:latin typeface="KyivType Sans2" panose="00000500000000000000" pitchFamily="50" charset="0"/>
              <a:ea typeface="+mj-ea"/>
              <a:cs typeface="+mj-cs"/>
            </a:endParaRPr>
          </a:p>
        </p:txBody>
      </p:sp>
      <p:pic>
        <p:nvPicPr>
          <p:cNvPr id="8" name="Image 7"/>
          <p:cNvPicPr>
            <a:picLocks noChangeAspect="1"/>
          </p:cNvPicPr>
          <p:nvPr/>
        </p:nvPicPr>
        <p:blipFill rotWithShape="1">
          <a:blip r:embed="rId3"/>
          <a:srcRect l="43171" t="32624" r="54765" b="28248"/>
          <a:stretch/>
        </p:blipFill>
        <p:spPr>
          <a:xfrm rot="5400000">
            <a:off x="5679743" y="-4516637"/>
            <a:ext cx="832513" cy="10520879"/>
          </a:xfrm>
          <a:prstGeom prst="rect">
            <a:avLst/>
          </a:prstGeom>
        </p:spPr>
      </p:pic>
      <p:sp>
        <p:nvSpPr>
          <p:cNvPr id="9" name="Titre 4"/>
          <p:cNvSpPr>
            <a:spLocks noGrp="1"/>
          </p:cNvSpPr>
          <p:nvPr>
            <p:ph type="title"/>
          </p:nvPr>
        </p:nvSpPr>
        <p:spPr>
          <a:xfrm>
            <a:off x="838200" y="268017"/>
            <a:ext cx="10515600" cy="792036"/>
          </a:xfrm>
        </p:spPr>
        <p:txBody>
          <a:bodyPr/>
          <a:lstStyle/>
          <a:p>
            <a:pPr lvl="0"/>
            <a:r>
              <a:rPr lang="fr-FR" cap="small" dirty="0"/>
              <a:t>Sos spot roll-on </a:t>
            </a:r>
            <a:r>
              <a:rPr lang="fr-FR" dirty="0"/>
              <a:t>or </a:t>
            </a:r>
            <a:r>
              <a:rPr lang="fr-FR" cap="small" dirty="0" err="1"/>
              <a:t>Juvenil</a:t>
            </a:r>
            <a:r>
              <a:rPr lang="fr-FR" dirty="0"/>
              <a:t>?</a:t>
            </a:r>
            <a:br>
              <a:rPr lang="fr-FR" dirty="0"/>
            </a:br>
            <a:endParaRPr lang="fr-FR" dirty="0"/>
          </a:p>
        </p:txBody>
      </p:sp>
      <p:sp>
        <p:nvSpPr>
          <p:cNvPr id="12" name="ZoneTexte 11"/>
          <p:cNvSpPr txBox="1"/>
          <p:nvPr/>
        </p:nvSpPr>
        <p:spPr>
          <a:xfrm>
            <a:off x="6096000" y="2123667"/>
            <a:ext cx="5654722" cy="1200329"/>
          </a:xfrm>
          <a:prstGeom prst="rect">
            <a:avLst/>
          </a:prstGeom>
          <a:noFill/>
        </p:spPr>
        <p:txBody>
          <a:bodyPr wrap="square" rtlCol="0">
            <a:spAutoFit/>
          </a:bodyPr>
          <a:lstStyle/>
          <a:p>
            <a:pPr algn="ctr"/>
            <a:r>
              <a:rPr lang="fr-FR" sz="2400" dirty="0">
                <a:latin typeface="Roboto Light" panose="02000000000000000000" pitchFamily="2" charset="0"/>
                <a:ea typeface="Roboto Light" panose="02000000000000000000" pitchFamily="2" charset="0"/>
              </a:rPr>
              <a:t>Since I stopped taking the pill, </a:t>
            </a:r>
            <a:endParaRPr lang="fr-FR" sz="2400" dirty="0" smtClean="0">
              <a:latin typeface="Roboto Light" panose="02000000000000000000" pitchFamily="2" charset="0"/>
              <a:ea typeface="Roboto Light" panose="02000000000000000000" pitchFamily="2" charset="0"/>
            </a:endParaRPr>
          </a:p>
          <a:p>
            <a:pPr algn="ctr"/>
            <a:r>
              <a:rPr lang="fr-FR" sz="2400" dirty="0" smtClean="0">
                <a:latin typeface="Roboto Light" panose="02000000000000000000" pitchFamily="2" charset="0"/>
                <a:ea typeface="Roboto Light" panose="02000000000000000000" pitchFamily="2" charset="0"/>
              </a:rPr>
              <a:t>I have a few blemishes </a:t>
            </a:r>
            <a:r>
              <a:rPr lang="fr-FR" sz="2400" dirty="0">
                <a:latin typeface="Roboto Light" panose="02000000000000000000" pitchFamily="2" charset="0"/>
                <a:ea typeface="Roboto Light" panose="02000000000000000000" pitchFamily="2" charset="0"/>
              </a:rPr>
              <a:t>every month that appear on my chin</a:t>
            </a:r>
          </a:p>
        </p:txBody>
      </p:sp>
      <p:pic>
        <p:nvPicPr>
          <p:cNvPr id="14" name="Picture 6" descr="juvénile yon-k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90533" y="3554252"/>
            <a:ext cx="861390" cy="2118170"/>
          </a:xfrm>
          <a:prstGeom prst="rect">
            <a:avLst/>
          </a:prstGeom>
          <a:noFill/>
          <a:extLst>
            <a:ext uri="{909E8E84-426E-40DD-AFC4-6F175D3DCCD1}">
              <a14:hiddenFill xmlns:a14="http://schemas.microsoft.com/office/drawing/2010/main">
                <a:solidFill>
                  <a:srgbClr val="FFFFFF"/>
                </a:solidFill>
              </a14:hiddenFill>
            </a:ext>
          </a:extLst>
        </p:spPr>
      </p:pic>
      <p:pic>
        <p:nvPicPr>
          <p:cNvPr id="15" name="Imag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53100" y="6172200"/>
            <a:ext cx="685800" cy="685800"/>
          </a:xfrm>
          <a:prstGeom prst="rect">
            <a:avLst/>
          </a:prstGeom>
        </p:spPr>
      </p:pic>
      <p:pic>
        <p:nvPicPr>
          <p:cNvPr id="16" name="Image 15"/>
          <p:cNvPicPr>
            <a:picLocks noChangeAspect="1"/>
          </p:cNvPicPr>
          <p:nvPr/>
        </p:nvPicPr>
        <p:blipFill rotWithShape="1">
          <a:blip r:embed="rId6"/>
          <a:srcRect l="56911" t="14888" r="-9872" b="-1"/>
          <a:stretch/>
        </p:blipFill>
        <p:spPr>
          <a:xfrm>
            <a:off x="8379725" y="3429000"/>
            <a:ext cx="682388" cy="2268959"/>
          </a:xfrm>
          <a:prstGeom prst="rect">
            <a:avLst/>
          </a:prstGeom>
          <a:ln>
            <a:noFill/>
          </a:ln>
          <a:effectLst>
            <a:softEdge rad="76200"/>
          </a:effectLst>
        </p:spPr>
      </p:pic>
    </p:spTree>
    <p:extLst>
      <p:ext uri="{BB962C8B-B14F-4D97-AF65-F5344CB8AC3E}">
        <p14:creationId xmlns:p14="http://schemas.microsoft.com/office/powerpoint/2010/main" val="1220886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4"/>
                                        </p:tgtEl>
                                      </p:cBhvr>
                                    </p:animEffect>
                                    <p:set>
                                      <p:cBhvr>
                                        <p:cTn id="7"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95534" y="0"/>
            <a:ext cx="12287535" cy="6858000"/>
          </a:xfrm>
          <a:prstGeom prst="rect">
            <a:avLst/>
          </a:prstGeom>
          <a:solidFill>
            <a:srgbClr val="FCC4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Rectangle 1"/>
          <p:cNvSpPr/>
          <p:nvPr/>
        </p:nvSpPr>
        <p:spPr>
          <a:xfrm>
            <a:off x="382137" y="586854"/>
            <a:ext cx="11450472" cy="5636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Titre 2"/>
          <p:cNvSpPr txBox="1">
            <a:spLocks/>
          </p:cNvSpPr>
          <p:nvPr/>
        </p:nvSpPr>
        <p:spPr>
          <a:xfrm>
            <a:off x="834788" y="295312"/>
            <a:ext cx="10522424" cy="700974"/>
          </a:xfrm>
          <a:prstGeom prst="rect">
            <a:avLst/>
          </a:prstGeom>
        </p:spPr>
        <p:txBody>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fr-FR" sz="4800" b="0" i="0" u="none" strike="noStrike" kern="1200" cap="none" spc="0" normalizeH="0" baseline="0" noProof="0" dirty="0">
              <a:ln>
                <a:noFill/>
              </a:ln>
              <a:solidFill>
                <a:srgbClr val="3E3E3E"/>
              </a:solidFill>
              <a:effectLst/>
              <a:uLnTx/>
              <a:uFillTx/>
              <a:latin typeface="KyivType Sans2" panose="00000500000000000000" pitchFamily="50" charset="0"/>
              <a:ea typeface="+mj-ea"/>
              <a:cs typeface="+mj-cs"/>
            </a:endParaRPr>
          </a:p>
        </p:txBody>
      </p:sp>
      <p:pic>
        <p:nvPicPr>
          <p:cNvPr id="8" name="Image 7"/>
          <p:cNvPicPr>
            <a:picLocks noChangeAspect="1"/>
          </p:cNvPicPr>
          <p:nvPr/>
        </p:nvPicPr>
        <p:blipFill rotWithShape="1">
          <a:blip r:embed="rId3"/>
          <a:srcRect l="43171" t="32624" r="54765" b="28248"/>
          <a:stretch/>
        </p:blipFill>
        <p:spPr>
          <a:xfrm rot="5400000">
            <a:off x="5679743" y="-4516637"/>
            <a:ext cx="832513" cy="10520879"/>
          </a:xfrm>
          <a:prstGeom prst="rect">
            <a:avLst/>
          </a:prstGeom>
        </p:spPr>
      </p:pic>
      <p:sp>
        <p:nvSpPr>
          <p:cNvPr id="9" name="Titre 4"/>
          <p:cNvSpPr>
            <a:spLocks noGrp="1"/>
          </p:cNvSpPr>
          <p:nvPr>
            <p:ph type="title"/>
          </p:nvPr>
        </p:nvSpPr>
        <p:spPr>
          <a:xfrm>
            <a:off x="838200" y="268017"/>
            <a:ext cx="10515600" cy="792036"/>
          </a:xfrm>
        </p:spPr>
        <p:txBody>
          <a:bodyPr/>
          <a:lstStyle/>
          <a:p>
            <a:pPr lvl="0"/>
            <a:r>
              <a:rPr lang="fr-FR" cap="small" dirty="0"/>
              <a:t>Sos spot roll-on </a:t>
            </a:r>
            <a:r>
              <a:rPr lang="fr-FR" dirty="0"/>
              <a:t>or </a:t>
            </a:r>
            <a:r>
              <a:rPr lang="fr-FR" cap="small" dirty="0" err="1"/>
              <a:t>Juvenil</a:t>
            </a:r>
            <a:r>
              <a:rPr lang="fr-FR" dirty="0"/>
              <a:t>?</a:t>
            </a:r>
            <a:br>
              <a:rPr lang="fr-FR" dirty="0"/>
            </a:br>
            <a:endParaRPr lang="fr-FR" dirty="0"/>
          </a:p>
        </p:txBody>
      </p:sp>
      <p:sp>
        <p:nvSpPr>
          <p:cNvPr id="12" name="ZoneTexte 11"/>
          <p:cNvSpPr txBox="1"/>
          <p:nvPr/>
        </p:nvSpPr>
        <p:spPr>
          <a:xfrm>
            <a:off x="382137" y="2094719"/>
            <a:ext cx="6056763" cy="1200329"/>
          </a:xfrm>
          <a:prstGeom prst="rect">
            <a:avLst/>
          </a:prstGeom>
          <a:noFill/>
        </p:spPr>
        <p:txBody>
          <a:bodyPr wrap="square" rtlCol="0">
            <a:spAutoFit/>
          </a:bodyPr>
          <a:lstStyle/>
          <a:p>
            <a:pPr algn="ctr"/>
            <a:r>
              <a:rPr lang="fr-FR" sz="2400" dirty="0">
                <a:latin typeface="Roboto Light" panose="02000000000000000000" pitchFamily="2" charset="0"/>
                <a:ea typeface="Roboto Light" panose="02000000000000000000" pitchFamily="2" charset="0"/>
              </a:rPr>
              <a:t>Every time I shave my </a:t>
            </a:r>
            <a:r>
              <a:rPr lang="fr-FR" sz="2400" dirty="0" smtClean="0">
                <a:latin typeface="Roboto Light" panose="02000000000000000000" pitchFamily="2" charset="0"/>
                <a:ea typeface="Roboto Light" panose="02000000000000000000" pitchFamily="2" charset="0"/>
              </a:rPr>
              <a:t>armpits, I get </a:t>
            </a:r>
            <a:r>
              <a:rPr lang="fr-FR" sz="2400" dirty="0">
                <a:latin typeface="Roboto Light" panose="02000000000000000000" pitchFamily="2" charset="0"/>
                <a:ea typeface="Roboto Light" panose="02000000000000000000" pitchFamily="2" charset="0"/>
              </a:rPr>
              <a:t>pimples and redness </a:t>
            </a:r>
            <a:endParaRPr lang="fr-FR" sz="2400" dirty="0" smtClean="0">
              <a:latin typeface="Roboto Light" panose="02000000000000000000" pitchFamily="2" charset="0"/>
              <a:ea typeface="Roboto Light" panose="02000000000000000000" pitchFamily="2" charset="0"/>
            </a:endParaRPr>
          </a:p>
          <a:p>
            <a:pPr algn="ctr"/>
            <a:r>
              <a:rPr lang="fr-FR" sz="2400" dirty="0" smtClean="0">
                <a:latin typeface="Roboto Light" panose="02000000000000000000" pitchFamily="2" charset="0"/>
                <a:ea typeface="Roboto Light" panose="02000000000000000000" pitchFamily="2" charset="0"/>
              </a:rPr>
              <a:t>that </a:t>
            </a:r>
            <a:r>
              <a:rPr lang="fr-FR" sz="2400" dirty="0">
                <a:latin typeface="Roboto Light" panose="02000000000000000000" pitchFamily="2" charset="0"/>
                <a:ea typeface="Roboto Light" panose="02000000000000000000" pitchFamily="2" charset="0"/>
              </a:rPr>
              <a:t>appear</a:t>
            </a:r>
          </a:p>
        </p:txBody>
      </p:sp>
      <p:pic>
        <p:nvPicPr>
          <p:cNvPr id="14" name="Picture 6" descr="juvénile yon-k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81052" y="3613884"/>
            <a:ext cx="837139" cy="2058537"/>
          </a:xfrm>
          <a:prstGeom prst="rect">
            <a:avLst/>
          </a:prstGeom>
          <a:noFill/>
          <a:extLst>
            <a:ext uri="{909E8E84-426E-40DD-AFC4-6F175D3DCCD1}">
              <a14:hiddenFill xmlns:a14="http://schemas.microsoft.com/office/drawing/2010/main">
                <a:solidFill>
                  <a:srgbClr val="FFFFFF"/>
                </a:solidFill>
              </a14:hiddenFill>
            </a:ext>
          </a:extLst>
        </p:spPr>
      </p:pic>
      <p:pic>
        <p:nvPicPr>
          <p:cNvPr id="15" name="Imag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53100" y="6172200"/>
            <a:ext cx="685800" cy="685800"/>
          </a:xfrm>
          <a:prstGeom prst="rect">
            <a:avLst/>
          </a:prstGeom>
        </p:spPr>
      </p:pic>
      <p:pic>
        <p:nvPicPr>
          <p:cNvPr id="16" name="Image 15"/>
          <p:cNvPicPr>
            <a:picLocks noChangeAspect="1"/>
          </p:cNvPicPr>
          <p:nvPr/>
        </p:nvPicPr>
        <p:blipFill rotWithShape="1">
          <a:blip r:embed="rId6"/>
          <a:srcRect l="56911" t="14888" r="-9872" b="-1"/>
          <a:stretch/>
        </p:blipFill>
        <p:spPr>
          <a:xfrm>
            <a:off x="2470244" y="3429000"/>
            <a:ext cx="682388" cy="2268959"/>
          </a:xfrm>
          <a:prstGeom prst="rect">
            <a:avLst/>
          </a:prstGeom>
          <a:ln>
            <a:noFill/>
          </a:ln>
          <a:effectLst>
            <a:softEdge rad="76200"/>
          </a:effectLst>
        </p:spPr>
      </p:pic>
    </p:spTree>
    <p:extLst>
      <p:ext uri="{BB962C8B-B14F-4D97-AF65-F5344CB8AC3E}">
        <p14:creationId xmlns:p14="http://schemas.microsoft.com/office/powerpoint/2010/main" val="1131171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6"/>
                                        </p:tgtEl>
                                      </p:cBhvr>
                                    </p:animEffect>
                                    <p:set>
                                      <p:cBhvr>
                                        <p:cTn id="7"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95534" y="0"/>
            <a:ext cx="12287535" cy="6858000"/>
          </a:xfrm>
          <a:prstGeom prst="rect">
            <a:avLst/>
          </a:prstGeom>
          <a:solidFill>
            <a:srgbClr val="FCC4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Rectangle 1"/>
          <p:cNvSpPr/>
          <p:nvPr/>
        </p:nvSpPr>
        <p:spPr>
          <a:xfrm>
            <a:off x="382137" y="586854"/>
            <a:ext cx="11450472" cy="5636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Titre 2"/>
          <p:cNvSpPr txBox="1">
            <a:spLocks/>
          </p:cNvSpPr>
          <p:nvPr/>
        </p:nvSpPr>
        <p:spPr>
          <a:xfrm>
            <a:off x="834788" y="295312"/>
            <a:ext cx="10522424" cy="700974"/>
          </a:xfrm>
          <a:prstGeom prst="rect">
            <a:avLst/>
          </a:prstGeom>
        </p:spPr>
        <p:txBody>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fr-FR" sz="4800" b="0" i="0" u="none" strike="noStrike" kern="1200" cap="none" spc="0" normalizeH="0" baseline="0" noProof="0" dirty="0">
              <a:ln>
                <a:noFill/>
              </a:ln>
              <a:solidFill>
                <a:srgbClr val="3E3E3E"/>
              </a:solidFill>
              <a:effectLst/>
              <a:uLnTx/>
              <a:uFillTx/>
              <a:latin typeface="KyivType Sans2" panose="00000500000000000000" pitchFamily="50" charset="0"/>
              <a:ea typeface="+mj-ea"/>
              <a:cs typeface="+mj-cs"/>
            </a:endParaRPr>
          </a:p>
        </p:txBody>
      </p:sp>
      <p:pic>
        <p:nvPicPr>
          <p:cNvPr id="8" name="Image 7"/>
          <p:cNvPicPr>
            <a:picLocks noChangeAspect="1"/>
          </p:cNvPicPr>
          <p:nvPr/>
        </p:nvPicPr>
        <p:blipFill rotWithShape="1">
          <a:blip r:embed="rId3"/>
          <a:srcRect l="43171" t="32624" r="54765" b="28248"/>
          <a:stretch/>
        </p:blipFill>
        <p:spPr>
          <a:xfrm rot="5400000">
            <a:off x="5679743" y="-4516637"/>
            <a:ext cx="832513" cy="10520879"/>
          </a:xfrm>
          <a:prstGeom prst="rect">
            <a:avLst/>
          </a:prstGeom>
        </p:spPr>
      </p:pic>
      <p:sp>
        <p:nvSpPr>
          <p:cNvPr id="9" name="Titre 4"/>
          <p:cNvSpPr>
            <a:spLocks noGrp="1"/>
          </p:cNvSpPr>
          <p:nvPr>
            <p:ph type="title"/>
          </p:nvPr>
        </p:nvSpPr>
        <p:spPr>
          <a:xfrm>
            <a:off x="838200" y="268017"/>
            <a:ext cx="10515600" cy="792036"/>
          </a:xfrm>
        </p:spPr>
        <p:txBody>
          <a:bodyPr/>
          <a:lstStyle/>
          <a:p>
            <a:pPr lvl="0"/>
            <a:r>
              <a:rPr lang="fr-FR" cap="small" dirty="0"/>
              <a:t>Sos spot roll-on </a:t>
            </a:r>
            <a:r>
              <a:rPr lang="fr-FR" dirty="0"/>
              <a:t>or </a:t>
            </a:r>
            <a:r>
              <a:rPr lang="fr-FR" cap="small" dirty="0" err="1"/>
              <a:t>Juvenil</a:t>
            </a:r>
            <a:r>
              <a:rPr lang="fr-FR" dirty="0"/>
              <a:t>?</a:t>
            </a:r>
            <a:br>
              <a:rPr lang="fr-FR" dirty="0"/>
            </a:br>
            <a:endParaRPr lang="fr-FR" dirty="0"/>
          </a:p>
        </p:txBody>
      </p:sp>
      <p:sp>
        <p:nvSpPr>
          <p:cNvPr id="12" name="ZoneTexte 11"/>
          <p:cNvSpPr txBox="1"/>
          <p:nvPr/>
        </p:nvSpPr>
        <p:spPr>
          <a:xfrm>
            <a:off x="5415334" y="2533100"/>
            <a:ext cx="6212558" cy="461665"/>
          </a:xfrm>
          <a:prstGeom prst="rect">
            <a:avLst/>
          </a:prstGeom>
          <a:noFill/>
        </p:spPr>
        <p:txBody>
          <a:bodyPr wrap="square" rtlCol="0">
            <a:spAutoFit/>
          </a:bodyPr>
          <a:lstStyle/>
          <a:p>
            <a:pPr algn="ctr"/>
            <a:r>
              <a:rPr lang="fr-FR" sz="2400" dirty="0" smtClean="0">
                <a:ea typeface="Roboto" panose="02000000000000000000" pitchFamily="2" charset="0"/>
              </a:rPr>
              <a:t>My son has severe acne on his face</a:t>
            </a:r>
            <a:endParaRPr lang="fr-FR" sz="2400" dirty="0">
              <a:ea typeface="Roboto" panose="02000000000000000000" pitchFamily="2" charset="0"/>
            </a:endParaRPr>
          </a:p>
        </p:txBody>
      </p:sp>
      <p:pic>
        <p:nvPicPr>
          <p:cNvPr id="14" name="Picture 6" descr="juvénile yon-k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44372" y="3613254"/>
            <a:ext cx="837396" cy="2059168"/>
          </a:xfrm>
          <a:prstGeom prst="rect">
            <a:avLst/>
          </a:prstGeom>
          <a:noFill/>
          <a:extLst>
            <a:ext uri="{909E8E84-426E-40DD-AFC4-6F175D3DCCD1}">
              <a14:hiddenFill xmlns:a14="http://schemas.microsoft.com/office/drawing/2010/main">
                <a:solidFill>
                  <a:srgbClr val="FFFFFF"/>
                </a:solidFill>
              </a14:hiddenFill>
            </a:ext>
          </a:extLst>
        </p:spPr>
      </p:pic>
      <p:pic>
        <p:nvPicPr>
          <p:cNvPr id="15" name="Imag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53100" y="6172200"/>
            <a:ext cx="685800" cy="685800"/>
          </a:xfrm>
          <a:prstGeom prst="rect">
            <a:avLst/>
          </a:prstGeom>
        </p:spPr>
      </p:pic>
      <p:pic>
        <p:nvPicPr>
          <p:cNvPr id="16" name="Image 15"/>
          <p:cNvPicPr>
            <a:picLocks noChangeAspect="1"/>
          </p:cNvPicPr>
          <p:nvPr/>
        </p:nvPicPr>
        <p:blipFill rotWithShape="1">
          <a:blip r:embed="rId6"/>
          <a:srcRect l="56911" t="14888" r="-9872" b="-1"/>
          <a:stretch/>
        </p:blipFill>
        <p:spPr>
          <a:xfrm>
            <a:off x="7533564" y="3429000"/>
            <a:ext cx="682388" cy="2268959"/>
          </a:xfrm>
          <a:prstGeom prst="rect">
            <a:avLst/>
          </a:prstGeom>
          <a:ln>
            <a:noFill/>
          </a:ln>
          <a:effectLst>
            <a:softEdge rad="76200"/>
          </a:effectLst>
        </p:spPr>
      </p:pic>
    </p:spTree>
    <p:extLst>
      <p:ext uri="{BB962C8B-B14F-4D97-AF65-F5344CB8AC3E}">
        <p14:creationId xmlns:p14="http://schemas.microsoft.com/office/powerpoint/2010/main" val="3479360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6"/>
                                        </p:tgtEl>
                                      </p:cBhvr>
                                    </p:animEffect>
                                    <p:set>
                                      <p:cBhvr>
                                        <p:cTn id="7" dur="1" fill="hold">
                                          <p:stCondLst>
                                            <p:cond delay="499"/>
                                          </p:stCondLst>
                                        </p:cTn>
                                        <p:tgtEl>
                                          <p:spTgt spid="16"/>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14"/>
                                        </p:tgtEl>
                                      </p:cBhvr>
                                    </p:animEffect>
                                    <p:set>
                                      <p:cBhvr>
                                        <p:cTn id="10" dur="1" fill="hold">
                                          <p:stCondLst>
                                            <p:cond delay="499"/>
                                          </p:stCondLst>
                                        </p:cTn>
                                        <p:tgtEl>
                                          <p:spTgt spid="1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10" presetClass="entr" presetSubtype="0"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95534" y="0"/>
            <a:ext cx="12287535" cy="6858000"/>
          </a:xfrm>
          <a:prstGeom prst="rect">
            <a:avLst/>
          </a:prstGeom>
          <a:solidFill>
            <a:srgbClr val="FCC4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Rectangle 1"/>
          <p:cNvSpPr/>
          <p:nvPr/>
        </p:nvSpPr>
        <p:spPr>
          <a:xfrm>
            <a:off x="382137" y="586854"/>
            <a:ext cx="11450472" cy="5636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Titre 2"/>
          <p:cNvSpPr txBox="1">
            <a:spLocks/>
          </p:cNvSpPr>
          <p:nvPr/>
        </p:nvSpPr>
        <p:spPr>
          <a:xfrm>
            <a:off x="834788" y="295312"/>
            <a:ext cx="10522424" cy="700974"/>
          </a:xfrm>
          <a:prstGeom prst="rect">
            <a:avLst/>
          </a:prstGeom>
        </p:spPr>
        <p:txBody>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fr-FR" sz="4800" b="0" i="0" u="none" strike="noStrike" kern="1200" cap="none" spc="0" normalizeH="0" baseline="0" noProof="0" dirty="0">
              <a:ln>
                <a:noFill/>
              </a:ln>
              <a:solidFill>
                <a:srgbClr val="3E3E3E"/>
              </a:solidFill>
              <a:effectLst/>
              <a:uLnTx/>
              <a:uFillTx/>
              <a:latin typeface="KyivType Sans2" panose="00000500000000000000" pitchFamily="50" charset="0"/>
              <a:ea typeface="+mj-ea"/>
              <a:cs typeface="+mj-cs"/>
            </a:endParaRPr>
          </a:p>
        </p:txBody>
      </p:sp>
      <p:pic>
        <p:nvPicPr>
          <p:cNvPr id="8" name="Image 7"/>
          <p:cNvPicPr>
            <a:picLocks noChangeAspect="1"/>
          </p:cNvPicPr>
          <p:nvPr/>
        </p:nvPicPr>
        <p:blipFill rotWithShape="1">
          <a:blip r:embed="rId3"/>
          <a:srcRect l="43171" t="32624" r="54765" b="28248"/>
          <a:stretch/>
        </p:blipFill>
        <p:spPr>
          <a:xfrm rot="5400000">
            <a:off x="5679743" y="-4516637"/>
            <a:ext cx="832513" cy="10520879"/>
          </a:xfrm>
          <a:prstGeom prst="rect">
            <a:avLst/>
          </a:prstGeom>
        </p:spPr>
      </p:pic>
      <p:sp>
        <p:nvSpPr>
          <p:cNvPr id="9" name="Titre 4"/>
          <p:cNvSpPr>
            <a:spLocks noGrp="1"/>
          </p:cNvSpPr>
          <p:nvPr>
            <p:ph type="title"/>
          </p:nvPr>
        </p:nvSpPr>
        <p:spPr>
          <a:xfrm>
            <a:off x="838200" y="268017"/>
            <a:ext cx="10515600" cy="792036"/>
          </a:xfrm>
        </p:spPr>
        <p:txBody>
          <a:bodyPr/>
          <a:lstStyle/>
          <a:p>
            <a:pPr lvl="0"/>
            <a:r>
              <a:rPr lang="fr-FR" cap="small" dirty="0"/>
              <a:t>Sos spot roll-on </a:t>
            </a:r>
            <a:r>
              <a:rPr lang="fr-FR" dirty="0"/>
              <a:t>or </a:t>
            </a:r>
            <a:r>
              <a:rPr lang="fr-FR" cap="small" dirty="0" err="1"/>
              <a:t>Juvenil</a:t>
            </a:r>
            <a:r>
              <a:rPr lang="fr-FR" dirty="0"/>
              <a:t>?</a:t>
            </a:r>
            <a:br>
              <a:rPr lang="fr-FR" dirty="0"/>
            </a:br>
            <a:endParaRPr lang="fr-FR" dirty="0"/>
          </a:p>
        </p:txBody>
      </p:sp>
      <p:sp>
        <p:nvSpPr>
          <p:cNvPr id="12" name="ZoneTexte 11"/>
          <p:cNvSpPr txBox="1"/>
          <p:nvPr/>
        </p:nvSpPr>
        <p:spPr>
          <a:xfrm>
            <a:off x="660454" y="2227908"/>
            <a:ext cx="6212558" cy="1200329"/>
          </a:xfrm>
          <a:prstGeom prst="rect">
            <a:avLst/>
          </a:prstGeom>
          <a:noFill/>
        </p:spPr>
        <p:txBody>
          <a:bodyPr wrap="square" rtlCol="0">
            <a:spAutoFit/>
          </a:bodyPr>
          <a:lstStyle/>
          <a:p>
            <a:pPr algn="ctr"/>
            <a:r>
              <a:rPr lang="fr-FR" sz="2400" dirty="0" smtClean="0">
                <a:ea typeface="Roboto" panose="02000000000000000000" pitchFamily="2" charset="0"/>
              </a:rPr>
              <a:t>Since I've been wearing the mask, I've had recurring blemishes on my lower face</a:t>
            </a:r>
            <a:endParaRPr lang="fr-FR" sz="2400" dirty="0">
              <a:ea typeface="Roboto" panose="02000000000000000000" pitchFamily="2" charset="0"/>
            </a:endParaRPr>
          </a:p>
        </p:txBody>
      </p:sp>
      <p:pic>
        <p:nvPicPr>
          <p:cNvPr id="14" name="Picture 6" descr="juvénile yon-k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89492" y="3719779"/>
            <a:ext cx="837804" cy="2060172"/>
          </a:xfrm>
          <a:prstGeom prst="rect">
            <a:avLst/>
          </a:prstGeom>
          <a:noFill/>
          <a:extLst>
            <a:ext uri="{909E8E84-426E-40DD-AFC4-6F175D3DCCD1}">
              <a14:hiddenFill xmlns:a14="http://schemas.microsoft.com/office/drawing/2010/main">
                <a:solidFill>
                  <a:srgbClr val="FFFFFF"/>
                </a:solidFill>
              </a14:hiddenFill>
            </a:ext>
          </a:extLst>
        </p:spPr>
      </p:pic>
      <p:pic>
        <p:nvPicPr>
          <p:cNvPr id="15" name="Imag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53100" y="6172200"/>
            <a:ext cx="685800" cy="685800"/>
          </a:xfrm>
          <a:prstGeom prst="rect">
            <a:avLst/>
          </a:prstGeom>
        </p:spPr>
      </p:pic>
      <p:pic>
        <p:nvPicPr>
          <p:cNvPr id="16" name="Image 15"/>
          <p:cNvPicPr>
            <a:picLocks noChangeAspect="1"/>
          </p:cNvPicPr>
          <p:nvPr/>
        </p:nvPicPr>
        <p:blipFill rotWithShape="1">
          <a:blip r:embed="rId6"/>
          <a:srcRect l="56911" t="14888" r="-9872" b="-1"/>
          <a:stretch/>
        </p:blipFill>
        <p:spPr>
          <a:xfrm>
            <a:off x="2778684" y="3536529"/>
            <a:ext cx="682388" cy="2268959"/>
          </a:xfrm>
          <a:prstGeom prst="rect">
            <a:avLst/>
          </a:prstGeom>
          <a:ln>
            <a:noFill/>
          </a:ln>
          <a:effectLst>
            <a:softEdge rad="76200"/>
          </a:effectLst>
        </p:spPr>
      </p:pic>
    </p:spTree>
    <p:extLst>
      <p:ext uri="{BB962C8B-B14F-4D97-AF65-F5344CB8AC3E}">
        <p14:creationId xmlns:p14="http://schemas.microsoft.com/office/powerpoint/2010/main" val="1986562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4"/>
                                        </p:tgtEl>
                                      </p:cBhvr>
                                    </p:animEffect>
                                    <p:set>
                                      <p:cBhvr>
                                        <p:cTn id="7"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latin typeface="KyivType Sans2" panose="00000500000000000000" charset="0"/>
              </a:rPr>
              <a:t>A skin care program </a:t>
            </a:r>
            <a:br>
              <a:rPr lang="fr-FR" dirty="0" smtClean="0">
                <a:latin typeface="KyivType Sans2" panose="00000500000000000000" charset="0"/>
              </a:rPr>
            </a:br>
            <a:r>
              <a:rPr lang="fr-FR" dirty="0" smtClean="0">
                <a:latin typeface="KyivType Sans2" panose="00000500000000000000" charset="0"/>
              </a:rPr>
              <a:t>for a flawless skin! </a:t>
            </a:r>
            <a:endParaRPr lang="fr-FR" dirty="0"/>
          </a:p>
        </p:txBody>
      </p:sp>
    </p:spTree>
    <p:extLst>
      <p:ext uri="{BB962C8B-B14F-4D97-AF65-F5344CB8AC3E}">
        <p14:creationId xmlns:p14="http://schemas.microsoft.com/office/powerpoint/2010/main" val="391140638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rotWithShape="1">
          <a:blip r:embed="rId3"/>
          <a:srcRect l="5746" t="46250" r="64254" b="24539"/>
          <a:stretch/>
        </p:blipFill>
        <p:spPr>
          <a:xfrm>
            <a:off x="5897880" y="0"/>
            <a:ext cx="6294120" cy="4085656"/>
          </a:xfrm>
          <a:prstGeom prst="rect">
            <a:avLst/>
          </a:prstGeom>
        </p:spPr>
      </p:pic>
      <p:sp>
        <p:nvSpPr>
          <p:cNvPr id="10" name="Rectangle 9">
            <a:extLst>
              <a:ext uri="{FF2B5EF4-FFF2-40B4-BE49-F238E27FC236}">
                <a16:creationId xmlns:a16="http://schemas.microsoft.com/office/drawing/2014/main" id="{4CFD83A1-DDBB-411F-963C-64D01470D3AE}"/>
              </a:ext>
            </a:extLst>
          </p:cNvPr>
          <p:cNvSpPr/>
          <p:nvPr/>
        </p:nvSpPr>
        <p:spPr bwMode="auto">
          <a:xfrm>
            <a:off x="2433887" y="2493101"/>
            <a:ext cx="2373664" cy="430887"/>
          </a:xfrm>
          <a:prstGeom prst="rect">
            <a:avLst/>
          </a:prstGeom>
          <a:solidFill>
            <a:srgbClr val="8DBB1A">
              <a:alpha val="80000"/>
            </a:srgbClr>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spAutoFit/>
          </a:bodyPr>
          <a:lstStyle/>
          <a:p>
            <a:pPr algn="ctr" fontAlgn="base">
              <a:spcBef>
                <a:spcPct val="0"/>
              </a:spcBef>
              <a:spcAft>
                <a:spcPct val="0"/>
              </a:spcAft>
            </a:pPr>
            <a:r>
              <a:rPr lang="fr-FR" sz="2800" dirty="0">
                <a:solidFill>
                  <a:schemeClr val="bg1"/>
                </a:solidFill>
                <a:latin typeface="Arial" panose="020B0604020202020204" pitchFamily="34" charset="0"/>
                <a:cs typeface="Arial" panose="020B0604020202020204" pitchFamily="34" charset="0"/>
              </a:rPr>
              <a:t>Teenagers</a:t>
            </a:r>
          </a:p>
        </p:txBody>
      </p:sp>
      <p:pic>
        <p:nvPicPr>
          <p:cNvPr id="2" name="Image 1"/>
          <p:cNvPicPr>
            <a:picLocks noChangeAspect="1"/>
          </p:cNvPicPr>
          <p:nvPr/>
        </p:nvPicPr>
        <p:blipFill rotWithShape="1">
          <a:blip r:embed="rId4"/>
          <a:srcRect l="7431" t="37862" r="64320" b="36559"/>
          <a:stretch/>
        </p:blipFill>
        <p:spPr>
          <a:xfrm>
            <a:off x="11430" y="0"/>
            <a:ext cx="6084571" cy="3673001"/>
          </a:xfrm>
          <a:prstGeom prst="rect">
            <a:avLst/>
          </a:prstGeom>
        </p:spPr>
      </p:pic>
      <p:sp>
        <p:nvSpPr>
          <p:cNvPr id="11" name="Rectangle 10">
            <a:extLst>
              <a:ext uri="{FF2B5EF4-FFF2-40B4-BE49-F238E27FC236}">
                <a16:creationId xmlns:a16="http://schemas.microsoft.com/office/drawing/2014/main" id="{3953CC22-DC8D-4311-925A-925C4828047B}"/>
              </a:ext>
            </a:extLst>
          </p:cNvPr>
          <p:cNvSpPr/>
          <p:nvPr/>
        </p:nvSpPr>
        <p:spPr bwMode="auto">
          <a:xfrm>
            <a:off x="0" y="3272282"/>
            <a:ext cx="6096000" cy="377565"/>
          </a:xfrm>
          <a:prstGeom prst="rect">
            <a:avLst/>
          </a:prstGeom>
          <a:solidFill>
            <a:srgbClr val="FCC496">
              <a:alpha val="80000"/>
            </a:srgbClr>
          </a:solidFill>
          <a:ln w="28575" cap="flat" cmpd="sng" algn="ctr">
            <a:solidFill>
              <a:schemeClr val="bg1"/>
            </a:solidFill>
            <a:prstDash val="solid"/>
            <a:round/>
            <a:headEnd type="none" w="med" len="med"/>
            <a:tailEnd type="none" w="med" len="med"/>
          </a:ln>
          <a:effectLst/>
        </p:spPr>
        <p:txBody>
          <a:bodyPr vert="horz" wrap="square" lIns="0" tIns="0" rIns="0" bIns="0" numCol="1" rtlCol="0" anchor="ctr" anchorCtr="0" compatLnSpc="1">
            <a:prstTxWarp prst="textNoShape">
              <a:avLst/>
            </a:prstTxWarp>
            <a:spAutoFit/>
          </a:bodyPr>
          <a:lstStyle/>
          <a:p>
            <a:pPr algn="ctr" fontAlgn="base">
              <a:spcBef>
                <a:spcPct val="0"/>
              </a:spcBef>
              <a:spcAft>
                <a:spcPct val="0"/>
              </a:spcAft>
            </a:pPr>
            <a:r>
              <a:rPr lang="fr-FR" sz="2400" dirty="0" smtClean="0">
                <a:solidFill>
                  <a:srgbClr val="3E3E3E"/>
                </a:solidFill>
                <a:latin typeface="KyivType Sans Medium2"/>
                <a:cs typeface="Arial" panose="020B0604020202020204" pitchFamily="34" charset="0"/>
              </a:rPr>
              <a:t>Acne affects </a:t>
            </a:r>
            <a:r>
              <a:rPr lang="fr-FR" sz="2400" b="1" dirty="0" smtClean="0">
                <a:solidFill>
                  <a:srgbClr val="3E3E3E"/>
                </a:solidFill>
                <a:latin typeface="KyivType Sans Medium2"/>
                <a:cs typeface="Arial" panose="020B0604020202020204" pitchFamily="34" charset="0"/>
              </a:rPr>
              <a:t>75% of teenagers</a:t>
            </a:r>
            <a:endParaRPr lang="fr-FR" sz="2400" b="1" dirty="0">
              <a:solidFill>
                <a:srgbClr val="3E3E3E"/>
              </a:solidFill>
              <a:latin typeface="KyivType Sans Medium2"/>
              <a:cs typeface="Arial" panose="020B0604020202020204" pitchFamily="34" charset="0"/>
            </a:endParaRPr>
          </a:p>
        </p:txBody>
      </p:sp>
      <p:sp>
        <p:nvSpPr>
          <p:cNvPr id="13" name="Rectangle 12">
            <a:extLst>
              <a:ext uri="{FF2B5EF4-FFF2-40B4-BE49-F238E27FC236}">
                <a16:creationId xmlns:a16="http://schemas.microsoft.com/office/drawing/2014/main" id="{3953CC22-DC8D-4311-925A-925C4828047B}"/>
              </a:ext>
            </a:extLst>
          </p:cNvPr>
          <p:cNvSpPr/>
          <p:nvPr/>
        </p:nvSpPr>
        <p:spPr bwMode="auto">
          <a:xfrm>
            <a:off x="6096000" y="15359"/>
            <a:ext cx="6096000" cy="369332"/>
          </a:xfrm>
          <a:prstGeom prst="rect">
            <a:avLst/>
          </a:prstGeom>
          <a:solidFill>
            <a:srgbClr val="FCC496"/>
          </a:solidFill>
          <a:ln w="28575" cap="flat" cmpd="sng" algn="ctr">
            <a:solidFill>
              <a:schemeClr val="bg1"/>
            </a:solidFill>
            <a:prstDash val="solid"/>
            <a:round/>
            <a:headEnd type="none" w="med" len="med"/>
            <a:tailEnd type="none" w="med" len="med"/>
          </a:ln>
          <a:effectLst/>
        </p:spPr>
        <p:txBody>
          <a:bodyPr vert="horz" wrap="square" lIns="0" tIns="0" rIns="0" bIns="0" numCol="1" rtlCol="0" anchor="ctr" anchorCtr="0" compatLnSpc="1">
            <a:prstTxWarp prst="textNoShape">
              <a:avLst/>
            </a:prstTxWarp>
            <a:spAutoFit/>
          </a:bodyPr>
          <a:lstStyle/>
          <a:p>
            <a:pPr algn="ctr" fontAlgn="base">
              <a:spcBef>
                <a:spcPct val="0"/>
              </a:spcBef>
              <a:spcAft>
                <a:spcPct val="0"/>
              </a:spcAft>
            </a:pPr>
            <a:r>
              <a:rPr lang="fr-FR" sz="2400" dirty="0" smtClean="0">
                <a:solidFill>
                  <a:srgbClr val="3E3E3E"/>
                </a:solidFill>
                <a:latin typeface="KyivType Sans Medium2"/>
                <a:cs typeface="Arial" panose="020B0604020202020204" pitchFamily="34" charset="0"/>
              </a:rPr>
              <a:t>Acne affects </a:t>
            </a:r>
            <a:r>
              <a:rPr lang="fr-FR" sz="2400" b="1" dirty="0" smtClean="0">
                <a:solidFill>
                  <a:srgbClr val="3E3E3E"/>
                </a:solidFill>
                <a:latin typeface="KyivType Sans Medium2"/>
                <a:cs typeface="Arial" panose="020B0604020202020204" pitchFamily="34" charset="0"/>
              </a:rPr>
              <a:t>25% of adults</a:t>
            </a:r>
            <a:endParaRPr lang="fr-FR" sz="2400" b="1" dirty="0">
              <a:solidFill>
                <a:srgbClr val="3E3E3E"/>
              </a:solidFill>
              <a:latin typeface="KyivType Sans Medium2"/>
              <a:cs typeface="Arial" panose="020B0604020202020204" pitchFamily="34" charset="0"/>
            </a:endParaRPr>
          </a:p>
        </p:txBody>
      </p:sp>
      <p:pic>
        <p:nvPicPr>
          <p:cNvPr id="4" name="Image 3"/>
          <p:cNvPicPr>
            <a:picLocks noChangeAspect="1"/>
          </p:cNvPicPr>
          <p:nvPr/>
        </p:nvPicPr>
        <p:blipFill rotWithShape="1">
          <a:blip r:embed="rId5"/>
          <a:srcRect l="5680" t="41973" r="40176" b="36971"/>
          <a:stretch/>
        </p:blipFill>
        <p:spPr>
          <a:xfrm>
            <a:off x="-1" y="3675366"/>
            <a:ext cx="12275821" cy="3182633"/>
          </a:xfrm>
          <a:prstGeom prst="rect">
            <a:avLst/>
          </a:prstGeom>
        </p:spPr>
      </p:pic>
      <p:sp>
        <p:nvSpPr>
          <p:cNvPr id="14" name="Rectangle 13">
            <a:extLst>
              <a:ext uri="{FF2B5EF4-FFF2-40B4-BE49-F238E27FC236}">
                <a16:creationId xmlns:a16="http://schemas.microsoft.com/office/drawing/2014/main" id="{3953CC22-DC8D-4311-925A-925C4828047B}"/>
              </a:ext>
            </a:extLst>
          </p:cNvPr>
          <p:cNvSpPr/>
          <p:nvPr/>
        </p:nvSpPr>
        <p:spPr bwMode="auto">
          <a:xfrm>
            <a:off x="0" y="6488668"/>
            <a:ext cx="12310110" cy="369332"/>
          </a:xfrm>
          <a:prstGeom prst="rect">
            <a:avLst/>
          </a:prstGeom>
          <a:solidFill>
            <a:srgbClr val="FCC496">
              <a:alpha val="80000"/>
            </a:srgbClr>
          </a:solidFill>
          <a:ln w="28575" cap="flat" cmpd="sng" algn="ctr">
            <a:solidFill>
              <a:schemeClr val="bg1"/>
            </a:solidFill>
            <a:prstDash val="solid"/>
            <a:round/>
            <a:headEnd type="none" w="med" len="med"/>
            <a:tailEnd type="none" w="med" len="med"/>
          </a:ln>
          <a:effectLst/>
        </p:spPr>
        <p:txBody>
          <a:bodyPr vert="horz" wrap="square" lIns="0" tIns="0" rIns="0" bIns="0" numCol="1" rtlCol="0" anchor="ctr" anchorCtr="0" compatLnSpc="1">
            <a:prstTxWarp prst="textNoShape">
              <a:avLst/>
            </a:prstTxWarp>
            <a:spAutoFit/>
          </a:bodyPr>
          <a:lstStyle/>
          <a:p>
            <a:pPr algn="ctr" fontAlgn="base">
              <a:spcBef>
                <a:spcPct val="0"/>
              </a:spcBef>
              <a:spcAft>
                <a:spcPct val="0"/>
              </a:spcAft>
            </a:pPr>
            <a:r>
              <a:rPr lang="fr-FR" sz="2400" b="1" dirty="0" smtClean="0">
                <a:solidFill>
                  <a:srgbClr val="3E3E3E"/>
                </a:solidFill>
                <a:latin typeface="KyivType Sans Medium2"/>
                <a:cs typeface="Arial" panose="020B0604020202020204" pitchFamily="34" charset="0"/>
              </a:rPr>
              <a:t>61% </a:t>
            </a:r>
            <a:r>
              <a:rPr lang="fr-FR" sz="2400" dirty="0" smtClean="0">
                <a:solidFill>
                  <a:srgbClr val="3E3E3E"/>
                </a:solidFill>
                <a:latin typeface="KyivType Sans Medium2"/>
                <a:cs typeface="Arial" panose="020B0604020202020204" pitchFamily="34" charset="0"/>
              </a:rPr>
              <a:t>of acne cases are </a:t>
            </a:r>
            <a:r>
              <a:rPr lang="fr-FR" sz="2400" b="1" dirty="0" smtClean="0">
                <a:solidFill>
                  <a:srgbClr val="3E3E3E"/>
                </a:solidFill>
                <a:latin typeface="KyivType Sans Medium2"/>
                <a:cs typeface="Arial" panose="020B0604020202020204" pitchFamily="34" charset="0"/>
              </a:rPr>
              <a:t>women</a:t>
            </a:r>
            <a:endParaRPr lang="fr-FR" sz="2400" b="1" dirty="0">
              <a:solidFill>
                <a:srgbClr val="3E3E3E"/>
              </a:solidFill>
              <a:latin typeface="KyivType Sans Medium2"/>
              <a:cs typeface="Arial" panose="020B0604020202020204" pitchFamily="34" charset="0"/>
            </a:endParaRPr>
          </a:p>
        </p:txBody>
      </p:sp>
    </p:spTree>
    <p:extLst>
      <p:ext uri="{BB962C8B-B14F-4D97-AF65-F5344CB8AC3E}">
        <p14:creationId xmlns:p14="http://schemas.microsoft.com/office/powerpoint/2010/main" val="3406835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down)">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363415" y="254369"/>
            <a:ext cx="11488616" cy="792036"/>
          </a:xfrm>
        </p:spPr>
        <p:txBody>
          <a:bodyPr/>
          <a:lstStyle/>
          <a:p>
            <a:r>
              <a:rPr lang="fr-FR" dirty="0" smtClean="0"/>
              <a:t>An anti-imperfection program </a:t>
            </a:r>
            <a:endParaRPr lang="fr-FR" dirty="0"/>
          </a:p>
        </p:txBody>
      </p:sp>
      <p:cxnSp>
        <p:nvCxnSpPr>
          <p:cNvPr id="19" name="Connecteur droit 18"/>
          <p:cNvCxnSpPr/>
          <p:nvPr/>
        </p:nvCxnSpPr>
        <p:spPr>
          <a:xfrm>
            <a:off x="-45679" y="5360011"/>
            <a:ext cx="12192000" cy="0"/>
          </a:xfrm>
          <a:prstGeom prst="line">
            <a:avLst/>
          </a:prstGeom>
        </p:spPr>
        <p:style>
          <a:lnRef idx="1">
            <a:schemeClr val="dk1"/>
          </a:lnRef>
          <a:fillRef idx="0">
            <a:schemeClr val="dk1"/>
          </a:fillRef>
          <a:effectRef idx="0">
            <a:schemeClr val="dk1"/>
          </a:effectRef>
          <a:fontRef idx="minor">
            <a:schemeClr val="tx1"/>
          </a:fontRef>
        </p:style>
      </p:cxnSp>
      <p:grpSp>
        <p:nvGrpSpPr>
          <p:cNvPr id="42" name="Groupe 41"/>
          <p:cNvGrpSpPr/>
          <p:nvPr/>
        </p:nvGrpSpPr>
        <p:grpSpPr>
          <a:xfrm>
            <a:off x="2008637" y="2266398"/>
            <a:ext cx="1596734" cy="3763820"/>
            <a:chOff x="1961797" y="2255683"/>
            <a:chExt cx="1596734" cy="3763820"/>
          </a:xfrm>
        </p:grpSpPr>
        <p:pic>
          <p:nvPicPr>
            <p:cNvPr id="5" name="Image 4"/>
            <p:cNvPicPr>
              <a:picLocks noChangeAspect="1"/>
            </p:cNvPicPr>
            <p:nvPr/>
          </p:nvPicPr>
          <p:blipFill rotWithShape="1">
            <a:blip r:embed="rId3" cstate="print">
              <a:extLst>
                <a:ext uri="{28A0092B-C50C-407E-A947-70E740481C1C}">
                  <a14:useLocalDpi xmlns:a14="http://schemas.microsoft.com/office/drawing/2010/main" val="0"/>
                </a:ext>
              </a:extLst>
            </a:blip>
            <a:srcRect l="29248" r="30334"/>
            <a:stretch/>
          </p:blipFill>
          <p:spPr>
            <a:xfrm>
              <a:off x="2264631" y="2255683"/>
              <a:ext cx="771268" cy="2862590"/>
            </a:xfrm>
            <a:prstGeom prst="rect">
              <a:avLst/>
            </a:prstGeom>
          </p:spPr>
        </p:pic>
        <p:sp>
          <p:nvSpPr>
            <p:cNvPr id="23" name="ZoneTexte 22"/>
            <p:cNvSpPr txBox="1"/>
            <p:nvPr/>
          </p:nvSpPr>
          <p:spPr>
            <a:xfrm>
              <a:off x="2461039" y="5026335"/>
              <a:ext cx="468000" cy="646331"/>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3600" dirty="0">
                  <a:ln w="18415" cmpd="sng">
                    <a:solidFill>
                      <a:srgbClr val="FFFFFF"/>
                    </a:solidFill>
                    <a:prstDash val="solid"/>
                  </a:ln>
                  <a:solidFill>
                    <a:srgbClr val="9790BE"/>
                  </a:solidFill>
                  <a:effectLst>
                    <a:outerShdw blurRad="38100" dist="38100" dir="2700000" algn="tl">
                      <a:srgbClr val="000000">
                        <a:alpha val="43137"/>
                      </a:srgbClr>
                    </a:outerShdw>
                  </a:effectLst>
                  <a:latin typeface="KyivType Sans Medium2"/>
                </a:rPr>
                <a:t>2</a:t>
              </a:r>
              <a:endParaRPr kumimoji="0" lang="fr-FR" sz="3600" b="0" i="0" u="none" strike="noStrike" kern="1200" cap="none" spc="0" normalizeH="0" baseline="0" noProof="0" dirty="0">
                <a:ln w="18415" cmpd="sng">
                  <a:solidFill>
                    <a:srgbClr val="FFFFFF"/>
                  </a:solidFill>
                  <a:prstDash val="solid"/>
                </a:ln>
                <a:solidFill>
                  <a:srgbClr val="9790BE"/>
                </a:solidFill>
                <a:effectLst>
                  <a:outerShdw blurRad="38100" dist="38100" dir="2700000" algn="tl">
                    <a:srgbClr val="000000">
                      <a:alpha val="43137"/>
                    </a:srgbClr>
                  </a:outerShdw>
                </a:effectLst>
                <a:uLnTx/>
                <a:uFillTx/>
                <a:latin typeface="KyivType Sans Medium2"/>
              </a:endParaRPr>
            </a:p>
          </p:txBody>
        </p:sp>
        <p:sp>
          <p:nvSpPr>
            <p:cNvPr id="24" name="ZoneTexte 23"/>
            <p:cNvSpPr txBox="1"/>
            <p:nvPr/>
          </p:nvSpPr>
          <p:spPr>
            <a:xfrm>
              <a:off x="1961797" y="5496283"/>
              <a:ext cx="1596734" cy="523220"/>
            </a:xfrm>
            <a:prstGeom prst="rect">
              <a:avLst/>
            </a:prstGeom>
            <a:noFill/>
          </p:spPr>
          <p:txBody>
            <a:bodyPr wrap="square" rtlCol="0">
              <a:spAutoFit/>
            </a:bodyPr>
            <a:lstStyle/>
            <a:p>
              <a:r>
                <a:rPr lang="fr-FR" sz="2800" dirty="0">
                  <a:latin typeface="Monotype Corsiva" panose="03010101010201010101" pitchFamily="66" charset="0"/>
                </a:rPr>
                <a:t>I lotion</a:t>
              </a:r>
            </a:p>
          </p:txBody>
        </p:sp>
      </p:grpSp>
      <p:grpSp>
        <p:nvGrpSpPr>
          <p:cNvPr id="41" name="Groupe 40"/>
          <p:cNvGrpSpPr/>
          <p:nvPr/>
        </p:nvGrpSpPr>
        <p:grpSpPr>
          <a:xfrm>
            <a:off x="197854" y="2341395"/>
            <a:ext cx="1768227" cy="3688823"/>
            <a:chOff x="154016" y="2329255"/>
            <a:chExt cx="1768227" cy="3688823"/>
          </a:xfrm>
        </p:grpSpPr>
        <p:pic>
          <p:nvPicPr>
            <p:cNvPr id="6" name="Image 5"/>
            <p:cNvPicPr>
              <a:picLocks noChangeAspect="1"/>
            </p:cNvPicPr>
            <p:nvPr/>
          </p:nvPicPr>
          <p:blipFill rotWithShape="1">
            <a:blip r:embed="rId4" cstate="print">
              <a:extLst>
                <a:ext uri="{28A0092B-C50C-407E-A947-70E740481C1C}">
                  <a14:useLocalDpi xmlns:a14="http://schemas.microsoft.com/office/drawing/2010/main" val="0"/>
                </a:ext>
              </a:extLst>
            </a:blip>
            <a:srcRect l="11854" t="3986" r="11168" b="17250"/>
            <a:stretch/>
          </p:blipFill>
          <p:spPr>
            <a:xfrm>
              <a:off x="458031" y="2329255"/>
              <a:ext cx="866843" cy="2593055"/>
            </a:xfrm>
            <a:prstGeom prst="rect">
              <a:avLst/>
            </a:prstGeom>
          </p:spPr>
        </p:pic>
        <p:sp>
          <p:nvSpPr>
            <p:cNvPr id="22" name="ZoneTexte 21"/>
            <p:cNvSpPr txBox="1"/>
            <p:nvPr/>
          </p:nvSpPr>
          <p:spPr>
            <a:xfrm>
              <a:off x="595453" y="5023928"/>
              <a:ext cx="468000" cy="646331"/>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600" b="0" i="0" u="none" strike="noStrike" kern="1200" cap="none" spc="0" normalizeH="0" baseline="0" noProof="0" dirty="0" smtClean="0">
                  <a:ln w="18415" cmpd="sng">
                    <a:solidFill>
                      <a:srgbClr val="FFFFFF"/>
                    </a:solidFill>
                    <a:prstDash val="solid"/>
                  </a:ln>
                  <a:solidFill>
                    <a:srgbClr val="9790BE"/>
                  </a:solidFill>
                  <a:effectLst>
                    <a:outerShdw blurRad="38100" dist="38100" dir="2700000" algn="tl">
                      <a:srgbClr val="000000">
                        <a:alpha val="43137"/>
                      </a:srgbClr>
                    </a:outerShdw>
                  </a:effectLst>
                  <a:uLnTx/>
                  <a:uFillTx/>
                  <a:latin typeface="KyivType Sans Medium2"/>
                </a:rPr>
                <a:t>1</a:t>
              </a:r>
              <a:endParaRPr kumimoji="0" lang="fr-FR" sz="3600" b="0" i="0" u="none" strike="noStrike" kern="1200" cap="none" spc="0" normalizeH="0" baseline="0" noProof="0" dirty="0">
                <a:ln w="18415" cmpd="sng">
                  <a:solidFill>
                    <a:srgbClr val="FFFFFF"/>
                  </a:solidFill>
                  <a:prstDash val="solid"/>
                </a:ln>
                <a:solidFill>
                  <a:srgbClr val="9790BE"/>
                </a:solidFill>
                <a:effectLst>
                  <a:outerShdw blurRad="38100" dist="38100" dir="2700000" algn="tl">
                    <a:srgbClr val="000000">
                      <a:alpha val="43137"/>
                    </a:srgbClr>
                  </a:outerShdw>
                </a:effectLst>
                <a:uLnTx/>
                <a:uFillTx/>
                <a:latin typeface="KyivType Sans Medium2"/>
              </a:endParaRPr>
            </a:p>
          </p:txBody>
        </p:sp>
        <p:sp>
          <p:nvSpPr>
            <p:cNvPr id="25" name="ZoneTexte 24"/>
            <p:cNvSpPr txBox="1"/>
            <p:nvPr/>
          </p:nvSpPr>
          <p:spPr>
            <a:xfrm>
              <a:off x="154016" y="5494858"/>
              <a:ext cx="1768227" cy="523220"/>
            </a:xfrm>
            <a:prstGeom prst="rect">
              <a:avLst/>
            </a:prstGeom>
            <a:noFill/>
          </p:spPr>
          <p:txBody>
            <a:bodyPr wrap="square" rtlCol="0">
              <a:spAutoFit/>
            </a:bodyPr>
            <a:lstStyle/>
            <a:p>
              <a:r>
                <a:rPr lang="fr-FR" sz="2800" dirty="0">
                  <a:latin typeface="Monotype Corsiva" panose="03010101010201010101" pitchFamily="66" charset="0"/>
                </a:rPr>
                <a:t>I clean</a:t>
              </a:r>
            </a:p>
          </p:txBody>
        </p:sp>
      </p:grpSp>
      <p:grpSp>
        <p:nvGrpSpPr>
          <p:cNvPr id="44" name="Groupe 43"/>
          <p:cNvGrpSpPr/>
          <p:nvPr/>
        </p:nvGrpSpPr>
        <p:grpSpPr>
          <a:xfrm>
            <a:off x="8974730" y="2192976"/>
            <a:ext cx="3100300" cy="3834268"/>
            <a:chOff x="8930406" y="2169469"/>
            <a:chExt cx="3100300" cy="3834268"/>
          </a:xfrm>
        </p:grpSpPr>
        <p:pic>
          <p:nvPicPr>
            <p:cNvPr id="7" name="Picture 2" descr="Crème PG Yon-Ka"/>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136710" y="2810116"/>
              <a:ext cx="948068" cy="2133153"/>
            </a:xfrm>
            <a:prstGeom prst="rect">
              <a:avLst/>
            </a:prstGeom>
            <a:noFill/>
            <a:extLst>
              <a:ext uri="{909E8E84-426E-40DD-AFC4-6F175D3DCCD1}">
                <a14:hiddenFill xmlns:a14="http://schemas.microsoft.com/office/drawing/2010/main">
                  <a:solidFill>
                    <a:srgbClr val="FFFFFF"/>
                  </a:solidFill>
                </a14:hiddenFill>
              </a:ext>
            </a:extLst>
          </p:spPr>
        </p:pic>
        <p:sp>
          <p:nvSpPr>
            <p:cNvPr id="12" name="ZoneTexte 11"/>
            <p:cNvSpPr txBox="1"/>
            <p:nvPr/>
          </p:nvSpPr>
          <p:spPr>
            <a:xfrm rot="16200000">
              <a:off x="9594674" y="4307431"/>
              <a:ext cx="1132753" cy="184666"/>
            </a:xfrm>
            <a:prstGeom prst="rect">
              <a:avLst/>
            </a:prstGeom>
            <a:noFill/>
          </p:spPr>
          <p:txBody>
            <a:bodyPr wrap="square" rtlCol="0">
              <a:spAutoFit/>
            </a:bodyPr>
            <a:lstStyle/>
            <a:p>
              <a:r>
                <a:rPr lang="fr-FR" sz="600" i="1" dirty="0" smtClean="0">
                  <a:latin typeface="KyivType Sans Medium2"/>
                </a:rPr>
                <a:t>Normal to oily skin</a:t>
              </a:r>
              <a:endParaRPr lang="fr-FR" sz="600" i="1" dirty="0">
                <a:latin typeface="KyivType Sans Medium2"/>
              </a:endParaRPr>
            </a:p>
          </p:txBody>
        </p:sp>
        <p:sp>
          <p:nvSpPr>
            <p:cNvPr id="16" name="ZoneTexte 15"/>
            <p:cNvSpPr txBox="1"/>
            <p:nvPr/>
          </p:nvSpPr>
          <p:spPr>
            <a:xfrm>
              <a:off x="8930406" y="2338590"/>
              <a:ext cx="1134868" cy="400110"/>
            </a:xfrm>
            <a:prstGeom prst="rect">
              <a:avLst/>
            </a:prstGeom>
            <a:noFill/>
          </p:spPr>
          <p:txBody>
            <a:bodyPr wrap="square" rtlCol="0">
              <a:spAutoFit/>
            </a:bodyPr>
            <a:lstStyle/>
            <a:p>
              <a:pPr algn="ctr"/>
              <a:r>
                <a:rPr lang="fr-FR" sz="1000" dirty="0" err="1" smtClean="0">
                  <a:latin typeface="KyivType Sans Medium2"/>
                  <a:ea typeface="Roboto" panose="02000000000000000000" pitchFamily="2" charset="0"/>
                </a:rPr>
                <a:t>Matifying</a:t>
              </a:r>
              <a:endParaRPr lang="fr-FR" sz="1000" dirty="0" smtClean="0">
                <a:latin typeface="KyivType Sans Medium2"/>
                <a:ea typeface="Roboto" panose="02000000000000000000" pitchFamily="2" charset="0"/>
              </a:endParaRPr>
            </a:p>
            <a:p>
              <a:pPr algn="ctr"/>
              <a:r>
                <a:rPr lang="fr-FR" sz="1000" dirty="0" smtClean="0">
                  <a:latin typeface="KyivType Sans Medium2"/>
                  <a:ea typeface="Roboto" panose="02000000000000000000" pitchFamily="2" charset="0"/>
                </a:rPr>
                <a:t>Normalizing</a:t>
              </a:r>
              <a:endParaRPr lang="fr-FR" sz="1000" dirty="0">
                <a:latin typeface="KyivType Sans Medium2"/>
                <a:ea typeface="Roboto" panose="02000000000000000000" pitchFamily="2" charset="0"/>
              </a:endParaRPr>
            </a:p>
          </p:txBody>
        </p:sp>
        <p:sp>
          <p:nvSpPr>
            <p:cNvPr id="17" name="ZoneTexte 16"/>
            <p:cNvSpPr txBox="1"/>
            <p:nvPr/>
          </p:nvSpPr>
          <p:spPr>
            <a:xfrm>
              <a:off x="10025871" y="2325054"/>
              <a:ext cx="985333" cy="400110"/>
            </a:xfrm>
            <a:prstGeom prst="rect">
              <a:avLst/>
            </a:prstGeom>
            <a:noFill/>
          </p:spPr>
          <p:txBody>
            <a:bodyPr wrap="square" rtlCol="0">
              <a:spAutoFit/>
            </a:bodyPr>
            <a:lstStyle/>
            <a:p>
              <a:pPr algn="ctr"/>
              <a:r>
                <a:rPr lang="fr-FR" sz="1000" dirty="0" err="1" smtClean="0">
                  <a:latin typeface="KyivType Sans Medium2"/>
                  <a:ea typeface="Roboto" panose="02000000000000000000" pitchFamily="2" charset="0"/>
                </a:rPr>
                <a:t>Matifying</a:t>
              </a:r>
              <a:endParaRPr lang="fr-FR" sz="1000" dirty="0" smtClean="0">
                <a:latin typeface="KyivType Sans Medium2"/>
                <a:ea typeface="Roboto" panose="02000000000000000000" pitchFamily="2" charset="0"/>
              </a:endParaRPr>
            </a:p>
            <a:p>
              <a:pPr algn="ctr"/>
              <a:r>
                <a:rPr lang="fr-FR" sz="1000" dirty="0" smtClean="0">
                  <a:latin typeface="KyivType Sans Medium2"/>
                  <a:ea typeface="Roboto" panose="02000000000000000000" pitchFamily="2" charset="0"/>
                </a:rPr>
                <a:t>Purifying</a:t>
              </a:r>
              <a:endParaRPr lang="fr-FR" sz="1000" dirty="0">
                <a:latin typeface="KyivType Sans Medium2"/>
                <a:ea typeface="Roboto" panose="02000000000000000000" pitchFamily="2" charset="0"/>
              </a:endParaRPr>
            </a:p>
          </p:txBody>
        </p:sp>
        <p:sp>
          <p:nvSpPr>
            <p:cNvPr id="18" name="ZoneTexte 17"/>
            <p:cNvSpPr txBox="1"/>
            <p:nvPr/>
          </p:nvSpPr>
          <p:spPr>
            <a:xfrm>
              <a:off x="10959221" y="2169469"/>
              <a:ext cx="1071485" cy="553998"/>
            </a:xfrm>
            <a:prstGeom prst="rect">
              <a:avLst/>
            </a:prstGeom>
            <a:noFill/>
          </p:spPr>
          <p:txBody>
            <a:bodyPr wrap="square" rtlCol="0">
              <a:spAutoFit/>
            </a:bodyPr>
            <a:lstStyle/>
            <a:p>
              <a:pPr algn="ctr"/>
              <a:r>
                <a:rPr lang="fr-FR" sz="1000" dirty="0" err="1" smtClean="0">
                  <a:latin typeface="KyivType Sans Medium2"/>
                  <a:ea typeface="Roboto" panose="02000000000000000000" pitchFamily="2" charset="0"/>
                </a:rPr>
                <a:t>Blur </a:t>
              </a:r>
              <a:r>
                <a:rPr lang="fr-FR" sz="1000" dirty="0" smtClean="0">
                  <a:latin typeface="KyivType Sans Medium2"/>
                  <a:ea typeface="Roboto" panose="02000000000000000000" pitchFamily="2" charset="0"/>
                </a:rPr>
                <a:t>effect</a:t>
              </a:r>
            </a:p>
            <a:p>
              <a:pPr algn="ctr"/>
              <a:r>
                <a:rPr lang="fr-FR" sz="1000" dirty="0" smtClean="0">
                  <a:latin typeface="KyivType Sans Medium2"/>
                  <a:ea typeface="Roboto" panose="02000000000000000000" pitchFamily="2" charset="0"/>
                </a:rPr>
                <a:t>Purifying</a:t>
              </a:r>
            </a:p>
            <a:p>
              <a:pPr algn="ctr"/>
              <a:r>
                <a:rPr lang="fr-FR" sz="1000" dirty="0" err="1" smtClean="0">
                  <a:latin typeface="KyivType Sans Medium2"/>
                  <a:ea typeface="Roboto" panose="02000000000000000000" pitchFamily="2" charset="0"/>
                </a:rPr>
                <a:t>Anti-spill</a:t>
              </a:r>
              <a:endParaRPr lang="fr-FR" sz="1000" dirty="0">
                <a:latin typeface="KyivType Sans Medium2"/>
                <a:ea typeface="Roboto" panose="02000000000000000000" pitchFamily="2" charset="0"/>
              </a:endParaRPr>
            </a:p>
          </p:txBody>
        </p:sp>
        <p:sp>
          <p:nvSpPr>
            <p:cNvPr id="29" name="ZoneTexte 28"/>
            <p:cNvSpPr txBox="1"/>
            <p:nvPr/>
          </p:nvSpPr>
          <p:spPr>
            <a:xfrm>
              <a:off x="10284537" y="5022024"/>
              <a:ext cx="468000" cy="646331"/>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3600" noProof="0" dirty="0" smtClean="0">
                  <a:ln w="18415" cmpd="sng">
                    <a:solidFill>
                      <a:srgbClr val="FFFFFF"/>
                    </a:solidFill>
                    <a:prstDash val="solid"/>
                  </a:ln>
                  <a:solidFill>
                    <a:srgbClr val="9790BE"/>
                  </a:solidFill>
                  <a:effectLst>
                    <a:outerShdw blurRad="38100" dist="38100" dir="2700000" algn="tl">
                      <a:srgbClr val="000000">
                        <a:alpha val="43137"/>
                      </a:srgbClr>
                    </a:outerShdw>
                  </a:effectLst>
                  <a:latin typeface="KyivType Sans Medium2"/>
                </a:rPr>
                <a:t>4</a:t>
              </a:r>
              <a:endParaRPr kumimoji="0" lang="fr-FR" sz="3600" b="0" i="0" u="none" strike="noStrike" kern="1200" cap="none" spc="0" normalizeH="0" baseline="0" noProof="0" dirty="0">
                <a:ln w="18415" cmpd="sng">
                  <a:solidFill>
                    <a:srgbClr val="FFFFFF"/>
                  </a:solidFill>
                  <a:prstDash val="solid"/>
                </a:ln>
                <a:solidFill>
                  <a:srgbClr val="9790BE"/>
                </a:solidFill>
                <a:effectLst>
                  <a:outerShdw blurRad="38100" dist="38100" dir="2700000" algn="tl">
                    <a:srgbClr val="000000">
                      <a:alpha val="43137"/>
                    </a:srgbClr>
                  </a:outerShdw>
                </a:effectLst>
                <a:uLnTx/>
                <a:uFillTx/>
                <a:latin typeface="KyivType Sans Medium2"/>
              </a:endParaRPr>
            </a:p>
          </p:txBody>
        </p:sp>
        <p:sp>
          <p:nvSpPr>
            <p:cNvPr id="30" name="ZoneTexte 29"/>
            <p:cNvSpPr txBox="1"/>
            <p:nvPr/>
          </p:nvSpPr>
          <p:spPr>
            <a:xfrm>
              <a:off x="9371590" y="5480517"/>
              <a:ext cx="2417379" cy="523220"/>
            </a:xfrm>
            <a:prstGeom prst="rect">
              <a:avLst/>
            </a:prstGeom>
            <a:noFill/>
          </p:spPr>
          <p:txBody>
            <a:bodyPr wrap="square" rtlCol="0">
              <a:spAutoFit/>
            </a:bodyPr>
            <a:lstStyle/>
            <a:p>
              <a:pPr algn="ctr"/>
              <a:r>
                <a:rPr lang="fr-FR" sz="2800" dirty="0" smtClean="0">
                  <a:latin typeface="Monotype Corsiva" panose="03010101010201010101" pitchFamily="66" charset="0"/>
                </a:rPr>
                <a:t>I protect</a:t>
              </a:r>
              <a:endParaRPr lang="fr-FR" sz="2800" dirty="0">
                <a:latin typeface="Monotype Corsiva" panose="03010101010201010101" pitchFamily="66" charset="0"/>
              </a:endParaRPr>
            </a:p>
          </p:txBody>
        </p:sp>
        <p:pic>
          <p:nvPicPr>
            <p:cNvPr id="31" name="Picture 2" descr="Crème 93 Yon-Ka"/>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064710" y="2855184"/>
              <a:ext cx="948012" cy="2116436"/>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4" descr="Nude Perfect Fluide yon-ka"/>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208821" y="2833750"/>
              <a:ext cx="544609" cy="2050830"/>
            </a:xfrm>
            <a:prstGeom prst="rect">
              <a:avLst/>
            </a:prstGeom>
            <a:noFill/>
            <a:extLst>
              <a:ext uri="{909E8E84-426E-40DD-AFC4-6F175D3DCCD1}">
                <a14:hiddenFill xmlns:a14="http://schemas.microsoft.com/office/drawing/2010/main">
                  <a:solidFill>
                    <a:srgbClr val="FFFFFF"/>
                  </a:solidFill>
                </a14:hiddenFill>
              </a:ext>
            </a:extLst>
          </p:spPr>
        </p:pic>
        <p:sp>
          <p:nvSpPr>
            <p:cNvPr id="33" name="ZoneTexte 32"/>
            <p:cNvSpPr txBox="1"/>
            <p:nvPr/>
          </p:nvSpPr>
          <p:spPr>
            <a:xfrm rot="16200000">
              <a:off x="8580426" y="4302177"/>
              <a:ext cx="1132753" cy="184666"/>
            </a:xfrm>
            <a:prstGeom prst="rect">
              <a:avLst/>
            </a:prstGeom>
            <a:noFill/>
          </p:spPr>
          <p:txBody>
            <a:bodyPr wrap="square" rtlCol="0">
              <a:spAutoFit/>
            </a:bodyPr>
            <a:lstStyle/>
            <a:p>
              <a:r>
                <a:rPr lang="fr-FR" sz="600" i="1" dirty="0" smtClean="0">
                  <a:latin typeface="KyivType Sans Medium2"/>
                </a:rPr>
                <a:t>Normal and combination skin</a:t>
              </a:r>
              <a:endParaRPr lang="fr-FR" sz="600" i="1" dirty="0">
                <a:latin typeface="KyivType Sans Medium2"/>
              </a:endParaRPr>
            </a:p>
          </p:txBody>
        </p:sp>
        <p:sp>
          <p:nvSpPr>
            <p:cNvPr id="34" name="ZoneTexte 33"/>
            <p:cNvSpPr txBox="1"/>
            <p:nvPr/>
          </p:nvSpPr>
          <p:spPr>
            <a:xfrm rot="16200000">
              <a:off x="10608922" y="4239114"/>
              <a:ext cx="1132753" cy="184666"/>
            </a:xfrm>
            <a:prstGeom prst="rect">
              <a:avLst/>
            </a:prstGeom>
            <a:noFill/>
          </p:spPr>
          <p:txBody>
            <a:bodyPr wrap="square" rtlCol="0">
              <a:spAutoFit/>
            </a:bodyPr>
            <a:lstStyle/>
            <a:p>
              <a:r>
                <a:rPr lang="fr-FR" sz="600" i="1" dirty="0" smtClean="0">
                  <a:latin typeface="KyivType Sans Medium2"/>
                </a:rPr>
                <a:t>All skins</a:t>
              </a:r>
              <a:endParaRPr lang="fr-FR" sz="600" i="1" dirty="0">
                <a:latin typeface="KyivType Sans Medium2"/>
              </a:endParaRPr>
            </a:p>
          </p:txBody>
        </p:sp>
      </p:grpSp>
      <p:grpSp>
        <p:nvGrpSpPr>
          <p:cNvPr id="43" name="Groupe 42"/>
          <p:cNvGrpSpPr/>
          <p:nvPr/>
        </p:nvGrpSpPr>
        <p:grpSpPr>
          <a:xfrm>
            <a:off x="3811617" y="2318745"/>
            <a:ext cx="4750676" cy="3691759"/>
            <a:chOff x="3811617" y="2318745"/>
            <a:chExt cx="4750676" cy="3691759"/>
          </a:xfrm>
        </p:grpSpPr>
        <p:pic>
          <p:nvPicPr>
            <p:cNvPr id="4" name="Image 3"/>
            <p:cNvPicPr>
              <a:picLocks noChangeAspect="1"/>
            </p:cNvPicPr>
            <p:nvPr/>
          </p:nvPicPr>
          <p:blipFill rotWithShape="1">
            <a:blip r:embed="rId8"/>
            <a:srcRect l="62518" t="15871"/>
            <a:stretch/>
          </p:blipFill>
          <p:spPr>
            <a:xfrm>
              <a:off x="7544812" y="3194276"/>
              <a:ext cx="382157" cy="1774706"/>
            </a:xfrm>
            <a:prstGeom prst="rect">
              <a:avLst/>
            </a:prstGeom>
          </p:spPr>
        </p:pic>
        <p:pic>
          <p:nvPicPr>
            <p:cNvPr id="8" name="Picture 4" descr="Crème 15 Yon-Ka"/>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706478" y="2865282"/>
              <a:ext cx="1032040" cy="213116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juvénile yon-ka"/>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932882" y="3515457"/>
              <a:ext cx="588968" cy="144828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descr="Émulsion Pure Yon-Ka"/>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104505" y="2948513"/>
              <a:ext cx="557215" cy="2038591"/>
            </a:xfrm>
            <a:prstGeom prst="rect">
              <a:avLst/>
            </a:prstGeom>
            <a:noFill/>
            <a:extLst>
              <a:ext uri="{909E8E84-426E-40DD-AFC4-6F175D3DCCD1}">
                <a14:hiddenFill xmlns:a14="http://schemas.microsoft.com/office/drawing/2010/main">
                  <a:solidFill>
                    <a:srgbClr val="FFFFFF"/>
                  </a:solidFill>
                </a14:hiddenFill>
              </a:ext>
            </a:extLst>
          </p:spPr>
        </p:pic>
        <p:sp>
          <p:nvSpPr>
            <p:cNvPr id="11" name="ZoneTexte 10"/>
            <p:cNvSpPr txBox="1"/>
            <p:nvPr/>
          </p:nvSpPr>
          <p:spPr>
            <a:xfrm rot="16200000">
              <a:off x="4196583" y="4283642"/>
              <a:ext cx="1364753" cy="276999"/>
            </a:xfrm>
            <a:prstGeom prst="rect">
              <a:avLst/>
            </a:prstGeom>
            <a:noFill/>
          </p:spPr>
          <p:txBody>
            <a:bodyPr wrap="square" rtlCol="0">
              <a:spAutoFit/>
            </a:bodyPr>
            <a:lstStyle/>
            <a:p>
              <a:pPr algn="ctr"/>
              <a:r>
                <a:rPr lang="fr-FR" sz="600" i="1" dirty="0">
                  <a:latin typeface="KyivType Sans Medium2"/>
                </a:rPr>
                <a:t>Imperfections </a:t>
              </a:r>
              <a:endParaRPr lang="fr-FR" sz="600" i="1" dirty="0" smtClean="0">
                <a:latin typeface="KyivType Sans Medium2"/>
              </a:endParaRPr>
            </a:p>
            <a:p>
              <a:pPr algn="ctr"/>
              <a:r>
                <a:rPr lang="fr-FR" sz="600" i="1" dirty="0" smtClean="0">
                  <a:latin typeface="KyivType Sans Medium2"/>
                </a:rPr>
                <a:t>severe </a:t>
              </a:r>
              <a:r>
                <a:rPr lang="fr-FR" sz="600" i="1" dirty="0">
                  <a:latin typeface="KyivType Sans Medium2"/>
                </a:rPr>
                <a:t>&amp; long-lasting, extensive</a:t>
              </a:r>
            </a:p>
          </p:txBody>
        </p:sp>
        <p:sp>
          <p:nvSpPr>
            <p:cNvPr id="13" name="ZoneTexte 12"/>
            <p:cNvSpPr txBox="1"/>
            <p:nvPr/>
          </p:nvSpPr>
          <p:spPr>
            <a:xfrm rot="16200000">
              <a:off x="4844197" y="4036332"/>
              <a:ext cx="1731587" cy="276999"/>
            </a:xfrm>
            <a:prstGeom prst="rect">
              <a:avLst/>
            </a:prstGeom>
            <a:noFill/>
          </p:spPr>
          <p:txBody>
            <a:bodyPr wrap="square" rtlCol="0">
              <a:spAutoFit/>
            </a:bodyPr>
            <a:lstStyle/>
            <a:p>
              <a:pPr algn="ctr"/>
              <a:r>
                <a:rPr lang="fr-FR" sz="600" i="1" dirty="0" smtClean="0">
                  <a:latin typeface="KyivType Sans Medium2"/>
                </a:rPr>
                <a:t>Imperfections</a:t>
              </a:r>
            </a:p>
            <a:p>
              <a:pPr algn="ctr"/>
              <a:r>
                <a:rPr lang="fr-FR" sz="600" i="1" dirty="0">
                  <a:latin typeface="KyivType Sans Medium2"/>
                </a:rPr>
                <a:t> severe &amp; long-lasting, extensive or localized</a:t>
              </a:r>
            </a:p>
          </p:txBody>
        </p:sp>
        <p:sp>
          <p:nvSpPr>
            <p:cNvPr id="14" name="ZoneTexte 13"/>
            <p:cNvSpPr txBox="1"/>
            <p:nvPr/>
          </p:nvSpPr>
          <p:spPr>
            <a:xfrm rot="16200000">
              <a:off x="3149239" y="4248766"/>
              <a:ext cx="1731587" cy="276999"/>
            </a:xfrm>
            <a:prstGeom prst="rect">
              <a:avLst/>
            </a:prstGeom>
            <a:noFill/>
          </p:spPr>
          <p:txBody>
            <a:bodyPr wrap="square" rtlCol="0">
              <a:spAutoFit/>
            </a:bodyPr>
            <a:lstStyle/>
            <a:p>
              <a:pPr algn="ctr"/>
              <a:r>
                <a:rPr lang="fr-FR" sz="600" i="1" dirty="0">
                  <a:latin typeface="KyivType Sans Medium2"/>
                </a:rPr>
                <a:t>Imperfections </a:t>
              </a:r>
            </a:p>
            <a:p>
              <a:pPr algn="ctr"/>
              <a:r>
                <a:rPr lang="fr-FR" sz="600" i="1" dirty="0">
                  <a:latin typeface="KyivType Sans Medium2"/>
                </a:rPr>
                <a:t>light &amp; beginners</a:t>
              </a:r>
            </a:p>
          </p:txBody>
        </p:sp>
        <p:sp>
          <p:nvSpPr>
            <p:cNvPr id="15" name="Rectangle 14"/>
            <p:cNvSpPr/>
            <p:nvPr/>
          </p:nvSpPr>
          <p:spPr>
            <a:xfrm rot="16200000">
              <a:off x="6771181" y="4296363"/>
              <a:ext cx="1268318" cy="276999"/>
            </a:xfrm>
            <a:prstGeom prst="rect">
              <a:avLst/>
            </a:prstGeom>
          </p:spPr>
          <p:txBody>
            <a:bodyPr wrap="square">
              <a:spAutoFit/>
            </a:bodyPr>
            <a:lstStyle/>
            <a:p>
              <a:pPr algn="ctr"/>
              <a:r>
                <a:rPr lang="fr-FR" sz="600" i="1" dirty="0" smtClean="0">
                  <a:latin typeface="KyivType Sans Medium2"/>
                </a:rPr>
                <a:t>Imperfections</a:t>
              </a:r>
            </a:p>
            <a:p>
              <a:pPr algn="ctr"/>
              <a:r>
                <a:rPr lang="fr-FR" sz="600" i="1" dirty="0">
                  <a:latin typeface="KyivType Sans Medium2"/>
                </a:rPr>
                <a:t> severe &amp; long-lasting, localized</a:t>
              </a:r>
            </a:p>
          </p:txBody>
        </p:sp>
        <p:sp>
          <p:nvSpPr>
            <p:cNvPr id="26" name="ZoneTexte 25"/>
            <p:cNvSpPr txBox="1"/>
            <p:nvPr/>
          </p:nvSpPr>
          <p:spPr>
            <a:xfrm>
              <a:off x="5795226" y="5036845"/>
              <a:ext cx="468000" cy="646331"/>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3600" noProof="0" dirty="0">
                  <a:ln w="18415" cmpd="sng">
                    <a:solidFill>
                      <a:srgbClr val="FFFFFF"/>
                    </a:solidFill>
                    <a:prstDash val="solid"/>
                  </a:ln>
                  <a:solidFill>
                    <a:srgbClr val="9790BE"/>
                  </a:solidFill>
                  <a:effectLst>
                    <a:outerShdw blurRad="38100" dist="38100" dir="2700000" algn="tl">
                      <a:srgbClr val="000000">
                        <a:alpha val="43137"/>
                      </a:srgbClr>
                    </a:outerShdw>
                  </a:effectLst>
                  <a:latin typeface="KyivType Sans Medium2"/>
                </a:rPr>
                <a:t>3</a:t>
              </a:r>
              <a:endParaRPr kumimoji="0" lang="fr-FR" sz="3600" b="0" i="0" u="none" strike="noStrike" kern="1200" cap="none" spc="0" normalizeH="0" baseline="0" noProof="0" dirty="0">
                <a:ln w="18415" cmpd="sng">
                  <a:solidFill>
                    <a:srgbClr val="FFFFFF"/>
                  </a:solidFill>
                  <a:prstDash val="solid"/>
                </a:ln>
                <a:solidFill>
                  <a:srgbClr val="9790BE"/>
                </a:solidFill>
                <a:effectLst>
                  <a:outerShdw blurRad="38100" dist="38100" dir="2700000" algn="tl">
                    <a:srgbClr val="000000">
                      <a:alpha val="43137"/>
                    </a:srgbClr>
                  </a:outerShdw>
                </a:effectLst>
                <a:uLnTx/>
                <a:uFillTx/>
                <a:latin typeface="KyivType Sans Medium2"/>
              </a:endParaRPr>
            </a:p>
          </p:txBody>
        </p:sp>
        <p:sp>
          <p:nvSpPr>
            <p:cNvPr id="27" name="ZoneTexte 26"/>
            <p:cNvSpPr txBox="1"/>
            <p:nvPr/>
          </p:nvSpPr>
          <p:spPr>
            <a:xfrm>
              <a:off x="3832639" y="5487284"/>
              <a:ext cx="4729654" cy="523220"/>
            </a:xfrm>
            <a:prstGeom prst="rect">
              <a:avLst/>
            </a:prstGeom>
            <a:noFill/>
          </p:spPr>
          <p:txBody>
            <a:bodyPr wrap="square" rtlCol="0">
              <a:spAutoFit/>
            </a:bodyPr>
            <a:lstStyle/>
            <a:p>
              <a:pPr algn="ctr"/>
              <a:r>
                <a:rPr lang="fr-FR" sz="2800" dirty="0">
                  <a:latin typeface="Monotype Corsiva" panose="03010101010201010101" pitchFamily="66" charset="0"/>
                </a:rPr>
                <a:t>I </a:t>
              </a:r>
              <a:r>
                <a:rPr lang="fr-FR" sz="2800" dirty="0" smtClean="0">
                  <a:latin typeface="Monotype Corsiva" panose="03010101010201010101" pitchFamily="66" charset="0"/>
                </a:rPr>
                <a:t>treat imperfections</a:t>
              </a:r>
              <a:endParaRPr lang="fr-FR" sz="2800" dirty="0">
                <a:latin typeface="Monotype Corsiva" panose="03010101010201010101" pitchFamily="66" charset="0"/>
              </a:endParaRPr>
            </a:p>
          </p:txBody>
        </p:sp>
        <p:grpSp>
          <p:nvGrpSpPr>
            <p:cNvPr id="35" name="Groupe 34"/>
            <p:cNvGrpSpPr/>
            <p:nvPr/>
          </p:nvGrpSpPr>
          <p:grpSpPr>
            <a:xfrm>
              <a:off x="6880109" y="2318745"/>
              <a:ext cx="1629632" cy="2785240"/>
              <a:chOff x="4086477" y="567042"/>
              <a:chExt cx="1823885" cy="331597"/>
            </a:xfrm>
          </p:grpSpPr>
          <p:sp>
            <p:nvSpPr>
              <p:cNvPr id="36" name="ZoneTexte 35"/>
              <p:cNvSpPr txBox="1"/>
              <p:nvPr/>
            </p:nvSpPr>
            <p:spPr>
              <a:xfrm>
                <a:off x="4098833" y="568772"/>
                <a:ext cx="1788001" cy="40910"/>
              </a:xfrm>
              <a:prstGeom prst="rect">
                <a:avLst/>
              </a:prstGeom>
              <a:noFill/>
            </p:spPr>
            <p:txBody>
              <a:bodyPr wrap="square" rtlCol="0">
                <a:spAutoFit/>
              </a:bodyPr>
              <a:lstStyle/>
              <a:p>
                <a:pPr algn="ctr"/>
                <a:r>
                  <a:rPr lang="fr-FR" sz="1600" dirty="0" smtClean="0">
                    <a:latin typeface="KyivType Sans Medium2" panose="020B0604020202020204"/>
                  </a:rPr>
                  <a:t>At any time</a:t>
                </a:r>
                <a:endParaRPr lang="fr-FR" sz="1600" dirty="0">
                  <a:latin typeface="KyivType Sans Medium2"/>
                </a:endParaRPr>
              </a:p>
            </p:txBody>
          </p:sp>
          <p:sp>
            <p:nvSpPr>
              <p:cNvPr id="37" name="object 27"/>
              <p:cNvSpPr/>
              <p:nvPr/>
            </p:nvSpPr>
            <p:spPr>
              <a:xfrm rot="5400000">
                <a:off x="4832621" y="-179102"/>
                <a:ext cx="331597" cy="1823885"/>
              </a:xfrm>
              <a:custGeom>
                <a:avLst/>
                <a:gdLst/>
                <a:ahLst/>
                <a:cxnLst/>
                <a:rect l="l" t="t" r="r" b="b"/>
                <a:pathLst>
                  <a:path w="795654" h="795655">
                    <a:moveTo>
                      <a:pt x="302666" y="795578"/>
                    </a:moveTo>
                    <a:lnTo>
                      <a:pt x="0" y="795578"/>
                    </a:lnTo>
                    <a:lnTo>
                      <a:pt x="0" y="0"/>
                    </a:lnTo>
                    <a:lnTo>
                      <a:pt x="287616" y="0"/>
                    </a:lnTo>
                  </a:path>
                  <a:path w="795654" h="795655">
                    <a:moveTo>
                      <a:pt x="475691" y="0"/>
                    </a:moveTo>
                    <a:lnTo>
                      <a:pt x="795566" y="0"/>
                    </a:lnTo>
                    <a:lnTo>
                      <a:pt x="795566" y="795578"/>
                    </a:lnTo>
                    <a:lnTo>
                      <a:pt x="486968" y="795578"/>
                    </a:lnTo>
                  </a:path>
                </a:pathLst>
              </a:custGeom>
              <a:ln w="4660">
                <a:solidFill>
                  <a:srgbClr val="2E3432"/>
                </a:solidFill>
              </a:ln>
            </p:spPr>
            <p:txBody>
              <a:bodyPr wrap="square" lIns="0" tIns="0" rIns="0" bIns="0" rtlCol="0"/>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sz="1400">
                  <a:solidFill>
                    <a:srgbClr val="3E3E3E"/>
                  </a:solidFill>
                  <a:latin typeface="KyivType Sans Medium2" panose="020B0604020202020204"/>
                  <a:ea typeface="Roboto Mono" panose="00000009000000000000" pitchFamily="49" charset="0"/>
                </a:endParaRPr>
              </a:p>
            </p:txBody>
          </p:sp>
        </p:grpSp>
        <p:grpSp>
          <p:nvGrpSpPr>
            <p:cNvPr id="38" name="Groupe 37"/>
            <p:cNvGrpSpPr/>
            <p:nvPr/>
          </p:nvGrpSpPr>
          <p:grpSpPr>
            <a:xfrm>
              <a:off x="3811617" y="2329430"/>
              <a:ext cx="3005958" cy="2785066"/>
              <a:chOff x="206815" y="214945"/>
              <a:chExt cx="2416651" cy="1866106"/>
            </a:xfrm>
          </p:grpSpPr>
          <p:sp>
            <p:nvSpPr>
              <p:cNvPr id="39" name="ZoneTexte 38"/>
              <p:cNvSpPr txBox="1"/>
              <p:nvPr/>
            </p:nvSpPr>
            <p:spPr>
              <a:xfrm>
                <a:off x="206815" y="221869"/>
                <a:ext cx="2416651" cy="226845"/>
              </a:xfrm>
              <a:prstGeom prst="rect">
                <a:avLst/>
              </a:prstGeom>
              <a:noFill/>
            </p:spPr>
            <p:txBody>
              <a:bodyPr wrap="square" rtlCol="0">
                <a:spAutoFit/>
              </a:bodyPr>
              <a:lstStyle/>
              <a:p>
                <a:pPr algn="ctr"/>
                <a:r>
                  <a:rPr lang="fr-FR" sz="1600" dirty="0" smtClean="0">
                    <a:latin typeface="KyivType Sans Medium2" panose="020B0604020202020204"/>
                  </a:rPr>
                  <a:t>At home</a:t>
                </a:r>
                <a:endParaRPr lang="fr-FR" sz="1600" dirty="0">
                  <a:latin typeface="KyivType Sans Medium2"/>
                </a:endParaRPr>
              </a:p>
            </p:txBody>
          </p:sp>
          <p:sp>
            <p:nvSpPr>
              <p:cNvPr id="40" name="object 27"/>
              <p:cNvSpPr/>
              <p:nvPr/>
            </p:nvSpPr>
            <p:spPr>
              <a:xfrm rot="5400000">
                <a:off x="477648" y="-47867"/>
                <a:ext cx="1866106" cy="2391730"/>
              </a:xfrm>
              <a:custGeom>
                <a:avLst/>
                <a:gdLst/>
                <a:ahLst/>
                <a:cxnLst/>
                <a:rect l="l" t="t" r="r" b="b"/>
                <a:pathLst>
                  <a:path w="795654" h="795655">
                    <a:moveTo>
                      <a:pt x="302666" y="795578"/>
                    </a:moveTo>
                    <a:lnTo>
                      <a:pt x="0" y="795578"/>
                    </a:lnTo>
                    <a:lnTo>
                      <a:pt x="0" y="0"/>
                    </a:lnTo>
                    <a:lnTo>
                      <a:pt x="287616" y="0"/>
                    </a:lnTo>
                  </a:path>
                  <a:path w="795654" h="795655">
                    <a:moveTo>
                      <a:pt x="475691" y="0"/>
                    </a:moveTo>
                    <a:lnTo>
                      <a:pt x="795566" y="0"/>
                    </a:lnTo>
                    <a:lnTo>
                      <a:pt x="795566" y="795578"/>
                    </a:lnTo>
                    <a:lnTo>
                      <a:pt x="486968" y="795578"/>
                    </a:lnTo>
                  </a:path>
                </a:pathLst>
              </a:custGeom>
              <a:ln w="4660">
                <a:solidFill>
                  <a:srgbClr val="2E3432"/>
                </a:solidFill>
              </a:ln>
            </p:spPr>
            <p:txBody>
              <a:bodyPr wrap="square" lIns="0" tIns="0" rIns="0" bIns="0" rtlCol="0"/>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sz="1400">
                  <a:solidFill>
                    <a:srgbClr val="3E3E3E"/>
                  </a:solidFill>
                  <a:latin typeface="KyivType Sans Medium2" panose="020B0604020202020204"/>
                  <a:ea typeface="Roboto Mono" panose="00000009000000000000" pitchFamily="49" charset="0"/>
                </a:endParaRPr>
              </a:p>
            </p:txBody>
          </p:sp>
        </p:grpSp>
      </p:grpSp>
    </p:spTree>
    <p:extLst>
      <p:ext uri="{BB962C8B-B14F-4D97-AF65-F5344CB8AC3E}">
        <p14:creationId xmlns:p14="http://schemas.microsoft.com/office/powerpoint/2010/main" val="2482812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500"/>
                                        <p:tgtEl>
                                          <p:spTgt spid="4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3"/>
                                        </p:tgtEl>
                                        <p:attrNameLst>
                                          <p:attrName>style.visibility</p:attrName>
                                        </p:attrNameLst>
                                      </p:cBhvr>
                                      <p:to>
                                        <p:strVal val="visible"/>
                                      </p:to>
                                    </p:set>
                                    <p:animEffect transition="in" filter="fade">
                                      <p:cBhvr>
                                        <p:cTn id="17" dur="500"/>
                                        <p:tgtEl>
                                          <p:spTgt spid="4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4"/>
                                        </p:tgtEl>
                                        <p:attrNameLst>
                                          <p:attrName>style.visibility</p:attrName>
                                        </p:attrNameLst>
                                      </p:cBhvr>
                                      <p:to>
                                        <p:strVal val="visible"/>
                                      </p:to>
                                    </p:set>
                                    <p:animEffect transition="in" filter="fade">
                                      <p:cBhvr>
                                        <p:cTn id="22"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047286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0"/>
          </p:nvPr>
        </p:nvSpPr>
        <p:spPr>
          <a:xfrm>
            <a:off x="838200" y="1217287"/>
            <a:ext cx="10515600" cy="4879498"/>
          </a:xfrm>
        </p:spPr>
        <p:txBody>
          <a:bodyPr/>
          <a:lstStyle/>
          <a:p>
            <a:endParaRPr lang="fr-FR" dirty="0"/>
          </a:p>
        </p:txBody>
      </p:sp>
      <p:sp>
        <p:nvSpPr>
          <p:cNvPr id="3" name="Titre 2"/>
          <p:cNvSpPr>
            <a:spLocks noGrp="1"/>
          </p:cNvSpPr>
          <p:nvPr>
            <p:ph type="title"/>
          </p:nvPr>
        </p:nvSpPr>
        <p:spPr/>
        <p:txBody>
          <a:bodyPr/>
          <a:lstStyle/>
          <a:p>
            <a:r>
              <a:rPr lang="fr-FR" dirty="0" smtClean="0"/>
              <a:t>Purity Care </a:t>
            </a:r>
            <a:endParaRPr lang="fr-FR" dirty="0"/>
          </a:p>
        </p:txBody>
      </p:sp>
      <p:sp>
        <p:nvSpPr>
          <p:cNvPr id="4" name="Rectangle 3">
            <a:extLst>
              <a:ext uri="{FF2B5EF4-FFF2-40B4-BE49-F238E27FC236}">
                <a16:creationId xmlns:a16="http://schemas.microsoft.com/office/drawing/2014/main" id="{FF4C9ABF-87D2-4977-BB36-4FC5FFF5E3F7}"/>
              </a:ext>
            </a:extLst>
          </p:cNvPr>
          <p:cNvSpPr/>
          <p:nvPr/>
        </p:nvSpPr>
        <p:spPr>
          <a:xfrm>
            <a:off x="0" y="1318805"/>
            <a:ext cx="12192000" cy="400110"/>
          </a:xfrm>
          <a:prstGeom prst="rect">
            <a:avLst/>
          </a:prstGeom>
          <a:solidFill>
            <a:srgbClr val="FFDECB">
              <a:alpha val="83922"/>
            </a:srgbClr>
          </a:solidFill>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small" spc="0" normalizeH="0" baseline="0" noProof="0" dirty="0">
                <a:ln>
                  <a:noFill/>
                </a:ln>
                <a:solidFill>
                  <a:prstClr val="black"/>
                </a:solidFill>
                <a:effectLst/>
                <a:uLnTx/>
                <a:uFillTx/>
                <a:latin typeface="KyivType Sans2" panose="00000500000000000000" pitchFamily="50" charset="0"/>
              </a:rPr>
              <a:t>A </a:t>
            </a:r>
            <a:r>
              <a:rPr lang="fr-FR" sz="2000" cap="small" noProof="0" dirty="0" smtClean="0">
                <a:solidFill>
                  <a:prstClr val="black"/>
                </a:solidFill>
                <a:latin typeface="KyivType Sans2" panose="00000500000000000000" pitchFamily="50" charset="0"/>
              </a:rPr>
              <a:t>purifying and purifying </a:t>
            </a:r>
            <a:r>
              <a:rPr kumimoji="0" lang="fr-FR" sz="2000" b="0" i="0" u="none" strike="noStrike" kern="1200" cap="small" spc="0" normalizeH="0" baseline="0" noProof="0" dirty="0">
                <a:ln>
                  <a:noFill/>
                </a:ln>
                <a:solidFill>
                  <a:prstClr val="black"/>
                </a:solidFill>
                <a:effectLst/>
                <a:uLnTx/>
                <a:uFillTx/>
                <a:latin typeface="KyivType Sans2" panose="00000500000000000000" pitchFamily="50" charset="0"/>
              </a:rPr>
              <a:t>treatment</a:t>
            </a:r>
          </a:p>
        </p:txBody>
      </p:sp>
      <p:grpSp>
        <p:nvGrpSpPr>
          <p:cNvPr id="5" name="Groupe 4"/>
          <p:cNvGrpSpPr/>
          <p:nvPr/>
        </p:nvGrpSpPr>
        <p:grpSpPr>
          <a:xfrm>
            <a:off x="343614" y="2013317"/>
            <a:ext cx="8422678" cy="1493510"/>
            <a:chOff x="320334" y="2189324"/>
            <a:chExt cx="8422678" cy="1493510"/>
          </a:xfrm>
        </p:grpSpPr>
        <p:sp>
          <p:nvSpPr>
            <p:cNvPr id="6" name="Rectangle à coins arrondis 39">
              <a:extLst>
                <a:ext uri="{FF2B5EF4-FFF2-40B4-BE49-F238E27FC236}">
                  <a16:creationId xmlns:a16="http://schemas.microsoft.com/office/drawing/2014/main" id="{A79A2DE4-50CE-42D3-8993-C287D5F5AAEF}"/>
                </a:ext>
              </a:extLst>
            </p:cNvPr>
            <p:cNvSpPr/>
            <p:nvPr/>
          </p:nvSpPr>
          <p:spPr>
            <a:xfrm>
              <a:off x="320334" y="2388980"/>
              <a:ext cx="8422678" cy="1293854"/>
            </a:xfrm>
            <a:prstGeom prst="roundRect">
              <a:avLst/>
            </a:prstGeom>
            <a:solidFill>
              <a:schemeClr val="bg1"/>
            </a:solidFill>
            <a:ln>
              <a:solidFill>
                <a:srgbClr val="3E3E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KyivType Sans2" panose="00000500000000000000" pitchFamily="50" charset="0"/>
              </a:endParaRPr>
            </a:p>
          </p:txBody>
        </p:sp>
        <p:sp>
          <p:nvSpPr>
            <p:cNvPr id="7" name="Titre 1">
              <a:extLst>
                <a:ext uri="{FF2B5EF4-FFF2-40B4-BE49-F238E27FC236}">
                  <a16:creationId xmlns:a16="http://schemas.microsoft.com/office/drawing/2014/main" id="{F9B4EA63-E30E-4DF4-812A-3B706B348BA4}"/>
                </a:ext>
              </a:extLst>
            </p:cNvPr>
            <p:cNvSpPr txBox="1">
              <a:spLocks/>
            </p:cNvSpPr>
            <p:nvPr/>
          </p:nvSpPr>
          <p:spPr>
            <a:xfrm>
              <a:off x="686646" y="2189324"/>
              <a:ext cx="2219943" cy="498007"/>
            </a:xfrm>
            <a:prstGeom prst="rect">
              <a:avLst/>
            </a:prstGeom>
            <a:solidFill>
              <a:schemeClr val="bg1"/>
            </a:solidFill>
          </p:spPr>
          <p:txBody>
            <a:bodyPr vert="horz" lIns="91440" tIns="45720" rIns="91440" bIns="45720" rtlCol="0" anchor="ctr">
              <a:noAutofit/>
            </a:bodyPr>
            <a:lstStyle>
              <a:lvl1pPr algn="ctr" defTabSz="914400" rtl="0" eaLnBrk="1" latinLnBrk="0" hangingPunct="1">
                <a:lnSpc>
                  <a:spcPct val="90000"/>
                </a:lnSpc>
                <a:spcBef>
                  <a:spcPct val="0"/>
                </a:spcBef>
                <a:buNone/>
                <a:defRPr sz="3600" kern="1200">
                  <a:solidFill>
                    <a:schemeClr val="bg2">
                      <a:lumMod val="25000"/>
                    </a:schemeClr>
                  </a:solidFill>
                  <a:latin typeface="Butler" panose="02070803080706020303" pitchFamily="18"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FR" sz="2000" b="1" i="0" u="none" strike="noStrike" kern="1200" cap="small" spc="0" normalizeH="0" baseline="0" noProof="0" dirty="0" err="1">
                  <a:ln>
                    <a:noFill/>
                  </a:ln>
                  <a:solidFill>
                    <a:srgbClr val="E7E6E6">
                      <a:lumMod val="25000"/>
                    </a:srgbClr>
                  </a:solidFill>
                  <a:effectLst/>
                  <a:uLnTx/>
                  <a:uFillTx/>
                  <a:latin typeface="KyivType Sans2" panose="00000500000000000000" pitchFamily="50" charset="0"/>
                </a:rPr>
                <a:t>Results</a:t>
              </a:r>
              <a:endParaRPr kumimoji="0" lang="fr-FR" sz="2000" b="0" i="0" u="none" strike="noStrike" kern="1200" cap="none" spc="0" normalizeH="0" baseline="0" noProof="0" dirty="0">
                <a:ln>
                  <a:noFill/>
                </a:ln>
                <a:solidFill>
                  <a:srgbClr val="E7E6E6">
                    <a:lumMod val="25000"/>
                  </a:srgbClr>
                </a:solidFill>
                <a:effectLst/>
                <a:uLnTx/>
                <a:uFillTx/>
                <a:latin typeface="KyivType Sans2" panose="00000500000000000000" pitchFamily="50" charset="0"/>
              </a:endParaRPr>
            </a:p>
          </p:txBody>
        </p:sp>
        <p:sp>
          <p:nvSpPr>
            <p:cNvPr id="8" name="ZoneTexte 7">
              <a:extLst>
                <a:ext uri="{FF2B5EF4-FFF2-40B4-BE49-F238E27FC236}">
                  <a16:creationId xmlns:a16="http://schemas.microsoft.com/office/drawing/2014/main" id="{730273FE-D7BB-4895-AE67-0B446DDE7F91}"/>
                </a:ext>
              </a:extLst>
            </p:cNvPr>
            <p:cNvSpPr txBox="1"/>
            <p:nvPr/>
          </p:nvSpPr>
          <p:spPr>
            <a:xfrm>
              <a:off x="4931814" y="2634098"/>
              <a:ext cx="1079152" cy="52322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w="18415" cmpd="sng">
                    <a:solidFill>
                      <a:srgbClr val="FFFFFF"/>
                    </a:solidFill>
                    <a:prstDash val="solid"/>
                  </a:ln>
                  <a:solidFill>
                    <a:srgbClr val="FCC496"/>
                  </a:solidFill>
                  <a:effectLst>
                    <a:outerShdw blurRad="38100" dist="38100" dir="2700000" algn="tl">
                      <a:srgbClr val="000000">
                        <a:alpha val="43137"/>
                      </a:srgbClr>
                    </a:outerShdw>
                  </a:effectLst>
                  <a:uLnTx/>
                  <a:uFillTx/>
                  <a:latin typeface="KyivType Sans2" panose="00000500000000000000" pitchFamily="50" charset="0"/>
                </a:rPr>
                <a:t>03</a:t>
              </a:r>
            </a:p>
          </p:txBody>
        </p:sp>
        <p:sp>
          <p:nvSpPr>
            <p:cNvPr id="9" name="ZoneTexte 8">
              <a:extLst>
                <a:ext uri="{FF2B5EF4-FFF2-40B4-BE49-F238E27FC236}">
                  <a16:creationId xmlns:a16="http://schemas.microsoft.com/office/drawing/2014/main" id="{AA4F62C2-CF47-4510-9AA4-5C4AF9B530BA}"/>
                </a:ext>
              </a:extLst>
            </p:cNvPr>
            <p:cNvSpPr txBox="1"/>
            <p:nvPr/>
          </p:nvSpPr>
          <p:spPr>
            <a:xfrm>
              <a:off x="546989" y="2644433"/>
              <a:ext cx="1079152" cy="52322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w="18415" cmpd="sng">
                    <a:solidFill>
                      <a:srgbClr val="FFFFFF"/>
                    </a:solidFill>
                    <a:prstDash val="solid"/>
                  </a:ln>
                  <a:solidFill>
                    <a:srgbClr val="FCC496"/>
                  </a:solidFill>
                  <a:effectLst>
                    <a:outerShdw blurRad="38100" dist="38100" dir="2700000" algn="tl">
                      <a:srgbClr val="000000">
                        <a:alpha val="43137"/>
                      </a:srgbClr>
                    </a:outerShdw>
                  </a:effectLst>
                  <a:uLnTx/>
                  <a:uFillTx/>
                  <a:latin typeface="KyivType Sans2" panose="00000500000000000000" pitchFamily="50" charset="0"/>
                </a:rPr>
                <a:t>01</a:t>
              </a:r>
            </a:p>
          </p:txBody>
        </p:sp>
        <p:sp>
          <p:nvSpPr>
            <p:cNvPr id="10" name="ZoneTexte 9">
              <a:extLst>
                <a:ext uri="{FF2B5EF4-FFF2-40B4-BE49-F238E27FC236}">
                  <a16:creationId xmlns:a16="http://schemas.microsoft.com/office/drawing/2014/main" id="{91ACC5E1-42C0-45C4-957E-CE2ECFF29967}"/>
                </a:ext>
              </a:extLst>
            </p:cNvPr>
            <p:cNvSpPr txBox="1"/>
            <p:nvPr/>
          </p:nvSpPr>
          <p:spPr>
            <a:xfrm>
              <a:off x="2572214" y="2645539"/>
              <a:ext cx="1079152" cy="52322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w="18415" cmpd="sng">
                    <a:solidFill>
                      <a:srgbClr val="FFFFFF"/>
                    </a:solidFill>
                    <a:prstDash val="solid"/>
                  </a:ln>
                  <a:solidFill>
                    <a:srgbClr val="FCC496"/>
                  </a:solidFill>
                  <a:effectLst>
                    <a:outerShdw blurRad="38100" dist="38100" dir="2700000" algn="tl">
                      <a:srgbClr val="000000">
                        <a:alpha val="43137"/>
                      </a:srgbClr>
                    </a:outerShdw>
                  </a:effectLst>
                  <a:uLnTx/>
                  <a:uFillTx/>
                  <a:latin typeface="KyivType Sans2" panose="00000500000000000000" pitchFamily="50" charset="0"/>
                </a:rPr>
                <a:t>02</a:t>
              </a:r>
            </a:p>
          </p:txBody>
        </p:sp>
        <p:sp>
          <p:nvSpPr>
            <p:cNvPr id="11" name="Titre 1">
              <a:extLst>
                <a:ext uri="{FF2B5EF4-FFF2-40B4-BE49-F238E27FC236}">
                  <a16:creationId xmlns:a16="http://schemas.microsoft.com/office/drawing/2014/main" id="{627D01CB-31CE-4970-945D-9061B7BAABF2}"/>
                </a:ext>
              </a:extLst>
            </p:cNvPr>
            <p:cNvSpPr txBox="1">
              <a:spLocks/>
            </p:cNvSpPr>
            <p:nvPr/>
          </p:nvSpPr>
          <p:spPr>
            <a:xfrm>
              <a:off x="2233840" y="3012515"/>
              <a:ext cx="1881428" cy="661208"/>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600" kern="1200">
                  <a:solidFill>
                    <a:schemeClr val="bg2">
                      <a:lumMod val="25000"/>
                    </a:schemeClr>
                  </a:solidFill>
                  <a:latin typeface="Butler" panose="02070803080706020303" pitchFamily="18"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FR" sz="1600" b="1" i="0" u="none" strike="noStrike" kern="1200" cap="small" spc="0" normalizeH="0" baseline="0" noProof="0" dirty="0" smtClean="0">
                  <a:ln>
                    <a:noFill/>
                  </a:ln>
                  <a:solidFill>
                    <a:srgbClr val="E7E6E6">
                      <a:lumMod val="25000"/>
                    </a:srgbClr>
                  </a:solidFill>
                  <a:effectLst/>
                  <a:uLnTx/>
                  <a:uFillTx/>
                  <a:latin typeface="KyivType Sans2" panose="00000500000000000000" pitchFamily="50" charset="0"/>
                </a:rPr>
                <a:t>Sanitizes</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fr-FR" sz="1600" b="0" i="0" u="none" strike="noStrike" kern="1200" cap="small" spc="0" normalizeH="0" baseline="0" noProof="0" dirty="0" smtClean="0">
                  <a:ln>
                    <a:noFill/>
                  </a:ln>
                  <a:solidFill>
                    <a:srgbClr val="E7E6E6">
                      <a:lumMod val="25000"/>
                    </a:srgbClr>
                  </a:solidFill>
                  <a:effectLst/>
                  <a:uLnTx/>
                  <a:uFillTx/>
                  <a:latin typeface="KyivType Sans2" panose="00000500000000000000" pitchFamily="50" charset="0"/>
                </a:rPr>
                <a:t>the skin</a:t>
              </a:r>
              <a:endParaRPr kumimoji="0" lang="fr-FR" sz="1600" b="0" i="0" u="none" strike="noStrike" kern="1200" cap="none" spc="0" normalizeH="0" baseline="0" noProof="0" dirty="0">
                <a:ln>
                  <a:noFill/>
                </a:ln>
                <a:solidFill>
                  <a:srgbClr val="E7E6E6">
                    <a:lumMod val="25000"/>
                  </a:srgbClr>
                </a:solidFill>
                <a:effectLst/>
                <a:uLnTx/>
                <a:uFillTx/>
                <a:latin typeface="KyivType Sans2" panose="00000500000000000000" pitchFamily="50" charset="0"/>
              </a:endParaRPr>
            </a:p>
          </p:txBody>
        </p:sp>
        <p:sp>
          <p:nvSpPr>
            <p:cNvPr id="12" name="Titre 1">
              <a:extLst>
                <a:ext uri="{FF2B5EF4-FFF2-40B4-BE49-F238E27FC236}">
                  <a16:creationId xmlns:a16="http://schemas.microsoft.com/office/drawing/2014/main" id="{D112E4AD-2CB9-4485-B61B-E457B5B4BD0F}"/>
                </a:ext>
              </a:extLst>
            </p:cNvPr>
            <p:cNvSpPr txBox="1">
              <a:spLocks/>
            </p:cNvSpPr>
            <p:nvPr/>
          </p:nvSpPr>
          <p:spPr>
            <a:xfrm>
              <a:off x="4644563" y="2984045"/>
              <a:ext cx="1835232" cy="677109"/>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600" kern="1200">
                  <a:solidFill>
                    <a:schemeClr val="bg2">
                      <a:lumMod val="25000"/>
                    </a:schemeClr>
                  </a:solidFill>
                  <a:latin typeface="Butler" panose="02070803080706020303" pitchFamily="18"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FR" sz="1600" b="1" i="0" u="none" strike="noStrike" kern="1200" cap="small" spc="0" normalizeH="0" baseline="0" noProof="0" dirty="0" smtClean="0">
                  <a:ln>
                    <a:noFill/>
                  </a:ln>
                  <a:solidFill>
                    <a:srgbClr val="E7E6E6">
                      <a:lumMod val="25000"/>
                    </a:srgbClr>
                  </a:solidFill>
                  <a:effectLst/>
                  <a:uLnTx/>
                  <a:uFillTx/>
                  <a:latin typeface="KyivType Sans2" panose="00000500000000000000" pitchFamily="50" charset="0"/>
                </a:rPr>
                <a:t>unclogs</a:t>
              </a:r>
              <a:endParaRPr kumimoji="0" lang="fr-FR" sz="1600" b="1" i="0" u="none" strike="noStrike" kern="1200" cap="small" spc="0" normalizeH="0" baseline="0" noProof="0" dirty="0">
                <a:ln>
                  <a:noFill/>
                </a:ln>
                <a:solidFill>
                  <a:srgbClr val="E7E6E6">
                    <a:lumMod val="25000"/>
                  </a:srgbClr>
                </a:solidFill>
                <a:effectLst/>
                <a:uLnTx/>
                <a:uFillTx/>
                <a:latin typeface="KyivType Sans2" panose="00000500000000000000" pitchFamily="50" charset="0"/>
              </a:endParaRPr>
            </a:p>
            <a:p>
              <a:pPr marL="0" marR="0" lvl="0" indent="0" algn="ctr" defTabSz="914400" rtl="0" eaLnBrk="1" fontAlgn="auto" latinLnBrk="0" hangingPunct="1">
                <a:lnSpc>
                  <a:spcPct val="90000"/>
                </a:lnSpc>
                <a:spcBef>
                  <a:spcPct val="0"/>
                </a:spcBef>
                <a:spcAft>
                  <a:spcPts val="0"/>
                </a:spcAft>
                <a:buClrTx/>
                <a:buSzTx/>
                <a:buFontTx/>
                <a:buNone/>
                <a:tabLst/>
                <a:defRPr/>
              </a:pPr>
              <a:r>
                <a:rPr lang="fr-FR" sz="1600" cap="small" dirty="0" smtClean="0">
                  <a:solidFill>
                    <a:srgbClr val="E7E6E6">
                      <a:lumMod val="25000"/>
                    </a:srgbClr>
                  </a:solidFill>
                  <a:latin typeface="KyivType Sans2" panose="00000500000000000000" pitchFamily="50" charset="0"/>
                </a:rPr>
                <a:t>pores</a:t>
              </a:r>
              <a:endParaRPr kumimoji="0" lang="fr-FR" sz="1600" b="0" i="0" u="none" strike="noStrike" kern="1200" cap="none" spc="0" normalizeH="0" baseline="0" noProof="0" dirty="0">
                <a:ln>
                  <a:noFill/>
                </a:ln>
                <a:solidFill>
                  <a:srgbClr val="E7E6E6">
                    <a:lumMod val="25000"/>
                  </a:srgbClr>
                </a:solidFill>
                <a:effectLst/>
                <a:uLnTx/>
                <a:uFillTx/>
                <a:latin typeface="KyivType Sans2" panose="00000500000000000000" pitchFamily="50" charset="0"/>
              </a:endParaRPr>
            </a:p>
          </p:txBody>
        </p:sp>
        <p:sp>
          <p:nvSpPr>
            <p:cNvPr id="13" name="ZoneTexte 12">
              <a:extLst>
                <a:ext uri="{FF2B5EF4-FFF2-40B4-BE49-F238E27FC236}">
                  <a16:creationId xmlns:a16="http://schemas.microsoft.com/office/drawing/2014/main" id="{F560F0DB-2BB4-4228-9907-64B85593ACA6}"/>
                </a:ext>
              </a:extLst>
            </p:cNvPr>
            <p:cNvSpPr txBox="1"/>
            <p:nvPr/>
          </p:nvSpPr>
          <p:spPr>
            <a:xfrm>
              <a:off x="7233954" y="2643517"/>
              <a:ext cx="1079152" cy="52322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w="18415" cmpd="sng">
                    <a:solidFill>
                      <a:srgbClr val="FFFFFF"/>
                    </a:solidFill>
                    <a:prstDash val="solid"/>
                  </a:ln>
                  <a:solidFill>
                    <a:srgbClr val="FCC496"/>
                  </a:solidFill>
                  <a:effectLst>
                    <a:outerShdw blurRad="38100" dist="38100" dir="2700000" algn="tl">
                      <a:srgbClr val="000000">
                        <a:alpha val="43137"/>
                      </a:srgbClr>
                    </a:outerShdw>
                  </a:effectLst>
                  <a:uLnTx/>
                  <a:uFillTx/>
                  <a:latin typeface="KyivType Sans2" panose="00000500000000000000" pitchFamily="50" charset="0"/>
                </a:rPr>
                <a:t>04</a:t>
              </a:r>
            </a:p>
          </p:txBody>
        </p:sp>
        <p:sp>
          <p:nvSpPr>
            <p:cNvPr id="14" name="Titre 1">
              <a:extLst>
                <a:ext uri="{FF2B5EF4-FFF2-40B4-BE49-F238E27FC236}">
                  <a16:creationId xmlns:a16="http://schemas.microsoft.com/office/drawing/2014/main" id="{B5072D99-C69A-4035-9906-B7F4EE20514E}"/>
                </a:ext>
              </a:extLst>
            </p:cNvPr>
            <p:cNvSpPr txBox="1">
              <a:spLocks/>
            </p:cNvSpPr>
            <p:nvPr/>
          </p:nvSpPr>
          <p:spPr>
            <a:xfrm>
              <a:off x="6767046" y="2962755"/>
              <a:ext cx="1975966" cy="710968"/>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600" kern="1200">
                  <a:solidFill>
                    <a:schemeClr val="bg2">
                      <a:lumMod val="25000"/>
                    </a:schemeClr>
                  </a:solidFill>
                  <a:latin typeface="Butler" panose="02070803080706020303" pitchFamily="18"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FR" sz="1600" b="1" i="0" u="none" strike="noStrike" kern="1200" cap="small" spc="0" normalizeH="0" baseline="0" noProof="0" dirty="0" smtClean="0">
                  <a:ln>
                    <a:noFill/>
                  </a:ln>
                  <a:solidFill>
                    <a:srgbClr val="E7E6E6">
                      <a:lumMod val="25000"/>
                    </a:srgbClr>
                  </a:solidFill>
                  <a:effectLst/>
                  <a:uLnTx/>
                  <a:uFillTx/>
                  <a:latin typeface="KyivType Sans2" panose="00000500000000000000" pitchFamily="50" charset="0"/>
                </a:rPr>
                <a:t>Affine</a:t>
              </a:r>
              <a:endParaRPr kumimoji="0" lang="fr-FR" sz="1600" b="1" i="0" u="none" strike="noStrike" kern="1200" cap="small" spc="0" normalizeH="0" baseline="0" noProof="0" dirty="0">
                <a:ln>
                  <a:noFill/>
                </a:ln>
                <a:solidFill>
                  <a:srgbClr val="E7E6E6">
                    <a:lumMod val="25000"/>
                  </a:srgbClr>
                </a:solidFill>
                <a:effectLst/>
                <a:uLnTx/>
                <a:uFillTx/>
                <a:latin typeface="KyivType Sans2" panose="00000500000000000000" pitchFamily="50" charset="0"/>
              </a:endParaRP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fr-FR" sz="1600" b="0" i="0" u="none" strike="noStrike" kern="1200" cap="small" spc="0" normalizeH="0" baseline="0" noProof="0" dirty="0" smtClean="0">
                  <a:ln>
                    <a:noFill/>
                  </a:ln>
                  <a:solidFill>
                    <a:srgbClr val="E7E6E6">
                      <a:lumMod val="25000"/>
                    </a:srgbClr>
                  </a:solidFill>
                  <a:effectLst/>
                  <a:uLnTx/>
                  <a:uFillTx/>
                  <a:latin typeface="KyivType Sans2" panose="00000500000000000000" pitchFamily="50" charset="0"/>
                </a:rPr>
                <a:t>the skin texture</a:t>
              </a:r>
              <a:endParaRPr kumimoji="0" lang="fr-FR" sz="1600" b="0" i="0" u="none" strike="noStrike" kern="1200" cap="small" spc="0" normalizeH="0" baseline="0" noProof="0" dirty="0">
                <a:ln>
                  <a:noFill/>
                </a:ln>
                <a:solidFill>
                  <a:srgbClr val="E7E6E6">
                    <a:lumMod val="25000"/>
                  </a:srgbClr>
                </a:solidFill>
                <a:effectLst/>
                <a:uLnTx/>
                <a:uFillTx/>
                <a:latin typeface="KyivType Sans2" panose="00000500000000000000" pitchFamily="50" charset="0"/>
              </a:endParaRPr>
            </a:p>
          </p:txBody>
        </p:sp>
        <p:sp>
          <p:nvSpPr>
            <p:cNvPr id="15" name="ZoneTexte 14">
              <a:extLst>
                <a:ext uri="{FF2B5EF4-FFF2-40B4-BE49-F238E27FC236}">
                  <a16:creationId xmlns:a16="http://schemas.microsoft.com/office/drawing/2014/main" id="{527661BC-D811-4395-8C6B-1B213178910A}"/>
                </a:ext>
              </a:extLst>
            </p:cNvPr>
            <p:cNvSpPr txBox="1"/>
            <p:nvPr/>
          </p:nvSpPr>
          <p:spPr>
            <a:xfrm>
              <a:off x="654502" y="3047053"/>
              <a:ext cx="1050043" cy="56015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small" spc="0" normalizeH="0" baseline="0" noProof="0" dirty="0" smtClean="0">
                  <a:ln>
                    <a:noFill/>
                  </a:ln>
                  <a:solidFill>
                    <a:srgbClr val="E7E6E6">
                      <a:lumMod val="25000"/>
                    </a:srgbClr>
                  </a:solidFill>
                  <a:effectLst/>
                  <a:uLnTx/>
                  <a:uFillTx/>
                  <a:latin typeface="KyivType Sans2" panose="00000500000000000000" pitchFamily="50" charset="0"/>
                </a:rPr>
                <a:t>Purifies </a:t>
              </a:r>
              <a:endParaRPr kumimoji="0" lang="fr-FR" sz="1600" b="1" i="0" u="none" strike="noStrike" kern="1200" cap="small" spc="0" normalizeH="0" baseline="0" noProof="0" dirty="0">
                <a:ln>
                  <a:noFill/>
                </a:ln>
                <a:solidFill>
                  <a:srgbClr val="E7E6E6">
                    <a:lumMod val="25000"/>
                  </a:srgbClr>
                </a:solidFill>
                <a:effectLst/>
                <a:uLnTx/>
                <a:uFillTx/>
                <a:latin typeface="KyivType Sans2" panose="00000500000000000000" pitchFamily="50" charset="0"/>
              </a:endParaRPr>
            </a:p>
            <a:p>
              <a:pPr lvl="0" algn="ctr">
                <a:lnSpc>
                  <a:spcPct val="90000"/>
                </a:lnSpc>
                <a:spcBef>
                  <a:spcPct val="0"/>
                </a:spcBef>
                <a:defRPr/>
              </a:pPr>
              <a:r>
                <a:rPr lang="fr-FR" sz="1600" cap="small" dirty="0" smtClean="0">
                  <a:solidFill>
                    <a:srgbClr val="E7E6E6">
                      <a:lumMod val="25000"/>
                    </a:srgbClr>
                  </a:solidFill>
                  <a:latin typeface="KyivType Sans2" panose="00000500000000000000" pitchFamily="50" charset="0"/>
                </a:rPr>
                <a:t>the </a:t>
              </a:r>
              <a:r>
                <a:rPr lang="fr-FR" sz="1600" cap="small" dirty="0">
                  <a:solidFill>
                    <a:srgbClr val="E7E6E6">
                      <a:lumMod val="25000"/>
                    </a:srgbClr>
                  </a:solidFill>
                  <a:latin typeface="KyivType Sans2" panose="00000500000000000000" pitchFamily="50" charset="0"/>
                </a:rPr>
                <a:t>skin</a:t>
              </a:r>
              <a:endParaRPr lang="fr-FR" sz="1600" dirty="0">
                <a:solidFill>
                  <a:srgbClr val="E7E6E6">
                    <a:lumMod val="25000"/>
                  </a:srgbClr>
                </a:solidFill>
                <a:latin typeface="KyivType Sans2" panose="00000500000000000000" pitchFamily="50" charset="0"/>
              </a:endParaRPr>
            </a:p>
          </p:txBody>
        </p:sp>
      </p:grpSp>
      <p:grpSp>
        <p:nvGrpSpPr>
          <p:cNvPr id="16" name="Groupe 15">
            <a:extLst>
              <a:ext uri="{FF2B5EF4-FFF2-40B4-BE49-F238E27FC236}">
                <a16:creationId xmlns:a16="http://schemas.microsoft.com/office/drawing/2014/main" id="{2A679AAE-93B2-4C5A-9DD4-84D79FF84566}"/>
              </a:ext>
            </a:extLst>
          </p:cNvPr>
          <p:cNvGrpSpPr/>
          <p:nvPr/>
        </p:nvGrpSpPr>
        <p:grpSpPr>
          <a:xfrm>
            <a:off x="6496492" y="3698201"/>
            <a:ext cx="5506321" cy="1007082"/>
            <a:chOff x="6030411" y="2793568"/>
            <a:chExt cx="6360374" cy="1156483"/>
          </a:xfrm>
        </p:grpSpPr>
        <p:sp>
          <p:nvSpPr>
            <p:cNvPr id="17" name="Rectangle à coins arrondis 8">
              <a:extLst>
                <a:ext uri="{FF2B5EF4-FFF2-40B4-BE49-F238E27FC236}">
                  <a16:creationId xmlns:a16="http://schemas.microsoft.com/office/drawing/2014/main" id="{37E9CEDD-0C69-4F05-9E58-150419603EFE}"/>
                </a:ext>
              </a:extLst>
            </p:cNvPr>
            <p:cNvSpPr/>
            <p:nvPr/>
          </p:nvSpPr>
          <p:spPr>
            <a:xfrm>
              <a:off x="6030411" y="3097581"/>
              <a:ext cx="6360374" cy="810220"/>
            </a:xfrm>
            <a:prstGeom prst="roundRect">
              <a:avLst/>
            </a:prstGeom>
            <a:solidFill>
              <a:schemeClr val="bg1"/>
            </a:solidFill>
            <a:ln>
              <a:solidFill>
                <a:srgbClr val="3E3E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KyivType Sans2" panose="00000500000000000000" pitchFamily="50" charset="0"/>
              </a:endParaRPr>
            </a:p>
          </p:txBody>
        </p:sp>
        <p:sp>
          <p:nvSpPr>
            <p:cNvPr id="18" name="Titre 1">
              <a:extLst>
                <a:ext uri="{FF2B5EF4-FFF2-40B4-BE49-F238E27FC236}">
                  <a16:creationId xmlns:a16="http://schemas.microsoft.com/office/drawing/2014/main" id="{11B07903-97F9-4B79-A4F3-B25896E456AC}"/>
                </a:ext>
              </a:extLst>
            </p:cNvPr>
            <p:cNvSpPr txBox="1">
              <a:spLocks/>
            </p:cNvSpPr>
            <p:nvPr/>
          </p:nvSpPr>
          <p:spPr>
            <a:xfrm>
              <a:off x="6272740" y="2793568"/>
              <a:ext cx="2558006" cy="578995"/>
            </a:xfrm>
            <a:prstGeom prst="rect">
              <a:avLst/>
            </a:prstGeom>
            <a:solidFill>
              <a:schemeClr val="bg1"/>
            </a:solidFill>
          </p:spPr>
          <p:txBody>
            <a:bodyPr vert="horz" lIns="91440" tIns="45720" rIns="91440" bIns="45720" rtlCol="0" anchor="ctr">
              <a:noAutofit/>
            </a:bodyPr>
            <a:lstStyle>
              <a:lvl1pPr algn="ctr" defTabSz="914400" rtl="0" eaLnBrk="1" latinLnBrk="0" hangingPunct="1">
                <a:lnSpc>
                  <a:spcPct val="90000"/>
                </a:lnSpc>
                <a:spcBef>
                  <a:spcPct val="0"/>
                </a:spcBef>
                <a:buNone/>
                <a:defRPr sz="3600" kern="1200">
                  <a:solidFill>
                    <a:schemeClr val="bg2">
                      <a:lumMod val="25000"/>
                    </a:schemeClr>
                  </a:solidFill>
                  <a:latin typeface="Butler" panose="02070803080706020303" pitchFamily="18"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FR" sz="2000" b="1" i="0" u="none" strike="noStrike" kern="1200" cap="small" spc="0" normalizeH="0" baseline="0" noProof="0" dirty="0" smtClean="0">
                  <a:ln>
                    <a:noFill/>
                  </a:ln>
                  <a:solidFill>
                    <a:srgbClr val="E7E6E6">
                      <a:lumMod val="25000"/>
                    </a:srgbClr>
                  </a:solidFill>
                  <a:effectLst/>
                  <a:uLnTx/>
                  <a:uFillTx/>
                  <a:latin typeface="KyivType Sans2" panose="00000500000000000000" pitchFamily="50" charset="0"/>
                </a:rPr>
                <a:t>Frequency</a:t>
              </a:r>
              <a:endParaRPr kumimoji="0" lang="fr-FR" sz="2000" b="0" i="0" u="none" strike="noStrike" kern="1200" cap="none" spc="0" normalizeH="0" baseline="0" noProof="0" dirty="0">
                <a:ln>
                  <a:noFill/>
                </a:ln>
                <a:solidFill>
                  <a:srgbClr val="E7E6E6">
                    <a:lumMod val="25000"/>
                  </a:srgbClr>
                </a:solidFill>
                <a:effectLst/>
                <a:uLnTx/>
                <a:uFillTx/>
                <a:latin typeface="KyivType Sans2" panose="00000500000000000000" pitchFamily="50" charset="0"/>
              </a:endParaRPr>
            </a:p>
          </p:txBody>
        </p:sp>
        <p:sp>
          <p:nvSpPr>
            <p:cNvPr id="19" name="ZoneTexte 18">
              <a:extLst>
                <a:ext uri="{FF2B5EF4-FFF2-40B4-BE49-F238E27FC236}">
                  <a16:creationId xmlns:a16="http://schemas.microsoft.com/office/drawing/2014/main" id="{50F2ADAC-D29E-438F-B4F2-C9BAB54ABB99}"/>
                </a:ext>
              </a:extLst>
            </p:cNvPr>
            <p:cNvSpPr txBox="1"/>
            <p:nvPr/>
          </p:nvSpPr>
          <p:spPr>
            <a:xfrm>
              <a:off x="6323237" y="3278524"/>
              <a:ext cx="5961549" cy="671527"/>
            </a:xfrm>
            <a:prstGeom prst="rect">
              <a:avLst/>
            </a:prstGeom>
            <a:noFill/>
          </p:spPr>
          <p:txBody>
            <a:bodyPr wrap="square" rtlCol="0">
              <a:spAutoFit/>
            </a:bodyPr>
            <a:lstStyle/>
            <a:p>
              <a:pPr lvl="0">
                <a:defRPr/>
              </a:pPr>
              <a:r>
                <a:rPr lang="fr-FR" sz="1600" dirty="0">
                  <a:solidFill>
                    <a:srgbClr val="E7E6E6">
                      <a:lumMod val="25000"/>
                    </a:srgbClr>
                  </a:solidFill>
                  <a:latin typeface="KyivType Sans2" panose="00000500000000000000" pitchFamily="50" charset="0"/>
                </a:rPr>
                <a:t>Cure: once a </a:t>
              </a:r>
              <a:r>
                <a:rPr lang="fr-FR" sz="1600" dirty="0" smtClean="0">
                  <a:solidFill>
                    <a:srgbClr val="E7E6E6">
                      <a:lumMod val="25000"/>
                    </a:srgbClr>
                  </a:solidFill>
                  <a:latin typeface="KyivType Sans2" panose="00000500000000000000" pitchFamily="50" charset="0"/>
                </a:rPr>
                <a:t>week for 1 month</a:t>
              </a:r>
            </a:p>
            <a:p>
              <a:pPr lvl="0">
                <a:defRPr/>
              </a:pPr>
              <a:r>
                <a:rPr lang="fr-FR" sz="1600" dirty="0" smtClean="0">
                  <a:solidFill>
                    <a:srgbClr val="E7E6E6">
                      <a:lumMod val="25000"/>
                    </a:srgbClr>
                  </a:solidFill>
                  <a:latin typeface="KyivType Sans2" panose="00000500000000000000" pitchFamily="50" charset="0"/>
                </a:rPr>
                <a:t>Maintenance</a:t>
              </a:r>
              <a:r>
                <a:rPr lang="fr-FR" sz="1600" dirty="0">
                  <a:solidFill>
                    <a:srgbClr val="E7E6E6">
                      <a:lumMod val="25000"/>
                    </a:srgbClr>
                  </a:solidFill>
                  <a:latin typeface="KyivType Sans2" panose="00000500000000000000" pitchFamily="50" charset="0"/>
                </a:rPr>
                <a:t>: once a month</a:t>
              </a:r>
            </a:p>
          </p:txBody>
        </p:sp>
      </p:grpSp>
      <p:grpSp>
        <p:nvGrpSpPr>
          <p:cNvPr id="20" name="Groupe 19">
            <a:extLst>
              <a:ext uri="{FF2B5EF4-FFF2-40B4-BE49-F238E27FC236}">
                <a16:creationId xmlns:a16="http://schemas.microsoft.com/office/drawing/2014/main" id="{8EB5A6AC-A19C-4C96-9156-24AC6D495A2E}"/>
              </a:ext>
            </a:extLst>
          </p:cNvPr>
          <p:cNvGrpSpPr/>
          <p:nvPr/>
        </p:nvGrpSpPr>
        <p:grpSpPr>
          <a:xfrm>
            <a:off x="0" y="3592282"/>
            <a:ext cx="6362754" cy="3005112"/>
            <a:chOff x="5583670" y="2793568"/>
            <a:chExt cx="6372934" cy="2771251"/>
          </a:xfrm>
        </p:grpSpPr>
        <p:grpSp>
          <p:nvGrpSpPr>
            <p:cNvPr id="21" name="Groupe 20">
              <a:extLst>
                <a:ext uri="{FF2B5EF4-FFF2-40B4-BE49-F238E27FC236}">
                  <a16:creationId xmlns:a16="http://schemas.microsoft.com/office/drawing/2014/main" id="{2A679AAE-93B2-4C5A-9DD4-84D79FF84566}"/>
                </a:ext>
              </a:extLst>
            </p:cNvPr>
            <p:cNvGrpSpPr/>
            <p:nvPr/>
          </p:nvGrpSpPr>
          <p:grpSpPr>
            <a:xfrm>
              <a:off x="5583670" y="2793568"/>
              <a:ext cx="6372934" cy="2771251"/>
              <a:chOff x="5583670" y="2793568"/>
              <a:chExt cx="6372934" cy="2771251"/>
            </a:xfrm>
          </p:grpSpPr>
          <p:sp>
            <p:nvSpPr>
              <p:cNvPr id="24" name="Rectangle à coins arrondis 8">
                <a:extLst>
                  <a:ext uri="{FF2B5EF4-FFF2-40B4-BE49-F238E27FC236}">
                    <a16:creationId xmlns:a16="http://schemas.microsoft.com/office/drawing/2014/main" id="{37E9CEDD-0C69-4F05-9E58-150419603EFE}"/>
                  </a:ext>
                </a:extLst>
              </p:cNvPr>
              <p:cNvSpPr/>
              <p:nvPr/>
            </p:nvSpPr>
            <p:spPr>
              <a:xfrm>
                <a:off x="6030411" y="3117192"/>
                <a:ext cx="5304027" cy="2447627"/>
              </a:xfrm>
              <a:prstGeom prst="roundRect">
                <a:avLst/>
              </a:prstGeom>
              <a:solidFill>
                <a:schemeClr val="bg1"/>
              </a:solidFill>
              <a:ln>
                <a:solidFill>
                  <a:srgbClr val="3E3E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KyivType Sans2" panose="00000500000000000000" pitchFamily="50" charset="0"/>
                </a:endParaRPr>
              </a:p>
            </p:txBody>
          </p:sp>
          <p:sp>
            <p:nvSpPr>
              <p:cNvPr id="25" name="Titre 1">
                <a:extLst>
                  <a:ext uri="{FF2B5EF4-FFF2-40B4-BE49-F238E27FC236}">
                    <a16:creationId xmlns:a16="http://schemas.microsoft.com/office/drawing/2014/main" id="{11B07903-97F9-4B79-A4F3-B25896E456AC}"/>
                  </a:ext>
                </a:extLst>
              </p:cNvPr>
              <p:cNvSpPr txBox="1">
                <a:spLocks/>
              </p:cNvSpPr>
              <p:nvPr/>
            </p:nvSpPr>
            <p:spPr>
              <a:xfrm>
                <a:off x="6272739" y="2793568"/>
                <a:ext cx="3101908" cy="578995"/>
              </a:xfrm>
              <a:prstGeom prst="rect">
                <a:avLst/>
              </a:prstGeom>
              <a:solidFill>
                <a:schemeClr val="bg1"/>
              </a:solidFill>
            </p:spPr>
            <p:txBody>
              <a:bodyPr vert="horz" lIns="91440" tIns="45720" rIns="91440" bIns="45720" rtlCol="0" anchor="ctr">
                <a:noAutofit/>
              </a:bodyPr>
              <a:lstStyle>
                <a:lvl1pPr algn="ctr" defTabSz="914400" rtl="0" eaLnBrk="1" latinLnBrk="0" hangingPunct="1">
                  <a:lnSpc>
                    <a:spcPct val="90000"/>
                  </a:lnSpc>
                  <a:spcBef>
                    <a:spcPct val="0"/>
                  </a:spcBef>
                  <a:buNone/>
                  <a:defRPr sz="3600" kern="1200">
                    <a:solidFill>
                      <a:schemeClr val="bg2">
                        <a:lumMod val="25000"/>
                      </a:schemeClr>
                    </a:solidFill>
                    <a:latin typeface="Butler" panose="02070803080706020303" pitchFamily="18"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z="2000" b="1" cap="small" dirty="0" smtClean="0">
                    <a:solidFill>
                      <a:srgbClr val="E7E6E6">
                        <a:lumMod val="25000"/>
                      </a:srgbClr>
                    </a:solidFill>
                    <a:latin typeface="KyivType Sans2" panose="00000500000000000000" pitchFamily="50" charset="0"/>
                  </a:rPr>
                  <a:t>Main </a:t>
                </a:r>
                <a:r>
                  <a:rPr kumimoji="0" lang="fr-FR" sz="2000" b="1" i="0" u="none" strike="noStrike" kern="1200" cap="small" spc="0" normalizeH="0" baseline="0" noProof="0" dirty="0" smtClean="0">
                    <a:ln>
                      <a:noFill/>
                    </a:ln>
                    <a:solidFill>
                      <a:srgbClr val="E7E6E6">
                        <a:lumMod val="25000"/>
                      </a:srgbClr>
                    </a:solidFill>
                    <a:effectLst/>
                    <a:uLnTx/>
                    <a:uFillTx/>
                    <a:latin typeface="KyivType Sans2" panose="00000500000000000000" pitchFamily="50" charset="0"/>
                  </a:rPr>
                  <a:t>Steps </a:t>
                </a:r>
                <a:endParaRPr kumimoji="0" lang="fr-FR" sz="2000" b="0" i="0" u="none" strike="noStrike" kern="1200" cap="none" spc="0" normalizeH="0" baseline="0" noProof="0" dirty="0">
                  <a:ln>
                    <a:noFill/>
                  </a:ln>
                  <a:solidFill>
                    <a:srgbClr val="E7E6E6">
                      <a:lumMod val="25000"/>
                    </a:srgbClr>
                  </a:solidFill>
                  <a:effectLst/>
                  <a:uLnTx/>
                  <a:uFillTx/>
                  <a:latin typeface="KyivType Sans2" panose="00000500000000000000" pitchFamily="50" charset="0"/>
                </a:endParaRPr>
              </a:p>
            </p:txBody>
          </p:sp>
          <p:sp>
            <p:nvSpPr>
              <p:cNvPr id="26" name="ZoneTexte 25">
                <a:extLst>
                  <a:ext uri="{FF2B5EF4-FFF2-40B4-BE49-F238E27FC236}">
                    <a16:creationId xmlns:a16="http://schemas.microsoft.com/office/drawing/2014/main" id="{50F2ADAC-D29E-438F-B4F2-C9BAB54ABB99}"/>
                  </a:ext>
                </a:extLst>
              </p:cNvPr>
              <p:cNvSpPr txBox="1"/>
              <p:nvPr/>
            </p:nvSpPr>
            <p:spPr>
              <a:xfrm>
                <a:off x="6356457" y="3436949"/>
                <a:ext cx="4189913" cy="539267"/>
              </a:xfrm>
              <a:prstGeom prst="rect">
                <a:avLst/>
              </a:prstGeom>
              <a:noFill/>
            </p:spPr>
            <p:txBody>
              <a:bodyPr wrap="square" rtlCol="0">
                <a:spAutoFit/>
              </a:bodyPr>
              <a:lstStyle/>
              <a:p>
                <a:pPr lvl="0">
                  <a:defRPr/>
                </a:pPr>
                <a:r>
                  <a:rPr kumimoji="0" lang="fr-FR" sz="1600" b="0" i="0" u="none" strike="noStrike" kern="1200" cap="none" spc="0" normalizeH="0" baseline="0" noProof="0" dirty="0" smtClean="0">
                    <a:ln>
                      <a:noFill/>
                    </a:ln>
                    <a:solidFill>
                      <a:srgbClr val="E7E6E6">
                        <a:lumMod val="25000"/>
                      </a:srgbClr>
                    </a:solidFill>
                    <a:effectLst/>
                    <a:uLnTx/>
                    <a:uFillTx/>
                    <a:latin typeface="KyivType Sans2" panose="00000500000000000000" pitchFamily="50" charset="0"/>
                  </a:rPr>
                  <a:t>Double </a:t>
                </a:r>
                <a:r>
                  <a:rPr lang="fr-FR" sz="1600" dirty="0" smtClean="0">
                    <a:solidFill>
                      <a:srgbClr val="E7E6E6">
                        <a:lumMod val="25000"/>
                      </a:srgbClr>
                    </a:solidFill>
                    <a:latin typeface="KyivType Sans2" panose="00000500000000000000" pitchFamily="50" charset="0"/>
                  </a:rPr>
                  <a:t>exfoliation: Yon-Ka </a:t>
                </a:r>
                <a:r>
                  <a:rPr lang="fr-FR" sz="1600" dirty="0">
                    <a:solidFill>
                      <a:srgbClr val="E7E6E6">
                        <a:lumMod val="25000"/>
                      </a:srgbClr>
                    </a:solidFill>
                    <a:latin typeface="KyivType Sans2" panose="00000500000000000000" pitchFamily="50" charset="0"/>
                  </a:rPr>
                  <a:t>scrub </a:t>
                </a:r>
                <a:r>
                  <a:rPr lang="fr-FR" sz="1600" dirty="0" smtClean="0">
                    <a:solidFill>
                      <a:srgbClr val="E7E6E6">
                        <a:lumMod val="25000"/>
                      </a:srgbClr>
                    </a:solidFill>
                    <a:latin typeface="KyivType Sans2" panose="00000500000000000000" pitchFamily="50" charset="0"/>
                  </a:rPr>
                  <a:t>+ Active micro-peel</a:t>
                </a:r>
                <a:endParaRPr kumimoji="0" lang="fr-FR" sz="1600" b="0" i="0" u="none" strike="noStrike" kern="1200" cap="none" spc="0" normalizeH="0" baseline="0" noProof="0" dirty="0">
                  <a:ln>
                    <a:noFill/>
                  </a:ln>
                  <a:solidFill>
                    <a:srgbClr val="E7E6E6">
                      <a:lumMod val="25000"/>
                    </a:srgbClr>
                  </a:solidFill>
                  <a:effectLst/>
                  <a:uLnTx/>
                  <a:uFillTx/>
                  <a:latin typeface="KyivType Sans2" panose="00000500000000000000" pitchFamily="50" charset="0"/>
                </a:endParaRPr>
              </a:p>
            </p:txBody>
          </p:sp>
          <p:sp>
            <p:nvSpPr>
              <p:cNvPr id="27" name="ZoneTexte 26">
                <a:extLst>
                  <a:ext uri="{FF2B5EF4-FFF2-40B4-BE49-F238E27FC236}">
                    <a16:creationId xmlns:a16="http://schemas.microsoft.com/office/drawing/2014/main" id="{F87E5F9C-3496-42C8-A1C4-5AD703AC5F99}"/>
                  </a:ext>
                </a:extLst>
              </p:cNvPr>
              <p:cNvSpPr txBox="1"/>
              <p:nvPr/>
            </p:nvSpPr>
            <p:spPr>
              <a:xfrm>
                <a:off x="6296665" y="4207947"/>
                <a:ext cx="5659939" cy="3122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smtClean="0">
                    <a:ln>
                      <a:noFill/>
                    </a:ln>
                    <a:solidFill>
                      <a:srgbClr val="E7E6E6">
                        <a:lumMod val="25000"/>
                      </a:srgbClr>
                    </a:solidFill>
                    <a:effectLst/>
                    <a:uLnTx/>
                    <a:uFillTx/>
                    <a:latin typeface="KyivType Sans2" panose="00000500000000000000" pitchFamily="50" charset="0"/>
                  </a:rPr>
                  <a:t>14 minutes of </a:t>
                </a:r>
                <a:r>
                  <a:rPr kumimoji="0" lang="fr-FR" sz="1600" b="0" i="0" u="none" strike="noStrike" kern="1200" cap="none" spc="0" normalizeH="0" noProof="0" dirty="0" smtClean="0">
                    <a:ln>
                      <a:noFill/>
                    </a:ln>
                    <a:solidFill>
                      <a:srgbClr val="E7E6E6">
                        <a:lumMod val="25000"/>
                      </a:srgbClr>
                    </a:solidFill>
                    <a:effectLst/>
                    <a:uLnTx/>
                    <a:uFillTx/>
                    <a:latin typeface="KyivType Sans2" panose="00000500000000000000" pitchFamily="50" charset="0"/>
                  </a:rPr>
                  <a:t>blackhead </a:t>
                </a:r>
                <a:r>
                  <a:rPr kumimoji="0" lang="fr-FR" sz="1600" b="0" i="0" u="none" strike="noStrike" kern="1200" cap="none" spc="0" normalizeH="0" baseline="0" noProof="0" dirty="0" smtClean="0">
                    <a:ln>
                      <a:noFill/>
                    </a:ln>
                    <a:solidFill>
                      <a:srgbClr val="E7E6E6">
                        <a:lumMod val="25000"/>
                      </a:srgbClr>
                    </a:solidFill>
                    <a:effectLst/>
                    <a:uLnTx/>
                    <a:uFillTx/>
                    <a:latin typeface="KyivType Sans2" panose="00000500000000000000" pitchFamily="50" charset="0"/>
                  </a:rPr>
                  <a:t>removal</a:t>
                </a:r>
                <a:endParaRPr kumimoji="0" lang="fr-FR" sz="1600" b="0" i="0" u="none" strike="noStrike" kern="1200" cap="none" spc="0" normalizeH="0" baseline="0" noProof="0" dirty="0">
                  <a:ln>
                    <a:noFill/>
                  </a:ln>
                  <a:solidFill>
                    <a:srgbClr val="E7E6E6">
                      <a:lumMod val="25000"/>
                    </a:srgbClr>
                  </a:solidFill>
                  <a:effectLst/>
                  <a:uLnTx/>
                  <a:uFillTx/>
                  <a:latin typeface="KyivType Sans2" panose="00000500000000000000" pitchFamily="50" charset="0"/>
                </a:endParaRPr>
              </a:p>
            </p:txBody>
          </p:sp>
          <p:sp>
            <p:nvSpPr>
              <p:cNvPr id="28" name="ZoneTexte 27">
                <a:extLst>
                  <a:ext uri="{FF2B5EF4-FFF2-40B4-BE49-F238E27FC236}">
                    <a16:creationId xmlns:a16="http://schemas.microsoft.com/office/drawing/2014/main" id="{8820432A-692C-4E7A-BCCB-99D8D1FDD431}"/>
                  </a:ext>
                </a:extLst>
              </p:cNvPr>
              <p:cNvSpPr txBox="1"/>
              <p:nvPr/>
            </p:nvSpPr>
            <p:spPr>
              <a:xfrm>
                <a:off x="5583670" y="4717578"/>
                <a:ext cx="766712" cy="482502"/>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w="18415" cmpd="sng">
                      <a:solidFill>
                        <a:srgbClr val="FFFFFF"/>
                      </a:solidFill>
                      <a:prstDash val="solid"/>
                    </a:ln>
                    <a:solidFill>
                      <a:srgbClr val="FCC496"/>
                    </a:solidFill>
                    <a:effectLst>
                      <a:outerShdw blurRad="38100" dist="38100" dir="2700000" algn="tl">
                        <a:srgbClr val="000000">
                          <a:alpha val="43137"/>
                        </a:srgbClr>
                      </a:outerShdw>
                    </a:effectLst>
                    <a:uLnTx/>
                    <a:uFillTx/>
                    <a:latin typeface="KyivType Sans2" panose="00000500000000000000" pitchFamily="50" charset="0"/>
                  </a:rPr>
                  <a:t>03</a:t>
                </a:r>
              </a:p>
            </p:txBody>
          </p:sp>
          <p:sp>
            <p:nvSpPr>
              <p:cNvPr id="29" name="ZoneTexte 28">
                <a:extLst>
                  <a:ext uri="{FF2B5EF4-FFF2-40B4-BE49-F238E27FC236}">
                    <a16:creationId xmlns:a16="http://schemas.microsoft.com/office/drawing/2014/main" id="{5C6A0B9A-E4AD-46BF-8CC5-AA23C79A3463}"/>
                  </a:ext>
                </a:extLst>
              </p:cNvPr>
              <p:cNvSpPr txBox="1"/>
              <p:nvPr/>
            </p:nvSpPr>
            <p:spPr>
              <a:xfrm>
                <a:off x="6362268" y="4834540"/>
                <a:ext cx="4365674" cy="3122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dirty="0" smtClean="0">
                    <a:solidFill>
                      <a:srgbClr val="E7E6E6">
                        <a:lumMod val="25000"/>
                      </a:srgbClr>
                    </a:solidFill>
                    <a:latin typeface="KyivType Sans2" panose="00000500000000000000" pitchFamily="50" charset="0"/>
                  </a:rPr>
                  <a:t>Purifying mask made to measure </a:t>
                </a:r>
                <a:endParaRPr kumimoji="0" lang="fr-FR" sz="1600" b="0" i="0" u="none" strike="noStrike" kern="1200" cap="none" spc="0" normalizeH="0" baseline="0" noProof="0" dirty="0">
                  <a:ln>
                    <a:noFill/>
                  </a:ln>
                  <a:solidFill>
                    <a:srgbClr val="E7E6E6">
                      <a:lumMod val="25000"/>
                    </a:srgbClr>
                  </a:solidFill>
                  <a:effectLst/>
                  <a:uLnTx/>
                  <a:uFillTx/>
                  <a:latin typeface="KyivType Sans2" panose="00000500000000000000" pitchFamily="50" charset="0"/>
                </a:endParaRPr>
              </a:p>
            </p:txBody>
          </p:sp>
        </p:grpSp>
        <p:sp>
          <p:nvSpPr>
            <p:cNvPr id="22" name="ZoneTexte 21">
              <a:extLst>
                <a:ext uri="{FF2B5EF4-FFF2-40B4-BE49-F238E27FC236}">
                  <a16:creationId xmlns:a16="http://schemas.microsoft.com/office/drawing/2014/main" id="{EDF72643-E999-4BAA-8FAD-4DB5D97C9BD0}"/>
                </a:ext>
              </a:extLst>
            </p:cNvPr>
            <p:cNvSpPr txBox="1"/>
            <p:nvPr/>
          </p:nvSpPr>
          <p:spPr>
            <a:xfrm>
              <a:off x="5583670" y="3399590"/>
              <a:ext cx="766712" cy="482502"/>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w="18415" cmpd="sng">
                    <a:solidFill>
                      <a:srgbClr val="FFFFFF"/>
                    </a:solidFill>
                    <a:prstDash val="solid"/>
                  </a:ln>
                  <a:solidFill>
                    <a:srgbClr val="FCC496"/>
                  </a:solidFill>
                  <a:effectLst>
                    <a:outerShdw blurRad="38100" dist="38100" dir="2700000" algn="tl">
                      <a:srgbClr val="000000">
                        <a:alpha val="43137"/>
                      </a:srgbClr>
                    </a:outerShdw>
                  </a:effectLst>
                  <a:uLnTx/>
                  <a:uFillTx/>
                  <a:latin typeface="KyivType Sans2" panose="00000500000000000000" pitchFamily="50" charset="0"/>
                </a:rPr>
                <a:t>01</a:t>
              </a:r>
            </a:p>
          </p:txBody>
        </p:sp>
        <p:sp>
          <p:nvSpPr>
            <p:cNvPr id="23" name="ZoneTexte 22">
              <a:extLst>
                <a:ext uri="{FF2B5EF4-FFF2-40B4-BE49-F238E27FC236}">
                  <a16:creationId xmlns:a16="http://schemas.microsoft.com/office/drawing/2014/main" id="{F8DEA308-1803-4BD2-9D5D-3595A7EEE36F}"/>
                </a:ext>
              </a:extLst>
            </p:cNvPr>
            <p:cNvSpPr txBox="1"/>
            <p:nvPr/>
          </p:nvSpPr>
          <p:spPr>
            <a:xfrm>
              <a:off x="5583670" y="4070304"/>
              <a:ext cx="766712" cy="482502"/>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w="18415" cmpd="sng">
                    <a:solidFill>
                      <a:srgbClr val="FFFFFF"/>
                    </a:solidFill>
                    <a:prstDash val="solid"/>
                  </a:ln>
                  <a:solidFill>
                    <a:srgbClr val="FCC496"/>
                  </a:solidFill>
                  <a:effectLst>
                    <a:outerShdw blurRad="38100" dist="38100" dir="2700000" algn="tl">
                      <a:srgbClr val="000000">
                        <a:alpha val="43137"/>
                      </a:srgbClr>
                    </a:outerShdw>
                  </a:effectLst>
                  <a:uLnTx/>
                  <a:uFillTx/>
                  <a:latin typeface="KyivType Sans2" panose="00000500000000000000" pitchFamily="50" charset="0"/>
                </a:rPr>
                <a:t>02</a:t>
              </a:r>
            </a:p>
          </p:txBody>
        </p:sp>
      </p:grpSp>
      <p:grpSp>
        <p:nvGrpSpPr>
          <p:cNvPr id="30" name="Groupe 29">
            <a:extLst>
              <a:ext uri="{FF2B5EF4-FFF2-40B4-BE49-F238E27FC236}">
                <a16:creationId xmlns:a16="http://schemas.microsoft.com/office/drawing/2014/main" id="{2A679AAE-93B2-4C5A-9DD4-84D79FF84566}"/>
              </a:ext>
            </a:extLst>
          </p:cNvPr>
          <p:cNvGrpSpPr/>
          <p:nvPr/>
        </p:nvGrpSpPr>
        <p:grpSpPr>
          <a:xfrm>
            <a:off x="6475228" y="4722999"/>
            <a:ext cx="5879805" cy="898186"/>
            <a:chOff x="6030411" y="2847515"/>
            <a:chExt cx="6739868" cy="997525"/>
          </a:xfrm>
        </p:grpSpPr>
        <p:sp>
          <p:nvSpPr>
            <p:cNvPr id="31" name="Rectangle à coins arrondis 8">
              <a:extLst>
                <a:ext uri="{FF2B5EF4-FFF2-40B4-BE49-F238E27FC236}">
                  <a16:creationId xmlns:a16="http://schemas.microsoft.com/office/drawing/2014/main" id="{37E9CEDD-0C69-4F05-9E58-150419603EFE}"/>
                </a:ext>
              </a:extLst>
            </p:cNvPr>
            <p:cNvSpPr/>
            <p:nvPr/>
          </p:nvSpPr>
          <p:spPr>
            <a:xfrm>
              <a:off x="6030411" y="3097581"/>
              <a:ext cx="6360374" cy="682870"/>
            </a:xfrm>
            <a:prstGeom prst="roundRect">
              <a:avLst/>
            </a:prstGeom>
            <a:solidFill>
              <a:schemeClr val="bg1"/>
            </a:solidFill>
            <a:ln>
              <a:solidFill>
                <a:srgbClr val="3E3E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KyivType Sans2" panose="00000500000000000000" pitchFamily="50" charset="0"/>
              </a:endParaRPr>
            </a:p>
          </p:txBody>
        </p:sp>
        <p:sp>
          <p:nvSpPr>
            <p:cNvPr id="32" name="Titre 1">
              <a:extLst>
                <a:ext uri="{FF2B5EF4-FFF2-40B4-BE49-F238E27FC236}">
                  <a16:creationId xmlns:a16="http://schemas.microsoft.com/office/drawing/2014/main" id="{11B07903-97F9-4B79-A4F3-B25896E456AC}"/>
                </a:ext>
              </a:extLst>
            </p:cNvPr>
            <p:cNvSpPr txBox="1">
              <a:spLocks/>
            </p:cNvSpPr>
            <p:nvPr/>
          </p:nvSpPr>
          <p:spPr>
            <a:xfrm>
              <a:off x="6272740" y="2847515"/>
              <a:ext cx="2558006" cy="399816"/>
            </a:xfrm>
            <a:prstGeom prst="rect">
              <a:avLst/>
            </a:prstGeom>
            <a:solidFill>
              <a:schemeClr val="bg1"/>
            </a:solidFill>
          </p:spPr>
          <p:txBody>
            <a:bodyPr vert="horz" lIns="91440" tIns="45720" rIns="91440" bIns="45720" rtlCol="0" anchor="ctr">
              <a:noAutofit/>
            </a:bodyPr>
            <a:lstStyle>
              <a:lvl1pPr algn="ctr" defTabSz="914400" rtl="0" eaLnBrk="1" latinLnBrk="0" hangingPunct="1">
                <a:lnSpc>
                  <a:spcPct val="90000"/>
                </a:lnSpc>
                <a:spcBef>
                  <a:spcPct val="0"/>
                </a:spcBef>
                <a:buNone/>
                <a:defRPr sz="3600" kern="1200">
                  <a:solidFill>
                    <a:schemeClr val="bg2">
                      <a:lumMod val="25000"/>
                    </a:schemeClr>
                  </a:solidFill>
                  <a:latin typeface="Butler" panose="02070803080706020303" pitchFamily="18"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FR" sz="2000" b="1" i="0" u="none" strike="noStrike" kern="1200" cap="small" spc="0" normalizeH="0" baseline="0" noProof="0" dirty="0" smtClean="0">
                  <a:ln>
                    <a:noFill/>
                  </a:ln>
                  <a:solidFill>
                    <a:srgbClr val="E7E6E6">
                      <a:lumMod val="25000"/>
                    </a:srgbClr>
                  </a:solidFill>
                  <a:effectLst/>
                  <a:uLnTx/>
                  <a:uFillTx/>
                  <a:latin typeface="KyivType Sans2" panose="00000500000000000000" pitchFamily="50" charset="0"/>
                </a:rPr>
                <a:t>Target</a:t>
              </a:r>
              <a:endParaRPr kumimoji="0" lang="fr-FR" sz="2000" b="0" i="0" u="none" strike="noStrike" kern="1200" cap="none" spc="0" normalizeH="0" baseline="0" noProof="0" dirty="0">
                <a:ln>
                  <a:noFill/>
                </a:ln>
                <a:solidFill>
                  <a:srgbClr val="E7E6E6">
                    <a:lumMod val="25000"/>
                  </a:srgbClr>
                </a:solidFill>
                <a:effectLst/>
                <a:uLnTx/>
                <a:uFillTx/>
                <a:latin typeface="KyivType Sans2" panose="00000500000000000000" pitchFamily="50" charset="0"/>
              </a:endParaRPr>
            </a:p>
          </p:txBody>
        </p:sp>
        <p:sp>
          <p:nvSpPr>
            <p:cNvPr id="33" name="ZoneTexte 32">
              <a:extLst>
                <a:ext uri="{FF2B5EF4-FFF2-40B4-BE49-F238E27FC236}">
                  <a16:creationId xmlns:a16="http://schemas.microsoft.com/office/drawing/2014/main" id="{50F2ADAC-D29E-438F-B4F2-C9BAB54ABB99}"/>
                </a:ext>
              </a:extLst>
            </p:cNvPr>
            <p:cNvSpPr txBox="1"/>
            <p:nvPr/>
          </p:nvSpPr>
          <p:spPr>
            <a:xfrm>
              <a:off x="6351271" y="3263952"/>
              <a:ext cx="6419008" cy="581088"/>
            </a:xfrm>
            <a:prstGeom prst="rect">
              <a:avLst/>
            </a:prstGeom>
            <a:noFill/>
          </p:spPr>
          <p:txBody>
            <a:bodyPr wrap="square" rtlCol="0">
              <a:spAutoFit/>
            </a:bodyPr>
            <a:lstStyle/>
            <a:p>
              <a:pPr lvl="0">
                <a:defRPr/>
              </a:pPr>
              <a:r>
                <a:rPr lang="fr-FR" sz="1600" dirty="0">
                  <a:solidFill>
                    <a:srgbClr val="E7E6E6">
                      <a:lumMod val="25000"/>
                    </a:srgbClr>
                  </a:solidFill>
                  <a:latin typeface="KyivType Sans2" panose="00000500000000000000" pitchFamily="50" charset="0"/>
                </a:rPr>
                <a:t>Skin </a:t>
              </a:r>
              <a:r>
                <a:rPr lang="fr-FR" sz="1600" dirty="0" smtClean="0">
                  <a:solidFill>
                    <a:srgbClr val="E7E6E6">
                      <a:lumMod val="25000"/>
                    </a:srgbClr>
                  </a:solidFill>
                  <a:latin typeface="KyivType Sans2" panose="00000500000000000000" pitchFamily="50" charset="0"/>
                </a:rPr>
                <a:t>with imperfections </a:t>
              </a:r>
            </a:p>
            <a:p>
              <a:pPr lvl="0">
                <a:defRPr/>
              </a:pPr>
              <a:r>
                <a:rPr lang="fr-FR" sz="1200" dirty="0" smtClean="0">
                  <a:solidFill>
                    <a:srgbClr val="E7E6E6">
                      <a:lumMod val="25000"/>
                    </a:srgbClr>
                  </a:solidFill>
                  <a:latin typeface="KyivType Sans2" panose="00000500000000000000" pitchFamily="50" charset="0"/>
                </a:rPr>
                <a:t>(acne, pimples, microcysts)</a:t>
              </a:r>
              <a:endParaRPr lang="fr-FR" sz="1200" dirty="0">
                <a:solidFill>
                  <a:srgbClr val="E7E6E6">
                    <a:lumMod val="25000"/>
                  </a:srgbClr>
                </a:solidFill>
                <a:latin typeface="KyivType Sans2" panose="00000500000000000000" pitchFamily="50" charset="0"/>
              </a:endParaRPr>
            </a:p>
          </p:txBody>
        </p:sp>
      </p:grpSp>
      <p:grpSp>
        <p:nvGrpSpPr>
          <p:cNvPr id="34" name="Groupe 33">
            <a:extLst>
              <a:ext uri="{FF2B5EF4-FFF2-40B4-BE49-F238E27FC236}">
                <a16:creationId xmlns:a16="http://schemas.microsoft.com/office/drawing/2014/main" id="{2A679AAE-93B2-4C5A-9DD4-84D79FF84566}"/>
              </a:ext>
            </a:extLst>
          </p:cNvPr>
          <p:cNvGrpSpPr/>
          <p:nvPr/>
        </p:nvGrpSpPr>
        <p:grpSpPr>
          <a:xfrm>
            <a:off x="6496492" y="5589309"/>
            <a:ext cx="5506321" cy="972303"/>
            <a:chOff x="6030411" y="2793568"/>
            <a:chExt cx="6360374" cy="1079840"/>
          </a:xfrm>
        </p:grpSpPr>
        <p:sp>
          <p:nvSpPr>
            <p:cNvPr id="35" name="Rectangle à coins arrondis 8">
              <a:extLst>
                <a:ext uri="{FF2B5EF4-FFF2-40B4-BE49-F238E27FC236}">
                  <a16:creationId xmlns:a16="http://schemas.microsoft.com/office/drawing/2014/main" id="{37E9CEDD-0C69-4F05-9E58-150419603EFE}"/>
                </a:ext>
              </a:extLst>
            </p:cNvPr>
            <p:cNvSpPr/>
            <p:nvPr/>
          </p:nvSpPr>
          <p:spPr>
            <a:xfrm>
              <a:off x="6030411" y="3097581"/>
              <a:ext cx="6360374" cy="775827"/>
            </a:xfrm>
            <a:prstGeom prst="roundRect">
              <a:avLst/>
            </a:prstGeom>
            <a:solidFill>
              <a:schemeClr val="bg1"/>
            </a:solidFill>
            <a:ln>
              <a:solidFill>
                <a:srgbClr val="3E3E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KyivType Sans2" panose="00000500000000000000" pitchFamily="50" charset="0"/>
              </a:endParaRPr>
            </a:p>
          </p:txBody>
        </p:sp>
        <p:sp>
          <p:nvSpPr>
            <p:cNvPr id="36" name="Titre 1">
              <a:extLst>
                <a:ext uri="{FF2B5EF4-FFF2-40B4-BE49-F238E27FC236}">
                  <a16:creationId xmlns:a16="http://schemas.microsoft.com/office/drawing/2014/main" id="{11B07903-97F9-4B79-A4F3-B25896E456AC}"/>
                </a:ext>
              </a:extLst>
            </p:cNvPr>
            <p:cNvSpPr txBox="1">
              <a:spLocks/>
            </p:cNvSpPr>
            <p:nvPr/>
          </p:nvSpPr>
          <p:spPr>
            <a:xfrm>
              <a:off x="6272738" y="2793568"/>
              <a:ext cx="4277342" cy="578995"/>
            </a:xfrm>
            <a:prstGeom prst="rect">
              <a:avLst/>
            </a:prstGeom>
            <a:solidFill>
              <a:schemeClr val="bg1"/>
            </a:solidFill>
          </p:spPr>
          <p:txBody>
            <a:bodyPr vert="horz" lIns="91440" tIns="45720" rIns="91440" bIns="45720" rtlCol="0" anchor="ctr">
              <a:noAutofit/>
            </a:bodyPr>
            <a:lstStyle>
              <a:lvl1pPr algn="ctr" defTabSz="914400" rtl="0" eaLnBrk="1" latinLnBrk="0" hangingPunct="1">
                <a:lnSpc>
                  <a:spcPct val="90000"/>
                </a:lnSpc>
                <a:spcBef>
                  <a:spcPct val="0"/>
                </a:spcBef>
                <a:buNone/>
                <a:defRPr sz="3600" kern="1200">
                  <a:solidFill>
                    <a:schemeClr val="bg2">
                      <a:lumMod val="25000"/>
                    </a:schemeClr>
                  </a:solidFill>
                  <a:latin typeface="Butler" panose="02070803080706020303" pitchFamily="18"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FR" sz="2000" b="1" i="0" u="none" strike="noStrike" kern="1200" cap="small" spc="0" normalizeH="0" noProof="0" dirty="0" smtClean="0">
                  <a:ln>
                    <a:noFill/>
                  </a:ln>
                  <a:solidFill>
                    <a:srgbClr val="E7E6E6">
                      <a:lumMod val="25000"/>
                    </a:srgbClr>
                  </a:solidFill>
                  <a:effectLst/>
                  <a:uLnTx/>
                  <a:uFillTx/>
                  <a:latin typeface="KyivType Sans2" panose="00000500000000000000" pitchFamily="50" charset="0"/>
                </a:rPr>
                <a:t>Duration / Recommended price</a:t>
              </a:r>
              <a:endParaRPr kumimoji="0" lang="fr-FR" sz="2000" b="0" i="0" u="none" strike="noStrike" kern="1200" cap="none" spc="0" normalizeH="0" baseline="0" noProof="0" dirty="0">
                <a:ln>
                  <a:noFill/>
                </a:ln>
                <a:solidFill>
                  <a:srgbClr val="E7E6E6">
                    <a:lumMod val="25000"/>
                  </a:srgbClr>
                </a:solidFill>
                <a:effectLst/>
                <a:uLnTx/>
                <a:uFillTx/>
                <a:latin typeface="KyivType Sans2" panose="00000500000000000000" pitchFamily="50" charset="0"/>
              </a:endParaRPr>
            </a:p>
          </p:txBody>
        </p:sp>
        <p:sp>
          <p:nvSpPr>
            <p:cNvPr id="37" name="ZoneTexte 36">
              <a:extLst>
                <a:ext uri="{FF2B5EF4-FFF2-40B4-BE49-F238E27FC236}">
                  <a16:creationId xmlns:a16="http://schemas.microsoft.com/office/drawing/2014/main" id="{50F2ADAC-D29E-438F-B4F2-C9BAB54ABB99}"/>
                </a:ext>
              </a:extLst>
            </p:cNvPr>
            <p:cNvSpPr txBox="1"/>
            <p:nvPr/>
          </p:nvSpPr>
          <p:spPr>
            <a:xfrm>
              <a:off x="6355059" y="3240078"/>
              <a:ext cx="5961549" cy="375998"/>
            </a:xfrm>
            <a:prstGeom prst="rect">
              <a:avLst/>
            </a:prstGeom>
            <a:noFill/>
          </p:spPr>
          <p:txBody>
            <a:bodyPr wrap="square" rtlCol="0">
              <a:spAutoFit/>
            </a:bodyPr>
            <a:lstStyle/>
            <a:p>
              <a:pPr lvl="0">
                <a:defRPr/>
              </a:pPr>
              <a:r>
                <a:rPr lang="fr-FR" sz="1600" dirty="0">
                  <a:solidFill>
                    <a:srgbClr val="E7E6E6">
                      <a:lumMod val="25000"/>
                    </a:srgbClr>
                  </a:solidFill>
                  <a:latin typeface="KyivType Sans2" panose="00000500000000000000" pitchFamily="50" charset="0"/>
                </a:rPr>
                <a:t>60 minutes / </a:t>
              </a:r>
              <a:r>
                <a:rPr lang="fr-FR" sz="1600" dirty="0" smtClean="0">
                  <a:solidFill>
                    <a:srgbClr val="E7E6E6">
                      <a:lumMod val="25000"/>
                    </a:srgbClr>
                  </a:solidFill>
                  <a:latin typeface="KyivType Sans2" panose="00000500000000000000" pitchFamily="50" charset="0"/>
                </a:rPr>
                <a:t>65€.</a:t>
              </a:r>
              <a:endParaRPr lang="fr-FR" sz="1600" dirty="0">
                <a:solidFill>
                  <a:srgbClr val="E7E6E6">
                    <a:lumMod val="25000"/>
                  </a:srgbClr>
                </a:solidFill>
                <a:latin typeface="KyivType Sans2" panose="00000500000000000000" pitchFamily="50" charset="0"/>
              </a:endParaRPr>
            </a:p>
          </p:txBody>
        </p:sp>
      </p:grpSp>
    </p:spTree>
    <p:extLst>
      <p:ext uri="{BB962C8B-B14F-4D97-AF65-F5344CB8AC3E}">
        <p14:creationId xmlns:p14="http://schemas.microsoft.com/office/powerpoint/2010/main" val="293650686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lstStyle/>
          <a:p>
            <a:r>
              <a:rPr lang="fr-FR" dirty="0"/>
              <a:t>Purity Care</a:t>
            </a:r>
          </a:p>
        </p:txBody>
      </p:sp>
      <p:sp>
        <p:nvSpPr>
          <p:cNvPr id="4" name="Rectangle 3">
            <a:extLst>
              <a:ext uri="{FF2B5EF4-FFF2-40B4-BE49-F238E27FC236}">
                <a16:creationId xmlns:a16="http://schemas.microsoft.com/office/drawing/2014/main" id="{FF4C9ABF-87D2-4977-BB36-4FC5FFF5E3F7}"/>
              </a:ext>
            </a:extLst>
          </p:cNvPr>
          <p:cNvSpPr/>
          <p:nvPr/>
        </p:nvSpPr>
        <p:spPr>
          <a:xfrm>
            <a:off x="0" y="1318805"/>
            <a:ext cx="12192000" cy="400110"/>
          </a:xfrm>
          <a:prstGeom prst="rect">
            <a:avLst/>
          </a:prstGeom>
          <a:solidFill>
            <a:srgbClr val="FFDECB">
              <a:alpha val="84000"/>
            </a:srgbClr>
          </a:solidFill>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fr-FR" sz="2000" cap="small" dirty="0" err="1" smtClean="0">
                <a:solidFill>
                  <a:prstClr val="black"/>
                </a:solidFill>
                <a:latin typeface="KyivType Sans2" panose="00000500000000000000" pitchFamily="50" charset="0"/>
              </a:rPr>
              <a:t>Juvenil </a:t>
            </a:r>
            <a:r>
              <a:rPr lang="fr-FR" sz="2000" cap="small" dirty="0" smtClean="0">
                <a:solidFill>
                  <a:prstClr val="black"/>
                </a:solidFill>
                <a:latin typeface="KyivType Sans2" panose="00000500000000000000" pitchFamily="50" charset="0"/>
              </a:rPr>
              <a:t>the star product</a:t>
            </a:r>
            <a:endParaRPr lang="fr-FR" sz="2000" cap="small" dirty="0">
              <a:solidFill>
                <a:prstClr val="black"/>
              </a:solidFill>
              <a:latin typeface="KyivType Sans2" panose="00000500000000000000" pitchFamily="50" charset="0"/>
            </a:endParaRPr>
          </a:p>
        </p:txBody>
      </p:sp>
      <p:sp>
        <p:nvSpPr>
          <p:cNvPr id="10" name="Titre 1">
            <a:extLst>
              <a:ext uri="{FF2B5EF4-FFF2-40B4-BE49-F238E27FC236}">
                <a16:creationId xmlns:a16="http://schemas.microsoft.com/office/drawing/2014/main" id="{11B07903-97F9-4B79-A4F3-B25896E456AC}"/>
              </a:ext>
            </a:extLst>
          </p:cNvPr>
          <p:cNvSpPr txBox="1">
            <a:spLocks/>
          </p:cNvSpPr>
          <p:nvPr/>
        </p:nvSpPr>
        <p:spPr>
          <a:xfrm>
            <a:off x="7123814" y="2801145"/>
            <a:ext cx="3408609" cy="627855"/>
          </a:xfrm>
          <a:prstGeom prst="rect">
            <a:avLst/>
          </a:prstGeom>
          <a:solidFill>
            <a:schemeClr val="bg1"/>
          </a:solidFill>
        </p:spPr>
        <p:txBody>
          <a:bodyPr vert="horz" lIns="91440" tIns="45720" rIns="91440" bIns="45720" rtlCol="0" anchor="ctr">
            <a:noAutofit/>
          </a:bodyPr>
          <a:lstStyle>
            <a:lvl1pPr algn="ctr" defTabSz="914400" rtl="0" eaLnBrk="1" latinLnBrk="0" hangingPunct="1">
              <a:lnSpc>
                <a:spcPct val="90000"/>
              </a:lnSpc>
              <a:spcBef>
                <a:spcPct val="0"/>
              </a:spcBef>
              <a:buNone/>
              <a:defRPr sz="3600" kern="1200">
                <a:solidFill>
                  <a:schemeClr val="bg2">
                    <a:lumMod val="25000"/>
                  </a:schemeClr>
                </a:solidFill>
                <a:latin typeface="Butler" panose="02070803080706020303" pitchFamily="18"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z="2000" b="1" cap="small" dirty="0" smtClean="0">
                <a:solidFill>
                  <a:srgbClr val="E7E6E6">
                    <a:lumMod val="25000"/>
                  </a:srgbClr>
                </a:solidFill>
                <a:latin typeface="KyivType Sans2" panose="00000500000000000000" pitchFamily="50" charset="0"/>
              </a:rPr>
              <a:t>Uses</a:t>
            </a:r>
            <a:endParaRPr kumimoji="0" lang="fr-FR" sz="2000" b="0" i="0" u="none" strike="noStrike" kern="1200" cap="none" spc="0" normalizeH="0" baseline="0" noProof="0" dirty="0">
              <a:ln>
                <a:noFill/>
              </a:ln>
              <a:solidFill>
                <a:srgbClr val="E7E6E6">
                  <a:lumMod val="25000"/>
                </a:srgbClr>
              </a:solidFill>
              <a:effectLst/>
              <a:uLnTx/>
              <a:uFillTx/>
              <a:latin typeface="KyivType Sans2" panose="00000500000000000000" pitchFamily="50" charset="0"/>
            </a:endParaRPr>
          </a:p>
        </p:txBody>
      </p:sp>
      <p:grpSp>
        <p:nvGrpSpPr>
          <p:cNvPr id="2" name="Groupe 1"/>
          <p:cNvGrpSpPr/>
          <p:nvPr/>
        </p:nvGrpSpPr>
        <p:grpSpPr>
          <a:xfrm>
            <a:off x="6096000" y="3476183"/>
            <a:ext cx="1829402" cy="1014040"/>
            <a:chOff x="6096000" y="3476183"/>
            <a:chExt cx="1829402" cy="1014040"/>
          </a:xfrm>
        </p:grpSpPr>
        <p:sp>
          <p:nvSpPr>
            <p:cNvPr id="11" name="ZoneTexte 10">
              <a:extLst>
                <a:ext uri="{FF2B5EF4-FFF2-40B4-BE49-F238E27FC236}">
                  <a16:creationId xmlns:a16="http://schemas.microsoft.com/office/drawing/2014/main" id="{50F2ADAC-D29E-438F-B4F2-C9BAB54ABB99}"/>
                </a:ext>
              </a:extLst>
            </p:cNvPr>
            <p:cNvSpPr txBox="1"/>
            <p:nvPr/>
          </p:nvSpPr>
          <p:spPr>
            <a:xfrm>
              <a:off x="6096000" y="4151669"/>
              <a:ext cx="1258240" cy="338554"/>
            </a:xfrm>
            <a:prstGeom prst="rect">
              <a:avLst/>
            </a:prstGeom>
            <a:noFill/>
          </p:spPr>
          <p:txBody>
            <a:bodyPr wrap="square" rtlCol="0">
              <a:spAutoFit/>
            </a:bodyPr>
            <a:lstStyle/>
            <a:p>
              <a:pPr lvl="0">
                <a:defRPr/>
              </a:pPr>
              <a:r>
                <a:rPr kumimoji="0" lang="fr-FR" sz="1600" b="0" i="0" u="none" strike="noStrike" kern="1200" cap="none" spc="0" normalizeH="0" baseline="0" noProof="0" dirty="0" smtClean="0">
                  <a:ln>
                    <a:noFill/>
                  </a:ln>
                  <a:solidFill>
                    <a:srgbClr val="E7E6E6">
                      <a:lumMod val="25000"/>
                    </a:srgbClr>
                  </a:solidFill>
                  <a:effectLst/>
                  <a:uLnTx/>
                  <a:uFillTx/>
                  <a:latin typeface="KyivType Sans2" panose="00000500000000000000" pitchFamily="50" charset="0"/>
                </a:rPr>
                <a:t>Massage </a:t>
              </a:r>
              <a:endParaRPr kumimoji="0" lang="fr-FR" sz="1600" b="0" i="0" u="none" strike="noStrike" kern="1200" cap="none" spc="0" normalizeH="0" baseline="0" noProof="0" dirty="0">
                <a:ln>
                  <a:noFill/>
                </a:ln>
                <a:solidFill>
                  <a:srgbClr val="E7E6E6">
                    <a:lumMod val="25000"/>
                  </a:srgbClr>
                </a:solidFill>
                <a:effectLst/>
                <a:uLnTx/>
                <a:uFillTx/>
                <a:latin typeface="KyivType Sans2" panose="00000500000000000000" pitchFamily="50" charset="0"/>
              </a:endParaRPr>
            </a:p>
          </p:txBody>
        </p:sp>
        <p:sp>
          <p:nvSpPr>
            <p:cNvPr id="7" name="ZoneTexte 6">
              <a:extLst>
                <a:ext uri="{FF2B5EF4-FFF2-40B4-BE49-F238E27FC236}">
                  <a16:creationId xmlns:a16="http://schemas.microsoft.com/office/drawing/2014/main" id="{EDF72643-E999-4BAA-8FAD-4DB5D97C9BD0}"/>
                </a:ext>
              </a:extLst>
            </p:cNvPr>
            <p:cNvSpPr txBox="1"/>
            <p:nvPr/>
          </p:nvSpPr>
          <p:spPr>
            <a:xfrm>
              <a:off x="6270939" y="3653959"/>
              <a:ext cx="765487" cy="523219"/>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w="18415" cmpd="sng">
                    <a:solidFill>
                      <a:srgbClr val="FFFFFF"/>
                    </a:solidFill>
                    <a:prstDash val="solid"/>
                  </a:ln>
                  <a:solidFill>
                    <a:srgbClr val="FCC496"/>
                  </a:solidFill>
                  <a:effectLst>
                    <a:outerShdw blurRad="38100" dist="38100" dir="2700000" algn="tl">
                      <a:srgbClr val="000000">
                        <a:alpha val="43137"/>
                      </a:srgbClr>
                    </a:outerShdw>
                  </a:effectLst>
                  <a:uLnTx/>
                  <a:uFillTx/>
                  <a:latin typeface="KyivType Sans2" panose="00000500000000000000" pitchFamily="50" charset="0"/>
                </a:rPr>
                <a:t>01</a:t>
              </a:r>
            </a:p>
          </p:txBody>
        </p:sp>
        <p:sp>
          <p:nvSpPr>
            <p:cNvPr id="18" name="object 18"/>
            <p:cNvSpPr/>
            <p:nvPr/>
          </p:nvSpPr>
          <p:spPr>
            <a:xfrm rot="19408865">
              <a:off x="7092414" y="3476183"/>
              <a:ext cx="832988" cy="203344"/>
            </a:xfrm>
            <a:custGeom>
              <a:avLst/>
              <a:gdLst/>
              <a:ahLst/>
              <a:cxnLst/>
              <a:rect l="l" t="t" r="r" b="b"/>
              <a:pathLst>
                <a:path w="524510" h="139700">
                  <a:moveTo>
                    <a:pt x="52889" y="0"/>
                  </a:moveTo>
                  <a:lnTo>
                    <a:pt x="45806" y="2624"/>
                  </a:lnTo>
                  <a:lnTo>
                    <a:pt x="40906" y="7137"/>
                  </a:lnTo>
                  <a:lnTo>
                    <a:pt x="31038" y="27543"/>
                  </a:lnTo>
                  <a:lnTo>
                    <a:pt x="12903" y="68750"/>
                  </a:lnTo>
                  <a:lnTo>
                    <a:pt x="2578" y="89077"/>
                  </a:lnTo>
                  <a:lnTo>
                    <a:pt x="0" y="93687"/>
                  </a:lnTo>
                  <a:lnTo>
                    <a:pt x="4165" y="97066"/>
                  </a:lnTo>
                  <a:lnTo>
                    <a:pt x="33296" y="97135"/>
                  </a:lnTo>
                  <a:lnTo>
                    <a:pt x="45036" y="98016"/>
                  </a:lnTo>
                  <a:lnTo>
                    <a:pt x="57162" y="100672"/>
                  </a:lnTo>
                  <a:lnTo>
                    <a:pt x="75507" y="105933"/>
                  </a:lnTo>
                  <a:lnTo>
                    <a:pt x="84780" y="108198"/>
                  </a:lnTo>
                  <a:lnTo>
                    <a:pt x="121872" y="115798"/>
                  </a:lnTo>
                  <a:lnTo>
                    <a:pt x="136004" y="117022"/>
                  </a:lnTo>
                  <a:lnTo>
                    <a:pt x="149644" y="115239"/>
                  </a:lnTo>
                  <a:lnTo>
                    <a:pt x="154165" y="113944"/>
                  </a:lnTo>
                  <a:lnTo>
                    <a:pt x="162153" y="104038"/>
                  </a:lnTo>
                  <a:lnTo>
                    <a:pt x="152730" y="104787"/>
                  </a:lnTo>
                  <a:lnTo>
                    <a:pt x="134383" y="103711"/>
                  </a:lnTo>
                  <a:lnTo>
                    <a:pt x="114703" y="99101"/>
                  </a:lnTo>
                  <a:lnTo>
                    <a:pt x="95380" y="92914"/>
                  </a:lnTo>
                  <a:lnTo>
                    <a:pt x="78104" y="87109"/>
                  </a:lnTo>
                  <a:lnTo>
                    <a:pt x="67089" y="84113"/>
                  </a:lnTo>
                  <a:lnTo>
                    <a:pt x="56853" y="82234"/>
                  </a:lnTo>
                  <a:lnTo>
                    <a:pt x="46981" y="81185"/>
                  </a:lnTo>
                  <a:lnTo>
                    <a:pt x="37058" y="80683"/>
                  </a:lnTo>
                  <a:lnTo>
                    <a:pt x="82754" y="61438"/>
                  </a:lnTo>
                  <a:lnTo>
                    <a:pt x="129791" y="50636"/>
                  </a:lnTo>
                  <a:lnTo>
                    <a:pt x="177787" y="47205"/>
                  </a:lnTo>
                  <a:lnTo>
                    <a:pt x="226357" y="50074"/>
                  </a:lnTo>
                  <a:lnTo>
                    <a:pt x="275118" y="58170"/>
                  </a:lnTo>
                  <a:lnTo>
                    <a:pt x="323687" y="70422"/>
                  </a:lnTo>
                  <a:lnTo>
                    <a:pt x="371680" y="85758"/>
                  </a:lnTo>
                  <a:lnTo>
                    <a:pt x="418713" y="103105"/>
                  </a:lnTo>
                  <a:lnTo>
                    <a:pt x="464404" y="121392"/>
                  </a:lnTo>
                  <a:lnTo>
                    <a:pt x="508368" y="139547"/>
                  </a:lnTo>
                  <a:lnTo>
                    <a:pt x="514583" y="139376"/>
                  </a:lnTo>
                  <a:lnTo>
                    <a:pt x="520857" y="135885"/>
                  </a:lnTo>
                  <a:lnTo>
                    <a:pt x="524261" y="131062"/>
                  </a:lnTo>
                  <a:lnTo>
                    <a:pt x="521868" y="126898"/>
                  </a:lnTo>
                  <a:lnTo>
                    <a:pt x="481800" y="107400"/>
                  </a:lnTo>
                  <a:lnTo>
                    <a:pt x="439458" y="88548"/>
                  </a:lnTo>
                  <a:lnTo>
                    <a:pt x="395305" y="71087"/>
                  </a:lnTo>
                  <a:lnTo>
                    <a:pt x="349805" y="55764"/>
                  </a:lnTo>
                  <a:lnTo>
                    <a:pt x="303423" y="43323"/>
                  </a:lnTo>
                  <a:lnTo>
                    <a:pt x="256622" y="34508"/>
                  </a:lnTo>
                  <a:lnTo>
                    <a:pt x="209866" y="30067"/>
                  </a:lnTo>
                  <a:lnTo>
                    <a:pt x="163619" y="30743"/>
                  </a:lnTo>
                  <a:lnTo>
                    <a:pt x="118346" y="37281"/>
                  </a:lnTo>
                  <a:lnTo>
                    <a:pt x="74510" y="50429"/>
                  </a:lnTo>
                  <a:lnTo>
                    <a:pt x="32575" y="70929"/>
                  </a:lnTo>
                  <a:lnTo>
                    <a:pt x="40069" y="55181"/>
                  </a:lnTo>
                  <a:lnTo>
                    <a:pt x="46894" y="39287"/>
                  </a:lnTo>
                  <a:lnTo>
                    <a:pt x="53224" y="23098"/>
                  </a:lnTo>
                  <a:lnTo>
                    <a:pt x="59232" y="6464"/>
                  </a:lnTo>
                  <a:lnTo>
                    <a:pt x="58562" y="775"/>
                  </a:lnTo>
                  <a:lnTo>
                    <a:pt x="52889" y="0"/>
                  </a:lnTo>
                  <a:close/>
                </a:path>
              </a:pathLst>
            </a:custGeom>
            <a:solidFill>
              <a:srgbClr val="FBB891"/>
            </a:solidFill>
          </p:spPr>
          <p:txBody>
            <a:bodyPr wrap="square" lIns="0" tIns="0" rIns="0" bIns="0" rtlCol="0"/>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solidFill>
                  <a:srgbClr val="3E3E3E"/>
                </a:solidFill>
                <a:latin typeface="Roboto" panose="02000000000000000000" pitchFamily="2" charset="0"/>
                <a:ea typeface="Roboto" panose="02000000000000000000" pitchFamily="2" charset="0"/>
              </a:endParaRPr>
            </a:p>
          </p:txBody>
        </p:sp>
      </p:grpSp>
      <p:grpSp>
        <p:nvGrpSpPr>
          <p:cNvPr id="5" name="Groupe 4"/>
          <p:cNvGrpSpPr/>
          <p:nvPr/>
        </p:nvGrpSpPr>
        <p:grpSpPr>
          <a:xfrm>
            <a:off x="6422565" y="3437000"/>
            <a:ext cx="2540680" cy="1965383"/>
            <a:chOff x="6422565" y="3437000"/>
            <a:chExt cx="2540680" cy="1965383"/>
          </a:xfrm>
        </p:grpSpPr>
        <p:sp>
          <p:nvSpPr>
            <p:cNvPr id="12" name="ZoneTexte 11">
              <a:extLst>
                <a:ext uri="{FF2B5EF4-FFF2-40B4-BE49-F238E27FC236}">
                  <a16:creationId xmlns:a16="http://schemas.microsoft.com/office/drawing/2014/main" id="{F87E5F9C-3496-42C8-A1C4-5AD703AC5F99}"/>
                </a:ext>
              </a:extLst>
            </p:cNvPr>
            <p:cNvSpPr txBox="1"/>
            <p:nvPr/>
          </p:nvSpPr>
          <p:spPr>
            <a:xfrm>
              <a:off x="6422565" y="4817608"/>
              <a:ext cx="254068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smtClean="0">
                  <a:ln>
                    <a:noFill/>
                  </a:ln>
                  <a:solidFill>
                    <a:srgbClr val="E7E6E6">
                      <a:lumMod val="25000"/>
                    </a:srgbClr>
                  </a:solidFill>
                  <a:effectLst/>
                  <a:uLnTx/>
                  <a:uFillTx/>
                  <a:latin typeface="KyivType Sans2" panose="00000500000000000000" pitchFamily="50" charset="0"/>
                </a:rPr>
                <a:t>Personalized mask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smtClean="0">
                  <a:ln>
                    <a:noFill/>
                  </a:ln>
                  <a:solidFill>
                    <a:srgbClr val="E7E6E6">
                      <a:lumMod val="25000"/>
                    </a:srgbClr>
                  </a:solidFill>
                  <a:effectLst/>
                  <a:uLnTx/>
                  <a:uFillTx/>
                  <a:latin typeface="KyivType Sans2" panose="00000500000000000000" pitchFamily="50" charset="0"/>
                </a:rPr>
                <a:t>ACTI-MASK</a:t>
              </a:r>
              <a:endParaRPr kumimoji="0" lang="fr-FR" sz="1600" b="0" i="0" u="none" strike="noStrike" kern="1200" cap="none" spc="0" normalizeH="0" baseline="0" noProof="0" dirty="0">
                <a:ln>
                  <a:noFill/>
                </a:ln>
                <a:solidFill>
                  <a:srgbClr val="E7E6E6">
                    <a:lumMod val="25000"/>
                  </a:srgbClr>
                </a:solidFill>
                <a:effectLst/>
                <a:uLnTx/>
                <a:uFillTx/>
                <a:latin typeface="KyivType Sans2" panose="00000500000000000000" pitchFamily="50" charset="0"/>
              </a:endParaRPr>
            </a:p>
          </p:txBody>
        </p:sp>
        <p:sp>
          <p:nvSpPr>
            <p:cNvPr id="8" name="ZoneTexte 7">
              <a:extLst>
                <a:ext uri="{FF2B5EF4-FFF2-40B4-BE49-F238E27FC236}">
                  <a16:creationId xmlns:a16="http://schemas.microsoft.com/office/drawing/2014/main" id="{F8DEA308-1803-4BD2-9D5D-3595A7EEE36F}"/>
                </a:ext>
              </a:extLst>
            </p:cNvPr>
            <p:cNvSpPr txBox="1"/>
            <p:nvPr/>
          </p:nvSpPr>
          <p:spPr>
            <a:xfrm>
              <a:off x="7273695" y="4274947"/>
              <a:ext cx="765487" cy="523219"/>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w="18415" cmpd="sng">
                    <a:solidFill>
                      <a:srgbClr val="FFFFFF"/>
                    </a:solidFill>
                    <a:prstDash val="solid"/>
                  </a:ln>
                  <a:solidFill>
                    <a:srgbClr val="FCC496"/>
                  </a:solidFill>
                  <a:effectLst>
                    <a:outerShdw blurRad="38100" dist="38100" dir="2700000" algn="tl">
                      <a:srgbClr val="000000">
                        <a:alpha val="43137"/>
                      </a:srgbClr>
                    </a:outerShdw>
                  </a:effectLst>
                  <a:uLnTx/>
                  <a:uFillTx/>
                  <a:latin typeface="KyivType Sans2" panose="00000500000000000000" pitchFamily="50" charset="0"/>
                </a:rPr>
                <a:t>02</a:t>
              </a:r>
            </a:p>
          </p:txBody>
        </p:sp>
        <p:sp>
          <p:nvSpPr>
            <p:cNvPr id="19" name="object 18"/>
            <p:cNvSpPr/>
            <p:nvPr/>
          </p:nvSpPr>
          <p:spPr>
            <a:xfrm rot="17932808">
              <a:off x="7723281" y="3751822"/>
              <a:ext cx="832988" cy="203344"/>
            </a:xfrm>
            <a:custGeom>
              <a:avLst/>
              <a:gdLst/>
              <a:ahLst/>
              <a:cxnLst/>
              <a:rect l="l" t="t" r="r" b="b"/>
              <a:pathLst>
                <a:path w="524510" h="139700">
                  <a:moveTo>
                    <a:pt x="52889" y="0"/>
                  </a:moveTo>
                  <a:lnTo>
                    <a:pt x="45806" y="2624"/>
                  </a:lnTo>
                  <a:lnTo>
                    <a:pt x="40906" y="7137"/>
                  </a:lnTo>
                  <a:lnTo>
                    <a:pt x="31038" y="27543"/>
                  </a:lnTo>
                  <a:lnTo>
                    <a:pt x="12903" y="68750"/>
                  </a:lnTo>
                  <a:lnTo>
                    <a:pt x="2578" y="89077"/>
                  </a:lnTo>
                  <a:lnTo>
                    <a:pt x="0" y="93687"/>
                  </a:lnTo>
                  <a:lnTo>
                    <a:pt x="4165" y="97066"/>
                  </a:lnTo>
                  <a:lnTo>
                    <a:pt x="33296" y="97135"/>
                  </a:lnTo>
                  <a:lnTo>
                    <a:pt x="45036" y="98016"/>
                  </a:lnTo>
                  <a:lnTo>
                    <a:pt x="57162" y="100672"/>
                  </a:lnTo>
                  <a:lnTo>
                    <a:pt x="75507" y="105933"/>
                  </a:lnTo>
                  <a:lnTo>
                    <a:pt x="84780" y="108198"/>
                  </a:lnTo>
                  <a:lnTo>
                    <a:pt x="121872" y="115798"/>
                  </a:lnTo>
                  <a:lnTo>
                    <a:pt x="136004" y="117022"/>
                  </a:lnTo>
                  <a:lnTo>
                    <a:pt x="149644" y="115239"/>
                  </a:lnTo>
                  <a:lnTo>
                    <a:pt x="154165" y="113944"/>
                  </a:lnTo>
                  <a:lnTo>
                    <a:pt x="162153" y="104038"/>
                  </a:lnTo>
                  <a:lnTo>
                    <a:pt x="152730" y="104787"/>
                  </a:lnTo>
                  <a:lnTo>
                    <a:pt x="134383" y="103711"/>
                  </a:lnTo>
                  <a:lnTo>
                    <a:pt x="114703" y="99101"/>
                  </a:lnTo>
                  <a:lnTo>
                    <a:pt x="95380" y="92914"/>
                  </a:lnTo>
                  <a:lnTo>
                    <a:pt x="78104" y="87109"/>
                  </a:lnTo>
                  <a:lnTo>
                    <a:pt x="67089" y="84113"/>
                  </a:lnTo>
                  <a:lnTo>
                    <a:pt x="56853" y="82234"/>
                  </a:lnTo>
                  <a:lnTo>
                    <a:pt x="46981" y="81185"/>
                  </a:lnTo>
                  <a:lnTo>
                    <a:pt x="37058" y="80683"/>
                  </a:lnTo>
                  <a:lnTo>
                    <a:pt x="82754" y="61438"/>
                  </a:lnTo>
                  <a:lnTo>
                    <a:pt x="129791" y="50636"/>
                  </a:lnTo>
                  <a:lnTo>
                    <a:pt x="177787" y="47205"/>
                  </a:lnTo>
                  <a:lnTo>
                    <a:pt x="226357" y="50074"/>
                  </a:lnTo>
                  <a:lnTo>
                    <a:pt x="275118" y="58170"/>
                  </a:lnTo>
                  <a:lnTo>
                    <a:pt x="323687" y="70422"/>
                  </a:lnTo>
                  <a:lnTo>
                    <a:pt x="371680" y="85758"/>
                  </a:lnTo>
                  <a:lnTo>
                    <a:pt x="418713" y="103105"/>
                  </a:lnTo>
                  <a:lnTo>
                    <a:pt x="464404" y="121392"/>
                  </a:lnTo>
                  <a:lnTo>
                    <a:pt x="508368" y="139547"/>
                  </a:lnTo>
                  <a:lnTo>
                    <a:pt x="514583" y="139376"/>
                  </a:lnTo>
                  <a:lnTo>
                    <a:pt x="520857" y="135885"/>
                  </a:lnTo>
                  <a:lnTo>
                    <a:pt x="524261" y="131062"/>
                  </a:lnTo>
                  <a:lnTo>
                    <a:pt x="521868" y="126898"/>
                  </a:lnTo>
                  <a:lnTo>
                    <a:pt x="481800" y="107400"/>
                  </a:lnTo>
                  <a:lnTo>
                    <a:pt x="439458" y="88548"/>
                  </a:lnTo>
                  <a:lnTo>
                    <a:pt x="395305" y="71087"/>
                  </a:lnTo>
                  <a:lnTo>
                    <a:pt x="349805" y="55764"/>
                  </a:lnTo>
                  <a:lnTo>
                    <a:pt x="303423" y="43323"/>
                  </a:lnTo>
                  <a:lnTo>
                    <a:pt x="256622" y="34508"/>
                  </a:lnTo>
                  <a:lnTo>
                    <a:pt x="209866" y="30067"/>
                  </a:lnTo>
                  <a:lnTo>
                    <a:pt x="163619" y="30743"/>
                  </a:lnTo>
                  <a:lnTo>
                    <a:pt x="118346" y="37281"/>
                  </a:lnTo>
                  <a:lnTo>
                    <a:pt x="74510" y="50429"/>
                  </a:lnTo>
                  <a:lnTo>
                    <a:pt x="32575" y="70929"/>
                  </a:lnTo>
                  <a:lnTo>
                    <a:pt x="40069" y="55181"/>
                  </a:lnTo>
                  <a:lnTo>
                    <a:pt x="46894" y="39287"/>
                  </a:lnTo>
                  <a:lnTo>
                    <a:pt x="53224" y="23098"/>
                  </a:lnTo>
                  <a:lnTo>
                    <a:pt x="59232" y="6464"/>
                  </a:lnTo>
                  <a:lnTo>
                    <a:pt x="58562" y="775"/>
                  </a:lnTo>
                  <a:lnTo>
                    <a:pt x="52889" y="0"/>
                  </a:lnTo>
                  <a:close/>
                </a:path>
              </a:pathLst>
            </a:custGeom>
            <a:solidFill>
              <a:srgbClr val="FBB891"/>
            </a:solidFill>
          </p:spPr>
          <p:txBody>
            <a:bodyPr wrap="square" lIns="0" tIns="0" rIns="0" bIns="0" rtlCol="0"/>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solidFill>
                  <a:srgbClr val="3E3E3E"/>
                </a:solidFill>
                <a:latin typeface="Roboto" panose="02000000000000000000" pitchFamily="2" charset="0"/>
                <a:ea typeface="Roboto" panose="02000000000000000000" pitchFamily="2" charset="0"/>
              </a:endParaRPr>
            </a:p>
          </p:txBody>
        </p:sp>
      </p:grpSp>
      <p:grpSp>
        <p:nvGrpSpPr>
          <p:cNvPr id="6" name="Groupe 5"/>
          <p:cNvGrpSpPr/>
          <p:nvPr/>
        </p:nvGrpSpPr>
        <p:grpSpPr>
          <a:xfrm>
            <a:off x="8938935" y="3756001"/>
            <a:ext cx="1923995" cy="1402136"/>
            <a:chOff x="8938935" y="3756001"/>
            <a:chExt cx="1923995" cy="1402136"/>
          </a:xfrm>
        </p:grpSpPr>
        <p:sp>
          <p:nvSpPr>
            <p:cNvPr id="13" name="ZoneTexte 12">
              <a:extLst>
                <a:ext uri="{FF2B5EF4-FFF2-40B4-BE49-F238E27FC236}">
                  <a16:creationId xmlns:a16="http://schemas.microsoft.com/office/drawing/2014/main" id="{8820432A-692C-4E7A-BCCB-99D8D1FDD431}"/>
                </a:ext>
              </a:extLst>
            </p:cNvPr>
            <p:cNvSpPr txBox="1"/>
            <p:nvPr/>
          </p:nvSpPr>
          <p:spPr>
            <a:xfrm>
              <a:off x="9176922" y="4278081"/>
              <a:ext cx="765487" cy="523219"/>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w="18415" cmpd="sng">
                    <a:solidFill>
                      <a:srgbClr val="FFFFFF"/>
                    </a:solidFill>
                    <a:prstDash val="solid"/>
                  </a:ln>
                  <a:solidFill>
                    <a:srgbClr val="FCC496"/>
                  </a:solidFill>
                  <a:effectLst>
                    <a:outerShdw blurRad="38100" dist="38100" dir="2700000" algn="tl">
                      <a:srgbClr val="000000">
                        <a:alpha val="43137"/>
                      </a:srgbClr>
                    </a:outerShdw>
                  </a:effectLst>
                  <a:uLnTx/>
                  <a:uFillTx/>
                  <a:latin typeface="KyivType Sans2" panose="00000500000000000000" pitchFamily="50" charset="0"/>
                </a:rPr>
                <a:t>03</a:t>
              </a:r>
            </a:p>
          </p:txBody>
        </p:sp>
        <p:sp>
          <p:nvSpPr>
            <p:cNvPr id="14" name="ZoneTexte 13">
              <a:extLst>
                <a:ext uri="{FF2B5EF4-FFF2-40B4-BE49-F238E27FC236}">
                  <a16:creationId xmlns:a16="http://schemas.microsoft.com/office/drawing/2014/main" id="{5C6A0B9A-E4AD-46BF-8CC5-AA23C79A3463}"/>
                </a:ext>
              </a:extLst>
            </p:cNvPr>
            <p:cNvSpPr txBox="1"/>
            <p:nvPr/>
          </p:nvSpPr>
          <p:spPr>
            <a:xfrm>
              <a:off x="8961905" y="4819583"/>
              <a:ext cx="190102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dirty="0" smtClean="0">
                  <a:solidFill>
                    <a:srgbClr val="E7E6E6">
                      <a:lumMod val="25000"/>
                    </a:srgbClr>
                  </a:solidFill>
                  <a:latin typeface="KyivType Sans2" panose="00000500000000000000" pitchFamily="50" charset="0"/>
                </a:rPr>
                <a:t>Treating base</a:t>
              </a:r>
              <a:endParaRPr kumimoji="0" lang="fr-FR" sz="1600" b="0" i="0" u="none" strike="noStrike" kern="1200" cap="none" spc="0" normalizeH="0" baseline="0" noProof="0" dirty="0">
                <a:ln>
                  <a:noFill/>
                </a:ln>
                <a:solidFill>
                  <a:srgbClr val="E7E6E6">
                    <a:lumMod val="25000"/>
                  </a:srgbClr>
                </a:solidFill>
                <a:effectLst/>
                <a:uLnTx/>
                <a:uFillTx/>
                <a:latin typeface="KyivType Sans2" panose="00000500000000000000" pitchFamily="50" charset="0"/>
              </a:endParaRPr>
            </a:p>
          </p:txBody>
        </p:sp>
        <p:sp>
          <p:nvSpPr>
            <p:cNvPr id="20" name="object 18"/>
            <p:cNvSpPr/>
            <p:nvPr/>
          </p:nvSpPr>
          <p:spPr>
            <a:xfrm rot="13319982">
              <a:off x="8938935" y="3756001"/>
              <a:ext cx="832988" cy="203344"/>
            </a:xfrm>
            <a:custGeom>
              <a:avLst/>
              <a:gdLst/>
              <a:ahLst/>
              <a:cxnLst/>
              <a:rect l="l" t="t" r="r" b="b"/>
              <a:pathLst>
                <a:path w="524510" h="139700">
                  <a:moveTo>
                    <a:pt x="52889" y="0"/>
                  </a:moveTo>
                  <a:lnTo>
                    <a:pt x="45806" y="2624"/>
                  </a:lnTo>
                  <a:lnTo>
                    <a:pt x="40906" y="7137"/>
                  </a:lnTo>
                  <a:lnTo>
                    <a:pt x="31038" y="27543"/>
                  </a:lnTo>
                  <a:lnTo>
                    <a:pt x="12903" y="68750"/>
                  </a:lnTo>
                  <a:lnTo>
                    <a:pt x="2578" y="89077"/>
                  </a:lnTo>
                  <a:lnTo>
                    <a:pt x="0" y="93687"/>
                  </a:lnTo>
                  <a:lnTo>
                    <a:pt x="4165" y="97066"/>
                  </a:lnTo>
                  <a:lnTo>
                    <a:pt x="33296" y="97135"/>
                  </a:lnTo>
                  <a:lnTo>
                    <a:pt x="45036" y="98016"/>
                  </a:lnTo>
                  <a:lnTo>
                    <a:pt x="57162" y="100672"/>
                  </a:lnTo>
                  <a:lnTo>
                    <a:pt x="75507" y="105933"/>
                  </a:lnTo>
                  <a:lnTo>
                    <a:pt x="84780" y="108198"/>
                  </a:lnTo>
                  <a:lnTo>
                    <a:pt x="121872" y="115798"/>
                  </a:lnTo>
                  <a:lnTo>
                    <a:pt x="136004" y="117022"/>
                  </a:lnTo>
                  <a:lnTo>
                    <a:pt x="149644" y="115239"/>
                  </a:lnTo>
                  <a:lnTo>
                    <a:pt x="154165" y="113944"/>
                  </a:lnTo>
                  <a:lnTo>
                    <a:pt x="162153" y="104038"/>
                  </a:lnTo>
                  <a:lnTo>
                    <a:pt x="152730" y="104787"/>
                  </a:lnTo>
                  <a:lnTo>
                    <a:pt x="134383" y="103711"/>
                  </a:lnTo>
                  <a:lnTo>
                    <a:pt x="114703" y="99101"/>
                  </a:lnTo>
                  <a:lnTo>
                    <a:pt x="95380" y="92914"/>
                  </a:lnTo>
                  <a:lnTo>
                    <a:pt x="78104" y="87109"/>
                  </a:lnTo>
                  <a:lnTo>
                    <a:pt x="67089" y="84113"/>
                  </a:lnTo>
                  <a:lnTo>
                    <a:pt x="56853" y="82234"/>
                  </a:lnTo>
                  <a:lnTo>
                    <a:pt x="46981" y="81185"/>
                  </a:lnTo>
                  <a:lnTo>
                    <a:pt x="37058" y="80683"/>
                  </a:lnTo>
                  <a:lnTo>
                    <a:pt x="82754" y="61438"/>
                  </a:lnTo>
                  <a:lnTo>
                    <a:pt x="129791" y="50636"/>
                  </a:lnTo>
                  <a:lnTo>
                    <a:pt x="177787" y="47205"/>
                  </a:lnTo>
                  <a:lnTo>
                    <a:pt x="226357" y="50074"/>
                  </a:lnTo>
                  <a:lnTo>
                    <a:pt x="275118" y="58170"/>
                  </a:lnTo>
                  <a:lnTo>
                    <a:pt x="323687" y="70422"/>
                  </a:lnTo>
                  <a:lnTo>
                    <a:pt x="371680" y="85758"/>
                  </a:lnTo>
                  <a:lnTo>
                    <a:pt x="418713" y="103105"/>
                  </a:lnTo>
                  <a:lnTo>
                    <a:pt x="464404" y="121392"/>
                  </a:lnTo>
                  <a:lnTo>
                    <a:pt x="508368" y="139547"/>
                  </a:lnTo>
                  <a:lnTo>
                    <a:pt x="514583" y="139376"/>
                  </a:lnTo>
                  <a:lnTo>
                    <a:pt x="520857" y="135885"/>
                  </a:lnTo>
                  <a:lnTo>
                    <a:pt x="524261" y="131062"/>
                  </a:lnTo>
                  <a:lnTo>
                    <a:pt x="521868" y="126898"/>
                  </a:lnTo>
                  <a:lnTo>
                    <a:pt x="481800" y="107400"/>
                  </a:lnTo>
                  <a:lnTo>
                    <a:pt x="439458" y="88548"/>
                  </a:lnTo>
                  <a:lnTo>
                    <a:pt x="395305" y="71087"/>
                  </a:lnTo>
                  <a:lnTo>
                    <a:pt x="349805" y="55764"/>
                  </a:lnTo>
                  <a:lnTo>
                    <a:pt x="303423" y="43323"/>
                  </a:lnTo>
                  <a:lnTo>
                    <a:pt x="256622" y="34508"/>
                  </a:lnTo>
                  <a:lnTo>
                    <a:pt x="209866" y="30067"/>
                  </a:lnTo>
                  <a:lnTo>
                    <a:pt x="163619" y="30743"/>
                  </a:lnTo>
                  <a:lnTo>
                    <a:pt x="118346" y="37281"/>
                  </a:lnTo>
                  <a:lnTo>
                    <a:pt x="74510" y="50429"/>
                  </a:lnTo>
                  <a:lnTo>
                    <a:pt x="32575" y="70929"/>
                  </a:lnTo>
                  <a:lnTo>
                    <a:pt x="40069" y="55181"/>
                  </a:lnTo>
                  <a:lnTo>
                    <a:pt x="46894" y="39287"/>
                  </a:lnTo>
                  <a:lnTo>
                    <a:pt x="53224" y="23098"/>
                  </a:lnTo>
                  <a:lnTo>
                    <a:pt x="59232" y="6464"/>
                  </a:lnTo>
                  <a:lnTo>
                    <a:pt x="58562" y="775"/>
                  </a:lnTo>
                  <a:lnTo>
                    <a:pt x="52889" y="0"/>
                  </a:lnTo>
                  <a:close/>
                </a:path>
              </a:pathLst>
            </a:custGeom>
            <a:solidFill>
              <a:srgbClr val="FBB891"/>
            </a:solidFill>
          </p:spPr>
          <p:txBody>
            <a:bodyPr wrap="square" lIns="0" tIns="0" rIns="0" bIns="0" rtlCol="0"/>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solidFill>
                  <a:srgbClr val="3E3E3E"/>
                </a:solidFill>
                <a:latin typeface="Roboto" panose="02000000000000000000" pitchFamily="2" charset="0"/>
                <a:ea typeface="Roboto" panose="02000000000000000000" pitchFamily="2" charset="0"/>
              </a:endParaRPr>
            </a:p>
          </p:txBody>
        </p:sp>
      </p:grpSp>
      <p:grpSp>
        <p:nvGrpSpPr>
          <p:cNvPr id="9" name="Groupe 8"/>
          <p:cNvGrpSpPr/>
          <p:nvPr/>
        </p:nvGrpSpPr>
        <p:grpSpPr>
          <a:xfrm>
            <a:off x="9410313" y="3531050"/>
            <a:ext cx="2214128" cy="962528"/>
            <a:chOff x="9410313" y="3531050"/>
            <a:chExt cx="2214128" cy="962528"/>
          </a:xfrm>
        </p:grpSpPr>
        <p:sp>
          <p:nvSpPr>
            <p:cNvPr id="15" name="ZoneTexte 14">
              <a:extLst>
                <a:ext uri="{FF2B5EF4-FFF2-40B4-BE49-F238E27FC236}">
                  <a16:creationId xmlns:a16="http://schemas.microsoft.com/office/drawing/2014/main" id="{8820432A-692C-4E7A-BCCB-99D8D1FDD431}"/>
                </a:ext>
              </a:extLst>
            </p:cNvPr>
            <p:cNvSpPr txBox="1"/>
            <p:nvPr/>
          </p:nvSpPr>
          <p:spPr>
            <a:xfrm>
              <a:off x="10261725" y="3609753"/>
              <a:ext cx="765487" cy="523219"/>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smtClean="0">
                  <a:ln w="18415" cmpd="sng">
                    <a:solidFill>
                      <a:srgbClr val="FFFFFF"/>
                    </a:solidFill>
                    <a:prstDash val="solid"/>
                  </a:ln>
                  <a:solidFill>
                    <a:srgbClr val="FCC496"/>
                  </a:solidFill>
                  <a:effectLst>
                    <a:outerShdw blurRad="38100" dist="38100" dir="2700000" algn="tl">
                      <a:srgbClr val="000000">
                        <a:alpha val="43137"/>
                      </a:srgbClr>
                    </a:outerShdw>
                  </a:effectLst>
                  <a:uLnTx/>
                  <a:uFillTx/>
                  <a:latin typeface="KyivType Sans2" panose="00000500000000000000" pitchFamily="50" charset="0"/>
                </a:rPr>
                <a:t>04</a:t>
              </a:r>
              <a:endParaRPr kumimoji="0" lang="fr-FR" sz="2800" b="1" i="0" u="none" strike="noStrike" kern="1200" cap="none" spc="0" normalizeH="0" baseline="0" noProof="0" dirty="0">
                <a:ln w="18415" cmpd="sng">
                  <a:solidFill>
                    <a:srgbClr val="FFFFFF"/>
                  </a:solidFill>
                  <a:prstDash val="solid"/>
                </a:ln>
                <a:solidFill>
                  <a:srgbClr val="FCC496"/>
                </a:solidFill>
                <a:effectLst>
                  <a:outerShdw blurRad="38100" dist="38100" dir="2700000" algn="tl">
                    <a:srgbClr val="000000">
                      <a:alpha val="43137"/>
                    </a:srgbClr>
                  </a:outerShdw>
                </a:effectLst>
                <a:uLnTx/>
                <a:uFillTx/>
                <a:latin typeface="KyivType Sans2" panose="00000500000000000000" pitchFamily="50" charset="0"/>
              </a:endParaRPr>
            </a:p>
          </p:txBody>
        </p:sp>
        <p:sp>
          <p:nvSpPr>
            <p:cNvPr id="16" name="ZoneTexte 15">
              <a:extLst>
                <a:ext uri="{FF2B5EF4-FFF2-40B4-BE49-F238E27FC236}">
                  <a16:creationId xmlns:a16="http://schemas.microsoft.com/office/drawing/2014/main" id="{5C6A0B9A-E4AD-46BF-8CC5-AA23C79A3463}"/>
                </a:ext>
              </a:extLst>
            </p:cNvPr>
            <p:cNvSpPr txBox="1"/>
            <p:nvPr/>
          </p:nvSpPr>
          <p:spPr>
            <a:xfrm>
              <a:off x="10183067" y="4155024"/>
              <a:ext cx="1441374"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600" dirty="0" smtClean="0">
                  <a:solidFill>
                    <a:srgbClr val="E7E6E6">
                      <a:lumMod val="25000"/>
                    </a:srgbClr>
                  </a:solidFill>
                  <a:latin typeface="KyivType Sans2" panose="00000500000000000000" pitchFamily="50" charset="0"/>
                </a:rPr>
                <a:t>Ionization</a:t>
              </a:r>
              <a:endParaRPr kumimoji="0" lang="fr-FR" sz="1600" b="0" i="0" u="none" strike="noStrike" kern="1200" cap="none" spc="0" normalizeH="0" baseline="0" noProof="0" dirty="0">
                <a:ln>
                  <a:noFill/>
                </a:ln>
                <a:solidFill>
                  <a:srgbClr val="E7E6E6">
                    <a:lumMod val="25000"/>
                  </a:srgbClr>
                </a:solidFill>
                <a:effectLst/>
                <a:uLnTx/>
                <a:uFillTx/>
                <a:latin typeface="KyivType Sans2" panose="00000500000000000000" pitchFamily="50" charset="0"/>
              </a:endParaRPr>
            </a:p>
          </p:txBody>
        </p:sp>
        <p:sp>
          <p:nvSpPr>
            <p:cNvPr id="22" name="object 18"/>
            <p:cNvSpPr/>
            <p:nvPr/>
          </p:nvSpPr>
          <p:spPr>
            <a:xfrm rot="12132644">
              <a:off x="9410313" y="3531050"/>
              <a:ext cx="832988" cy="203344"/>
            </a:xfrm>
            <a:custGeom>
              <a:avLst/>
              <a:gdLst/>
              <a:ahLst/>
              <a:cxnLst/>
              <a:rect l="l" t="t" r="r" b="b"/>
              <a:pathLst>
                <a:path w="524510" h="139700">
                  <a:moveTo>
                    <a:pt x="52889" y="0"/>
                  </a:moveTo>
                  <a:lnTo>
                    <a:pt x="45806" y="2624"/>
                  </a:lnTo>
                  <a:lnTo>
                    <a:pt x="40906" y="7137"/>
                  </a:lnTo>
                  <a:lnTo>
                    <a:pt x="31038" y="27543"/>
                  </a:lnTo>
                  <a:lnTo>
                    <a:pt x="12903" y="68750"/>
                  </a:lnTo>
                  <a:lnTo>
                    <a:pt x="2578" y="89077"/>
                  </a:lnTo>
                  <a:lnTo>
                    <a:pt x="0" y="93687"/>
                  </a:lnTo>
                  <a:lnTo>
                    <a:pt x="4165" y="97066"/>
                  </a:lnTo>
                  <a:lnTo>
                    <a:pt x="33296" y="97135"/>
                  </a:lnTo>
                  <a:lnTo>
                    <a:pt x="45036" y="98016"/>
                  </a:lnTo>
                  <a:lnTo>
                    <a:pt x="57162" y="100672"/>
                  </a:lnTo>
                  <a:lnTo>
                    <a:pt x="75507" y="105933"/>
                  </a:lnTo>
                  <a:lnTo>
                    <a:pt x="84780" y="108198"/>
                  </a:lnTo>
                  <a:lnTo>
                    <a:pt x="121872" y="115798"/>
                  </a:lnTo>
                  <a:lnTo>
                    <a:pt x="136004" y="117022"/>
                  </a:lnTo>
                  <a:lnTo>
                    <a:pt x="149644" y="115239"/>
                  </a:lnTo>
                  <a:lnTo>
                    <a:pt x="154165" y="113944"/>
                  </a:lnTo>
                  <a:lnTo>
                    <a:pt x="162153" y="104038"/>
                  </a:lnTo>
                  <a:lnTo>
                    <a:pt x="152730" y="104787"/>
                  </a:lnTo>
                  <a:lnTo>
                    <a:pt x="134383" y="103711"/>
                  </a:lnTo>
                  <a:lnTo>
                    <a:pt x="114703" y="99101"/>
                  </a:lnTo>
                  <a:lnTo>
                    <a:pt x="95380" y="92914"/>
                  </a:lnTo>
                  <a:lnTo>
                    <a:pt x="78104" y="87109"/>
                  </a:lnTo>
                  <a:lnTo>
                    <a:pt x="67089" y="84113"/>
                  </a:lnTo>
                  <a:lnTo>
                    <a:pt x="56853" y="82234"/>
                  </a:lnTo>
                  <a:lnTo>
                    <a:pt x="46981" y="81185"/>
                  </a:lnTo>
                  <a:lnTo>
                    <a:pt x="37058" y="80683"/>
                  </a:lnTo>
                  <a:lnTo>
                    <a:pt x="82754" y="61438"/>
                  </a:lnTo>
                  <a:lnTo>
                    <a:pt x="129791" y="50636"/>
                  </a:lnTo>
                  <a:lnTo>
                    <a:pt x="177787" y="47205"/>
                  </a:lnTo>
                  <a:lnTo>
                    <a:pt x="226357" y="50074"/>
                  </a:lnTo>
                  <a:lnTo>
                    <a:pt x="275118" y="58170"/>
                  </a:lnTo>
                  <a:lnTo>
                    <a:pt x="323687" y="70422"/>
                  </a:lnTo>
                  <a:lnTo>
                    <a:pt x="371680" y="85758"/>
                  </a:lnTo>
                  <a:lnTo>
                    <a:pt x="418713" y="103105"/>
                  </a:lnTo>
                  <a:lnTo>
                    <a:pt x="464404" y="121392"/>
                  </a:lnTo>
                  <a:lnTo>
                    <a:pt x="508368" y="139547"/>
                  </a:lnTo>
                  <a:lnTo>
                    <a:pt x="514583" y="139376"/>
                  </a:lnTo>
                  <a:lnTo>
                    <a:pt x="520857" y="135885"/>
                  </a:lnTo>
                  <a:lnTo>
                    <a:pt x="524261" y="131062"/>
                  </a:lnTo>
                  <a:lnTo>
                    <a:pt x="521868" y="126898"/>
                  </a:lnTo>
                  <a:lnTo>
                    <a:pt x="481800" y="107400"/>
                  </a:lnTo>
                  <a:lnTo>
                    <a:pt x="439458" y="88548"/>
                  </a:lnTo>
                  <a:lnTo>
                    <a:pt x="395305" y="71087"/>
                  </a:lnTo>
                  <a:lnTo>
                    <a:pt x="349805" y="55764"/>
                  </a:lnTo>
                  <a:lnTo>
                    <a:pt x="303423" y="43323"/>
                  </a:lnTo>
                  <a:lnTo>
                    <a:pt x="256622" y="34508"/>
                  </a:lnTo>
                  <a:lnTo>
                    <a:pt x="209866" y="30067"/>
                  </a:lnTo>
                  <a:lnTo>
                    <a:pt x="163619" y="30743"/>
                  </a:lnTo>
                  <a:lnTo>
                    <a:pt x="118346" y="37281"/>
                  </a:lnTo>
                  <a:lnTo>
                    <a:pt x="74510" y="50429"/>
                  </a:lnTo>
                  <a:lnTo>
                    <a:pt x="32575" y="70929"/>
                  </a:lnTo>
                  <a:lnTo>
                    <a:pt x="40069" y="55181"/>
                  </a:lnTo>
                  <a:lnTo>
                    <a:pt x="46894" y="39287"/>
                  </a:lnTo>
                  <a:lnTo>
                    <a:pt x="53224" y="23098"/>
                  </a:lnTo>
                  <a:lnTo>
                    <a:pt x="59232" y="6464"/>
                  </a:lnTo>
                  <a:lnTo>
                    <a:pt x="58562" y="775"/>
                  </a:lnTo>
                  <a:lnTo>
                    <a:pt x="52889" y="0"/>
                  </a:lnTo>
                  <a:close/>
                </a:path>
              </a:pathLst>
            </a:custGeom>
            <a:solidFill>
              <a:srgbClr val="FBB891"/>
            </a:solidFill>
          </p:spPr>
          <p:txBody>
            <a:bodyPr wrap="square" lIns="0" tIns="0" rIns="0" bIns="0" rtlCol="0"/>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solidFill>
                  <a:srgbClr val="3E3E3E"/>
                </a:solidFill>
                <a:latin typeface="Roboto" panose="02000000000000000000" pitchFamily="2" charset="0"/>
                <a:ea typeface="Roboto" panose="02000000000000000000" pitchFamily="2" charset="0"/>
              </a:endParaRPr>
            </a:p>
          </p:txBody>
        </p:sp>
      </p:grpSp>
    </p:spTree>
    <p:extLst>
      <p:ext uri="{BB962C8B-B14F-4D97-AF65-F5344CB8AC3E}">
        <p14:creationId xmlns:p14="http://schemas.microsoft.com/office/powerpoint/2010/main" val="3507083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up)">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up)">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endParaRPr lang="fr-FR"/>
          </a:p>
        </p:txBody>
      </p:sp>
      <p:sp>
        <p:nvSpPr>
          <p:cNvPr id="52" name="ZoneTexte 19"/>
          <p:cNvSpPr txBox="1"/>
          <p:nvPr/>
        </p:nvSpPr>
        <p:spPr>
          <a:xfrm>
            <a:off x="400027" y="3207680"/>
            <a:ext cx="3778567" cy="400110"/>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buFont typeface="Arial" panose="020B0604020202020204" pitchFamily="34" charset="0"/>
              <a:buChar char="•"/>
              <a:defRPr/>
            </a:pPr>
            <a:r>
              <a:rPr lang="fr-FR" sz="2000" dirty="0" smtClean="0">
                <a:solidFill>
                  <a:srgbClr val="3E3E3E"/>
                </a:solidFill>
                <a:latin typeface="Roboto Light" panose="02000000000000000000" pitchFamily="2" charset="0"/>
                <a:ea typeface="Roboto Light" panose="02000000000000000000" pitchFamily="2" charset="0"/>
              </a:rPr>
              <a:t>Do not strip your skin!</a:t>
            </a:r>
            <a:endParaRPr lang="fr-FR" sz="2000" dirty="0">
              <a:solidFill>
                <a:srgbClr val="3E3E3E"/>
              </a:solidFill>
              <a:latin typeface="Roboto Light" panose="02000000000000000000" pitchFamily="2" charset="0"/>
              <a:ea typeface="Roboto Light" panose="02000000000000000000" pitchFamily="2" charset="0"/>
            </a:endParaRPr>
          </a:p>
        </p:txBody>
      </p:sp>
      <p:sp>
        <p:nvSpPr>
          <p:cNvPr id="53" name="Rectangle 52"/>
          <p:cNvSpPr/>
          <p:nvPr/>
        </p:nvSpPr>
        <p:spPr>
          <a:xfrm>
            <a:off x="244150" y="2694089"/>
            <a:ext cx="2669320" cy="400110"/>
          </a:xfrm>
          <a:prstGeom prst="rect">
            <a:avLst/>
          </a:prstGeom>
        </p:spPr>
        <p:txBody>
          <a:bodyPr wrap="non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marR="0" lvl="0" indent="-285750" fontAlgn="auto">
              <a:lnSpc>
                <a:spcPct val="100000"/>
              </a:lnSpc>
              <a:spcBef>
                <a:spcPts val="0"/>
              </a:spcBef>
              <a:spcAft>
                <a:spcPts val="0"/>
              </a:spcAft>
              <a:buClrTx/>
              <a:buSzTx/>
              <a:buFont typeface="Arial" panose="020B0604020202020204" pitchFamily="34" charset="0"/>
              <a:buChar char="•"/>
              <a:tabLst/>
              <a:defRPr/>
            </a:pPr>
            <a:r>
              <a:rPr lang="fr-FR" sz="2000" dirty="0" smtClean="0">
                <a:solidFill>
                  <a:srgbClr val="3E3E3E"/>
                </a:solidFill>
                <a:latin typeface="Roboto Light" panose="02000000000000000000" pitchFamily="2" charset="0"/>
                <a:ea typeface="Roboto Light" panose="02000000000000000000" pitchFamily="2" charset="0"/>
              </a:rPr>
              <a:t>Herbal tea with burdock</a:t>
            </a:r>
            <a:endParaRPr lang="fr-FR" sz="2000" dirty="0">
              <a:solidFill>
                <a:srgbClr val="3E3E3E"/>
              </a:solidFill>
              <a:latin typeface="Roboto Light" panose="02000000000000000000" pitchFamily="2" charset="0"/>
              <a:ea typeface="Roboto Light" panose="02000000000000000000" pitchFamily="2" charset="0"/>
            </a:endParaRPr>
          </a:p>
        </p:txBody>
      </p:sp>
      <p:sp>
        <p:nvSpPr>
          <p:cNvPr id="54" name="ZoneTexte 27"/>
          <p:cNvSpPr txBox="1"/>
          <p:nvPr/>
        </p:nvSpPr>
        <p:spPr>
          <a:xfrm>
            <a:off x="1175194" y="4986125"/>
            <a:ext cx="5906262" cy="400110"/>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buFont typeface="Arial" panose="020B0604020202020204" pitchFamily="34" charset="0"/>
              <a:buChar char="•"/>
              <a:defRPr/>
            </a:pPr>
            <a:r>
              <a:rPr lang="fr-FR" sz="2000" dirty="0" smtClean="0">
                <a:solidFill>
                  <a:srgbClr val="3E3E3E"/>
                </a:solidFill>
                <a:latin typeface="Roboto Light" panose="02000000000000000000" pitchFamily="2" charset="0"/>
                <a:ea typeface="Roboto Light" panose="02000000000000000000" pitchFamily="2" charset="0"/>
              </a:rPr>
              <a:t>Check the hygiene of your make-up brushes </a:t>
            </a:r>
            <a:endParaRPr lang="fr-FR" sz="2000" dirty="0">
              <a:solidFill>
                <a:srgbClr val="3E3E3E"/>
              </a:solidFill>
              <a:latin typeface="Roboto Light" panose="02000000000000000000" pitchFamily="2" charset="0"/>
              <a:ea typeface="Roboto Light" panose="02000000000000000000" pitchFamily="2" charset="0"/>
            </a:endParaRPr>
          </a:p>
        </p:txBody>
      </p:sp>
      <p:sp>
        <p:nvSpPr>
          <p:cNvPr id="55" name="ZoneTexte 16"/>
          <p:cNvSpPr txBox="1"/>
          <p:nvPr/>
        </p:nvSpPr>
        <p:spPr>
          <a:xfrm>
            <a:off x="318977" y="3781314"/>
            <a:ext cx="4157330" cy="400110"/>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marR="0" lvl="0" indent="-285750" algn="r" fontAlgn="auto">
              <a:lnSpc>
                <a:spcPct val="100000"/>
              </a:lnSpc>
              <a:spcBef>
                <a:spcPts val="0"/>
              </a:spcBef>
              <a:spcAft>
                <a:spcPts val="0"/>
              </a:spcAft>
              <a:buClrTx/>
              <a:buSzTx/>
              <a:buFont typeface="Arial" panose="020B0604020202020204" pitchFamily="34" charset="0"/>
              <a:buChar char="•"/>
              <a:tabLst/>
              <a:defRPr/>
            </a:pPr>
            <a:r>
              <a:rPr lang="fr-FR" sz="2000" dirty="0" smtClean="0">
                <a:solidFill>
                  <a:srgbClr val="3E3E3E"/>
                </a:solidFill>
                <a:latin typeface="Roboto Light" panose="02000000000000000000" pitchFamily="2" charset="0"/>
                <a:ea typeface="Roboto Light" panose="02000000000000000000" pitchFamily="2" charset="0"/>
              </a:rPr>
              <a:t>Avoid alcohol and refined sugars!</a:t>
            </a:r>
            <a:endParaRPr lang="fr-FR" sz="2000" dirty="0">
              <a:solidFill>
                <a:srgbClr val="3E3E3E"/>
              </a:solidFill>
              <a:latin typeface="Roboto Light" panose="02000000000000000000" pitchFamily="2" charset="0"/>
              <a:ea typeface="Roboto Light" panose="02000000000000000000" pitchFamily="2" charset="0"/>
            </a:endParaRPr>
          </a:p>
        </p:txBody>
      </p:sp>
      <p:sp>
        <p:nvSpPr>
          <p:cNvPr id="56" name="ZoneTexte 12"/>
          <p:cNvSpPr txBox="1"/>
          <p:nvPr/>
        </p:nvSpPr>
        <p:spPr>
          <a:xfrm>
            <a:off x="582312" y="4378102"/>
            <a:ext cx="4846827" cy="400110"/>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lgn="r">
              <a:buFont typeface="Arial" panose="020B0604020202020204" pitchFamily="34" charset="0"/>
              <a:buChar char="•"/>
              <a:defRPr/>
            </a:pPr>
            <a:r>
              <a:rPr lang="fr-FR" sz="2000" dirty="0" smtClean="0">
                <a:solidFill>
                  <a:srgbClr val="3E3E3E"/>
                </a:solidFill>
                <a:latin typeface="Roboto Light" panose="02000000000000000000" pitchFamily="2" charset="0"/>
                <a:ea typeface="Roboto Light" panose="02000000000000000000" pitchFamily="2" charset="0"/>
              </a:rPr>
              <a:t>Favour foods rich in Vit.B6</a:t>
            </a:r>
            <a:endParaRPr lang="fr-FR" sz="2000" dirty="0">
              <a:solidFill>
                <a:srgbClr val="3E3E3E"/>
              </a:solidFill>
              <a:latin typeface="Roboto Light" panose="02000000000000000000" pitchFamily="2" charset="0"/>
              <a:ea typeface="Roboto Light" panose="02000000000000000000" pitchFamily="2" charset="0"/>
            </a:endParaRPr>
          </a:p>
        </p:txBody>
      </p:sp>
      <p:sp>
        <p:nvSpPr>
          <p:cNvPr id="57" name="ZoneTexte 10"/>
          <p:cNvSpPr txBox="1"/>
          <p:nvPr/>
        </p:nvSpPr>
        <p:spPr>
          <a:xfrm>
            <a:off x="1275395" y="5605433"/>
            <a:ext cx="6030659" cy="400110"/>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marR="0" lvl="0" indent="-285750" algn="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2000" dirty="0" smtClean="0">
                <a:solidFill>
                  <a:srgbClr val="3E3E3E"/>
                </a:solidFill>
                <a:latin typeface="Roboto Light" panose="02000000000000000000" pitchFamily="2" charset="0"/>
                <a:ea typeface="Roboto Light" panose="02000000000000000000" pitchFamily="2" charset="0"/>
              </a:rPr>
              <a:t>Steam bath with tea tree oil </a:t>
            </a:r>
            <a:endParaRPr lang="fr-FR" sz="2000" dirty="0">
              <a:solidFill>
                <a:srgbClr val="3E3E3E"/>
              </a:solidFill>
              <a:latin typeface="Roboto Light" panose="02000000000000000000" pitchFamily="2" charset="0"/>
              <a:ea typeface="Roboto Light" panose="02000000000000000000" pitchFamily="2" charset="0"/>
            </a:endParaRPr>
          </a:p>
        </p:txBody>
      </p:sp>
    </p:spTree>
    <p:extLst>
      <p:ext uri="{BB962C8B-B14F-4D97-AF65-F5344CB8AC3E}">
        <p14:creationId xmlns:p14="http://schemas.microsoft.com/office/powerpoint/2010/main" val="62719319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latin typeface="KyivType Sans2" panose="00000500000000000000" charset="0"/>
              </a:rPr>
              <a:t>To remember </a:t>
            </a:r>
            <a:endParaRPr lang="fr-FR" dirty="0"/>
          </a:p>
        </p:txBody>
      </p:sp>
    </p:spTree>
    <p:extLst>
      <p:ext uri="{BB962C8B-B14F-4D97-AF65-F5344CB8AC3E}">
        <p14:creationId xmlns:p14="http://schemas.microsoft.com/office/powerpoint/2010/main" val="402206467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ZoneTexte 35"/>
          <p:cNvSpPr txBox="1"/>
          <p:nvPr/>
        </p:nvSpPr>
        <p:spPr>
          <a:xfrm>
            <a:off x="0" y="295564"/>
            <a:ext cx="12192001" cy="502702"/>
          </a:xfrm>
          <a:prstGeom prst="rect">
            <a:avLst/>
          </a:prstGeom>
          <a:noFill/>
        </p:spPr>
        <p:txBody>
          <a:bodyPr wrap="square" rtlCol="0">
            <a:spAutoFit/>
          </a:bodyPr>
          <a:lstStyle/>
          <a:p>
            <a:pPr algn="ctr">
              <a:lnSpc>
                <a:spcPts val="3200"/>
              </a:lnSpc>
              <a:spcBef>
                <a:spcPct val="0"/>
              </a:spcBef>
              <a:defRPr/>
            </a:pPr>
            <a:r>
              <a:rPr lang="fr-FR" sz="4000" dirty="0" smtClean="0">
                <a:solidFill>
                  <a:srgbClr val="3E3E3E"/>
                </a:solidFill>
                <a:latin typeface="KyivType Sans2" panose="00000500000000000000" pitchFamily="50" charset="0"/>
                <a:ea typeface="+mj-ea"/>
                <a:cs typeface="+mj-cs"/>
              </a:rPr>
              <a:t>6 </a:t>
            </a:r>
            <a:r>
              <a:rPr lang="fr-FR" sz="4000" dirty="0">
                <a:solidFill>
                  <a:srgbClr val="3E3E3E"/>
                </a:solidFill>
                <a:latin typeface="KyivType Sans2" panose="00000500000000000000" pitchFamily="50" charset="0"/>
                <a:ea typeface="+mj-ea"/>
                <a:cs typeface="+mj-cs"/>
              </a:rPr>
              <a:t>key points to remember</a:t>
            </a:r>
          </a:p>
        </p:txBody>
      </p:sp>
      <p:pic>
        <p:nvPicPr>
          <p:cNvPr id="26" name="Image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41588" y="6172200"/>
            <a:ext cx="685800" cy="685800"/>
          </a:xfrm>
          <a:prstGeom prst="rect">
            <a:avLst/>
          </a:prstGeom>
        </p:spPr>
      </p:pic>
      <p:grpSp>
        <p:nvGrpSpPr>
          <p:cNvPr id="29" name="Groupe 28"/>
          <p:cNvGrpSpPr/>
          <p:nvPr/>
        </p:nvGrpSpPr>
        <p:grpSpPr>
          <a:xfrm>
            <a:off x="4478032" y="4419805"/>
            <a:ext cx="5070411" cy="951630"/>
            <a:chOff x="4139821" y="3277520"/>
            <a:chExt cx="5396658" cy="1040841"/>
          </a:xfrm>
        </p:grpSpPr>
        <p:sp>
          <p:nvSpPr>
            <p:cNvPr id="30" name="Organigramme : Terminateur 29"/>
            <p:cNvSpPr/>
            <p:nvPr/>
          </p:nvSpPr>
          <p:spPr>
            <a:xfrm>
              <a:off x="4279965" y="3379300"/>
              <a:ext cx="5256514" cy="837282"/>
            </a:xfrm>
            <a:prstGeom prst="flowChartTerminator">
              <a:avLst/>
            </a:prstGeom>
            <a:solidFill>
              <a:schemeClr val="bg1"/>
            </a:solidFill>
            <a:ln>
              <a:solidFill>
                <a:schemeClr val="bg1"/>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fr-FR" sz="1400" dirty="0">
                  <a:solidFill>
                    <a:srgbClr val="3E3E3E"/>
                  </a:solidFill>
                  <a:latin typeface="KyivType Sans2" panose="00000500000000000000" pitchFamily="50" charset="0"/>
                  <a:ea typeface="Roboto" panose="02000000000000000000" pitchFamily="2" charset="0"/>
                </a:rPr>
                <a:t>Nomadic &amp; ultra-practical</a:t>
              </a:r>
            </a:p>
            <a:p>
              <a:pPr algn="ctr">
                <a:defRPr/>
              </a:pPr>
              <a:r>
                <a:rPr lang="fr-FR" sz="1400" dirty="0">
                  <a:solidFill>
                    <a:srgbClr val="3E3E3E"/>
                  </a:solidFill>
                  <a:latin typeface="KyivType Sans2" panose="00000500000000000000" pitchFamily="50" charset="0"/>
                  <a:ea typeface="Roboto" panose="02000000000000000000" pitchFamily="2" charset="0"/>
                </a:rPr>
                <a:t> Ultra-precise application </a:t>
              </a:r>
            </a:p>
          </p:txBody>
        </p:sp>
        <p:pic>
          <p:nvPicPr>
            <p:cNvPr id="31" name="Image 30"/>
            <p:cNvPicPr>
              <a:picLocks noChangeAspect="1"/>
            </p:cNvPicPr>
            <p:nvPr/>
          </p:nvPicPr>
          <p:blipFill rotWithShape="1">
            <a:blip r:embed="rId4"/>
            <a:srcRect l="34721" t="74671" r="58967" b="16489"/>
            <a:stretch/>
          </p:blipFill>
          <p:spPr>
            <a:xfrm>
              <a:off x="4139821" y="3277520"/>
              <a:ext cx="1114661" cy="1040841"/>
            </a:xfrm>
            <a:prstGeom prst="ellipse">
              <a:avLst/>
            </a:prstGeom>
            <a:solidFill>
              <a:schemeClr val="bg1"/>
            </a:solidFill>
            <a:ln>
              <a:solidFill>
                <a:schemeClr val="bg1"/>
              </a:solidFill>
            </a:ln>
            <a:effectLst>
              <a:softEdge rad="112500"/>
            </a:effectLst>
          </p:spPr>
        </p:pic>
      </p:grpSp>
      <p:grpSp>
        <p:nvGrpSpPr>
          <p:cNvPr id="32" name="Groupe 31"/>
          <p:cNvGrpSpPr/>
          <p:nvPr/>
        </p:nvGrpSpPr>
        <p:grpSpPr>
          <a:xfrm>
            <a:off x="4502479" y="991969"/>
            <a:ext cx="5045966" cy="951630"/>
            <a:chOff x="4139821" y="3277520"/>
            <a:chExt cx="5370641" cy="1040841"/>
          </a:xfrm>
        </p:grpSpPr>
        <p:sp>
          <p:nvSpPr>
            <p:cNvPr id="34" name="Organigramme : Terminateur 33"/>
            <p:cNvSpPr/>
            <p:nvPr/>
          </p:nvSpPr>
          <p:spPr>
            <a:xfrm>
              <a:off x="4279965" y="3379300"/>
              <a:ext cx="5230497" cy="837282"/>
            </a:xfrm>
            <a:prstGeom prst="flowChartTerminator">
              <a:avLst/>
            </a:prstGeom>
            <a:solidFill>
              <a:schemeClr val="bg1"/>
            </a:solidFill>
            <a:ln>
              <a:solidFill>
                <a:schemeClr val="bg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fr-FR" sz="1400" dirty="0">
                  <a:solidFill>
                    <a:srgbClr val="3E3E3E"/>
                  </a:solidFill>
                  <a:latin typeface="KyivType Sans2" panose="00000500000000000000" pitchFamily="50" charset="0"/>
                  <a:ea typeface="Roboto" panose="02000000000000000000" pitchFamily="2" charset="0"/>
                </a:rPr>
                <a:t> STOP imperfections in </a:t>
              </a:r>
            </a:p>
            <a:p>
              <a:pPr algn="ctr">
                <a:defRPr/>
              </a:pPr>
              <a:r>
                <a:rPr lang="fr-FR" sz="1400" dirty="0">
                  <a:solidFill>
                    <a:srgbClr val="3E3E3E"/>
                  </a:solidFill>
                  <a:latin typeface="KyivType Sans2" panose="00000500000000000000" pitchFamily="50" charset="0"/>
                  <a:ea typeface="Roboto" panose="02000000000000000000" pitchFamily="2" charset="0"/>
                </a:rPr>
                <a:t>24h chrono</a:t>
              </a:r>
            </a:p>
          </p:txBody>
        </p:sp>
        <p:pic>
          <p:nvPicPr>
            <p:cNvPr id="37" name="Image 36"/>
            <p:cNvPicPr>
              <a:picLocks noChangeAspect="1"/>
            </p:cNvPicPr>
            <p:nvPr/>
          </p:nvPicPr>
          <p:blipFill rotWithShape="1">
            <a:blip r:embed="rId4"/>
            <a:srcRect l="34721" t="74671" r="58967" b="16489"/>
            <a:stretch/>
          </p:blipFill>
          <p:spPr>
            <a:xfrm>
              <a:off x="4139821" y="3277520"/>
              <a:ext cx="1114661" cy="1040841"/>
            </a:xfrm>
            <a:prstGeom prst="ellipse">
              <a:avLst/>
            </a:prstGeom>
            <a:solidFill>
              <a:schemeClr val="bg1"/>
            </a:solidFill>
            <a:ln>
              <a:solidFill>
                <a:schemeClr val="bg1"/>
              </a:solidFill>
            </a:ln>
            <a:effectLst>
              <a:softEdge rad="112500"/>
            </a:effectLst>
          </p:spPr>
        </p:pic>
      </p:grpSp>
      <p:grpSp>
        <p:nvGrpSpPr>
          <p:cNvPr id="38" name="Groupe 37"/>
          <p:cNvGrpSpPr/>
          <p:nvPr/>
        </p:nvGrpSpPr>
        <p:grpSpPr>
          <a:xfrm>
            <a:off x="4473332" y="1850543"/>
            <a:ext cx="5075113" cy="951630"/>
            <a:chOff x="4139821" y="3277520"/>
            <a:chExt cx="5401663" cy="1040841"/>
          </a:xfrm>
        </p:grpSpPr>
        <p:sp>
          <p:nvSpPr>
            <p:cNvPr id="39" name="Organigramme : Terminateur 38"/>
            <p:cNvSpPr/>
            <p:nvPr/>
          </p:nvSpPr>
          <p:spPr>
            <a:xfrm>
              <a:off x="4279965" y="3379300"/>
              <a:ext cx="5261519" cy="837282"/>
            </a:xfrm>
            <a:prstGeom prst="flowChartTerminator">
              <a:avLst/>
            </a:prstGeom>
            <a:solidFill>
              <a:schemeClr val="bg1"/>
            </a:solidFill>
            <a:ln>
              <a:solidFill>
                <a:schemeClr val="bg1"/>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fr-FR" sz="1400" dirty="0" smtClean="0">
                  <a:solidFill>
                    <a:srgbClr val="3E3E3E"/>
                  </a:solidFill>
                  <a:latin typeface="KyivType Sans2" panose="00000500000000000000" pitchFamily="50" charset="0"/>
                  <a:ea typeface="Roboto" panose="02000000000000000000" pitchFamily="2" charset="0"/>
                </a:rPr>
                <a:t>Universal product</a:t>
              </a:r>
              <a:endParaRPr lang="fr-FR" sz="1400" dirty="0">
                <a:solidFill>
                  <a:srgbClr val="3E3E3E"/>
                </a:solidFill>
                <a:latin typeface="KyivType Sans2" panose="00000500000000000000" pitchFamily="50" charset="0"/>
                <a:ea typeface="Roboto" panose="02000000000000000000" pitchFamily="2" charset="0"/>
              </a:endParaRPr>
            </a:p>
          </p:txBody>
        </p:sp>
        <p:pic>
          <p:nvPicPr>
            <p:cNvPr id="40" name="Image 39"/>
            <p:cNvPicPr>
              <a:picLocks noChangeAspect="1"/>
            </p:cNvPicPr>
            <p:nvPr/>
          </p:nvPicPr>
          <p:blipFill rotWithShape="1">
            <a:blip r:embed="rId4"/>
            <a:srcRect l="34721" t="74671" r="58967" b="16489"/>
            <a:stretch/>
          </p:blipFill>
          <p:spPr>
            <a:xfrm>
              <a:off x="4139821" y="3277520"/>
              <a:ext cx="1114661" cy="1040841"/>
            </a:xfrm>
            <a:prstGeom prst="ellipse">
              <a:avLst/>
            </a:prstGeom>
            <a:solidFill>
              <a:schemeClr val="bg1"/>
            </a:solidFill>
            <a:ln>
              <a:solidFill>
                <a:schemeClr val="bg1"/>
              </a:solidFill>
            </a:ln>
            <a:effectLst>
              <a:softEdge rad="112500"/>
            </a:effectLst>
          </p:spPr>
        </p:pic>
      </p:grpSp>
      <p:grpSp>
        <p:nvGrpSpPr>
          <p:cNvPr id="41" name="Groupe 40"/>
          <p:cNvGrpSpPr/>
          <p:nvPr/>
        </p:nvGrpSpPr>
        <p:grpSpPr>
          <a:xfrm>
            <a:off x="4478032" y="2679787"/>
            <a:ext cx="5070412" cy="951630"/>
            <a:chOff x="4139821" y="3277520"/>
            <a:chExt cx="5396660" cy="1040841"/>
          </a:xfrm>
        </p:grpSpPr>
        <p:sp>
          <p:nvSpPr>
            <p:cNvPr id="42" name="Organigramme : Terminateur 41"/>
            <p:cNvSpPr/>
            <p:nvPr/>
          </p:nvSpPr>
          <p:spPr>
            <a:xfrm>
              <a:off x="4279965" y="3379300"/>
              <a:ext cx="5256516" cy="837282"/>
            </a:xfrm>
            <a:prstGeom prst="flowChartTerminator">
              <a:avLst/>
            </a:prstGeom>
            <a:solidFill>
              <a:schemeClr val="bg1"/>
            </a:solidFill>
            <a:ln>
              <a:solidFill>
                <a:schemeClr val="bg1"/>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fr-FR" sz="1400" dirty="0">
                  <a:solidFill>
                    <a:srgbClr val="3E3E3E"/>
                  </a:solidFill>
                  <a:latin typeface="KyivType Sans2" panose="00000500000000000000" pitchFamily="50" charset="0"/>
                  <a:ea typeface="Roboto" panose="02000000000000000000" pitchFamily="2" charset="0"/>
                </a:rPr>
                <a:t>95% </a:t>
              </a:r>
            </a:p>
            <a:p>
              <a:pPr algn="ctr">
                <a:defRPr/>
              </a:pPr>
              <a:r>
                <a:rPr lang="fr-FR" sz="1400" dirty="0">
                  <a:solidFill>
                    <a:srgbClr val="3E3E3E"/>
                  </a:solidFill>
                  <a:latin typeface="KyivType Sans2" panose="00000500000000000000" pitchFamily="50" charset="0"/>
                  <a:ea typeface="Roboto" panose="02000000000000000000" pitchFamily="2" charset="0"/>
                </a:rPr>
                <a:t>    </a:t>
              </a:r>
              <a:r>
                <a:rPr lang="fr-FR" sz="1400" dirty="0" smtClean="0">
                  <a:solidFill>
                    <a:srgbClr val="3E3E3E"/>
                  </a:solidFill>
                  <a:latin typeface="KyivType Sans2" panose="00000500000000000000" pitchFamily="50" charset="0"/>
                  <a:ea typeface="Roboto" panose="02000000000000000000" pitchFamily="2" charset="0"/>
                </a:rPr>
                <a:t>of ingredients </a:t>
              </a:r>
              <a:r>
                <a:rPr lang="fr-FR" sz="1400" dirty="0">
                  <a:solidFill>
                    <a:srgbClr val="3E3E3E"/>
                  </a:solidFill>
                  <a:latin typeface="KyivType Sans2" panose="00000500000000000000" pitchFamily="50" charset="0"/>
                  <a:ea typeface="Roboto" panose="02000000000000000000" pitchFamily="2" charset="0"/>
                </a:rPr>
                <a:t>of natural origin, </a:t>
              </a:r>
            </a:p>
            <a:p>
              <a:pPr algn="ctr">
                <a:defRPr/>
              </a:pPr>
              <a:r>
                <a:rPr lang="fr-FR" sz="1400" dirty="0" err="1">
                  <a:solidFill>
                    <a:srgbClr val="3E3E3E"/>
                  </a:solidFill>
                  <a:latin typeface="KyivType Sans2" panose="00000500000000000000" pitchFamily="50" charset="0"/>
                  <a:ea typeface="Roboto" panose="02000000000000000000" pitchFamily="2" charset="0"/>
                </a:rPr>
                <a:t>Vegan</a:t>
              </a:r>
              <a:r>
                <a:rPr lang="fr-FR" sz="1400" dirty="0">
                  <a:solidFill>
                    <a:srgbClr val="3E3E3E"/>
                  </a:solidFill>
                  <a:latin typeface="KyivType Sans2" panose="00000500000000000000" pitchFamily="50" charset="0"/>
                  <a:ea typeface="Roboto" panose="02000000000000000000" pitchFamily="2" charset="0"/>
                </a:rPr>
                <a:t>, gluten free</a:t>
              </a:r>
            </a:p>
          </p:txBody>
        </p:sp>
        <p:pic>
          <p:nvPicPr>
            <p:cNvPr id="43" name="Image 42"/>
            <p:cNvPicPr>
              <a:picLocks noChangeAspect="1"/>
            </p:cNvPicPr>
            <p:nvPr/>
          </p:nvPicPr>
          <p:blipFill rotWithShape="1">
            <a:blip r:embed="rId4"/>
            <a:srcRect l="34721" t="74671" r="58967" b="16489"/>
            <a:stretch/>
          </p:blipFill>
          <p:spPr>
            <a:xfrm>
              <a:off x="4139821" y="3277520"/>
              <a:ext cx="1114661" cy="1040841"/>
            </a:xfrm>
            <a:prstGeom prst="ellipse">
              <a:avLst/>
            </a:prstGeom>
            <a:solidFill>
              <a:schemeClr val="bg1"/>
            </a:solidFill>
            <a:ln>
              <a:solidFill>
                <a:schemeClr val="bg1"/>
              </a:solidFill>
            </a:ln>
            <a:effectLst>
              <a:softEdge rad="112500"/>
            </a:effectLst>
          </p:spPr>
        </p:pic>
      </p:grpSp>
      <p:grpSp>
        <p:nvGrpSpPr>
          <p:cNvPr id="44" name="Groupe 43"/>
          <p:cNvGrpSpPr/>
          <p:nvPr/>
        </p:nvGrpSpPr>
        <p:grpSpPr>
          <a:xfrm>
            <a:off x="4478032" y="3561193"/>
            <a:ext cx="5070411" cy="951630"/>
            <a:chOff x="4139821" y="3277520"/>
            <a:chExt cx="5396659" cy="1040841"/>
          </a:xfrm>
        </p:grpSpPr>
        <p:sp>
          <p:nvSpPr>
            <p:cNvPr id="45" name="Organigramme : Terminateur 44"/>
            <p:cNvSpPr/>
            <p:nvPr/>
          </p:nvSpPr>
          <p:spPr>
            <a:xfrm>
              <a:off x="4279965" y="3379300"/>
              <a:ext cx="5256515" cy="837282"/>
            </a:xfrm>
            <a:prstGeom prst="flowChartTerminator">
              <a:avLst/>
            </a:prstGeom>
            <a:solidFill>
              <a:schemeClr val="bg1"/>
            </a:solidFill>
            <a:ln>
              <a:solidFill>
                <a:schemeClr val="bg1"/>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fr-FR" sz="1400" dirty="0" smtClean="0">
                  <a:solidFill>
                    <a:srgbClr val="3E3E3E"/>
                  </a:solidFill>
                  <a:latin typeface="KyivType Sans2" panose="00000500000000000000" pitchFamily="50" charset="0"/>
                  <a:ea typeface="Roboto" panose="02000000000000000000" pitchFamily="2" charset="0"/>
                </a:rPr>
                <a:t> Purifying, cleansing: Ichtyol</a:t>
              </a:r>
            </a:p>
            <a:p>
              <a:pPr lvl="0" algn="ctr">
                <a:defRPr/>
              </a:pPr>
              <a:r>
                <a:rPr lang="fr-FR" sz="1400" dirty="0" smtClean="0">
                  <a:solidFill>
                    <a:srgbClr val="3E3E3E"/>
                  </a:solidFill>
                  <a:latin typeface="KyivType Sans2" panose="00000500000000000000" pitchFamily="50" charset="0"/>
                  <a:ea typeface="Roboto" panose="02000000000000000000" pitchFamily="2" charset="0"/>
                </a:rPr>
                <a:t>Soothing: calendula, </a:t>
              </a:r>
              <a:r>
                <a:rPr lang="fr-FR" sz="1400" dirty="0" err="1" smtClean="0">
                  <a:solidFill>
                    <a:srgbClr val="3E3E3E"/>
                  </a:solidFill>
                  <a:latin typeface="KyivType Sans2" panose="00000500000000000000" pitchFamily="50" charset="0"/>
                  <a:ea typeface="Roboto" panose="02000000000000000000" pitchFamily="2" charset="0"/>
                </a:rPr>
                <a:t>bisabolol</a:t>
              </a:r>
              <a:endParaRPr lang="fr-FR" sz="1400" dirty="0">
                <a:solidFill>
                  <a:srgbClr val="3E3E3E"/>
                </a:solidFill>
                <a:latin typeface="KyivType Sans2" panose="00000500000000000000" pitchFamily="50" charset="0"/>
                <a:ea typeface="Roboto" panose="02000000000000000000" pitchFamily="2" charset="0"/>
              </a:endParaRPr>
            </a:p>
          </p:txBody>
        </p:sp>
        <p:pic>
          <p:nvPicPr>
            <p:cNvPr id="46" name="Image 45"/>
            <p:cNvPicPr>
              <a:picLocks noChangeAspect="1"/>
            </p:cNvPicPr>
            <p:nvPr/>
          </p:nvPicPr>
          <p:blipFill rotWithShape="1">
            <a:blip r:embed="rId4"/>
            <a:srcRect l="34721" t="74671" r="58967" b="16489"/>
            <a:stretch/>
          </p:blipFill>
          <p:spPr>
            <a:xfrm>
              <a:off x="4139821" y="3277520"/>
              <a:ext cx="1114661" cy="1040841"/>
            </a:xfrm>
            <a:prstGeom prst="ellipse">
              <a:avLst/>
            </a:prstGeom>
            <a:solidFill>
              <a:schemeClr val="bg1"/>
            </a:solidFill>
            <a:ln>
              <a:solidFill>
                <a:schemeClr val="bg1"/>
              </a:solidFill>
            </a:ln>
            <a:effectLst>
              <a:softEdge rad="112500"/>
            </a:effectLst>
          </p:spPr>
        </p:pic>
      </p:grpSp>
      <p:grpSp>
        <p:nvGrpSpPr>
          <p:cNvPr id="47" name="Groupe 46"/>
          <p:cNvGrpSpPr/>
          <p:nvPr/>
        </p:nvGrpSpPr>
        <p:grpSpPr>
          <a:xfrm>
            <a:off x="4478032" y="5278341"/>
            <a:ext cx="5070410" cy="951630"/>
            <a:chOff x="4139821" y="3277520"/>
            <a:chExt cx="5396657" cy="1040841"/>
          </a:xfrm>
        </p:grpSpPr>
        <p:sp>
          <p:nvSpPr>
            <p:cNvPr id="48" name="Organigramme : Terminateur 47"/>
            <p:cNvSpPr/>
            <p:nvPr/>
          </p:nvSpPr>
          <p:spPr>
            <a:xfrm>
              <a:off x="4279964" y="3379300"/>
              <a:ext cx="5256514" cy="837282"/>
            </a:xfrm>
            <a:prstGeom prst="flowChartTerminator">
              <a:avLst/>
            </a:prstGeom>
            <a:solidFill>
              <a:schemeClr val="bg1"/>
            </a:solidFill>
            <a:ln>
              <a:solidFill>
                <a:schemeClr val="bg1"/>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fr-FR" sz="1400" dirty="0">
                  <a:solidFill>
                    <a:srgbClr val="3E3E3E"/>
                  </a:solidFill>
                  <a:latin typeface="KyivType Sans2" panose="00000500000000000000" pitchFamily="50" charset="0"/>
                  <a:ea typeface="Roboto" panose="02000000000000000000" pitchFamily="2" charset="0"/>
                </a:rPr>
                <a:t>FSC case without </a:t>
              </a:r>
              <a:r>
                <a:rPr lang="fr-FR" sz="1400" dirty="0" smtClean="0">
                  <a:solidFill>
                    <a:srgbClr val="3E3E3E"/>
                  </a:solidFill>
                  <a:latin typeface="KyivType Sans2" panose="00000500000000000000" pitchFamily="50" charset="0"/>
                  <a:ea typeface="Roboto" panose="02000000000000000000" pitchFamily="2" charset="0"/>
                </a:rPr>
                <a:t>instructions,</a:t>
              </a:r>
            </a:p>
            <a:p>
              <a:pPr lvl="0" algn="ctr">
                <a:defRPr/>
              </a:pPr>
              <a:r>
                <a:rPr lang="fr-FR" sz="1400" dirty="0" smtClean="0">
                  <a:solidFill>
                    <a:srgbClr val="3E3E3E"/>
                  </a:solidFill>
                  <a:latin typeface="KyivType Sans2" panose="00000500000000000000" pitchFamily="50" charset="0"/>
                  <a:ea typeface="Roboto" panose="02000000000000000000" pitchFamily="2" charset="0"/>
                </a:rPr>
                <a:t>    recyclable </a:t>
              </a:r>
              <a:r>
                <a:rPr lang="fr-FR" sz="1400" dirty="0">
                  <a:solidFill>
                    <a:srgbClr val="3E3E3E"/>
                  </a:solidFill>
                  <a:latin typeface="KyivType Sans2" panose="00000500000000000000" pitchFamily="50" charset="0"/>
                  <a:ea typeface="Roboto" panose="02000000000000000000" pitchFamily="2" charset="0"/>
                </a:rPr>
                <a:t>glass </a:t>
              </a:r>
              <a:r>
                <a:rPr lang="fr-FR" sz="1400" dirty="0" smtClean="0">
                  <a:solidFill>
                    <a:srgbClr val="3E3E3E"/>
                  </a:solidFill>
                  <a:latin typeface="KyivType Sans2" panose="00000500000000000000" pitchFamily="50" charset="0"/>
                  <a:ea typeface="Roboto" panose="02000000000000000000" pitchFamily="2" charset="0"/>
                </a:rPr>
                <a:t>bottle</a:t>
              </a:r>
              <a:r>
                <a:rPr lang="fr-FR" sz="1400" dirty="0">
                  <a:solidFill>
                    <a:srgbClr val="3E3E3E"/>
                  </a:solidFill>
                  <a:latin typeface="KyivType Sans2" panose="00000500000000000000" pitchFamily="50" charset="0"/>
                  <a:ea typeface="Roboto" panose="02000000000000000000" pitchFamily="2" charset="0"/>
                </a:rPr>
                <a:t>, </a:t>
              </a:r>
              <a:r>
                <a:rPr lang="fr-FR" sz="1400" dirty="0" smtClean="0">
                  <a:solidFill>
                    <a:srgbClr val="3E3E3E"/>
                  </a:solidFill>
                  <a:latin typeface="KyivType Sans2" panose="00000500000000000000" pitchFamily="50" charset="0"/>
                  <a:ea typeface="Roboto" panose="02000000000000000000" pitchFamily="2" charset="0"/>
                </a:rPr>
                <a:t>ball</a:t>
              </a:r>
            </a:p>
            <a:p>
              <a:pPr lvl="0" algn="ctr">
                <a:defRPr/>
              </a:pPr>
              <a:r>
                <a:rPr lang="fr-FR" sz="1400" dirty="0">
                  <a:solidFill>
                    <a:srgbClr val="3E3E3E"/>
                  </a:solidFill>
                  <a:latin typeface="KyivType Sans2" panose="00000500000000000000" pitchFamily="50" charset="0"/>
                  <a:ea typeface="Roboto" panose="02000000000000000000" pitchFamily="2" charset="0"/>
                </a:rPr>
                <a:t>   stainless steel medical guard</a:t>
              </a:r>
            </a:p>
          </p:txBody>
        </p:sp>
        <p:pic>
          <p:nvPicPr>
            <p:cNvPr id="49" name="Image 48"/>
            <p:cNvPicPr>
              <a:picLocks noChangeAspect="1"/>
            </p:cNvPicPr>
            <p:nvPr/>
          </p:nvPicPr>
          <p:blipFill rotWithShape="1">
            <a:blip r:embed="rId4"/>
            <a:srcRect l="34721" t="74671" r="58967" b="16489"/>
            <a:stretch/>
          </p:blipFill>
          <p:spPr>
            <a:xfrm>
              <a:off x="4139821" y="3277520"/>
              <a:ext cx="1114661" cy="1040841"/>
            </a:xfrm>
            <a:prstGeom prst="ellipse">
              <a:avLst/>
            </a:prstGeom>
            <a:solidFill>
              <a:schemeClr val="bg1"/>
            </a:solidFill>
            <a:ln>
              <a:solidFill>
                <a:schemeClr val="bg1"/>
              </a:solidFill>
            </a:ln>
            <a:effectLst>
              <a:softEdge rad="112500"/>
            </a:effectLst>
          </p:spPr>
        </p:pic>
      </p:grpSp>
    </p:spTree>
    <p:extLst>
      <p:ext uri="{BB962C8B-B14F-4D97-AF65-F5344CB8AC3E}">
        <p14:creationId xmlns:p14="http://schemas.microsoft.com/office/powerpoint/2010/main" val="305446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fade">
                                      <p:cBhvr>
                                        <p:cTn id="12" dur="500"/>
                                        <p:tgtEl>
                                          <p:spTgt spid="3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fade">
                                      <p:cBhvr>
                                        <p:cTn id="17" dur="500"/>
                                        <p:tgtEl>
                                          <p:spTgt spid="4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4"/>
                                        </p:tgtEl>
                                        <p:attrNameLst>
                                          <p:attrName>style.visibility</p:attrName>
                                        </p:attrNameLst>
                                      </p:cBhvr>
                                      <p:to>
                                        <p:strVal val="visible"/>
                                      </p:to>
                                    </p:set>
                                    <p:animEffect transition="in" filter="fade">
                                      <p:cBhvr>
                                        <p:cTn id="22" dur="500"/>
                                        <p:tgtEl>
                                          <p:spTgt spid="4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500"/>
                                        <p:tgtEl>
                                          <p:spTgt spid="2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7"/>
                                        </p:tgtEl>
                                        <p:attrNameLst>
                                          <p:attrName>style.visibility</p:attrName>
                                        </p:attrNameLst>
                                      </p:cBhvr>
                                      <p:to>
                                        <p:strVal val="visible"/>
                                      </p:to>
                                    </p:set>
                                    <p:animEffect transition="in" filter="fade">
                                      <p:cBhvr>
                                        <p:cTn id="32"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latin typeface="KyivType Sans2" panose="00000500000000000000" charset="0"/>
              </a:rPr>
              <a:t>Let's play! </a:t>
            </a:r>
            <a:endParaRPr lang="fr-FR" dirty="0"/>
          </a:p>
        </p:txBody>
      </p:sp>
    </p:spTree>
    <p:extLst>
      <p:ext uri="{BB962C8B-B14F-4D97-AF65-F5344CB8AC3E}">
        <p14:creationId xmlns:p14="http://schemas.microsoft.com/office/powerpoint/2010/main" val="275360884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95534" y="0"/>
            <a:ext cx="12287535" cy="6858000"/>
          </a:xfrm>
          <a:prstGeom prst="rect">
            <a:avLst/>
          </a:prstGeom>
          <a:solidFill>
            <a:srgbClr val="FCC4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Rectangle 1"/>
          <p:cNvSpPr/>
          <p:nvPr/>
        </p:nvSpPr>
        <p:spPr>
          <a:xfrm>
            <a:off x="382137" y="586854"/>
            <a:ext cx="11450472" cy="5636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Titre 2"/>
          <p:cNvSpPr txBox="1">
            <a:spLocks/>
          </p:cNvSpPr>
          <p:nvPr/>
        </p:nvSpPr>
        <p:spPr>
          <a:xfrm>
            <a:off x="834788" y="295312"/>
            <a:ext cx="10522424" cy="700974"/>
          </a:xfrm>
          <a:prstGeom prst="rect">
            <a:avLst/>
          </a:prstGeom>
        </p:spPr>
        <p:txBody>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fr-FR" sz="4800" b="0" i="0" u="none" strike="noStrike" kern="1200" cap="none" spc="0" normalizeH="0" baseline="0" noProof="0" dirty="0">
              <a:ln>
                <a:noFill/>
              </a:ln>
              <a:solidFill>
                <a:srgbClr val="3E3E3E"/>
              </a:solidFill>
              <a:effectLst/>
              <a:uLnTx/>
              <a:uFillTx/>
              <a:latin typeface="KyivType Sans2" panose="00000500000000000000" pitchFamily="50" charset="0"/>
              <a:ea typeface="+mj-ea"/>
              <a:cs typeface="+mj-cs"/>
            </a:endParaRPr>
          </a:p>
        </p:txBody>
      </p:sp>
      <p:pic>
        <p:nvPicPr>
          <p:cNvPr id="15" name="Imag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53100" y="6172200"/>
            <a:ext cx="685800" cy="685800"/>
          </a:xfrm>
          <a:prstGeom prst="rect">
            <a:avLst/>
          </a:prstGeom>
        </p:spPr>
      </p:pic>
      <p:sp>
        <p:nvSpPr>
          <p:cNvPr id="18" name="Rectangle 17"/>
          <p:cNvSpPr/>
          <p:nvPr/>
        </p:nvSpPr>
        <p:spPr>
          <a:xfrm>
            <a:off x="861920" y="1671033"/>
            <a:ext cx="10502283" cy="997196"/>
          </a:xfrm>
          <a:prstGeom prst="rect">
            <a:avLst/>
          </a:prstGeom>
        </p:spPr>
        <p:txBody>
          <a:bodyPr wrap="square">
            <a:spAutoFit/>
          </a:bodyPr>
          <a:lstStyle/>
          <a:p>
            <a:pPr lvl="0" algn="ctr">
              <a:lnSpc>
                <a:spcPct val="105000"/>
              </a:lnSpc>
            </a:pPr>
            <a:r>
              <a:rPr kumimoji="0" lang="fr-FR" sz="2800" b="1" i="0" u="none" strike="noStrike" kern="1200" spc="0" normalizeH="0" baseline="0" noProof="0" dirty="0" smtClean="0">
                <a:ln>
                  <a:noFill/>
                </a:ln>
                <a:solidFill>
                  <a:srgbClr val="FCC496"/>
                </a:solidFill>
                <a:effectLst/>
                <a:uLnTx/>
                <a:uFillTx/>
                <a:latin typeface="KyivType Sans2" panose="00000500000000000000" charset="0"/>
                <a:ea typeface="Roboto" panose="02000000000000000000" pitchFamily="2" charset="0"/>
                <a:cs typeface="+mn-cs"/>
              </a:rPr>
              <a:t>Why didn't you </a:t>
            </a:r>
            <a:r>
              <a:rPr kumimoji="0" lang="fr-FR" sz="2800" b="1" i="0" u="none" strike="noStrike" kern="1200" spc="0" normalizeH="0" noProof="0" dirty="0" smtClean="0">
                <a:ln>
                  <a:noFill/>
                </a:ln>
                <a:solidFill>
                  <a:srgbClr val="FCC496"/>
                </a:solidFill>
                <a:effectLst/>
                <a:uLnTx/>
                <a:uFillTx/>
                <a:latin typeface="KyivType Sans2" panose="00000500000000000000" charset="0"/>
                <a:ea typeface="Roboto" panose="02000000000000000000" pitchFamily="2" charset="0"/>
                <a:cs typeface="+mn-cs"/>
              </a:rPr>
              <a:t>keep </a:t>
            </a:r>
          </a:p>
          <a:p>
            <a:pPr lvl="0" algn="ctr">
              <a:lnSpc>
                <a:spcPct val="105000"/>
              </a:lnSpc>
            </a:pPr>
            <a:r>
              <a:rPr kumimoji="0" lang="fr-FR" sz="2800" b="1" i="0" u="none" strike="noStrike" kern="1200" spc="0" normalizeH="0" noProof="0" dirty="0" smtClean="0">
                <a:ln>
                  <a:noFill/>
                </a:ln>
                <a:solidFill>
                  <a:srgbClr val="FCC496"/>
                </a:solidFill>
                <a:effectLst/>
                <a:uLnTx/>
                <a:uFillTx/>
                <a:latin typeface="KyivType Sans2" panose="00000500000000000000" charset="0"/>
                <a:ea typeface="Roboto" panose="02000000000000000000" pitchFamily="2" charset="0"/>
                <a:cs typeface="+mn-cs"/>
              </a:rPr>
              <a:t>the same name as </a:t>
            </a:r>
            <a:r>
              <a:rPr lang="fr-FR" sz="2800" b="1" cap="small" dirty="0" smtClean="0">
                <a:solidFill>
                  <a:srgbClr val="FCC496"/>
                </a:solidFill>
                <a:latin typeface="KyivType Sans2" panose="00000500000000000000" charset="0"/>
                <a:ea typeface="Roboto" panose="02000000000000000000" pitchFamily="2" charset="0"/>
              </a:rPr>
              <a:t>Juvenil?</a:t>
            </a:r>
            <a:endParaRPr kumimoji="0" lang="fr-FR" sz="2800" b="1" i="0" u="none" strike="noStrike" kern="1200" spc="0" normalizeH="0" baseline="0" noProof="0" dirty="0" smtClean="0">
              <a:ln>
                <a:noFill/>
              </a:ln>
              <a:solidFill>
                <a:srgbClr val="FCC496"/>
              </a:solidFill>
              <a:effectLst/>
              <a:uLnTx/>
              <a:uFillTx/>
              <a:latin typeface="KyivType Sans2" panose="00000500000000000000" charset="0"/>
              <a:ea typeface="Roboto" panose="02000000000000000000" pitchFamily="2" charset="0"/>
            </a:endParaRPr>
          </a:p>
        </p:txBody>
      </p:sp>
      <p:sp>
        <p:nvSpPr>
          <p:cNvPr id="19" name="Rectangle 18"/>
          <p:cNvSpPr/>
          <p:nvPr/>
        </p:nvSpPr>
        <p:spPr>
          <a:xfrm>
            <a:off x="1364344" y="3407910"/>
            <a:ext cx="9451437" cy="1336263"/>
          </a:xfrm>
          <a:prstGeom prst="rect">
            <a:avLst/>
          </a:prstGeom>
          <a:ln w="28575">
            <a:solidFill>
              <a:schemeClr val="tx1"/>
            </a:solidFill>
          </a:ln>
        </p:spPr>
        <p:txBody>
          <a:bodyPr wrap="square">
            <a:spAutoFit/>
          </a:bodyPr>
          <a:lstStyle/>
          <a:p>
            <a:pPr marL="12700" marR="5080" indent="-161925" algn="ctr">
              <a:spcBef>
                <a:spcPts val="105"/>
              </a:spcBef>
            </a:pPr>
            <a:r>
              <a:rPr lang="fr-FR" sz="2000" spc="50" dirty="0">
                <a:solidFill>
                  <a:srgbClr val="3E3E3E"/>
                </a:solidFill>
                <a:latin typeface="Roboto Light" panose="02000000000000000000" pitchFamily="2" charset="0"/>
                <a:ea typeface="Roboto Light" panose="02000000000000000000" pitchFamily="2" charset="0"/>
                <a:cs typeface="Roboto Mono"/>
              </a:rPr>
              <a:t>The name </a:t>
            </a:r>
            <a:r>
              <a:rPr lang="fr-FR" sz="2000" b="1" cap="small" dirty="0">
                <a:solidFill>
                  <a:srgbClr val="FCC496"/>
                </a:solidFill>
                <a:latin typeface="KyivType Sans2" panose="00000500000000000000" charset="0"/>
                <a:ea typeface="Roboto" panose="02000000000000000000" pitchFamily="2" charset="0"/>
              </a:rPr>
              <a:t>Juvenil </a:t>
            </a:r>
            <a:r>
              <a:rPr lang="fr-FR" sz="2000" spc="50" dirty="0" smtClean="0">
                <a:solidFill>
                  <a:srgbClr val="3E3E3E"/>
                </a:solidFill>
                <a:latin typeface="Roboto Light" panose="02000000000000000000" pitchFamily="2" charset="0"/>
                <a:ea typeface="Roboto Light" panose="02000000000000000000" pitchFamily="2" charset="0"/>
                <a:cs typeface="Roboto Mono"/>
              </a:rPr>
              <a:t>is </a:t>
            </a:r>
            <a:r>
              <a:rPr lang="fr-FR" sz="2000" spc="50" dirty="0">
                <a:solidFill>
                  <a:srgbClr val="3E3E3E"/>
                </a:solidFill>
                <a:latin typeface="Roboto Light" panose="02000000000000000000" pitchFamily="2" charset="0"/>
                <a:ea typeface="Roboto Light" panose="02000000000000000000" pitchFamily="2" charset="0"/>
                <a:cs typeface="Roboto Mono"/>
              </a:rPr>
              <a:t>quite segmenting.</a:t>
            </a:r>
          </a:p>
          <a:p>
            <a:pPr marL="12700" marR="5080" indent="-161925" algn="ctr">
              <a:spcBef>
                <a:spcPts val="105"/>
              </a:spcBef>
            </a:pPr>
            <a:r>
              <a:rPr lang="fr-FR" sz="2000" spc="50" dirty="0">
                <a:solidFill>
                  <a:srgbClr val="3E3E3E"/>
                </a:solidFill>
                <a:latin typeface="Roboto Light" panose="02000000000000000000" pitchFamily="2" charset="0"/>
                <a:ea typeface="Roboto Light" panose="02000000000000000000" pitchFamily="2" charset="0"/>
                <a:cs typeface="Roboto Mono"/>
              </a:rPr>
              <a:t>The objective with </a:t>
            </a:r>
            <a:r>
              <a:rPr lang="fr-FR" sz="2000" b="1" cap="small" dirty="0">
                <a:solidFill>
                  <a:srgbClr val="FCC496"/>
                </a:solidFill>
                <a:latin typeface="KyivType Sans2" panose="00000500000000000000" charset="0"/>
                <a:ea typeface="Roboto" panose="02000000000000000000" pitchFamily="2" charset="0"/>
              </a:rPr>
              <a:t>Sos spot </a:t>
            </a:r>
            <a:r>
              <a:rPr lang="fr-FR" sz="2000" b="1" dirty="0">
                <a:solidFill>
                  <a:srgbClr val="FCC496"/>
                </a:solidFill>
                <a:latin typeface="KyivType Sans2" panose="00000500000000000000" charset="0"/>
                <a:ea typeface="Roboto" panose="02000000000000000000" pitchFamily="2" charset="0"/>
              </a:rPr>
              <a:t>roll-on </a:t>
            </a:r>
            <a:r>
              <a:rPr lang="fr-FR" sz="2000" spc="50" dirty="0" smtClean="0">
                <a:solidFill>
                  <a:srgbClr val="3E3E3E"/>
                </a:solidFill>
                <a:latin typeface="Roboto Light" panose="02000000000000000000" pitchFamily="2" charset="0"/>
                <a:ea typeface="Roboto Light" panose="02000000000000000000" pitchFamily="2" charset="0"/>
                <a:cs typeface="Roboto Mono"/>
              </a:rPr>
              <a:t>is to </a:t>
            </a:r>
            <a:r>
              <a:rPr lang="fr-FR" sz="2000" spc="50" dirty="0">
                <a:solidFill>
                  <a:srgbClr val="3E3E3E"/>
                </a:solidFill>
                <a:latin typeface="Roboto Light" panose="02000000000000000000" pitchFamily="2" charset="0"/>
                <a:ea typeface="Roboto Light" panose="02000000000000000000" pitchFamily="2" charset="0"/>
                <a:cs typeface="Roboto Mono"/>
              </a:rPr>
              <a:t>reach a wider target </a:t>
            </a:r>
            <a:r>
              <a:rPr lang="fr-FR" sz="2000" spc="50" dirty="0" smtClean="0">
                <a:solidFill>
                  <a:srgbClr val="3E3E3E"/>
                </a:solidFill>
                <a:latin typeface="Roboto Light" panose="02000000000000000000" pitchFamily="2" charset="0"/>
                <a:ea typeface="Roboto Light" panose="02000000000000000000" pitchFamily="2" charset="0"/>
                <a:cs typeface="Roboto Mono"/>
              </a:rPr>
              <a:t>(men</a:t>
            </a:r>
            <a:r>
              <a:rPr lang="fr-FR" sz="2000" spc="50" dirty="0">
                <a:solidFill>
                  <a:srgbClr val="3E3E3E"/>
                </a:solidFill>
                <a:latin typeface="Roboto Light" panose="02000000000000000000" pitchFamily="2" charset="0"/>
                <a:ea typeface="Roboto Light" panose="02000000000000000000" pitchFamily="2" charset="0"/>
                <a:cs typeface="Roboto Mono"/>
              </a:rPr>
              <a:t>, </a:t>
            </a:r>
            <a:r>
              <a:rPr lang="fr-FR" sz="2000" spc="50" dirty="0" smtClean="0">
                <a:solidFill>
                  <a:srgbClr val="3E3E3E"/>
                </a:solidFill>
                <a:latin typeface="Roboto Light" panose="02000000000000000000" pitchFamily="2" charset="0"/>
                <a:ea typeface="Roboto Light" panose="02000000000000000000" pitchFamily="2" charset="0"/>
                <a:cs typeface="Roboto Mono"/>
              </a:rPr>
              <a:t>women, </a:t>
            </a:r>
            <a:r>
              <a:rPr lang="fr-FR" sz="2000" spc="50" dirty="0">
                <a:solidFill>
                  <a:srgbClr val="3E3E3E"/>
                </a:solidFill>
                <a:latin typeface="Roboto Light" panose="02000000000000000000" pitchFamily="2" charset="0"/>
                <a:ea typeface="Roboto Light" panose="02000000000000000000" pitchFamily="2" charset="0"/>
                <a:cs typeface="Roboto Mono"/>
              </a:rPr>
              <a:t>of all </a:t>
            </a:r>
            <a:r>
              <a:rPr lang="fr-FR" sz="2000" spc="50" dirty="0" smtClean="0">
                <a:solidFill>
                  <a:srgbClr val="3E3E3E"/>
                </a:solidFill>
                <a:latin typeface="Roboto Light" panose="02000000000000000000" pitchFamily="2" charset="0"/>
                <a:ea typeface="Roboto Light" panose="02000000000000000000" pitchFamily="2" charset="0"/>
                <a:cs typeface="Roboto Mono"/>
              </a:rPr>
              <a:t>ages) </a:t>
            </a:r>
            <a:r>
              <a:rPr lang="fr-FR" sz="2000" spc="50" dirty="0">
                <a:solidFill>
                  <a:srgbClr val="3E3E3E"/>
                </a:solidFill>
                <a:latin typeface="Roboto Light" panose="02000000000000000000" pitchFamily="2" charset="0"/>
                <a:ea typeface="Roboto Light" panose="02000000000000000000" pitchFamily="2" charset="0"/>
                <a:cs typeface="Roboto Mono"/>
              </a:rPr>
              <a:t>since acne does not only concern teenagers but all individuals throughout their lives.</a:t>
            </a:r>
          </a:p>
        </p:txBody>
      </p:sp>
    </p:spTree>
    <p:extLst>
      <p:ext uri="{BB962C8B-B14F-4D97-AF65-F5344CB8AC3E}">
        <p14:creationId xmlns:p14="http://schemas.microsoft.com/office/powerpoint/2010/main" val="3022642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95534" y="0"/>
            <a:ext cx="12287535" cy="6858000"/>
          </a:xfrm>
          <a:prstGeom prst="rect">
            <a:avLst/>
          </a:prstGeom>
          <a:solidFill>
            <a:srgbClr val="FCC4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Rectangle 1"/>
          <p:cNvSpPr/>
          <p:nvPr/>
        </p:nvSpPr>
        <p:spPr>
          <a:xfrm>
            <a:off x="382137" y="586854"/>
            <a:ext cx="11450472" cy="5636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Titre 2"/>
          <p:cNvSpPr txBox="1">
            <a:spLocks/>
          </p:cNvSpPr>
          <p:nvPr/>
        </p:nvSpPr>
        <p:spPr>
          <a:xfrm>
            <a:off x="834788" y="295312"/>
            <a:ext cx="10522424" cy="700974"/>
          </a:xfrm>
          <a:prstGeom prst="rect">
            <a:avLst/>
          </a:prstGeom>
        </p:spPr>
        <p:txBody>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fr-FR" sz="4800" b="0" i="0" u="none" strike="noStrike" kern="1200" cap="none" spc="0" normalizeH="0" baseline="0" noProof="0" dirty="0">
              <a:ln>
                <a:noFill/>
              </a:ln>
              <a:solidFill>
                <a:srgbClr val="3E3E3E"/>
              </a:solidFill>
              <a:effectLst/>
              <a:uLnTx/>
              <a:uFillTx/>
              <a:latin typeface="KyivType Sans2" panose="00000500000000000000" pitchFamily="50" charset="0"/>
              <a:ea typeface="+mj-ea"/>
              <a:cs typeface="+mj-cs"/>
            </a:endParaRPr>
          </a:p>
        </p:txBody>
      </p:sp>
      <p:pic>
        <p:nvPicPr>
          <p:cNvPr id="15" name="Imag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53100" y="6172200"/>
            <a:ext cx="685800" cy="685800"/>
          </a:xfrm>
          <a:prstGeom prst="rect">
            <a:avLst/>
          </a:prstGeom>
        </p:spPr>
      </p:pic>
      <p:sp>
        <p:nvSpPr>
          <p:cNvPr id="8" name="Rectangle 7"/>
          <p:cNvSpPr/>
          <p:nvPr/>
        </p:nvSpPr>
        <p:spPr>
          <a:xfrm>
            <a:off x="861920" y="1671033"/>
            <a:ext cx="10502283" cy="503471"/>
          </a:xfrm>
          <a:prstGeom prst="rect">
            <a:avLst/>
          </a:prstGeom>
        </p:spPr>
        <p:txBody>
          <a:bodyPr wrap="square">
            <a:spAutoFit/>
          </a:bodyPr>
          <a:lstStyle/>
          <a:p>
            <a:pPr marL="0" marR="0" lvl="0" indent="0" algn="ctr" defTabSz="914400" rtl="0" eaLnBrk="1" fontAlgn="auto" latinLnBrk="0" hangingPunct="1">
              <a:lnSpc>
                <a:spcPct val="105000"/>
              </a:lnSpc>
              <a:spcBef>
                <a:spcPts val="0"/>
              </a:spcBef>
              <a:spcAft>
                <a:spcPts val="0"/>
              </a:spcAft>
              <a:buClrTx/>
              <a:buSzTx/>
              <a:buFontTx/>
              <a:buNone/>
              <a:tabLst/>
              <a:defRPr/>
            </a:pPr>
            <a:r>
              <a:rPr kumimoji="0" lang="fr-FR" sz="2800" b="1" i="0" u="none" strike="noStrike" kern="1200" cap="small" spc="0" normalizeH="0" baseline="0" noProof="0" dirty="0" smtClean="0">
                <a:ln>
                  <a:noFill/>
                </a:ln>
                <a:solidFill>
                  <a:srgbClr val="FCC496"/>
                </a:solidFill>
                <a:effectLst/>
                <a:uLnTx/>
                <a:uFillTx/>
                <a:latin typeface="KyivType Sans2" panose="00000500000000000000" charset="0"/>
                <a:ea typeface="Roboto" panose="02000000000000000000" pitchFamily="2" charset="0"/>
                <a:cs typeface="+mn-cs"/>
              </a:rPr>
              <a:t>Sos </a:t>
            </a:r>
            <a:r>
              <a:rPr kumimoji="0" lang="fr-FR" sz="2800" b="1" i="0" u="none" strike="noStrike" kern="1200" cap="small" spc="0" normalizeH="0" noProof="0" dirty="0" smtClean="0">
                <a:ln>
                  <a:noFill/>
                </a:ln>
                <a:solidFill>
                  <a:srgbClr val="FCC496"/>
                </a:solidFill>
                <a:effectLst/>
                <a:uLnTx/>
                <a:uFillTx/>
                <a:latin typeface="KyivType Sans2" panose="00000500000000000000" charset="0"/>
                <a:ea typeface="Roboto" panose="02000000000000000000" pitchFamily="2" charset="0"/>
                <a:cs typeface="+mn-cs"/>
              </a:rPr>
              <a:t>spot </a:t>
            </a:r>
            <a:r>
              <a:rPr lang="fr-FR" sz="2800" b="1" dirty="0" err="1" smtClean="0">
                <a:solidFill>
                  <a:srgbClr val="FCC496"/>
                </a:solidFill>
                <a:latin typeface="KyivType Sans2" panose="00000500000000000000" charset="0"/>
                <a:ea typeface="Roboto" panose="02000000000000000000" pitchFamily="2" charset="0"/>
              </a:rPr>
              <a:t>roll-on </a:t>
            </a:r>
            <a:r>
              <a:rPr lang="fr-FR" sz="2800" b="1" dirty="0" smtClean="0">
                <a:solidFill>
                  <a:srgbClr val="FCC496"/>
                </a:solidFill>
                <a:latin typeface="KyivType Sans2" panose="00000500000000000000" charset="0"/>
                <a:ea typeface="Roboto" panose="02000000000000000000" pitchFamily="2" charset="0"/>
              </a:rPr>
              <a:t>and </a:t>
            </a:r>
            <a:r>
              <a:rPr lang="fr-FR" sz="2800" b="1" cap="small" dirty="0" smtClean="0">
                <a:solidFill>
                  <a:srgbClr val="FCC496"/>
                </a:solidFill>
                <a:latin typeface="KyivType Sans2" panose="00000500000000000000" charset="0"/>
                <a:ea typeface="Roboto" panose="02000000000000000000" pitchFamily="2" charset="0"/>
              </a:rPr>
              <a:t>Juvenil </a:t>
            </a:r>
            <a:r>
              <a:rPr kumimoji="0" lang="fr-FR" sz="2800" b="1" i="0" u="none" strike="noStrike" kern="1200" cap="none" spc="0" normalizeH="0" baseline="0" noProof="0" dirty="0" smtClean="0">
                <a:ln>
                  <a:noFill/>
                </a:ln>
                <a:solidFill>
                  <a:srgbClr val="FCC496"/>
                </a:solidFill>
                <a:effectLst/>
                <a:uLnTx/>
                <a:uFillTx/>
                <a:latin typeface="KyivType Sans2" panose="00000500000000000000" charset="0"/>
                <a:ea typeface="Roboto" panose="02000000000000000000" pitchFamily="2" charset="0"/>
                <a:cs typeface="+mn-cs"/>
              </a:rPr>
              <a:t>contain ...</a:t>
            </a:r>
          </a:p>
        </p:txBody>
      </p:sp>
      <p:sp>
        <p:nvSpPr>
          <p:cNvPr id="9" name="Rectangle 8"/>
          <p:cNvSpPr/>
          <p:nvPr/>
        </p:nvSpPr>
        <p:spPr>
          <a:xfrm>
            <a:off x="1364345" y="3407910"/>
            <a:ext cx="2801256" cy="1287532"/>
          </a:xfrm>
          <a:prstGeom prst="rect">
            <a:avLst/>
          </a:prstGeom>
          <a:ln w="28575">
            <a:solidFill>
              <a:schemeClr val="tx1"/>
            </a:solidFill>
          </a:ln>
        </p:spPr>
        <p:txBody>
          <a:bodyPr wrap="square">
            <a:spAutoFit/>
          </a:bodyPr>
          <a:lstStyle/>
          <a:p>
            <a:pPr marL="148590" marR="0" lvl="0" indent="0" algn="ctr" defTabSz="914400" rtl="0" eaLnBrk="1" fontAlgn="auto" latinLnBrk="0" hangingPunct="1">
              <a:lnSpc>
                <a:spcPct val="100000"/>
              </a:lnSpc>
              <a:spcBef>
                <a:spcPts val="1535"/>
              </a:spcBef>
              <a:spcAft>
                <a:spcPts val="0"/>
              </a:spcAft>
              <a:buClrTx/>
              <a:buSzTx/>
              <a:buFontTx/>
              <a:buNone/>
              <a:tabLst/>
              <a:defRPr/>
            </a:pPr>
            <a:r>
              <a:rPr kumimoji="0" lang="fr-FR" sz="3600" b="0" i="0" u="none" strike="noStrike" kern="1200" cap="none" spc="220" normalizeH="0" baseline="0" noProof="0" dirty="0" smtClean="0">
                <a:ln>
                  <a:noFill/>
                </a:ln>
                <a:solidFill>
                  <a:srgbClr val="FCC496"/>
                </a:solidFill>
                <a:effectLst/>
                <a:uLnTx/>
                <a:uFillTx/>
                <a:latin typeface="KyivType Sans2" panose="00000500000000000000" pitchFamily="50" charset="0"/>
                <a:ea typeface="Roboto" panose="02000000000000000000" pitchFamily="2" charset="0"/>
                <a:cs typeface="Kyiv*Type Sans Regular"/>
              </a:rPr>
              <a:t>90%</a:t>
            </a:r>
            <a:endParaRPr kumimoji="0" lang="fr-FR" sz="3600" b="0" i="0" u="none" strike="noStrike" kern="1200" cap="none" spc="0" normalizeH="0" baseline="0" noProof="0" dirty="0">
              <a:ln>
                <a:noFill/>
              </a:ln>
              <a:solidFill>
                <a:srgbClr val="FCC496"/>
              </a:solidFill>
              <a:effectLst/>
              <a:uLnTx/>
              <a:uFillTx/>
              <a:latin typeface="KyivType Sans2" panose="00000500000000000000" pitchFamily="50" charset="0"/>
              <a:ea typeface="Roboto" panose="02000000000000000000" pitchFamily="2" charset="0"/>
              <a:cs typeface="Kyiv*Type Sans Regular"/>
            </a:endParaRPr>
          </a:p>
          <a:p>
            <a:pPr marL="12700" marR="5080" lvl="0" indent="-161925" algn="ctr" defTabSz="914400" rtl="0" eaLnBrk="1" fontAlgn="auto" latinLnBrk="0" hangingPunct="1">
              <a:lnSpc>
                <a:spcPct val="100000"/>
              </a:lnSpc>
              <a:spcBef>
                <a:spcPts val="105"/>
              </a:spcBef>
              <a:spcAft>
                <a:spcPts val="0"/>
              </a:spcAft>
              <a:buClrTx/>
              <a:buSzTx/>
              <a:buFontTx/>
              <a:buNone/>
              <a:tabLst/>
              <a:defRPr/>
            </a:pPr>
            <a:r>
              <a:rPr kumimoji="0" lang="fr-FR" sz="2000" b="0" i="0" u="none" strike="noStrike" kern="1200" cap="none" spc="50" normalizeH="0" baseline="0" noProof="0" dirty="0">
                <a:ln>
                  <a:noFill/>
                </a:ln>
                <a:solidFill>
                  <a:srgbClr val="3E3E3E"/>
                </a:solidFill>
                <a:effectLst/>
                <a:uLnTx/>
                <a:uFillTx/>
                <a:latin typeface="Roboto" panose="02000000000000000000" pitchFamily="2" charset="0"/>
                <a:ea typeface="Roboto" panose="02000000000000000000" pitchFamily="2" charset="0"/>
                <a:cs typeface="Roboto Mono"/>
              </a:rPr>
              <a:t>of ingredients </a:t>
            </a:r>
            <a:endParaRPr kumimoji="0" lang="fr-FR" sz="2000" b="0" i="0" u="none" strike="noStrike" kern="1200" cap="none" spc="50" normalizeH="0" baseline="0" noProof="0" dirty="0" smtClean="0">
              <a:ln>
                <a:noFill/>
              </a:ln>
              <a:solidFill>
                <a:srgbClr val="3E3E3E"/>
              </a:solidFill>
              <a:effectLst/>
              <a:uLnTx/>
              <a:uFillTx/>
              <a:latin typeface="Roboto" panose="02000000000000000000" pitchFamily="2" charset="0"/>
              <a:ea typeface="Roboto" panose="02000000000000000000" pitchFamily="2" charset="0"/>
              <a:cs typeface="Roboto Mono"/>
            </a:endParaRPr>
          </a:p>
          <a:p>
            <a:pPr marL="12700" marR="5080" lvl="0" indent="-161925" algn="ctr" defTabSz="914400" rtl="0" eaLnBrk="1" fontAlgn="auto" latinLnBrk="0" hangingPunct="1">
              <a:lnSpc>
                <a:spcPct val="100000"/>
              </a:lnSpc>
              <a:spcBef>
                <a:spcPts val="105"/>
              </a:spcBef>
              <a:spcAft>
                <a:spcPts val="0"/>
              </a:spcAft>
              <a:buClrTx/>
              <a:buSzTx/>
              <a:buFontTx/>
              <a:buNone/>
              <a:tabLst/>
              <a:defRPr/>
            </a:pPr>
            <a:r>
              <a:rPr kumimoji="0" lang="fr-FR" sz="2000" b="0" i="0" u="none" strike="noStrike" kern="1200" cap="none" spc="50" normalizeH="0" baseline="0" noProof="0" dirty="0">
                <a:ln>
                  <a:noFill/>
                </a:ln>
                <a:solidFill>
                  <a:srgbClr val="3E3E3E"/>
                </a:solidFill>
                <a:effectLst/>
                <a:uLnTx/>
                <a:uFillTx/>
                <a:latin typeface="Roboto" panose="02000000000000000000" pitchFamily="2" charset="0"/>
                <a:ea typeface="Roboto" panose="02000000000000000000" pitchFamily="2" charset="0"/>
                <a:cs typeface="Roboto Mono"/>
              </a:rPr>
              <a:t>naturally </a:t>
            </a:r>
            <a:r>
              <a:rPr kumimoji="0" lang="fr-FR" sz="2000" b="0" i="0" u="none" strike="noStrike" kern="1200" cap="none" spc="50" normalizeH="0" baseline="0" noProof="0" dirty="0" smtClean="0">
                <a:ln>
                  <a:noFill/>
                </a:ln>
                <a:solidFill>
                  <a:srgbClr val="3E3E3E"/>
                </a:solidFill>
                <a:effectLst/>
                <a:uLnTx/>
                <a:uFillTx/>
                <a:latin typeface="Roboto" panose="02000000000000000000" pitchFamily="2" charset="0"/>
                <a:ea typeface="Roboto" panose="02000000000000000000" pitchFamily="2" charset="0"/>
                <a:cs typeface="Roboto Mono"/>
              </a:rPr>
              <a:t>occurring</a:t>
            </a:r>
          </a:p>
        </p:txBody>
      </p:sp>
      <p:sp>
        <p:nvSpPr>
          <p:cNvPr id="10" name="Rectangle 9"/>
          <p:cNvSpPr/>
          <p:nvPr/>
        </p:nvSpPr>
        <p:spPr>
          <a:xfrm>
            <a:off x="4659087" y="3407910"/>
            <a:ext cx="2801256" cy="1287532"/>
          </a:xfrm>
          <a:prstGeom prst="rect">
            <a:avLst/>
          </a:prstGeom>
          <a:ln w="28575">
            <a:solidFill>
              <a:schemeClr val="tx1"/>
            </a:solidFill>
          </a:ln>
        </p:spPr>
        <p:txBody>
          <a:bodyPr wrap="square">
            <a:spAutoFit/>
          </a:bodyPr>
          <a:lstStyle/>
          <a:p>
            <a:pPr marL="148590" marR="0" lvl="0" indent="0" algn="ctr" defTabSz="914400" rtl="0" eaLnBrk="1" fontAlgn="auto" latinLnBrk="0" hangingPunct="1">
              <a:lnSpc>
                <a:spcPct val="100000"/>
              </a:lnSpc>
              <a:spcBef>
                <a:spcPts val="1535"/>
              </a:spcBef>
              <a:spcAft>
                <a:spcPts val="0"/>
              </a:spcAft>
              <a:buClrTx/>
              <a:buSzTx/>
              <a:buFontTx/>
              <a:buNone/>
              <a:tabLst/>
              <a:defRPr/>
            </a:pPr>
            <a:r>
              <a:rPr kumimoji="0" lang="fr-FR" sz="3600" b="0" i="0" u="none" strike="noStrike" kern="1200" cap="none" spc="220" normalizeH="0" baseline="0" noProof="0" dirty="0">
                <a:ln>
                  <a:noFill/>
                </a:ln>
                <a:solidFill>
                  <a:srgbClr val="FCC496"/>
                </a:solidFill>
                <a:effectLst/>
                <a:uLnTx/>
                <a:uFillTx/>
                <a:latin typeface="KyivType Sans2" panose="00000500000000000000" pitchFamily="50" charset="0"/>
                <a:ea typeface="Roboto" panose="02000000000000000000" pitchFamily="2" charset="0"/>
                <a:cs typeface="Kyiv*Type Sans Regular"/>
              </a:rPr>
              <a:t>92%</a:t>
            </a:r>
            <a:endParaRPr kumimoji="0" lang="fr-FR" sz="3600" b="0" i="0" u="none" strike="noStrike" kern="1200" cap="none" spc="0" normalizeH="0" baseline="0" noProof="0" dirty="0">
              <a:ln>
                <a:noFill/>
              </a:ln>
              <a:solidFill>
                <a:srgbClr val="FCC496"/>
              </a:solidFill>
              <a:effectLst/>
              <a:uLnTx/>
              <a:uFillTx/>
              <a:latin typeface="KyivType Sans2" panose="00000500000000000000" pitchFamily="50" charset="0"/>
              <a:ea typeface="Roboto" panose="02000000000000000000" pitchFamily="2" charset="0"/>
              <a:cs typeface="Kyiv*Type Sans Regular"/>
            </a:endParaRPr>
          </a:p>
          <a:p>
            <a:pPr marL="12700" marR="5080" lvl="0" indent="-161925" algn="ctr" defTabSz="914400" rtl="0" eaLnBrk="1" fontAlgn="auto" latinLnBrk="0" hangingPunct="1">
              <a:lnSpc>
                <a:spcPct val="100000"/>
              </a:lnSpc>
              <a:spcBef>
                <a:spcPts val="105"/>
              </a:spcBef>
              <a:spcAft>
                <a:spcPts val="0"/>
              </a:spcAft>
              <a:buClrTx/>
              <a:buSzTx/>
              <a:buFontTx/>
              <a:buNone/>
              <a:tabLst/>
              <a:defRPr/>
            </a:pPr>
            <a:r>
              <a:rPr kumimoji="0" lang="fr-FR" sz="2000" b="0" i="0" u="none" strike="noStrike" kern="1200" cap="none" spc="50" normalizeH="0" baseline="0" noProof="0" dirty="0">
                <a:ln>
                  <a:noFill/>
                </a:ln>
                <a:solidFill>
                  <a:srgbClr val="3E3E3E"/>
                </a:solidFill>
                <a:effectLst/>
                <a:uLnTx/>
                <a:uFillTx/>
                <a:latin typeface="Roboto" panose="02000000000000000000" pitchFamily="2" charset="0"/>
                <a:ea typeface="Roboto" panose="02000000000000000000" pitchFamily="2" charset="0"/>
                <a:cs typeface="Roboto Mono"/>
              </a:rPr>
              <a:t>of ingredients </a:t>
            </a:r>
            <a:endParaRPr kumimoji="0" lang="fr-FR" sz="2000" b="0" i="0" u="none" strike="noStrike" kern="1200" cap="none" spc="50" normalizeH="0" baseline="0" noProof="0" dirty="0" smtClean="0">
              <a:ln>
                <a:noFill/>
              </a:ln>
              <a:solidFill>
                <a:srgbClr val="3E3E3E"/>
              </a:solidFill>
              <a:effectLst/>
              <a:uLnTx/>
              <a:uFillTx/>
              <a:latin typeface="Roboto" panose="02000000000000000000" pitchFamily="2" charset="0"/>
              <a:ea typeface="Roboto" panose="02000000000000000000" pitchFamily="2" charset="0"/>
              <a:cs typeface="Roboto Mono"/>
            </a:endParaRPr>
          </a:p>
          <a:p>
            <a:pPr marL="12700" marR="5080" lvl="0" indent="-161925" algn="ctr" defTabSz="914400" rtl="0" eaLnBrk="1" fontAlgn="auto" latinLnBrk="0" hangingPunct="1">
              <a:lnSpc>
                <a:spcPct val="100000"/>
              </a:lnSpc>
              <a:spcBef>
                <a:spcPts val="105"/>
              </a:spcBef>
              <a:spcAft>
                <a:spcPts val="0"/>
              </a:spcAft>
              <a:buClrTx/>
              <a:buSzTx/>
              <a:buFontTx/>
              <a:buNone/>
              <a:tabLst/>
              <a:defRPr/>
            </a:pPr>
            <a:r>
              <a:rPr kumimoji="0" lang="fr-FR" sz="2000" b="0" i="0" u="none" strike="noStrike" kern="1200" cap="none" spc="50" normalizeH="0" baseline="0" noProof="0" dirty="0">
                <a:ln>
                  <a:noFill/>
                </a:ln>
                <a:solidFill>
                  <a:srgbClr val="3E3E3E"/>
                </a:solidFill>
                <a:effectLst/>
                <a:uLnTx/>
                <a:uFillTx/>
                <a:latin typeface="Roboto" panose="02000000000000000000" pitchFamily="2" charset="0"/>
                <a:ea typeface="Roboto" panose="02000000000000000000" pitchFamily="2" charset="0"/>
                <a:cs typeface="Roboto Mono"/>
              </a:rPr>
              <a:t>naturally </a:t>
            </a:r>
            <a:r>
              <a:rPr kumimoji="0" lang="fr-FR" sz="2000" b="0" i="0" u="none" strike="noStrike" kern="1200" cap="none" spc="50" normalizeH="0" baseline="0" noProof="0" dirty="0" smtClean="0">
                <a:ln>
                  <a:noFill/>
                </a:ln>
                <a:solidFill>
                  <a:srgbClr val="3E3E3E"/>
                </a:solidFill>
                <a:effectLst/>
                <a:uLnTx/>
                <a:uFillTx/>
                <a:latin typeface="Roboto" panose="02000000000000000000" pitchFamily="2" charset="0"/>
                <a:ea typeface="Roboto" panose="02000000000000000000" pitchFamily="2" charset="0"/>
                <a:cs typeface="Roboto Mono"/>
              </a:rPr>
              <a:t>occurring</a:t>
            </a:r>
          </a:p>
        </p:txBody>
      </p:sp>
      <p:sp>
        <p:nvSpPr>
          <p:cNvPr id="11" name="Rectangle 10"/>
          <p:cNvSpPr/>
          <p:nvPr/>
        </p:nvSpPr>
        <p:spPr>
          <a:xfrm>
            <a:off x="7953829" y="3407910"/>
            <a:ext cx="2801256" cy="1287532"/>
          </a:xfrm>
          <a:prstGeom prst="rect">
            <a:avLst/>
          </a:prstGeom>
          <a:ln w="28575">
            <a:solidFill>
              <a:schemeClr val="tx1"/>
            </a:solidFill>
          </a:ln>
        </p:spPr>
        <p:txBody>
          <a:bodyPr wrap="square">
            <a:spAutoFit/>
          </a:bodyPr>
          <a:lstStyle/>
          <a:p>
            <a:pPr marL="148590" marR="0" lvl="0" indent="0" algn="ctr" defTabSz="914400" rtl="0" eaLnBrk="1" fontAlgn="auto" latinLnBrk="0" hangingPunct="1">
              <a:lnSpc>
                <a:spcPct val="100000"/>
              </a:lnSpc>
              <a:spcBef>
                <a:spcPts val="1535"/>
              </a:spcBef>
              <a:spcAft>
                <a:spcPts val="0"/>
              </a:spcAft>
              <a:buClrTx/>
              <a:buSzTx/>
              <a:buFontTx/>
              <a:buNone/>
              <a:tabLst/>
              <a:defRPr/>
            </a:pPr>
            <a:r>
              <a:rPr kumimoji="0" lang="fr-FR" sz="3600" b="0" i="0" u="none" strike="noStrike" kern="1200" cap="none" spc="220" normalizeH="0" baseline="0" noProof="0" dirty="0" smtClean="0">
                <a:ln>
                  <a:noFill/>
                </a:ln>
                <a:solidFill>
                  <a:srgbClr val="FCC496"/>
                </a:solidFill>
                <a:effectLst/>
                <a:uLnTx/>
                <a:uFillTx/>
                <a:latin typeface="KyivType Sans2" panose="00000500000000000000" pitchFamily="50" charset="0"/>
                <a:ea typeface="Roboto" panose="02000000000000000000" pitchFamily="2" charset="0"/>
                <a:cs typeface="Kyiv*Type Sans Regular"/>
              </a:rPr>
              <a:t>95%</a:t>
            </a:r>
            <a:endParaRPr kumimoji="0" lang="fr-FR" sz="3600" b="0" i="0" u="none" strike="noStrike" kern="1200" cap="none" spc="0" normalizeH="0" baseline="0" noProof="0" dirty="0">
              <a:ln>
                <a:noFill/>
              </a:ln>
              <a:solidFill>
                <a:srgbClr val="FCC496"/>
              </a:solidFill>
              <a:effectLst/>
              <a:uLnTx/>
              <a:uFillTx/>
              <a:latin typeface="KyivType Sans2" panose="00000500000000000000" pitchFamily="50" charset="0"/>
              <a:ea typeface="Roboto" panose="02000000000000000000" pitchFamily="2" charset="0"/>
              <a:cs typeface="Kyiv*Type Sans Regular"/>
            </a:endParaRPr>
          </a:p>
          <a:p>
            <a:pPr marL="12700" marR="5080" lvl="0" indent="-161925" algn="ctr" defTabSz="914400" rtl="0" eaLnBrk="1" fontAlgn="auto" latinLnBrk="0" hangingPunct="1">
              <a:lnSpc>
                <a:spcPct val="100000"/>
              </a:lnSpc>
              <a:spcBef>
                <a:spcPts val="105"/>
              </a:spcBef>
              <a:spcAft>
                <a:spcPts val="0"/>
              </a:spcAft>
              <a:buClrTx/>
              <a:buSzTx/>
              <a:buFontTx/>
              <a:buNone/>
              <a:tabLst/>
              <a:defRPr/>
            </a:pPr>
            <a:r>
              <a:rPr kumimoji="0" lang="fr-FR" sz="2000" b="0" i="0" u="none" strike="noStrike" kern="1200" cap="none" spc="50" normalizeH="0" baseline="0" noProof="0" dirty="0">
                <a:ln>
                  <a:noFill/>
                </a:ln>
                <a:solidFill>
                  <a:srgbClr val="3E3E3E"/>
                </a:solidFill>
                <a:effectLst/>
                <a:uLnTx/>
                <a:uFillTx/>
                <a:latin typeface="Roboto" panose="02000000000000000000" pitchFamily="2" charset="0"/>
                <a:ea typeface="Roboto" panose="02000000000000000000" pitchFamily="2" charset="0"/>
                <a:cs typeface="Roboto Mono"/>
              </a:rPr>
              <a:t>of ingredients </a:t>
            </a:r>
            <a:endParaRPr kumimoji="0" lang="fr-FR" sz="2000" b="0" i="0" u="none" strike="noStrike" kern="1200" cap="none" spc="50" normalizeH="0" baseline="0" noProof="0" dirty="0" smtClean="0">
              <a:ln>
                <a:noFill/>
              </a:ln>
              <a:solidFill>
                <a:srgbClr val="3E3E3E"/>
              </a:solidFill>
              <a:effectLst/>
              <a:uLnTx/>
              <a:uFillTx/>
              <a:latin typeface="Roboto" panose="02000000000000000000" pitchFamily="2" charset="0"/>
              <a:ea typeface="Roboto" panose="02000000000000000000" pitchFamily="2" charset="0"/>
              <a:cs typeface="Roboto Mono"/>
            </a:endParaRPr>
          </a:p>
          <a:p>
            <a:pPr marL="12700" marR="5080" lvl="0" indent="-161925" algn="ctr" defTabSz="914400" rtl="0" eaLnBrk="1" fontAlgn="auto" latinLnBrk="0" hangingPunct="1">
              <a:lnSpc>
                <a:spcPct val="100000"/>
              </a:lnSpc>
              <a:spcBef>
                <a:spcPts val="105"/>
              </a:spcBef>
              <a:spcAft>
                <a:spcPts val="0"/>
              </a:spcAft>
              <a:buClrTx/>
              <a:buSzTx/>
              <a:buFontTx/>
              <a:buNone/>
              <a:tabLst/>
              <a:defRPr/>
            </a:pPr>
            <a:r>
              <a:rPr kumimoji="0" lang="fr-FR" sz="2000" b="0" i="0" u="none" strike="noStrike" kern="1200" cap="none" spc="50" normalizeH="0" baseline="0" noProof="0" dirty="0">
                <a:ln>
                  <a:noFill/>
                </a:ln>
                <a:solidFill>
                  <a:srgbClr val="3E3E3E"/>
                </a:solidFill>
                <a:effectLst/>
                <a:uLnTx/>
                <a:uFillTx/>
                <a:latin typeface="Roboto" panose="02000000000000000000" pitchFamily="2" charset="0"/>
                <a:ea typeface="Roboto" panose="02000000000000000000" pitchFamily="2" charset="0"/>
                <a:cs typeface="Roboto Mono"/>
              </a:rPr>
              <a:t>naturally </a:t>
            </a:r>
            <a:r>
              <a:rPr kumimoji="0" lang="fr-FR" sz="2000" b="0" i="0" u="none" strike="noStrike" kern="1200" cap="none" spc="50" normalizeH="0" baseline="0" noProof="0" dirty="0" smtClean="0">
                <a:ln>
                  <a:noFill/>
                </a:ln>
                <a:solidFill>
                  <a:srgbClr val="3E3E3E"/>
                </a:solidFill>
                <a:effectLst/>
                <a:uLnTx/>
                <a:uFillTx/>
                <a:latin typeface="Roboto" panose="02000000000000000000" pitchFamily="2" charset="0"/>
                <a:ea typeface="Roboto" panose="02000000000000000000" pitchFamily="2" charset="0"/>
                <a:cs typeface="Roboto Mono"/>
              </a:rPr>
              <a:t>occurring</a:t>
            </a:r>
          </a:p>
        </p:txBody>
      </p:sp>
    </p:spTree>
    <p:extLst>
      <p:ext uri="{BB962C8B-B14F-4D97-AF65-F5344CB8AC3E}">
        <p14:creationId xmlns:p14="http://schemas.microsoft.com/office/powerpoint/2010/main" val="2674464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10"/>
                                        </p:tgtEl>
                                      </p:cBhvr>
                                    </p:animEffect>
                                    <p:set>
                                      <p:cBhvr>
                                        <p:cTn id="10"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latin typeface="KyivType Sans2" panose="00000500000000000000" charset="0"/>
              </a:rPr>
              <a:t>Imperfections, </a:t>
            </a:r>
            <a:br>
              <a:rPr lang="fr-FR" dirty="0">
                <a:latin typeface="KyivType Sans2" panose="00000500000000000000" charset="0"/>
              </a:rPr>
            </a:br>
            <a:r>
              <a:rPr lang="fr-FR" dirty="0">
                <a:latin typeface="KyivType Sans2" panose="00000500000000000000" charset="0"/>
              </a:rPr>
              <a:t>why?</a:t>
            </a:r>
          </a:p>
        </p:txBody>
      </p:sp>
    </p:spTree>
    <p:extLst>
      <p:ext uri="{BB962C8B-B14F-4D97-AF65-F5344CB8AC3E}">
        <p14:creationId xmlns:p14="http://schemas.microsoft.com/office/powerpoint/2010/main" val="381589217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95534" y="0"/>
            <a:ext cx="12287535" cy="6858000"/>
          </a:xfrm>
          <a:prstGeom prst="rect">
            <a:avLst/>
          </a:prstGeom>
          <a:solidFill>
            <a:srgbClr val="FCC4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Rectangle 1"/>
          <p:cNvSpPr/>
          <p:nvPr/>
        </p:nvSpPr>
        <p:spPr>
          <a:xfrm>
            <a:off x="382137" y="586854"/>
            <a:ext cx="11450472" cy="5636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Titre 2"/>
          <p:cNvSpPr txBox="1">
            <a:spLocks/>
          </p:cNvSpPr>
          <p:nvPr/>
        </p:nvSpPr>
        <p:spPr>
          <a:xfrm>
            <a:off x="834788" y="295312"/>
            <a:ext cx="10522424" cy="700974"/>
          </a:xfrm>
          <a:prstGeom prst="rect">
            <a:avLst/>
          </a:prstGeom>
        </p:spPr>
        <p:txBody>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fr-FR" sz="4800" b="0" i="0" u="none" strike="noStrike" kern="1200" cap="none" spc="0" normalizeH="0" baseline="0" noProof="0" dirty="0">
              <a:ln>
                <a:noFill/>
              </a:ln>
              <a:solidFill>
                <a:srgbClr val="3E3E3E"/>
              </a:solidFill>
              <a:effectLst/>
              <a:uLnTx/>
              <a:uFillTx/>
              <a:latin typeface="KyivType Sans2" panose="00000500000000000000" pitchFamily="50" charset="0"/>
              <a:ea typeface="+mj-ea"/>
              <a:cs typeface="+mj-cs"/>
            </a:endParaRPr>
          </a:p>
        </p:txBody>
      </p:sp>
      <p:pic>
        <p:nvPicPr>
          <p:cNvPr id="15" name="Imag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53100" y="6172200"/>
            <a:ext cx="685800" cy="685800"/>
          </a:xfrm>
          <a:prstGeom prst="rect">
            <a:avLst/>
          </a:prstGeom>
        </p:spPr>
      </p:pic>
      <p:sp>
        <p:nvSpPr>
          <p:cNvPr id="12" name="Rectangle 11"/>
          <p:cNvSpPr/>
          <p:nvPr/>
        </p:nvSpPr>
        <p:spPr>
          <a:xfrm>
            <a:off x="808182" y="1651636"/>
            <a:ext cx="10575636" cy="503471"/>
          </a:xfrm>
          <a:prstGeom prst="rect">
            <a:avLst/>
          </a:prstGeom>
        </p:spPr>
        <p:txBody>
          <a:bodyPr wrap="square">
            <a:spAutoFit/>
          </a:bodyPr>
          <a:lstStyle/>
          <a:p>
            <a:pPr lvl="0" algn="ctr">
              <a:lnSpc>
                <a:spcPct val="105000"/>
              </a:lnSpc>
              <a:defRPr/>
            </a:pPr>
            <a:r>
              <a:rPr lang="fr-FR" sz="2800" b="1" cap="small" dirty="0">
                <a:solidFill>
                  <a:srgbClr val="FCC496"/>
                </a:solidFill>
                <a:latin typeface="KyivType Sans2" panose="00000500000000000000" charset="0"/>
                <a:ea typeface="Roboto" panose="02000000000000000000" pitchFamily="2" charset="0"/>
              </a:rPr>
              <a:t>Sos spot </a:t>
            </a:r>
            <a:r>
              <a:rPr lang="fr-FR" sz="2800" b="1" dirty="0">
                <a:solidFill>
                  <a:srgbClr val="FCC496"/>
                </a:solidFill>
                <a:latin typeface="KyivType Sans2" panose="00000500000000000000" charset="0"/>
                <a:ea typeface="Roboto" panose="02000000000000000000" pitchFamily="2" charset="0"/>
              </a:rPr>
              <a:t>roll-on and </a:t>
            </a:r>
            <a:r>
              <a:rPr lang="fr-FR" sz="2800" b="1" cap="small" dirty="0">
                <a:solidFill>
                  <a:srgbClr val="FCC496"/>
                </a:solidFill>
                <a:latin typeface="KyivType Sans2" panose="00000500000000000000" charset="0"/>
                <a:ea typeface="Roboto" panose="02000000000000000000" pitchFamily="2" charset="0"/>
              </a:rPr>
              <a:t>Juvenil do </a:t>
            </a:r>
            <a:r>
              <a:rPr lang="fr-FR" sz="2800" b="1" dirty="0" smtClean="0">
                <a:solidFill>
                  <a:srgbClr val="FCC496"/>
                </a:solidFill>
                <a:latin typeface="KyivType Sans2" panose="00000500000000000000" charset="0"/>
                <a:ea typeface="Roboto" panose="02000000000000000000" pitchFamily="2" charset="0"/>
              </a:rPr>
              <a:t>not have the same formula </a:t>
            </a:r>
            <a:endParaRPr lang="fr-FR" sz="2800" b="1" dirty="0">
              <a:solidFill>
                <a:srgbClr val="FCC496"/>
              </a:solidFill>
              <a:latin typeface="KyivType Sans2" panose="00000500000000000000" charset="0"/>
              <a:ea typeface="Roboto" panose="02000000000000000000" pitchFamily="2" charset="0"/>
            </a:endParaRPr>
          </a:p>
        </p:txBody>
      </p:sp>
    </p:spTree>
    <p:extLst>
      <p:ext uri="{BB962C8B-B14F-4D97-AF65-F5344CB8AC3E}">
        <p14:creationId xmlns:p14="http://schemas.microsoft.com/office/powerpoint/2010/main" val="543140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xit" presetSubtype="8" fill="hold" grpId="0" nodeType="withEffect">
                                  <p:stCondLst>
                                    <p:cond delay="0"/>
                                  </p:stCondLst>
                                  <p:childTnLst>
                                    <p:animEffect transition="out" filter="wipe(left)">
                                      <p:cBhvr>
                                        <p:cTn id="6" dur="500"/>
                                        <p:tgtEl>
                                          <p:spTgt spid="12"/>
                                        </p:tgtEl>
                                      </p:cBhvr>
                                    </p:animEffect>
                                    <p:set>
                                      <p:cBhvr>
                                        <p:cTn id="7"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95534" y="0"/>
            <a:ext cx="12287535" cy="6858000"/>
          </a:xfrm>
          <a:prstGeom prst="rect">
            <a:avLst/>
          </a:prstGeom>
          <a:solidFill>
            <a:srgbClr val="FCC4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Rectangle 1"/>
          <p:cNvSpPr/>
          <p:nvPr/>
        </p:nvSpPr>
        <p:spPr>
          <a:xfrm>
            <a:off x="382137" y="586854"/>
            <a:ext cx="11450472" cy="5636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Titre 2"/>
          <p:cNvSpPr txBox="1">
            <a:spLocks/>
          </p:cNvSpPr>
          <p:nvPr/>
        </p:nvSpPr>
        <p:spPr>
          <a:xfrm>
            <a:off x="834788" y="295312"/>
            <a:ext cx="10522424" cy="700974"/>
          </a:xfrm>
          <a:prstGeom prst="rect">
            <a:avLst/>
          </a:prstGeom>
        </p:spPr>
        <p:txBody>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fr-FR" sz="4800" b="0" i="0" u="none" strike="noStrike" kern="1200" cap="none" spc="0" normalizeH="0" baseline="0" noProof="0" dirty="0">
              <a:ln>
                <a:noFill/>
              </a:ln>
              <a:solidFill>
                <a:srgbClr val="3E3E3E"/>
              </a:solidFill>
              <a:effectLst/>
              <a:uLnTx/>
              <a:uFillTx/>
              <a:latin typeface="KyivType Sans2" panose="00000500000000000000" pitchFamily="50" charset="0"/>
              <a:ea typeface="+mj-ea"/>
              <a:cs typeface="+mj-cs"/>
            </a:endParaRPr>
          </a:p>
        </p:txBody>
      </p:sp>
      <p:pic>
        <p:nvPicPr>
          <p:cNvPr id="15" name="Imag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53100" y="6172200"/>
            <a:ext cx="685800" cy="685800"/>
          </a:xfrm>
          <a:prstGeom prst="rect">
            <a:avLst/>
          </a:prstGeom>
        </p:spPr>
      </p:pic>
      <p:sp>
        <p:nvSpPr>
          <p:cNvPr id="18" name="Rectangle 17"/>
          <p:cNvSpPr/>
          <p:nvPr/>
        </p:nvSpPr>
        <p:spPr>
          <a:xfrm>
            <a:off x="861920" y="1671033"/>
            <a:ext cx="10502283" cy="503471"/>
          </a:xfrm>
          <a:prstGeom prst="rect">
            <a:avLst/>
          </a:prstGeom>
        </p:spPr>
        <p:txBody>
          <a:bodyPr wrap="square">
            <a:spAutoFit/>
          </a:bodyPr>
          <a:lstStyle/>
          <a:p>
            <a:pPr marL="0" marR="0" lvl="0" indent="0" algn="ctr" defTabSz="914400" rtl="0" eaLnBrk="1" fontAlgn="auto" latinLnBrk="0" hangingPunct="1">
              <a:lnSpc>
                <a:spcPct val="105000"/>
              </a:lnSpc>
              <a:spcBef>
                <a:spcPts val="0"/>
              </a:spcBef>
              <a:spcAft>
                <a:spcPts val="0"/>
              </a:spcAft>
              <a:buClrTx/>
              <a:buSzTx/>
              <a:buFontTx/>
              <a:buNone/>
              <a:tabLst/>
              <a:defRPr/>
            </a:pPr>
            <a:r>
              <a:rPr kumimoji="0" lang="fr-FR" sz="2800" b="1" i="0" u="none" strike="noStrike" kern="1200" cap="small" spc="0" normalizeH="0" baseline="0" noProof="0" dirty="0" smtClean="0">
                <a:ln>
                  <a:noFill/>
                </a:ln>
                <a:solidFill>
                  <a:srgbClr val="FCC496"/>
                </a:solidFill>
                <a:effectLst/>
                <a:uLnTx/>
                <a:uFillTx/>
                <a:latin typeface="KyivType Sans2" panose="00000500000000000000" charset="0"/>
                <a:ea typeface="Roboto" panose="02000000000000000000" pitchFamily="2" charset="0"/>
                <a:cs typeface="+mn-cs"/>
              </a:rPr>
              <a:t>Sos </a:t>
            </a:r>
            <a:r>
              <a:rPr kumimoji="0" lang="fr-FR" sz="2800" b="1" i="0" u="none" strike="noStrike" kern="1200" cap="small" spc="0" normalizeH="0" noProof="0" dirty="0" smtClean="0">
                <a:ln>
                  <a:noFill/>
                </a:ln>
                <a:solidFill>
                  <a:srgbClr val="FCC496"/>
                </a:solidFill>
                <a:effectLst/>
                <a:uLnTx/>
                <a:uFillTx/>
                <a:latin typeface="KyivType Sans2" panose="00000500000000000000" charset="0"/>
                <a:ea typeface="Roboto" panose="02000000000000000000" pitchFamily="2" charset="0"/>
                <a:cs typeface="+mn-cs"/>
              </a:rPr>
              <a:t>spot </a:t>
            </a:r>
            <a:r>
              <a:rPr lang="fr-FR" sz="2800" b="1" dirty="0" err="1" smtClean="0">
                <a:solidFill>
                  <a:srgbClr val="FCC496"/>
                </a:solidFill>
                <a:latin typeface="KyivType Sans2" panose="00000500000000000000" charset="0"/>
                <a:ea typeface="Roboto" panose="02000000000000000000" pitchFamily="2" charset="0"/>
              </a:rPr>
              <a:t>roll-on </a:t>
            </a:r>
            <a:r>
              <a:rPr lang="fr-FR" sz="2800" b="1" dirty="0" smtClean="0">
                <a:solidFill>
                  <a:srgbClr val="FCC496"/>
                </a:solidFill>
                <a:latin typeface="KyivType Sans2" panose="00000500000000000000" charset="0"/>
                <a:ea typeface="Roboto" panose="02000000000000000000" pitchFamily="2" charset="0"/>
              </a:rPr>
              <a:t>and </a:t>
            </a:r>
            <a:r>
              <a:rPr lang="fr-FR" sz="2800" b="1" cap="small" dirty="0" smtClean="0">
                <a:solidFill>
                  <a:srgbClr val="FCC496"/>
                </a:solidFill>
                <a:latin typeface="KyivType Sans2" panose="00000500000000000000" charset="0"/>
                <a:ea typeface="Roboto" panose="02000000000000000000" pitchFamily="2" charset="0"/>
              </a:rPr>
              <a:t>Juvenil </a:t>
            </a:r>
            <a:r>
              <a:rPr kumimoji="0" lang="fr-FR" sz="2800" b="1" i="0" u="none" strike="noStrike" kern="1200" cap="none" spc="0" normalizeH="0" baseline="0" noProof="0" dirty="0" smtClean="0">
                <a:ln>
                  <a:noFill/>
                </a:ln>
                <a:solidFill>
                  <a:srgbClr val="FCC496"/>
                </a:solidFill>
                <a:effectLst/>
                <a:uLnTx/>
                <a:uFillTx/>
                <a:latin typeface="KyivType Sans2" panose="00000500000000000000" charset="0"/>
                <a:ea typeface="Roboto" panose="02000000000000000000" pitchFamily="2" charset="0"/>
                <a:cs typeface="+mn-cs"/>
              </a:rPr>
              <a:t>are ...</a:t>
            </a:r>
          </a:p>
        </p:txBody>
      </p:sp>
      <p:sp>
        <p:nvSpPr>
          <p:cNvPr id="19" name="Rectangle 18"/>
          <p:cNvSpPr/>
          <p:nvPr/>
        </p:nvSpPr>
        <p:spPr>
          <a:xfrm>
            <a:off x="1364345" y="3407910"/>
            <a:ext cx="2801256" cy="1015663"/>
          </a:xfrm>
          <a:prstGeom prst="rect">
            <a:avLst/>
          </a:prstGeom>
          <a:ln w="28575">
            <a:solidFill>
              <a:schemeClr val="tx1"/>
            </a:solidFill>
          </a:ln>
        </p:spPr>
        <p:txBody>
          <a:bodyPr wrap="square">
            <a:spAutoFit/>
          </a:bodyPr>
          <a:lstStyle/>
          <a:p>
            <a:pPr marL="148590" lvl="0" algn="ctr"/>
            <a:r>
              <a:rPr lang="fr-FR" sz="2000" spc="50" dirty="0" err="1" smtClean="0">
                <a:solidFill>
                  <a:srgbClr val="3E3E3E"/>
                </a:solidFill>
                <a:latin typeface="Roboto" panose="02000000000000000000" pitchFamily="2" charset="0"/>
                <a:ea typeface="Roboto" panose="02000000000000000000" pitchFamily="2" charset="0"/>
                <a:cs typeface="Roboto Mono"/>
              </a:rPr>
              <a:t>Matifying</a:t>
            </a:r>
            <a:endParaRPr lang="fr-FR" sz="2000" spc="50" dirty="0" smtClean="0">
              <a:solidFill>
                <a:srgbClr val="3E3E3E"/>
              </a:solidFill>
              <a:latin typeface="Roboto" panose="02000000000000000000" pitchFamily="2" charset="0"/>
              <a:ea typeface="Roboto" panose="02000000000000000000" pitchFamily="2" charset="0"/>
              <a:cs typeface="Roboto Mono"/>
            </a:endParaRPr>
          </a:p>
          <a:p>
            <a:pPr marL="148590" lvl="0" algn="ctr"/>
            <a:r>
              <a:rPr lang="fr-FR" sz="2000" spc="50" dirty="0" smtClean="0">
                <a:solidFill>
                  <a:srgbClr val="3E3E3E"/>
                </a:solidFill>
                <a:latin typeface="Roboto" panose="02000000000000000000" pitchFamily="2" charset="0"/>
                <a:ea typeface="Roboto" panose="02000000000000000000" pitchFamily="2" charset="0"/>
                <a:cs typeface="Roboto Mono"/>
              </a:rPr>
              <a:t>Rebalancing</a:t>
            </a:r>
            <a:endParaRPr lang="fr-FR" sz="2000" spc="50" dirty="0">
              <a:solidFill>
                <a:srgbClr val="3E3E3E"/>
              </a:solidFill>
              <a:latin typeface="Roboto" panose="02000000000000000000" pitchFamily="2" charset="0"/>
              <a:ea typeface="Roboto" panose="02000000000000000000" pitchFamily="2" charset="0"/>
              <a:cs typeface="Roboto Mono"/>
            </a:endParaRPr>
          </a:p>
          <a:p>
            <a:pPr marL="148590" lvl="0" algn="ctr"/>
            <a:r>
              <a:rPr lang="fr-FR" sz="2000" spc="50" dirty="0" err="1" smtClean="0">
                <a:solidFill>
                  <a:srgbClr val="3E3E3E"/>
                </a:solidFill>
                <a:latin typeface="Roboto" panose="02000000000000000000" pitchFamily="2" charset="0"/>
                <a:ea typeface="Roboto" panose="02000000000000000000" pitchFamily="2" charset="0"/>
                <a:cs typeface="Roboto Mono"/>
              </a:rPr>
              <a:t>Aassainissant</a:t>
            </a:r>
            <a:endParaRPr lang="fr-FR" sz="2000" spc="50" dirty="0">
              <a:solidFill>
                <a:srgbClr val="3E3E3E"/>
              </a:solidFill>
              <a:latin typeface="Roboto" panose="02000000000000000000" pitchFamily="2" charset="0"/>
              <a:ea typeface="Roboto" panose="02000000000000000000" pitchFamily="2" charset="0"/>
              <a:cs typeface="Roboto Mono"/>
            </a:endParaRPr>
          </a:p>
        </p:txBody>
      </p:sp>
      <p:sp>
        <p:nvSpPr>
          <p:cNvPr id="20" name="Rectangle 19"/>
          <p:cNvSpPr/>
          <p:nvPr/>
        </p:nvSpPr>
        <p:spPr>
          <a:xfrm>
            <a:off x="4659087" y="3407910"/>
            <a:ext cx="2801256" cy="1015663"/>
          </a:xfrm>
          <a:prstGeom prst="rect">
            <a:avLst/>
          </a:prstGeom>
          <a:ln w="28575">
            <a:solidFill>
              <a:schemeClr val="tx1"/>
            </a:solidFill>
          </a:ln>
        </p:spPr>
        <p:txBody>
          <a:bodyPr wrap="square">
            <a:spAutoFit/>
          </a:bodyPr>
          <a:lstStyle/>
          <a:p>
            <a:pPr marL="148590" lvl="0" algn="ctr"/>
            <a:r>
              <a:rPr lang="fr-FR" sz="2000" spc="50" dirty="0" smtClean="0">
                <a:solidFill>
                  <a:srgbClr val="3E3E3E"/>
                </a:solidFill>
                <a:latin typeface="Roboto" panose="02000000000000000000" pitchFamily="2" charset="0"/>
                <a:ea typeface="Roboto" panose="02000000000000000000" pitchFamily="2" charset="0"/>
                <a:cs typeface="Roboto Mono"/>
              </a:rPr>
              <a:t>Purifying </a:t>
            </a:r>
          </a:p>
          <a:p>
            <a:pPr marL="148590" lvl="0" algn="ctr"/>
            <a:r>
              <a:rPr lang="fr-FR" sz="2000" spc="50" dirty="0" smtClean="0">
                <a:solidFill>
                  <a:srgbClr val="3E3E3E"/>
                </a:solidFill>
                <a:latin typeface="Roboto" panose="02000000000000000000" pitchFamily="2" charset="0"/>
                <a:ea typeface="Roboto" panose="02000000000000000000" pitchFamily="2" charset="0"/>
                <a:cs typeface="Roboto Mono"/>
              </a:rPr>
              <a:t>Sanitizer </a:t>
            </a:r>
          </a:p>
          <a:p>
            <a:pPr marL="148590" lvl="0" algn="ctr"/>
            <a:r>
              <a:rPr lang="fr-FR" sz="2000" spc="50" dirty="0" smtClean="0">
                <a:solidFill>
                  <a:srgbClr val="3E3E3E"/>
                </a:solidFill>
                <a:latin typeface="Roboto" panose="02000000000000000000" pitchFamily="2" charset="0"/>
                <a:ea typeface="Roboto" panose="02000000000000000000" pitchFamily="2" charset="0"/>
                <a:cs typeface="Roboto Mono"/>
              </a:rPr>
              <a:t>Soothing</a:t>
            </a:r>
            <a:endParaRPr lang="fr-FR" sz="2000" spc="50" dirty="0">
              <a:solidFill>
                <a:srgbClr val="3E3E3E"/>
              </a:solidFill>
              <a:latin typeface="Roboto" panose="02000000000000000000" pitchFamily="2" charset="0"/>
              <a:ea typeface="Roboto" panose="02000000000000000000" pitchFamily="2" charset="0"/>
              <a:cs typeface="Roboto Mono"/>
            </a:endParaRPr>
          </a:p>
        </p:txBody>
      </p:sp>
      <p:sp>
        <p:nvSpPr>
          <p:cNvPr id="21" name="Rectangle 20"/>
          <p:cNvSpPr/>
          <p:nvPr/>
        </p:nvSpPr>
        <p:spPr>
          <a:xfrm>
            <a:off x="7953829" y="3407910"/>
            <a:ext cx="2801256" cy="1015663"/>
          </a:xfrm>
          <a:prstGeom prst="rect">
            <a:avLst/>
          </a:prstGeom>
          <a:ln w="28575">
            <a:solidFill>
              <a:schemeClr val="tx1"/>
            </a:solidFill>
          </a:ln>
        </p:spPr>
        <p:txBody>
          <a:bodyPr wrap="square">
            <a:spAutoFit/>
          </a:bodyPr>
          <a:lstStyle/>
          <a:p>
            <a:pPr marL="148590" algn="ctr"/>
            <a:r>
              <a:rPr lang="fr-FR" sz="2000" spc="50" dirty="0" smtClean="0">
                <a:solidFill>
                  <a:srgbClr val="3E3E3E"/>
                </a:solidFill>
                <a:latin typeface="Roboto" panose="02000000000000000000" pitchFamily="2" charset="0"/>
                <a:ea typeface="Roboto" panose="02000000000000000000" pitchFamily="2" charset="0"/>
                <a:cs typeface="Roboto Mono"/>
              </a:rPr>
              <a:t>Exfoliating </a:t>
            </a:r>
            <a:r>
              <a:rPr lang="fr-FR" sz="2000" spc="50" dirty="0" err="1" smtClean="0">
                <a:solidFill>
                  <a:srgbClr val="3E3E3E"/>
                </a:solidFill>
                <a:latin typeface="Roboto" panose="02000000000000000000" pitchFamily="2" charset="0"/>
                <a:ea typeface="Roboto" panose="02000000000000000000" pitchFamily="2" charset="0"/>
                <a:cs typeface="Roboto Mono"/>
              </a:rPr>
              <a:t>Seboregulator </a:t>
            </a:r>
          </a:p>
          <a:p>
            <a:pPr marL="148590" algn="ctr"/>
            <a:r>
              <a:rPr lang="fr-FR" sz="2000" spc="50" dirty="0" smtClean="0">
                <a:solidFill>
                  <a:srgbClr val="3E3E3E"/>
                </a:solidFill>
                <a:latin typeface="Roboto" panose="02000000000000000000" pitchFamily="2" charset="0"/>
                <a:ea typeface="Roboto" panose="02000000000000000000" pitchFamily="2" charset="0"/>
                <a:cs typeface="Roboto Mono"/>
              </a:rPr>
              <a:t>Soothing</a:t>
            </a:r>
            <a:endParaRPr lang="fr-FR" sz="2000" spc="50" dirty="0">
              <a:solidFill>
                <a:srgbClr val="3E3E3E"/>
              </a:solidFill>
              <a:latin typeface="Roboto" panose="02000000000000000000" pitchFamily="2" charset="0"/>
              <a:ea typeface="Roboto" panose="02000000000000000000" pitchFamily="2" charset="0"/>
              <a:cs typeface="Roboto Mono"/>
            </a:endParaRPr>
          </a:p>
        </p:txBody>
      </p:sp>
    </p:spTree>
    <p:extLst>
      <p:ext uri="{BB962C8B-B14F-4D97-AF65-F5344CB8AC3E}">
        <p14:creationId xmlns:p14="http://schemas.microsoft.com/office/powerpoint/2010/main" val="1357109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9"/>
                                        </p:tgtEl>
                                      </p:cBhvr>
                                    </p:animEffect>
                                    <p:set>
                                      <p:cBhvr>
                                        <p:cTn id="7" dur="1" fill="hold">
                                          <p:stCondLst>
                                            <p:cond delay="499"/>
                                          </p:stCondLst>
                                        </p:cTn>
                                        <p:tgtEl>
                                          <p:spTgt spid="19"/>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21"/>
                                        </p:tgtEl>
                                      </p:cBhvr>
                                    </p:animEffect>
                                    <p:set>
                                      <p:cBhvr>
                                        <p:cTn id="10" dur="1" fill="hold">
                                          <p:stCondLst>
                                            <p:cond delay="4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1"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95534" y="0"/>
            <a:ext cx="12287535" cy="6858000"/>
          </a:xfrm>
          <a:prstGeom prst="rect">
            <a:avLst/>
          </a:prstGeom>
          <a:solidFill>
            <a:srgbClr val="FCC4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Rectangle 1"/>
          <p:cNvSpPr/>
          <p:nvPr/>
        </p:nvSpPr>
        <p:spPr>
          <a:xfrm>
            <a:off x="382137" y="586854"/>
            <a:ext cx="11450472" cy="5636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Titre 2"/>
          <p:cNvSpPr txBox="1">
            <a:spLocks/>
          </p:cNvSpPr>
          <p:nvPr/>
        </p:nvSpPr>
        <p:spPr>
          <a:xfrm>
            <a:off x="834788" y="295312"/>
            <a:ext cx="10522424" cy="700974"/>
          </a:xfrm>
          <a:prstGeom prst="rect">
            <a:avLst/>
          </a:prstGeom>
        </p:spPr>
        <p:txBody>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fr-FR" sz="4800" b="0" i="0" u="none" strike="noStrike" kern="1200" cap="none" spc="0" normalizeH="0" baseline="0" noProof="0" dirty="0">
              <a:ln>
                <a:noFill/>
              </a:ln>
              <a:solidFill>
                <a:srgbClr val="3E3E3E"/>
              </a:solidFill>
              <a:effectLst/>
              <a:uLnTx/>
              <a:uFillTx/>
              <a:latin typeface="KyivType Sans2" panose="00000500000000000000" pitchFamily="50" charset="0"/>
              <a:ea typeface="+mj-ea"/>
              <a:cs typeface="+mj-cs"/>
            </a:endParaRPr>
          </a:p>
        </p:txBody>
      </p:sp>
      <p:pic>
        <p:nvPicPr>
          <p:cNvPr id="15" name="Imag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53100" y="6172200"/>
            <a:ext cx="685800" cy="685800"/>
          </a:xfrm>
          <a:prstGeom prst="rect">
            <a:avLst/>
          </a:prstGeom>
        </p:spPr>
      </p:pic>
      <p:sp>
        <p:nvSpPr>
          <p:cNvPr id="14" name="Rectangle 13"/>
          <p:cNvSpPr/>
          <p:nvPr/>
        </p:nvSpPr>
        <p:spPr>
          <a:xfrm>
            <a:off x="1094509" y="1683533"/>
            <a:ext cx="10002982" cy="503471"/>
          </a:xfrm>
          <a:prstGeom prst="rect">
            <a:avLst/>
          </a:prstGeom>
        </p:spPr>
        <p:txBody>
          <a:bodyPr wrap="square">
            <a:spAutoFit/>
          </a:bodyPr>
          <a:lstStyle/>
          <a:p>
            <a:pPr lvl="0" algn="ctr">
              <a:lnSpc>
                <a:spcPct val="105000"/>
              </a:lnSpc>
            </a:pPr>
            <a:r>
              <a:rPr lang="fr-FR" sz="2800" b="1" cap="small" dirty="0">
                <a:solidFill>
                  <a:srgbClr val="FCC496"/>
                </a:solidFill>
                <a:latin typeface="KyivType Sans2" panose="00000500000000000000" charset="0"/>
                <a:ea typeface="Roboto" panose="02000000000000000000" pitchFamily="2" charset="0"/>
              </a:rPr>
              <a:t>Sos spot </a:t>
            </a:r>
            <a:r>
              <a:rPr lang="fr-FR" sz="2800" b="1" dirty="0" smtClean="0">
                <a:solidFill>
                  <a:srgbClr val="FCC496"/>
                </a:solidFill>
                <a:latin typeface="KyivType Sans2" panose="00000500000000000000" charset="0"/>
                <a:ea typeface="Roboto" panose="02000000000000000000" pitchFamily="2" charset="0"/>
              </a:rPr>
              <a:t>roll-on can be used in the cabin</a:t>
            </a:r>
            <a:endParaRPr kumimoji="0" lang="fr-FR" sz="2800" b="1" i="0" u="none" strike="noStrike" kern="1200" cap="none" spc="0" normalizeH="0" baseline="0" noProof="0" dirty="0">
              <a:ln>
                <a:noFill/>
              </a:ln>
              <a:solidFill>
                <a:srgbClr val="FCC496"/>
              </a:solidFill>
              <a:effectLst/>
              <a:uLnTx/>
              <a:uFillTx/>
              <a:latin typeface="KyivType Sans2" panose="00000500000000000000" charset="0"/>
              <a:ea typeface="Roboto" panose="02000000000000000000" pitchFamily="2" charset="0"/>
            </a:endParaRPr>
          </a:p>
        </p:txBody>
      </p:sp>
    </p:spTree>
    <p:extLst>
      <p:ext uri="{BB962C8B-B14F-4D97-AF65-F5344CB8AC3E}">
        <p14:creationId xmlns:p14="http://schemas.microsoft.com/office/powerpoint/2010/main" val="1913369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xit" presetSubtype="8" fill="hold" grpId="0" nodeType="withEffect">
                                  <p:stCondLst>
                                    <p:cond delay="0"/>
                                  </p:stCondLst>
                                  <p:childTnLst>
                                    <p:animEffect transition="out" filter="wipe(left)">
                                      <p:cBhvr>
                                        <p:cTn id="6" dur="500"/>
                                        <p:tgtEl>
                                          <p:spTgt spid="14"/>
                                        </p:tgtEl>
                                      </p:cBhvr>
                                    </p:animEffect>
                                    <p:set>
                                      <p:cBhvr>
                                        <p:cTn id="7"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95534" y="0"/>
            <a:ext cx="12287535" cy="6858000"/>
          </a:xfrm>
          <a:prstGeom prst="rect">
            <a:avLst/>
          </a:prstGeom>
          <a:solidFill>
            <a:srgbClr val="FCC4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Rectangle 1"/>
          <p:cNvSpPr/>
          <p:nvPr/>
        </p:nvSpPr>
        <p:spPr>
          <a:xfrm>
            <a:off x="382137" y="586854"/>
            <a:ext cx="11450472" cy="5636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Titre 2"/>
          <p:cNvSpPr txBox="1">
            <a:spLocks/>
          </p:cNvSpPr>
          <p:nvPr/>
        </p:nvSpPr>
        <p:spPr>
          <a:xfrm>
            <a:off x="834788" y="295312"/>
            <a:ext cx="10522424" cy="700974"/>
          </a:xfrm>
          <a:prstGeom prst="rect">
            <a:avLst/>
          </a:prstGeom>
        </p:spPr>
        <p:txBody>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fr-FR" sz="4800" b="0" i="0" u="none" strike="noStrike" kern="1200" cap="none" spc="0" normalizeH="0" baseline="0" noProof="0" dirty="0">
              <a:ln>
                <a:noFill/>
              </a:ln>
              <a:solidFill>
                <a:srgbClr val="3E3E3E"/>
              </a:solidFill>
              <a:effectLst/>
              <a:uLnTx/>
              <a:uFillTx/>
              <a:latin typeface="KyivType Sans2" panose="00000500000000000000" pitchFamily="50" charset="0"/>
              <a:ea typeface="+mj-ea"/>
              <a:cs typeface="+mj-cs"/>
            </a:endParaRPr>
          </a:p>
        </p:txBody>
      </p:sp>
      <p:pic>
        <p:nvPicPr>
          <p:cNvPr id="15" name="Imag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53100" y="6172200"/>
            <a:ext cx="685800" cy="685800"/>
          </a:xfrm>
          <a:prstGeom prst="rect">
            <a:avLst/>
          </a:prstGeom>
        </p:spPr>
      </p:pic>
      <p:sp>
        <p:nvSpPr>
          <p:cNvPr id="14" name="Rectangle 13"/>
          <p:cNvSpPr/>
          <p:nvPr/>
        </p:nvSpPr>
        <p:spPr>
          <a:xfrm>
            <a:off x="1094509" y="1683533"/>
            <a:ext cx="10002982" cy="503471"/>
          </a:xfrm>
          <a:prstGeom prst="rect">
            <a:avLst/>
          </a:prstGeom>
        </p:spPr>
        <p:txBody>
          <a:bodyPr wrap="square">
            <a:spAutoFit/>
          </a:bodyPr>
          <a:lstStyle/>
          <a:p>
            <a:pPr lvl="0" algn="ctr">
              <a:lnSpc>
                <a:spcPct val="105000"/>
              </a:lnSpc>
            </a:pPr>
            <a:r>
              <a:rPr lang="fr-FR" sz="2800" b="1" cap="small" dirty="0">
                <a:solidFill>
                  <a:srgbClr val="FCC496"/>
                </a:solidFill>
                <a:latin typeface="KyivType Sans2" panose="00000500000000000000" charset="0"/>
                <a:ea typeface="Roboto" panose="02000000000000000000" pitchFamily="2" charset="0"/>
              </a:rPr>
              <a:t>Sos spot </a:t>
            </a:r>
            <a:r>
              <a:rPr lang="fr-FR" sz="2800" b="1" dirty="0" smtClean="0">
                <a:solidFill>
                  <a:srgbClr val="FCC496"/>
                </a:solidFill>
                <a:latin typeface="KyivType Sans2" panose="00000500000000000000" charset="0"/>
                <a:ea typeface="Roboto" panose="02000000000000000000" pitchFamily="2" charset="0"/>
              </a:rPr>
              <a:t>roll-on </a:t>
            </a:r>
            <a:r>
              <a:rPr lang="fr-FR" sz="2800" b="1" dirty="0">
                <a:solidFill>
                  <a:srgbClr val="FCC496"/>
                </a:solidFill>
                <a:latin typeface="KyivType Sans2" panose="00000500000000000000" charset="0"/>
                <a:ea typeface="Roboto" panose="02000000000000000000" pitchFamily="2" charset="0"/>
              </a:rPr>
              <a:t>can be used on make-up</a:t>
            </a:r>
          </a:p>
        </p:txBody>
      </p:sp>
      <p:grpSp>
        <p:nvGrpSpPr>
          <p:cNvPr id="11" name="Groupe 10"/>
          <p:cNvGrpSpPr/>
          <p:nvPr/>
        </p:nvGrpSpPr>
        <p:grpSpPr>
          <a:xfrm>
            <a:off x="1045485" y="4770559"/>
            <a:ext cx="10786830" cy="985514"/>
            <a:chOff x="51971" y="1880326"/>
            <a:chExt cx="12659195" cy="1095791"/>
          </a:xfrm>
        </p:grpSpPr>
        <p:grpSp>
          <p:nvGrpSpPr>
            <p:cNvPr id="12" name="Groupe 11"/>
            <p:cNvGrpSpPr/>
            <p:nvPr/>
          </p:nvGrpSpPr>
          <p:grpSpPr>
            <a:xfrm>
              <a:off x="51971" y="1914897"/>
              <a:ext cx="12192000" cy="1026649"/>
              <a:chOff x="103573" y="1358262"/>
              <a:chExt cx="12139731" cy="1225355"/>
            </a:xfrm>
          </p:grpSpPr>
          <p:sp>
            <p:nvSpPr>
              <p:cNvPr id="19" name="ZoneTexte 18"/>
              <p:cNvSpPr txBox="1"/>
              <p:nvPr/>
            </p:nvSpPr>
            <p:spPr>
              <a:xfrm>
                <a:off x="103573" y="1421518"/>
                <a:ext cx="12139731" cy="1098842"/>
              </a:xfrm>
              <a:prstGeom prst="rect">
                <a:avLst/>
              </a:prstGeom>
              <a:solidFill>
                <a:srgbClr val="FCC496">
                  <a:alpha val="80000"/>
                </a:srgbClr>
              </a:solidFill>
            </p:spPr>
            <p:txBody>
              <a:bodyPr wrap="square" rtlCol="0">
                <a:spAutoFit/>
              </a:bodyPr>
              <a:lstStyle/>
              <a:p>
                <a:endParaRPr lang="fr-FR" dirty="0">
                  <a:solidFill>
                    <a:srgbClr val="3E3E3E"/>
                  </a:solidFill>
                  <a:latin typeface="Roboto" panose="02000000000000000000" pitchFamily="2" charset="0"/>
                  <a:ea typeface="Roboto" panose="02000000000000000000" pitchFamily="2" charset="0"/>
                </a:endParaRPr>
              </a:p>
            </p:txBody>
          </p:sp>
          <p:sp>
            <p:nvSpPr>
              <p:cNvPr id="20" name="Rectangle 19"/>
              <p:cNvSpPr/>
              <p:nvPr/>
            </p:nvSpPr>
            <p:spPr>
              <a:xfrm>
                <a:off x="103573" y="1358262"/>
                <a:ext cx="11984854" cy="1225355"/>
              </a:xfrm>
              <a:prstGeom prst="rect">
                <a:avLst/>
              </a:prstGeom>
              <a:solidFill>
                <a:srgbClr val="FFDECB"/>
              </a:solidFill>
            </p:spPr>
            <p:txBody>
              <a:bodyPr wrap="square">
                <a:spAutoFit/>
              </a:bodyPr>
              <a:lstStyle/>
              <a:p>
                <a:pPr lvl="0">
                  <a:lnSpc>
                    <a:spcPct val="90000"/>
                  </a:lnSpc>
                  <a:spcBef>
                    <a:spcPts val="1000"/>
                  </a:spcBef>
                </a:pPr>
                <a:r>
                  <a:rPr lang="fr-FR" sz="2000" dirty="0">
                    <a:solidFill>
                      <a:srgbClr val="3E3E3E"/>
                    </a:solidFill>
                    <a:latin typeface="KyivType Sans Medium2" panose="00000600000000000000" pitchFamily="50" charset="0"/>
                    <a:ea typeface="Roboto Light" panose="02000000000000000000" pitchFamily="2" charset="0"/>
                  </a:rPr>
                  <a:t>Hygiene Guaranteed</a:t>
                </a:r>
              </a:p>
              <a:p>
                <a:r>
                  <a:rPr lang="fr-FR" dirty="0" smtClean="0">
                    <a:solidFill>
                      <a:srgbClr val="3E3E3E"/>
                    </a:solidFill>
                    <a:latin typeface="Roboto Light" panose="02000000000000000000" pitchFamily="2" charset="0"/>
                    <a:ea typeface="Roboto Light" panose="02000000000000000000" pitchFamily="2" charset="0"/>
                  </a:rPr>
                  <a:t>Hygiene has been </a:t>
                </a:r>
                <a:r>
                  <a:rPr lang="fr-FR" dirty="0">
                    <a:solidFill>
                      <a:srgbClr val="3E3E3E"/>
                    </a:solidFill>
                    <a:latin typeface="Roboto Light" panose="02000000000000000000" pitchFamily="2" charset="0"/>
                    <a:ea typeface="Roboto Light" panose="02000000000000000000" pitchFamily="2" charset="0"/>
                  </a:rPr>
                  <a:t>proven by non-contamination tests during actual use: </a:t>
                </a:r>
                <a:endParaRPr lang="fr-FR" dirty="0" smtClean="0">
                  <a:solidFill>
                    <a:srgbClr val="3E3E3E"/>
                  </a:solidFill>
                  <a:latin typeface="Roboto Light" panose="02000000000000000000" pitchFamily="2" charset="0"/>
                  <a:ea typeface="Roboto Light" panose="02000000000000000000" pitchFamily="2" charset="0"/>
                </a:endParaRPr>
              </a:p>
              <a:p>
                <a:r>
                  <a:rPr lang="fr-FR" dirty="0" smtClean="0">
                    <a:solidFill>
                      <a:srgbClr val="3E3E3E"/>
                    </a:solidFill>
                    <a:latin typeface="Roboto Light" panose="02000000000000000000" pitchFamily="2" charset="0"/>
                    <a:ea typeface="Roboto Light" panose="02000000000000000000" pitchFamily="2" charset="0"/>
                  </a:rPr>
                  <a:t>application </a:t>
                </a:r>
                <a:r>
                  <a:rPr lang="fr-FR" dirty="0">
                    <a:solidFill>
                      <a:srgbClr val="3E3E3E"/>
                    </a:solidFill>
                    <a:latin typeface="Roboto Light" panose="02000000000000000000" pitchFamily="2" charset="0"/>
                    <a:ea typeface="Roboto Light" panose="02000000000000000000" pitchFamily="2" charset="0"/>
                  </a:rPr>
                  <a:t>several times a day for 15 days*.</a:t>
                </a:r>
              </a:p>
            </p:txBody>
          </p:sp>
        </p:grpSp>
        <p:pic>
          <p:nvPicPr>
            <p:cNvPr id="18" name="Picture 2" descr="Icône arrêter le virus corona. Signe : image vectorielle de stock (libre de  droits) 1682433277"/>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l="12164" t="11928" r="11300" b="13605"/>
            <a:stretch/>
          </p:blipFill>
          <p:spPr bwMode="auto">
            <a:xfrm>
              <a:off x="11621234" y="1880326"/>
              <a:ext cx="1089932" cy="1095791"/>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088958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22" presetClass="exit" presetSubtype="2" fill="hold" nodeType="withEffect">
                                  <p:stCondLst>
                                    <p:cond delay="0"/>
                                  </p:stCondLst>
                                  <p:childTnLst>
                                    <p:animEffect transition="out" filter="wipe(right)">
                                      <p:cBhvr>
                                        <p:cTn id="9" dur="500"/>
                                        <p:tgtEl>
                                          <p:spTgt spid="11"/>
                                        </p:tgtEl>
                                      </p:cBhvr>
                                    </p:animEffect>
                                    <p:set>
                                      <p:cBhvr>
                                        <p:cTn id="10" dur="1" fill="hold">
                                          <p:stCondLst>
                                            <p:cond delay="499"/>
                                          </p:stCondLst>
                                        </p:cTn>
                                        <p:tgtEl>
                                          <p:spTgt spid="11"/>
                                        </p:tgtEl>
                                        <p:attrNameLst>
                                          <p:attrName>style.visibility</p:attrName>
                                        </p:attrNameLst>
                                      </p:cBhvr>
                                      <p:to>
                                        <p:strVal val="hidden"/>
                                      </p:to>
                                    </p:set>
                                  </p:childTnLst>
                                </p:cTn>
                              </p:par>
                              <p:par>
                                <p:cTn id="11" presetID="22" presetClass="exit" presetSubtype="2" fill="hold" grpId="0" nodeType="withEffect">
                                  <p:stCondLst>
                                    <p:cond delay="0"/>
                                  </p:stCondLst>
                                  <p:childTnLst>
                                    <p:animEffect transition="out" filter="wipe(right)">
                                      <p:cBhvr>
                                        <p:cTn id="12" dur="500"/>
                                        <p:tgtEl>
                                          <p:spTgt spid="14"/>
                                        </p:tgtEl>
                                      </p:cBhvr>
                                    </p:animEffect>
                                    <p:set>
                                      <p:cBhvr>
                                        <p:cTn id="13"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95534" y="0"/>
            <a:ext cx="12287535" cy="6858000"/>
          </a:xfrm>
          <a:prstGeom prst="rect">
            <a:avLst/>
          </a:prstGeom>
          <a:solidFill>
            <a:srgbClr val="FCC4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Rectangle 1"/>
          <p:cNvSpPr/>
          <p:nvPr/>
        </p:nvSpPr>
        <p:spPr>
          <a:xfrm>
            <a:off x="382137" y="586854"/>
            <a:ext cx="11450472" cy="5636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Titre 2"/>
          <p:cNvSpPr txBox="1">
            <a:spLocks/>
          </p:cNvSpPr>
          <p:nvPr/>
        </p:nvSpPr>
        <p:spPr>
          <a:xfrm>
            <a:off x="834788" y="295312"/>
            <a:ext cx="10522424" cy="700974"/>
          </a:xfrm>
          <a:prstGeom prst="rect">
            <a:avLst/>
          </a:prstGeom>
        </p:spPr>
        <p:txBody>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fr-FR" sz="4800" b="0" i="0" u="none" strike="noStrike" kern="1200" cap="none" spc="0" normalizeH="0" baseline="0" noProof="0" dirty="0">
              <a:ln>
                <a:noFill/>
              </a:ln>
              <a:solidFill>
                <a:srgbClr val="3E3E3E"/>
              </a:solidFill>
              <a:effectLst/>
              <a:uLnTx/>
              <a:uFillTx/>
              <a:latin typeface="KyivType Sans2" panose="00000500000000000000" pitchFamily="50" charset="0"/>
              <a:ea typeface="+mj-ea"/>
              <a:cs typeface="+mj-cs"/>
            </a:endParaRPr>
          </a:p>
        </p:txBody>
      </p:sp>
      <p:pic>
        <p:nvPicPr>
          <p:cNvPr id="15" name="Imag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53100" y="6172200"/>
            <a:ext cx="685800" cy="685800"/>
          </a:xfrm>
          <a:prstGeom prst="rect">
            <a:avLst/>
          </a:prstGeom>
        </p:spPr>
      </p:pic>
      <p:sp>
        <p:nvSpPr>
          <p:cNvPr id="14" name="Rectangle 13"/>
          <p:cNvSpPr/>
          <p:nvPr/>
        </p:nvSpPr>
        <p:spPr>
          <a:xfrm>
            <a:off x="1094509" y="1683533"/>
            <a:ext cx="10002982" cy="955903"/>
          </a:xfrm>
          <a:prstGeom prst="rect">
            <a:avLst/>
          </a:prstGeom>
        </p:spPr>
        <p:txBody>
          <a:bodyPr wrap="square">
            <a:spAutoFit/>
          </a:bodyPr>
          <a:lstStyle/>
          <a:p>
            <a:pPr lvl="0" algn="ctr">
              <a:lnSpc>
                <a:spcPct val="105000"/>
              </a:lnSpc>
            </a:pPr>
            <a:r>
              <a:rPr lang="fr-FR" sz="2800" b="1" cap="small" dirty="0">
                <a:solidFill>
                  <a:srgbClr val="FCC496"/>
                </a:solidFill>
                <a:latin typeface="KyivType Sans2" panose="00000500000000000000" charset="0"/>
                <a:ea typeface="Roboto" panose="02000000000000000000" pitchFamily="2" charset="0"/>
              </a:rPr>
              <a:t>Sos spot </a:t>
            </a:r>
            <a:r>
              <a:rPr lang="fr-FR" sz="2800" b="1" dirty="0">
                <a:solidFill>
                  <a:srgbClr val="FCC496"/>
                </a:solidFill>
                <a:latin typeface="KyivType Sans2" panose="00000500000000000000" charset="0"/>
                <a:ea typeface="Roboto" panose="02000000000000000000" pitchFamily="2" charset="0"/>
              </a:rPr>
              <a:t>roll-on cannot be used </a:t>
            </a:r>
            <a:endParaRPr lang="fr-FR" sz="2800" b="1" dirty="0" smtClean="0">
              <a:solidFill>
                <a:srgbClr val="FCC496"/>
              </a:solidFill>
              <a:latin typeface="KyivType Sans2" panose="00000500000000000000" charset="0"/>
              <a:ea typeface="Roboto" panose="02000000000000000000" pitchFamily="2" charset="0"/>
            </a:endParaRPr>
          </a:p>
          <a:p>
            <a:pPr lvl="0" algn="ctr">
              <a:lnSpc>
                <a:spcPct val="105000"/>
              </a:lnSpc>
            </a:pPr>
            <a:r>
              <a:rPr lang="fr-FR" sz="2800" b="1" dirty="0" smtClean="0">
                <a:solidFill>
                  <a:srgbClr val="FCC496"/>
                </a:solidFill>
                <a:latin typeface="KyivType Sans2" panose="00000500000000000000" charset="0"/>
                <a:ea typeface="Roboto" panose="02000000000000000000" pitchFamily="2" charset="0"/>
              </a:rPr>
              <a:t>than </a:t>
            </a:r>
            <a:r>
              <a:rPr lang="fr-FR" sz="2800" b="1" dirty="0">
                <a:solidFill>
                  <a:srgbClr val="FCC496"/>
                </a:solidFill>
                <a:latin typeface="KyivType Sans2" panose="00000500000000000000" charset="0"/>
                <a:ea typeface="Roboto" panose="02000000000000000000" pitchFamily="2" charset="0"/>
              </a:rPr>
              <a:t>by teenagers </a:t>
            </a:r>
          </a:p>
        </p:txBody>
      </p:sp>
    </p:spTree>
    <p:extLst>
      <p:ext uri="{BB962C8B-B14F-4D97-AF65-F5344CB8AC3E}">
        <p14:creationId xmlns:p14="http://schemas.microsoft.com/office/powerpoint/2010/main" val="252184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xit" presetSubtype="8" fill="hold" grpId="0" nodeType="withEffect">
                                  <p:stCondLst>
                                    <p:cond delay="0"/>
                                  </p:stCondLst>
                                  <p:childTnLst>
                                    <p:animEffect transition="out" filter="wipe(left)">
                                      <p:cBhvr>
                                        <p:cTn id="6" dur="500"/>
                                        <p:tgtEl>
                                          <p:spTgt spid="14"/>
                                        </p:tgtEl>
                                      </p:cBhvr>
                                    </p:animEffect>
                                    <p:set>
                                      <p:cBhvr>
                                        <p:cTn id="7"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95534" y="0"/>
            <a:ext cx="12287535" cy="6858000"/>
          </a:xfrm>
          <a:prstGeom prst="rect">
            <a:avLst/>
          </a:prstGeom>
          <a:solidFill>
            <a:srgbClr val="FCC4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Rectangle 1"/>
          <p:cNvSpPr/>
          <p:nvPr/>
        </p:nvSpPr>
        <p:spPr>
          <a:xfrm>
            <a:off x="382137" y="586854"/>
            <a:ext cx="11450472" cy="5636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Titre 2"/>
          <p:cNvSpPr txBox="1">
            <a:spLocks/>
          </p:cNvSpPr>
          <p:nvPr/>
        </p:nvSpPr>
        <p:spPr>
          <a:xfrm>
            <a:off x="834788" y="295312"/>
            <a:ext cx="10522424" cy="700974"/>
          </a:xfrm>
          <a:prstGeom prst="rect">
            <a:avLst/>
          </a:prstGeom>
        </p:spPr>
        <p:txBody>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fr-FR" sz="4800" b="0" i="0" u="none" strike="noStrike" kern="1200" cap="none" spc="0" normalizeH="0" baseline="0" noProof="0" dirty="0">
              <a:ln>
                <a:noFill/>
              </a:ln>
              <a:solidFill>
                <a:srgbClr val="3E3E3E"/>
              </a:solidFill>
              <a:effectLst/>
              <a:uLnTx/>
              <a:uFillTx/>
              <a:latin typeface="KyivType Sans2" panose="00000500000000000000" pitchFamily="50" charset="0"/>
              <a:ea typeface="+mj-ea"/>
              <a:cs typeface="+mj-cs"/>
            </a:endParaRPr>
          </a:p>
        </p:txBody>
      </p:sp>
      <p:pic>
        <p:nvPicPr>
          <p:cNvPr id="15" name="Imag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53100" y="6172200"/>
            <a:ext cx="685800" cy="685800"/>
          </a:xfrm>
          <a:prstGeom prst="rect">
            <a:avLst/>
          </a:prstGeom>
        </p:spPr>
      </p:pic>
      <p:sp>
        <p:nvSpPr>
          <p:cNvPr id="14" name="Rectangle 13"/>
          <p:cNvSpPr/>
          <p:nvPr/>
        </p:nvSpPr>
        <p:spPr>
          <a:xfrm>
            <a:off x="1094509" y="1683533"/>
            <a:ext cx="10002982" cy="955903"/>
          </a:xfrm>
          <a:prstGeom prst="rect">
            <a:avLst/>
          </a:prstGeom>
        </p:spPr>
        <p:txBody>
          <a:bodyPr wrap="square">
            <a:spAutoFit/>
          </a:bodyPr>
          <a:lstStyle/>
          <a:p>
            <a:pPr lvl="0" algn="ctr">
              <a:lnSpc>
                <a:spcPct val="105000"/>
              </a:lnSpc>
            </a:pPr>
            <a:r>
              <a:rPr lang="fr-FR" sz="2800" b="1" dirty="0">
                <a:solidFill>
                  <a:srgbClr val="FCC496"/>
                </a:solidFill>
                <a:latin typeface="KyivType Sans2" panose="00000500000000000000" charset="0"/>
                <a:ea typeface="Roboto" panose="02000000000000000000" pitchFamily="2" charset="0"/>
              </a:rPr>
              <a:t>Can </a:t>
            </a:r>
            <a:r>
              <a:rPr lang="fr-FR" sz="2800" b="1" cap="small" dirty="0">
                <a:solidFill>
                  <a:srgbClr val="FCC496"/>
                </a:solidFill>
                <a:latin typeface="KyivType Sans2" panose="00000500000000000000" charset="0"/>
                <a:ea typeface="Roboto" panose="02000000000000000000" pitchFamily="2" charset="0"/>
              </a:rPr>
              <a:t>Sos spot </a:t>
            </a:r>
            <a:r>
              <a:rPr lang="fr-FR" sz="2800" b="1" dirty="0">
                <a:solidFill>
                  <a:srgbClr val="FCC496"/>
                </a:solidFill>
                <a:latin typeface="KyivType Sans2" panose="00000500000000000000" charset="0"/>
                <a:ea typeface="Roboto" panose="02000000000000000000" pitchFamily="2" charset="0"/>
              </a:rPr>
              <a:t>roll-on be used in combination with </a:t>
            </a:r>
            <a:r>
              <a:rPr lang="fr-FR" sz="2800" b="1" cap="small" dirty="0" err="1">
                <a:solidFill>
                  <a:srgbClr val="FCC496"/>
                </a:solidFill>
                <a:latin typeface="KyivType Sans2" panose="00000500000000000000" charset="0"/>
                <a:ea typeface="Roboto" panose="02000000000000000000" pitchFamily="2" charset="0"/>
              </a:rPr>
              <a:t>Juvenil</a:t>
            </a:r>
            <a:r>
              <a:rPr lang="fr-FR" sz="2800" b="1" dirty="0">
                <a:solidFill>
                  <a:srgbClr val="FCC496"/>
                </a:solidFill>
                <a:latin typeface="KyivType Sans2" panose="00000500000000000000" charset="0"/>
                <a:ea typeface="Roboto" panose="02000000000000000000" pitchFamily="2" charset="0"/>
              </a:rPr>
              <a:t>?</a:t>
            </a:r>
          </a:p>
        </p:txBody>
      </p:sp>
    </p:spTree>
    <p:extLst>
      <p:ext uri="{BB962C8B-B14F-4D97-AF65-F5344CB8AC3E}">
        <p14:creationId xmlns:p14="http://schemas.microsoft.com/office/powerpoint/2010/main" val="1340356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xit" presetSubtype="2" fill="hold" grpId="0" nodeType="withEffect">
                                  <p:stCondLst>
                                    <p:cond delay="0"/>
                                  </p:stCondLst>
                                  <p:childTnLst>
                                    <p:animEffect transition="out" filter="wipe(right)">
                                      <p:cBhvr>
                                        <p:cTn id="6" dur="500"/>
                                        <p:tgtEl>
                                          <p:spTgt spid="14"/>
                                        </p:tgtEl>
                                      </p:cBhvr>
                                    </p:animEffect>
                                    <p:set>
                                      <p:cBhvr>
                                        <p:cTn id="7"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95534" y="0"/>
            <a:ext cx="12287535" cy="6858000"/>
          </a:xfrm>
          <a:prstGeom prst="rect">
            <a:avLst/>
          </a:prstGeom>
          <a:solidFill>
            <a:srgbClr val="FCC4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Rectangle 1"/>
          <p:cNvSpPr/>
          <p:nvPr/>
        </p:nvSpPr>
        <p:spPr>
          <a:xfrm>
            <a:off x="382137" y="586854"/>
            <a:ext cx="11450472" cy="5636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3E3E3E"/>
              </a:solidFill>
            </a:endParaRPr>
          </a:p>
        </p:txBody>
      </p:sp>
      <p:sp>
        <p:nvSpPr>
          <p:cNvPr id="13" name="Titre 2"/>
          <p:cNvSpPr txBox="1">
            <a:spLocks/>
          </p:cNvSpPr>
          <p:nvPr/>
        </p:nvSpPr>
        <p:spPr>
          <a:xfrm>
            <a:off x="834788" y="295312"/>
            <a:ext cx="10522424" cy="700974"/>
          </a:xfrm>
          <a:prstGeom prst="rect">
            <a:avLst/>
          </a:prstGeom>
        </p:spPr>
        <p:txBody>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fr-FR" sz="4800" b="0" i="0" u="none" strike="noStrike" kern="1200" cap="none" spc="0" normalizeH="0" baseline="0" noProof="0" dirty="0">
              <a:ln>
                <a:noFill/>
              </a:ln>
              <a:solidFill>
                <a:srgbClr val="3E3E3E"/>
              </a:solidFill>
              <a:effectLst/>
              <a:uLnTx/>
              <a:uFillTx/>
              <a:latin typeface="KyivType Sans2" panose="00000500000000000000" pitchFamily="50" charset="0"/>
              <a:ea typeface="+mj-ea"/>
              <a:cs typeface="+mj-cs"/>
            </a:endParaRPr>
          </a:p>
        </p:txBody>
      </p:sp>
      <p:pic>
        <p:nvPicPr>
          <p:cNvPr id="15" name="Imag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53100" y="6172200"/>
            <a:ext cx="685800" cy="685800"/>
          </a:xfrm>
          <a:prstGeom prst="rect">
            <a:avLst/>
          </a:prstGeom>
        </p:spPr>
      </p:pic>
      <p:sp>
        <p:nvSpPr>
          <p:cNvPr id="14" name="Rectangle 13"/>
          <p:cNvSpPr/>
          <p:nvPr/>
        </p:nvSpPr>
        <p:spPr>
          <a:xfrm>
            <a:off x="382137" y="1683533"/>
            <a:ext cx="11450472" cy="503471"/>
          </a:xfrm>
          <a:prstGeom prst="rect">
            <a:avLst/>
          </a:prstGeom>
        </p:spPr>
        <p:txBody>
          <a:bodyPr wrap="square">
            <a:spAutoFit/>
          </a:bodyPr>
          <a:lstStyle/>
          <a:p>
            <a:pPr lvl="0" algn="ctr">
              <a:lnSpc>
                <a:spcPct val="105000"/>
              </a:lnSpc>
            </a:pPr>
            <a:r>
              <a:rPr lang="fr-FR" sz="2800" b="1" dirty="0">
                <a:solidFill>
                  <a:srgbClr val="FCC496"/>
                </a:solidFill>
                <a:latin typeface="KyivType Sans2" panose="00000500000000000000" charset="0"/>
                <a:ea typeface="Roboto" panose="02000000000000000000" pitchFamily="2" charset="0"/>
              </a:rPr>
              <a:t>What is the ideal </a:t>
            </a:r>
            <a:r>
              <a:rPr lang="fr-FR" sz="2800" b="1" dirty="0" smtClean="0">
                <a:solidFill>
                  <a:srgbClr val="FCC496"/>
                </a:solidFill>
                <a:latin typeface="KyivType Sans2" panose="00000500000000000000" charset="0"/>
                <a:ea typeface="Roboto" panose="02000000000000000000" pitchFamily="2" charset="0"/>
              </a:rPr>
              <a:t>anti-imperfection </a:t>
            </a:r>
            <a:r>
              <a:rPr lang="fr-FR" sz="2800" b="1" dirty="0">
                <a:solidFill>
                  <a:srgbClr val="FCC496"/>
                </a:solidFill>
                <a:latin typeface="KyivType Sans2" panose="00000500000000000000" charset="0"/>
                <a:ea typeface="Roboto" panose="02000000000000000000" pitchFamily="2" charset="0"/>
              </a:rPr>
              <a:t>attack program? </a:t>
            </a:r>
          </a:p>
        </p:txBody>
      </p:sp>
      <p:grpSp>
        <p:nvGrpSpPr>
          <p:cNvPr id="3" name="Groupe 2"/>
          <p:cNvGrpSpPr/>
          <p:nvPr/>
        </p:nvGrpSpPr>
        <p:grpSpPr>
          <a:xfrm>
            <a:off x="2386021" y="3237649"/>
            <a:ext cx="7359820" cy="2567839"/>
            <a:chOff x="2386021" y="3237649"/>
            <a:chExt cx="7359820" cy="2567839"/>
          </a:xfrm>
        </p:grpSpPr>
        <p:grpSp>
          <p:nvGrpSpPr>
            <p:cNvPr id="8" name="Groupe 7"/>
            <p:cNvGrpSpPr/>
            <p:nvPr/>
          </p:nvGrpSpPr>
          <p:grpSpPr>
            <a:xfrm>
              <a:off x="4550612" y="5463315"/>
              <a:ext cx="557147" cy="311686"/>
              <a:chOff x="92232" y="2114775"/>
              <a:chExt cx="434522" cy="255925"/>
            </a:xfrm>
          </p:grpSpPr>
          <p:pic>
            <p:nvPicPr>
              <p:cNvPr id="9" name="Imag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232" y="2114775"/>
                <a:ext cx="251377" cy="255925"/>
              </a:xfrm>
              <a:prstGeom prst="rect">
                <a:avLst/>
              </a:prstGeom>
            </p:spPr>
          </p:pic>
          <p:pic>
            <p:nvPicPr>
              <p:cNvPr id="10" name="Image 9"/>
              <p:cNvPicPr>
                <a:picLocks noChangeAspect="1"/>
              </p:cNvPicPr>
              <p:nvPr/>
            </p:nvPicPr>
            <p:blipFill rotWithShape="1">
              <a:blip r:embed="rId5" cstate="print">
                <a:extLst>
                  <a:ext uri="{28A0092B-C50C-407E-A947-70E740481C1C}">
                    <a14:useLocalDpi xmlns:a14="http://schemas.microsoft.com/office/drawing/2010/main" val="0"/>
                  </a:ext>
                </a:extLst>
              </a:blip>
              <a:srcRect l="26353" t="17605" r="15786" b="20667"/>
              <a:stretch/>
            </p:blipFill>
            <p:spPr>
              <a:xfrm>
                <a:off x="345537" y="2149653"/>
                <a:ext cx="181217" cy="178295"/>
              </a:xfrm>
              <a:prstGeom prst="rect">
                <a:avLst/>
              </a:prstGeom>
            </p:spPr>
          </p:pic>
        </p:grpSp>
        <p:sp>
          <p:nvSpPr>
            <p:cNvPr id="18" name="ZoneTexte 17"/>
            <p:cNvSpPr txBox="1"/>
            <p:nvPr/>
          </p:nvSpPr>
          <p:spPr>
            <a:xfrm>
              <a:off x="7973562" y="5436156"/>
              <a:ext cx="1772279" cy="369332"/>
            </a:xfrm>
            <a:prstGeom prst="rect">
              <a:avLst/>
            </a:prstGeom>
            <a:noFill/>
          </p:spPr>
          <p:txBody>
            <a:bodyPr wrap="square" rtlCol="0">
              <a:spAutoFit/>
            </a:bodyPr>
            <a:lstStyle/>
            <a:p>
              <a:pPr algn="ctr"/>
              <a:r>
                <a:rPr lang="fr-FR" dirty="0" smtClean="0">
                  <a:latin typeface="Roboto Light" panose="02000000000000000000" pitchFamily="2" charset="0"/>
                  <a:ea typeface="Roboto Light" panose="02000000000000000000" pitchFamily="2" charset="0"/>
                </a:rPr>
                <a:t>At any time</a:t>
              </a:r>
              <a:endParaRPr lang="fr-FR" dirty="0">
                <a:latin typeface="Roboto Light" panose="02000000000000000000" pitchFamily="2" charset="0"/>
                <a:ea typeface="Roboto Light" panose="02000000000000000000" pitchFamily="2" charset="0"/>
              </a:endParaRPr>
            </a:p>
          </p:txBody>
        </p:sp>
        <p:sp>
          <p:nvSpPr>
            <p:cNvPr id="19" name="ZoneTexte 19"/>
            <p:cNvSpPr txBox="1"/>
            <p:nvPr/>
          </p:nvSpPr>
          <p:spPr>
            <a:xfrm>
              <a:off x="7573786" y="4216176"/>
              <a:ext cx="609169" cy="400110"/>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2000" dirty="0" smtClean="0">
                  <a:latin typeface="Roboto Mono" panose="00000009000000000000" pitchFamily="49" charset="0"/>
                  <a:ea typeface="Roboto Mono" panose="00000009000000000000" pitchFamily="49" charset="0"/>
                </a:rPr>
                <a:t>+</a:t>
              </a:r>
              <a:endParaRPr lang="fr-FR" sz="2000" dirty="0">
                <a:latin typeface="Roboto Mono" panose="00000009000000000000" pitchFamily="49" charset="0"/>
                <a:ea typeface="Roboto Mono" panose="00000009000000000000" pitchFamily="49" charset="0"/>
              </a:endParaRPr>
            </a:p>
          </p:txBody>
        </p:sp>
        <p:grpSp>
          <p:nvGrpSpPr>
            <p:cNvPr id="20" name="Groupe 19"/>
            <p:cNvGrpSpPr/>
            <p:nvPr/>
          </p:nvGrpSpPr>
          <p:grpSpPr>
            <a:xfrm>
              <a:off x="6309658" y="3237649"/>
              <a:ext cx="865026" cy="2040877"/>
              <a:chOff x="9845804" y="2502463"/>
              <a:chExt cx="827120" cy="2322972"/>
            </a:xfrm>
          </p:grpSpPr>
          <p:pic>
            <p:nvPicPr>
              <p:cNvPr id="21" name="Image 2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45804" y="2502463"/>
                <a:ext cx="827120" cy="2322972"/>
              </a:xfrm>
              <a:prstGeom prst="rect">
                <a:avLst/>
              </a:prstGeom>
            </p:spPr>
          </p:pic>
          <p:sp>
            <p:nvSpPr>
              <p:cNvPr id="22" name="ZoneTexte 22"/>
              <p:cNvSpPr txBox="1"/>
              <p:nvPr/>
            </p:nvSpPr>
            <p:spPr>
              <a:xfrm rot="16200000">
                <a:off x="9379467" y="3174338"/>
                <a:ext cx="1759796" cy="676866"/>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sz="2000" dirty="0" smtClean="0">
                    <a:solidFill>
                      <a:schemeClr val="bg1"/>
                    </a:solidFill>
                    <a:latin typeface="Roboto Mono" panose="00000009000000000000" pitchFamily="49" charset="0"/>
                    <a:ea typeface="Roboto Mono" panose="00000009000000000000" pitchFamily="49" charset="0"/>
                  </a:rPr>
                  <a:t>HABITUAL CARE</a:t>
                </a:r>
                <a:endParaRPr lang="fr-FR" sz="2000" dirty="0">
                  <a:solidFill>
                    <a:schemeClr val="bg1"/>
                  </a:solidFill>
                  <a:latin typeface="Roboto Mono" panose="00000009000000000000" pitchFamily="49" charset="0"/>
                  <a:ea typeface="Roboto Mono" panose="00000009000000000000" pitchFamily="49" charset="0"/>
                </a:endParaRPr>
              </a:p>
            </p:txBody>
          </p:sp>
        </p:grpSp>
        <p:sp>
          <p:nvSpPr>
            <p:cNvPr id="25" name="Parenthèse ouvrante 24"/>
            <p:cNvSpPr/>
            <p:nvPr/>
          </p:nvSpPr>
          <p:spPr>
            <a:xfrm rot="16200000">
              <a:off x="4818569" y="2851472"/>
              <a:ext cx="131548" cy="4996644"/>
            </a:xfrm>
            <a:prstGeom prst="leftBracket">
              <a:avLst/>
            </a:prstGeom>
            <a:ln>
              <a:headEnd type="none" w="med" len="med"/>
              <a:tailEnd type="none" w="med" len="med"/>
            </a:ln>
          </p:spPr>
          <p:style>
            <a:lnRef idx="1">
              <a:schemeClr val="dk1"/>
            </a:lnRef>
            <a:fillRef idx="0">
              <a:schemeClr val="dk1"/>
            </a:fillRef>
            <a:effectRef idx="0">
              <a:schemeClr val="dk1"/>
            </a:effectRef>
            <a:fontRef idx="minor">
              <a:schemeClr val="tx1"/>
            </a:fontRef>
          </p:style>
          <p:txBody>
            <a:bodyPr rtlCol="0" anchor="ct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fr-FR">
                <a:solidFill>
                  <a:srgbClr val="3E3E3E"/>
                </a:solidFill>
                <a:latin typeface="Roboto" panose="02000000000000000000" pitchFamily="2" charset="0"/>
                <a:ea typeface="Roboto" panose="02000000000000000000" pitchFamily="2" charset="0"/>
              </a:endParaRPr>
            </a:p>
          </p:txBody>
        </p:sp>
        <p:sp>
          <p:nvSpPr>
            <p:cNvPr id="26" name="Parenthèse ouvrante 25"/>
            <p:cNvSpPr/>
            <p:nvPr/>
          </p:nvSpPr>
          <p:spPr>
            <a:xfrm rot="16200000">
              <a:off x="8785590" y="4433343"/>
              <a:ext cx="131548" cy="1788954"/>
            </a:xfrm>
            <a:prstGeom prst="leftBracket">
              <a:avLst/>
            </a:prstGeom>
            <a:ln>
              <a:headEnd type="none" w="med" len="med"/>
              <a:tailEnd type="none" w="med" len="med"/>
            </a:ln>
          </p:spPr>
          <p:style>
            <a:lnRef idx="1">
              <a:schemeClr val="dk1"/>
            </a:lnRef>
            <a:fillRef idx="0">
              <a:schemeClr val="dk1"/>
            </a:fillRef>
            <a:effectRef idx="0">
              <a:schemeClr val="dk1"/>
            </a:effectRef>
            <a:fontRef idx="minor">
              <a:schemeClr val="tx1"/>
            </a:fontRef>
          </p:style>
          <p:txBody>
            <a:bodyPr rtlCol="0" anchor="ct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fr-FR">
                <a:solidFill>
                  <a:srgbClr val="3E3E3E"/>
                </a:solidFill>
                <a:latin typeface="Roboto" panose="02000000000000000000" pitchFamily="2" charset="0"/>
                <a:ea typeface="Roboto" panose="02000000000000000000" pitchFamily="2" charset="0"/>
              </a:endParaRPr>
            </a:p>
          </p:txBody>
        </p:sp>
      </p:grpSp>
    </p:spTree>
    <p:extLst>
      <p:ext uri="{BB962C8B-B14F-4D97-AF65-F5344CB8AC3E}">
        <p14:creationId xmlns:p14="http://schemas.microsoft.com/office/powerpoint/2010/main" val="2971908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latin typeface="KyivType Sans2" panose="00000500000000000000" charset="0"/>
              </a:rPr>
              <a:t>360° activation strategy </a:t>
            </a:r>
            <a:endParaRPr lang="fr-FR" dirty="0"/>
          </a:p>
        </p:txBody>
      </p:sp>
    </p:spTree>
    <p:extLst>
      <p:ext uri="{BB962C8B-B14F-4D97-AF65-F5344CB8AC3E}">
        <p14:creationId xmlns:p14="http://schemas.microsoft.com/office/powerpoint/2010/main" val="423926793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0"/>
          </p:nvPr>
        </p:nvSpPr>
        <p:spPr/>
        <p:txBody>
          <a:bodyPr/>
          <a:lstStyle/>
          <a:p>
            <a:endParaRPr lang="fr-FR" dirty="0"/>
          </a:p>
        </p:txBody>
      </p:sp>
      <p:sp>
        <p:nvSpPr>
          <p:cNvPr id="3" name="Titre 2"/>
          <p:cNvSpPr>
            <a:spLocks noGrp="1"/>
          </p:cNvSpPr>
          <p:nvPr>
            <p:ph type="title"/>
          </p:nvPr>
        </p:nvSpPr>
        <p:spPr/>
        <p:txBody>
          <a:bodyPr/>
          <a:lstStyle/>
          <a:p>
            <a:r>
              <a:rPr lang="fr-FR" dirty="0" smtClean="0"/>
              <a:t>Training </a:t>
            </a:r>
            <a:endParaRPr lang="fr-FR" dirty="0"/>
          </a:p>
        </p:txBody>
      </p:sp>
      <p:grpSp>
        <p:nvGrpSpPr>
          <p:cNvPr id="11" name="Groupe 10"/>
          <p:cNvGrpSpPr/>
          <p:nvPr/>
        </p:nvGrpSpPr>
        <p:grpSpPr>
          <a:xfrm>
            <a:off x="2377421" y="1271956"/>
            <a:ext cx="3367471" cy="4907989"/>
            <a:chOff x="433007" y="1576756"/>
            <a:chExt cx="3367471" cy="4907989"/>
          </a:xfrm>
        </p:grpSpPr>
        <p:sp>
          <p:nvSpPr>
            <p:cNvPr id="12" name="Rectangle 11"/>
            <p:cNvSpPr/>
            <p:nvPr/>
          </p:nvSpPr>
          <p:spPr>
            <a:xfrm>
              <a:off x="433007" y="1576756"/>
              <a:ext cx="3367471" cy="4907989"/>
            </a:xfrm>
            <a:prstGeom prst="rect">
              <a:avLst/>
            </a:prstGeom>
            <a:solidFill>
              <a:schemeClr val="bg1"/>
            </a:solidFill>
            <a:ln w="19050">
              <a:solidFill>
                <a:srgbClr val="EBE7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KyivType Sans2" panose="00000500000000000000"/>
              </a:endParaRPr>
            </a:p>
          </p:txBody>
        </p:sp>
        <p:sp>
          <p:nvSpPr>
            <p:cNvPr id="13" name="Titre 1"/>
            <p:cNvSpPr txBox="1">
              <a:spLocks/>
            </p:cNvSpPr>
            <p:nvPr/>
          </p:nvSpPr>
          <p:spPr>
            <a:xfrm>
              <a:off x="433007" y="1578684"/>
              <a:ext cx="3367471" cy="1142272"/>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600" kern="1200">
                  <a:solidFill>
                    <a:schemeClr val="bg2">
                      <a:lumMod val="25000"/>
                    </a:schemeClr>
                  </a:solidFill>
                  <a:latin typeface="Butler" panose="02070803080706020303" pitchFamily="18"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fr-FR" sz="2000" b="1" i="0" u="none" strike="noStrike" kern="1200" cap="small" spc="0" normalizeH="0" baseline="0" noProof="0" dirty="0">
                <a:ln>
                  <a:noFill/>
                </a:ln>
                <a:solidFill>
                  <a:srgbClr val="E7E6E6">
                    <a:lumMod val="25000"/>
                  </a:srgbClr>
                </a:solidFill>
                <a:effectLst/>
                <a:uLnTx/>
                <a:uFillTx/>
                <a:latin typeface="KyivType Sans2" panose="00000500000000000000" pitchFamily="50" charset="0"/>
              </a:endParaRP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fr-FR" sz="2200" b="1" i="0" u="none" strike="noStrike" kern="1200" cap="small" spc="0" normalizeH="0" baseline="0" noProof="0" dirty="0" smtClean="0">
                  <a:ln>
                    <a:noFill/>
                  </a:ln>
                  <a:solidFill>
                    <a:srgbClr val="3E3E3E"/>
                  </a:solidFill>
                  <a:effectLst/>
                  <a:uLnTx/>
                  <a:uFillTx/>
                  <a:latin typeface="KyivType Sans2" panose="00000500000000000000" pitchFamily="50" charset="0"/>
                  <a:ea typeface="Roboto" panose="020B0604020202020204" charset="0"/>
                </a:rPr>
                <a:t>Product sheet</a:t>
              </a:r>
              <a:endParaRPr kumimoji="0" lang="fr-FR" sz="2200" b="1" i="0" u="none" strike="noStrike" kern="1200" spc="0" normalizeH="0" noProof="0" dirty="0">
                <a:ln>
                  <a:noFill/>
                </a:ln>
                <a:solidFill>
                  <a:srgbClr val="3E3E3E"/>
                </a:solidFill>
                <a:effectLst/>
                <a:uLnTx/>
                <a:uFillTx/>
                <a:latin typeface="KyivType Sans2" panose="00000500000000000000" pitchFamily="50" charset="0"/>
                <a:ea typeface="Roboto" panose="020B0604020202020204" charset="0"/>
              </a:endParaRP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fr-FR" sz="2000" b="1" i="0" u="none" strike="noStrike" kern="1200" cap="small" spc="0" normalizeH="0" baseline="0" noProof="0" dirty="0">
                <a:ln>
                  <a:noFill/>
                </a:ln>
                <a:solidFill>
                  <a:srgbClr val="E7E6E6">
                    <a:lumMod val="25000"/>
                  </a:srgbClr>
                </a:solidFill>
                <a:effectLst/>
                <a:uLnTx/>
                <a:uFillTx/>
                <a:latin typeface="KyivType Sans2" panose="00000500000000000000" pitchFamily="50" charset="0"/>
                <a:ea typeface="Roboto" panose="020B0604020202020204" charset="0"/>
              </a:endParaRPr>
            </a:p>
          </p:txBody>
        </p:sp>
      </p:grpSp>
      <p:grpSp>
        <p:nvGrpSpPr>
          <p:cNvPr id="14" name="Groupe 13"/>
          <p:cNvGrpSpPr/>
          <p:nvPr/>
        </p:nvGrpSpPr>
        <p:grpSpPr>
          <a:xfrm>
            <a:off x="6445521" y="1280421"/>
            <a:ext cx="3367471" cy="4907990"/>
            <a:chOff x="4501107" y="1576754"/>
            <a:chExt cx="3367471" cy="4907990"/>
          </a:xfrm>
        </p:grpSpPr>
        <p:sp>
          <p:nvSpPr>
            <p:cNvPr id="15" name="Rectangle 14"/>
            <p:cNvSpPr/>
            <p:nvPr/>
          </p:nvSpPr>
          <p:spPr>
            <a:xfrm>
              <a:off x="4501107" y="1576755"/>
              <a:ext cx="3367471" cy="4907989"/>
            </a:xfrm>
            <a:prstGeom prst="rect">
              <a:avLst/>
            </a:prstGeom>
            <a:solidFill>
              <a:schemeClr val="bg1"/>
            </a:solidFill>
            <a:ln w="19050">
              <a:solidFill>
                <a:srgbClr val="EBE7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KyivType Sans2" panose="00000500000000000000"/>
              </a:endParaRPr>
            </a:p>
          </p:txBody>
        </p:sp>
        <p:sp>
          <p:nvSpPr>
            <p:cNvPr id="16" name="Titre 1">
              <a:extLst>
                <a:ext uri="{FF2B5EF4-FFF2-40B4-BE49-F238E27FC236}">
                  <a16:creationId xmlns:a16="http://schemas.microsoft.com/office/drawing/2014/main" id="{E5446227-0C69-4198-90EA-62D746405EE8}"/>
                </a:ext>
              </a:extLst>
            </p:cNvPr>
            <p:cNvSpPr txBox="1">
              <a:spLocks/>
            </p:cNvSpPr>
            <p:nvPr/>
          </p:nvSpPr>
          <p:spPr>
            <a:xfrm>
              <a:off x="4506210" y="1576754"/>
              <a:ext cx="3362368" cy="1119612"/>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600" kern="1200">
                  <a:solidFill>
                    <a:schemeClr val="bg2">
                      <a:lumMod val="25000"/>
                    </a:schemeClr>
                  </a:solidFill>
                  <a:latin typeface="Butler" panose="02070803080706020303" pitchFamily="18" charset="0"/>
                  <a:ea typeface="+mj-ea"/>
                  <a:cs typeface="+mj-cs"/>
                </a:defRPr>
              </a:lvl1pPr>
            </a:lstStyle>
            <a:p>
              <a:pPr>
                <a:defRPr/>
              </a:pPr>
              <a:r>
                <a:rPr lang="fr-FR" sz="2000" b="1" cap="small" dirty="0" err="1" smtClean="0">
                  <a:solidFill>
                    <a:srgbClr val="3E3E3E"/>
                  </a:solidFill>
                  <a:latin typeface="KyivType Sans2" panose="00000500000000000000" pitchFamily="50" charset="0"/>
                  <a:ea typeface="Roboto" panose="020B0604020202020204" charset="0"/>
                </a:rPr>
                <a:t>Ppt </a:t>
              </a:r>
              <a:r>
                <a:rPr lang="fr-FR" sz="2000" b="1" cap="small" dirty="0" smtClean="0">
                  <a:solidFill>
                    <a:srgbClr val="3E3E3E"/>
                  </a:solidFill>
                  <a:latin typeface="KyivType Sans2" panose="00000500000000000000" pitchFamily="50" charset="0"/>
                  <a:ea typeface="Roboto" panose="020B0604020202020204" charset="0"/>
                </a:rPr>
                <a:t>webinar</a:t>
              </a:r>
              <a:endParaRPr kumimoji="0" lang="fr-FR" sz="2000" b="1" i="0" u="none" strike="noStrike" kern="1200" cap="small" spc="0" normalizeH="0" baseline="0" noProof="0" dirty="0">
                <a:ln>
                  <a:noFill/>
                </a:ln>
                <a:solidFill>
                  <a:srgbClr val="E7E6E6">
                    <a:lumMod val="25000"/>
                  </a:srgbClr>
                </a:solidFill>
                <a:effectLst/>
                <a:uLnTx/>
                <a:uFillTx/>
                <a:latin typeface="KyivType Sans2" panose="00000500000000000000" pitchFamily="50" charset="0"/>
                <a:ea typeface="Roboto" panose="020B0604020202020204" charset="0"/>
              </a:endParaRPr>
            </a:p>
          </p:txBody>
        </p:sp>
      </p:grpSp>
    </p:spTree>
    <p:extLst>
      <p:ext uri="{BB962C8B-B14F-4D97-AF65-F5344CB8AC3E}">
        <p14:creationId xmlns:p14="http://schemas.microsoft.com/office/powerpoint/2010/main" val="23873059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0"/>
          </p:nvPr>
        </p:nvSpPr>
        <p:spPr/>
        <p:txBody>
          <a:bodyPr/>
          <a:lstStyle/>
          <a:p>
            <a:endParaRPr lang="fr-FR" dirty="0"/>
          </a:p>
        </p:txBody>
      </p:sp>
      <p:sp>
        <p:nvSpPr>
          <p:cNvPr id="3" name="Titre 2"/>
          <p:cNvSpPr>
            <a:spLocks noGrp="1"/>
          </p:cNvSpPr>
          <p:nvPr>
            <p:ph type="title"/>
          </p:nvPr>
        </p:nvSpPr>
        <p:spPr/>
        <p:txBody>
          <a:bodyPr/>
          <a:lstStyle/>
          <a:p>
            <a:pPr lvl="0"/>
            <a:r>
              <a:rPr lang="fr-FR" dirty="0"/>
              <a:t>POS animation</a:t>
            </a:r>
            <a:br>
              <a:rPr lang="fr-FR" dirty="0"/>
            </a:br>
            <a:endParaRPr lang="fr-FR" dirty="0"/>
          </a:p>
        </p:txBody>
      </p:sp>
      <p:grpSp>
        <p:nvGrpSpPr>
          <p:cNvPr id="10" name="Groupe 9"/>
          <p:cNvGrpSpPr/>
          <p:nvPr/>
        </p:nvGrpSpPr>
        <p:grpSpPr>
          <a:xfrm>
            <a:off x="788276" y="1240426"/>
            <a:ext cx="10594427" cy="4916937"/>
            <a:chOff x="433007" y="1576756"/>
            <a:chExt cx="11423020" cy="5142705"/>
          </a:xfrm>
        </p:grpSpPr>
        <p:grpSp>
          <p:nvGrpSpPr>
            <p:cNvPr id="17" name="Groupe 16"/>
            <p:cNvGrpSpPr/>
            <p:nvPr/>
          </p:nvGrpSpPr>
          <p:grpSpPr>
            <a:xfrm>
              <a:off x="433007" y="1576756"/>
              <a:ext cx="11423020" cy="5122497"/>
              <a:chOff x="433007" y="1576756"/>
              <a:chExt cx="3367471" cy="4907989"/>
            </a:xfrm>
          </p:grpSpPr>
          <p:sp>
            <p:nvSpPr>
              <p:cNvPr id="21" name="Rectangle 20"/>
              <p:cNvSpPr/>
              <p:nvPr/>
            </p:nvSpPr>
            <p:spPr>
              <a:xfrm>
                <a:off x="433007" y="1576756"/>
                <a:ext cx="3367471" cy="4907989"/>
              </a:xfrm>
              <a:prstGeom prst="rect">
                <a:avLst/>
              </a:prstGeom>
              <a:solidFill>
                <a:schemeClr val="bg1"/>
              </a:solidFill>
              <a:ln w="19050">
                <a:solidFill>
                  <a:srgbClr val="EBE7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KyivType Sans2" panose="00000500000000000000"/>
                </a:endParaRPr>
              </a:p>
            </p:txBody>
          </p:sp>
          <p:sp>
            <p:nvSpPr>
              <p:cNvPr id="22" name="Titre 1"/>
              <p:cNvSpPr txBox="1">
                <a:spLocks/>
              </p:cNvSpPr>
              <p:nvPr/>
            </p:nvSpPr>
            <p:spPr>
              <a:xfrm>
                <a:off x="433007" y="1578683"/>
                <a:ext cx="3367471" cy="1621717"/>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600" kern="1200">
                    <a:solidFill>
                      <a:schemeClr val="bg2">
                        <a:lumMod val="25000"/>
                      </a:schemeClr>
                    </a:solidFill>
                    <a:latin typeface="Butler" panose="02070803080706020303" pitchFamily="18" charset="0"/>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fr-FR" sz="2000" b="1" cap="small" dirty="0" smtClean="0">
                    <a:solidFill>
                      <a:srgbClr val="3E3E3E"/>
                    </a:solidFill>
                    <a:latin typeface="Roboto" panose="020B0604020202020204" charset="0"/>
                    <a:ea typeface="Roboto" panose="020B0604020202020204" charset="0"/>
                  </a:rPr>
                  <a:t>Visibility at the point of sale</a:t>
                </a:r>
                <a:endParaRPr kumimoji="0" lang="fr-FR" sz="2000" b="1" i="0" u="none" strike="noStrike" kern="1200" cap="small" spc="0" normalizeH="0" baseline="0" noProof="0" dirty="0">
                  <a:ln>
                    <a:noFill/>
                  </a:ln>
                  <a:solidFill>
                    <a:srgbClr val="3E3E3E"/>
                  </a:solidFill>
                  <a:effectLst/>
                  <a:uLnTx/>
                  <a:uFillTx/>
                  <a:latin typeface="Roboto" panose="020B0604020202020204" charset="0"/>
                  <a:ea typeface="Roboto" panose="020B0604020202020204" charset="0"/>
                </a:endParaRPr>
              </a:p>
              <a:p>
                <a:pPr marL="0" marR="0" lvl="0" indent="0" algn="ctr" defTabSz="914400" rtl="0" eaLnBrk="1" fontAlgn="auto" latinLnBrk="0" hangingPunct="1">
                  <a:lnSpc>
                    <a:spcPct val="90000"/>
                  </a:lnSpc>
                  <a:spcBef>
                    <a:spcPct val="0"/>
                  </a:spcBef>
                  <a:spcAft>
                    <a:spcPts val="0"/>
                  </a:spcAft>
                  <a:buClrTx/>
                  <a:buSzTx/>
                  <a:buFontTx/>
                  <a:buNone/>
                  <a:tabLst/>
                  <a:defRPr/>
                </a:pPr>
                <a:endParaRPr lang="fr-FR" sz="2200" b="1" dirty="0">
                  <a:solidFill>
                    <a:srgbClr val="E7E6E6">
                      <a:lumMod val="25000"/>
                    </a:srgbClr>
                  </a:solidFill>
                  <a:latin typeface="KyivType Sans2" panose="00000500000000000000"/>
                </a:endParaRP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fr-FR" sz="2000" b="1" i="0" u="none" strike="noStrike" kern="1200" cap="small" spc="0" normalizeH="0" baseline="0" noProof="0" dirty="0">
                  <a:ln>
                    <a:noFill/>
                  </a:ln>
                  <a:solidFill>
                    <a:srgbClr val="E7E6E6">
                      <a:lumMod val="25000"/>
                    </a:srgbClr>
                  </a:solidFill>
                  <a:effectLst/>
                  <a:uLnTx/>
                  <a:uFillTx/>
                  <a:latin typeface="KyivType Sans2" panose="00000500000000000000"/>
                </a:endParaRPr>
              </a:p>
            </p:txBody>
          </p:sp>
        </p:grpSp>
        <p:sp>
          <p:nvSpPr>
            <p:cNvPr id="18" name="Rectangle 17"/>
            <p:cNvSpPr/>
            <p:nvPr/>
          </p:nvSpPr>
          <p:spPr>
            <a:xfrm>
              <a:off x="464205" y="6101397"/>
              <a:ext cx="3291171" cy="618064"/>
            </a:xfrm>
            <a:prstGeom prst="rect">
              <a:avLst/>
            </a:prstGeom>
          </p:spPr>
          <p:txBody>
            <a:bodyPr wrap="none">
              <a:spAutoFit/>
            </a:bodyPr>
            <a:lstStyle/>
            <a:p>
              <a:pPr lvl="0" algn="ctr">
                <a:lnSpc>
                  <a:spcPct val="90000"/>
                </a:lnSpc>
                <a:spcBef>
                  <a:spcPct val="0"/>
                </a:spcBef>
                <a:defRPr/>
              </a:pPr>
              <a:r>
                <a:rPr lang="fr-FR" b="1" dirty="0" smtClean="0">
                  <a:solidFill>
                    <a:srgbClr val="3E3E3E"/>
                  </a:solidFill>
                  <a:latin typeface="Roboto" panose="020B0604020202020204" charset="0"/>
                  <a:ea typeface="Roboto" panose="020B0604020202020204" charset="0"/>
                </a:rPr>
                <a:t> A4</a:t>
              </a:r>
            </a:p>
            <a:p>
              <a:pPr lvl="0" algn="ctr">
                <a:lnSpc>
                  <a:spcPct val="90000"/>
                </a:lnSpc>
                <a:spcBef>
                  <a:spcPct val="0"/>
                </a:spcBef>
                <a:defRPr/>
              </a:pPr>
              <a:r>
                <a:rPr lang="fr-FR" b="1" dirty="0" smtClean="0">
                  <a:solidFill>
                    <a:srgbClr val="3E3E3E"/>
                  </a:solidFill>
                  <a:latin typeface="Roboto" panose="020B0604020202020204" charset="0"/>
                  <a:ea typeface="Roboto" panose="020B0604020202020204" charset="0"/>
                </a:rPr>
                <a:t>Poster of the purity range </a:t>
              </a:r>
              <a:endParaRPr lang="fr-FR" b="1" dirty="0">
                <a:solidFill>
                  <a:srgbClr val="3E3E3E"/>
                </a:solidFill>
                <a:latin typeface="Roboto" panose="020B0604020202020204" charset="0"/>
                <a:ea typeface="Roboto" panose="020B0604020202020204" charset="0"/>
              </a:endParaRPr>
            </a:p>
          </p:txBody>
        </p:sp>
        <p:sp>
          <p:nvSpPr>
            <p:cNvPr id="19" name="Rectangle 18"/>
            <p:cNvSpPr/>
            <p:nvPr/>
          </p:nvSpPr>
          <p:spPr>
            <a:xfrm>
              <a:off x="9444155" y="6044246"/>
              <a:ext cx="1590451" cy="618064"/>
            </a:xfrm>
            <a:prstGeom prst="rect">
              <a:avLst/>
            </a:prstGeom>
          </p:spPr>
          <p:txBody>
            <a:bodyPr wrap="none">
              <a:spAutoFit/>
            </a:bodyPr>
            <a:lstStyle/>
            <a:p>
              <a:pPr lvl="0" algn="ctr">
                <a:lnSpc>
                  <a:spcPct val="90000"/>
                </a:lnSpc>
                <a:spcBef>
                  <a:spcPct val="0"/>
                </a:spcBef>
                <a:defRPr/>
              </a:pPr>
              <a:r>
                <a:rPr lang="fr-FR" b="1" dirty="0" smtClean="0">
                  <a:solidFill>
                    <a:srgbClr val="3E3E3E"/>
                  </a:solidFill>
                  <a:latin typeface="Roboto" panose="020B0604020202020204" charset="0"/>
                  <a:ea typeface="Roboto" panose="020B0604020202020204" charset="0"/>
                </a:rPr>
                <a:t>Distributor </a:t>
              </a:r>
            </a:p>
            <a:p>
              <a:pPr lvl="0" algn="ctr">
                <a:lnSpc>
                  <a:spcPct val="90000"/>
                </a:lnSpc>
                <a:spcBef>
                  <a:spcPct val="0"/>
                </a:spcBef>
                <a:defRPr/>
              </a:pPr>
              <a:r>
                <a:rPr lang="fr-FR" b="1" dirty="0" smtClean="0">
                  <a:solidFill>
                    <a:srgbClr val="3E3E3E"/>
                  </a:solidFill>
                  <a:latin typeface="Roboto" panose="020B0604020202020204" charset="0"/>
                  <a:ea typeface="Roboto" panose="020B0604020202020204" charset="0"/>
                </a:rPr>
                <a:t>of product</a:t>
              </a:r>
              <a:endParaRPr lang="fr-FR" b="1" dirty="0">
                <a:solidFill>
                  <a:srgbClr val="3E3E3E"/>
                </a:solidFill>
                <a:latin typeface="Roboto" panose="020B0604020202020204" charset="0"/>
                <a:ea typeface="Roboto" panose="020B0604020202020204" charset="0"/>
              </a:endParaRPr>
            </a:p>
          </p:txBody>
        </p:sp>
        <p:sp>
          <p:nvSpPr>
            <p:cNvPr id="20" name="Rectangle 19"/>
            <p:cNvSpPr/>
            <p:nvPr/>
          </p:nvSpPr>
          <p:spPr>
            <a:xfrm>
              <a:off x="4698943" y="6044247"/>
              <a:ext cx="3168707" cy="341632"/>
            </a:xfrm>
            <a:prstGeom prst="rect">
              <a:avLst/>
            </a:prstGeom>
          </p:spPr>
          <p:txBody>
            <a:bodyPr wrap="square">
              <a:spAutoFit/>
            </a:bodyPr>
            <a:lstStyle/>
            <a:p>
              <a:pPr lvl="0" algn="ctr">
                <a:lnSpc>
                  <a:spcPct val="90000"/>
                </a:lnSpc>
                <a:spcBef>
                  <a:spcPct val="0"/>
                </a:spcBef>
                <a:defRPr/>
              </a:pPr>
              <a:r>
                <a:rPr lang="fr-FR" b="1" dirty="0" smtClean="0">
                  <a:solidFill>
                    <a:srgbClr val="3E3E3E"/>
                  </a:solidFill>
                  <a:latin typeface="Roboto" panose="020B0604020202020204" charset="0"/>
                  <a:ea typeface="Roboto" panose="020B0604020202020204" charset="0"/>
                </a:rPr>
                <a:t>Promotional/teasing </a:t>
              </a:r>
              <a:r>
                <a:rPr lang="fr-FR" b="1" dirty="0">
                  <a:solidFill>
                    <a:srgbClr val="3E3E3E"/>
                  </a:solidFill>
                  <a:latin typeface="Roboto" panose="020B0604020202020204" charset="0"/>
                  <a:ea typeface="Roboto" panose="020B0604020202020204" charset="0"/>
                </a:rPr>
                <a:t>video </a:t>
              </a:r>
            </a:p>
          </p:txBody>
        </p:sp>
      </p:grpSp>
    </p:spTree>
    <p:extLst>
      <p:ext uri="{BB962C8B-B14F-4D97-AF65-F5344CB8AC3E}">
        <p14:creationId xmlns:p14="http://schemas.microsoft.com/office/powerpoint/2010/main" val="372913225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p:cNvSpPr txBox="1"/>
          <p:nvPr/>
        </p:nvSpPr>
        <p:spPr>
          <a:xfrm>
            <a:off x="5463251" y="2691523"/>
            <a:ext cx="7037408" cy="913070"/>
          </a:xfrm>
          <a:prstGeom prst="rect">
            <a:avLst/>
          </a:prstGeom>
          <a:noFill/>
        </p:spPr>
        <p:txBody>
          <a:bodyPr wrap="square" rtlCol="0">
            <a:spAutoFit/>
          </a:bodyPr>
          <a:lstStyle/>
          <a:p>
            <a:pPr algn="ctr">
              <a:lnSpc>
                <a:spcPts val="3200"/>
              </a:lnSpc>
              <a:spcBef>
                <a:spcPct val="0"/>
              </a:spcBef>
              <a:defRPr/>
            </a:pPr>
            <a:r>
              <a:rPr lang="fr-FR" sz="3800" dirty="0" smtClean="0">
                <a:solidFill>
                  <a:srgbClr val="3E3E3E"/>
                </a:solidFill>
                <a:latin typeface="KyivType Sans2" panose="00000500000000000000" pitchFamily="50" charset="0"/>
                <a:ea typeface="+mj-ea"/>
                <a:cs typeface="+mj-cs"/>
              </a:rPr>
              <a:t>Inflammatory pathology</a:t>
            </a:r>
          </a:p>
          <a:p>
            <a:pPr algn="ctr">
              <a:lnSpc>
                <a:spcPts val="3200"/>
              </a:lnSpc>
              <a:spcBef>
                <a:spcPct val="0"/>
              </a:spcBef>
              <a:defRPr/>
            </a:pPr>
            <a:r>
              <a:rPr lang="fr-FR" sz="3800" dirty="0" smtClean="0">
                <a:solidFill>
                  <a:srgbClr val="3E3E3E"/>
                </a:solidFill>
                <a:latin typeface="KyivType Sans2" panose="00000500000000000000" pitchFamily="50" charset="0"/>
                <a:ea typeface="+mj-ea"/>
                <a:cs typeface="+mj-cs"/>
              </a:rPr>
              <a:t> of the pilosebaceous follicle</a:t>
            </a:r>
            <a:endParaRPr lang="fr-FR" sz="3800" dirty="0">
              <a:solidFill>
                <a:srgbClr val="3E3E3E"/>
              </a:solidFill>
              <a:latin typeface="KyivType Sans2" panose="00000500000000000000" pitchFamily="50" charset="0"/>
              <a:ea typeface="+mj-ea"/>
              <a:cs typeface="+mj-cs"/>
            </a:endParaRPr>
          </a:p>
        </p:txBody>
      </p:sp>
    </p:spTree>
    <p:extLst>
      <p:ext uri="{BB962C8B-B14F-4D97-AF65-F5344CB8AC3E}">
        <p14:creationId xmlns:p14="http://schemas.microsoft.com/office/powerpoint/2010/main" val="286364613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0"/>
          </p:nvPr>
        </p:nvSpPr>
        <p:spPr/>
        <p:txBody>
          <a:bodyPr/>
          <a:lstStyle/>
          <a:p>
            <a:endParaRPr lang="fr-FR" dirty="0"/>
          </a:p>
        </p:txBody>
      </p:sp>
      <p:sp>
        <p:nvSpPr>
          <p:cNvPr id="3" name="Titre 2"/>
          <p:cNvSpPr>
            <a:spLocks noGrp="1"/>
          </p:cNvSpPr>
          <p:nvPr>
            <p:ph type="title"/>
          </p:nvPr>
        </p:nvSpPr>
        <p:spPr/>
        <p:txBody>
          <a:bodyPr/>
          <a:lstStyle/>
          <a:p>
            <a:pPr lvl="0"/>
            <a:r>
              <a:rPr lang="fr-FR" dirty="0" smtClean="0"/>
              <a:t>Communication </a:t>
            </a:r>
            <a:r>
              <a:rPr lang="fr-FR" dirty="0"/>
              <a:t/>
            </a:r>
            <a:br>
              <a:rPr lang="fr-FR" dirty="0"/>
            </a:br>
            <a:endParaRPr lang="fr-FR" dirty="0"/>
          </a:p>
        </p:txBody>
      </p:sp>
      <p:grpSp>
        <p:nvGrpSpPr>
          <p:cNvPr id="17" name="Groupe 16"/>
          <p:cNvGrpSpPr/>
          <p:nvPr/>
        </p:nvGrpSpPr>
        <p:grpSpPr>
          <a:xfrm>
            <a:off x="788276" y="1240426"/>
            <a:ext cx="10594427" cy="4897616"/>
            <a:chOff x="433007" y="1576756"/>
            <a:chExt cx="3367471" cy="4907989"/>
          </a:xfrm>
        </p:grpSpPr>
        <p:sp>
          <p:nvSpPr>
            <p:cNvPr id="21" name="Rectangle 20"/>
            <p:cNvSpPr/>
            <p:nvPr/>
          </p:nvSpPr>
          <p:spPr>
            <a:xfrm>
              <a:off x="433007" y="1576756"/>
              <a:ext cx="3367471" cy="4907989"/>
            </a:xfrm>
            <a:prstGeom prst="rect">
              <a:avLst/>
            </a:prstGeom>
            <a:solidFill>
              <a:schemeClr val="bg1"/>
            </a:solidFill>
            <a:ln w="19050">
              <a:solidFill>
                <a:srgbClr val="EBE7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KyivType Sans2" panose="00000500000000000000"/>
              </a:endParaRPr>
            </a:p>
          </p:txBody>
        </p:sp>
        <p:sp>
          <p:nvSpPr>
            <p:cNvPr id="22" name="Titre 1"/>
            <p:cNvSpPr txBox="1">
              <a:spLocks/>
            </p:cNvSpPr>
            <p:nvPr/>
          </p:nvSpPr>
          <p:spPr>
            <a:xfrm>
              <a:off x="433007" y="1578683"/>
              <a:ext cx="3367471" cy="1621717"/>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600" kern="1200">
                  <a:solidFill>
                    <a:schemeClr val="bg2">
                      <a:lumMod val="25000"/>
                    </a:schemeClr>
                  </a:solidFill>
                  <a:latin typeface="Butler" panose="02070803080706020303" pitchFamily="18" charset="0"/>
                  <a:ea typeface="+mj-ea"/>
                  <a:cs typeface="+mj-cs"/>
                </a:defRPr>
              </a:lvl1pPr>
            </a:lstStyle>
            <a:p>
              <a:pPr lvl="0">
                <a:defRPr/>
              </a:pPr>
              <a:r>
                <a:rPr lang="fr-FR" sz="2000" b="1" cap="small" dirty="0">
                  <a:solidFill>
                    <a:srgbClr val="3E3E3E"/>
                  </a:solidFill>
                  <a:latin typeface="Roboto" panose="020B0604020202020204" charset="0"/>
                  <a:ea typeface="Roboto" panose="020B0604020202020204" charset="0"/>
                </a:rPr>
                <a:t>Visibility in the press</a:t>
              </a:r>
            </a:p>
            <a:p>
              <a:pPr lvl="0">
                <a:defRPr/>
              </a:pPr>
              <a:r>
                <a:rPr lang="fr-FR" sz="2000" b="1" dirty="0" smtClean="0">
                  <a:solidFill>
                    <a:srgbClr val="3E3E3E"/>
                  </a:solidFill>
                  <a:latin typeface="Roboto" panose="020B0604020202020204" charset="0"/>
                  <a:ea typeface="Roboto" panose="020B0604020202020204" charset="0"/>
                </a:rPr>
                <a:t>Press </a:t>
              </a:r>
              <a:r>
                <a:rPr lang="fr-FR" sz="2000" b="1" dirty="0">
                  <a:solidFill>
                    <a:srgbClr val="3E3E3E"/>
                  </a:solidFill>
                  <a:latin typeface="Roboto" panose="020B0604020202020204" charset="0"/>
                  <a:ea typeface="Roboto" panose="020B0604020202020204" charset="0"/>
                </a:rPr>
                <a:t>Kit </a:t>
              </a:r>
              <a:r>
                <a:rPr lang="fr-FR" sz="2000" b="1" dirty="0" smtClean="0">
                  <a:solidFill>
                    <a:srgbClr val="3E3E3E"/>
                  </a:solidFill>
                  <a:latin typeface="Roboto" panose="020B0604020202020204" charset="0"/>
                  <a:ea typeface="Roboto" panose="020B0604020202020204" charset="0"/>
                </a:rPr>
                <a:t>+ Cosmetic websites &amp; blogs partnerships</a:t>
              </a:r>
              <a:endParaRPr lang="fr-FR" sz="2200" b="1" dirty="0">
                <a:solidFill>
                  <a:srgbClr val="E7E6E6">
                    <a:lumMod val="25000"/>
                  </a:srgbClr>
                </a:solidFill>
                <a:latin typeface="Roboto" panose="020B0604020202020204" charset="0"/>
                <a:ea typeface="Roboto" panose="020B0604020202020204" charset="0"/>
              </a:endParaRPr>
            </a:p>
            <a:p>
              <a:pPr marL="0" marR="0" lvl="0" indent="0" algn="ctr" defTabSz="914400" rtl="0" eaLnBrk="1" fontAlgn="auto" latinLnBrk="0" hangingPunct="1">
                <a:lnSpc>
                  <a:spcPct val="90000"/>
                </a:lnSpc>
                <a:spcBef>
                  <a:spcPct val="0"/>
                </a:spcBef>
                <a:spcAft>
                  <a:spcPts val="0"/>
                </a:spcAft>
                <a:buClrTx/>
                <a:buSzTx/>
                <a:buFontTx/>
                <a:buNone/>
                <a:tabLst/>
                <a:defRPr/>
              </a:pPr>
              <a:endParaRPr lang="fr-FR" sz="2200" b="1" dirty="0">
                <a:solidFill>
                  <a:srgbClr val="E7E6E6">
                    <a:lumMod val="25000"/>
                  </a:srgbClr>
                </a:solidFill>
                <a:latin typeface="KyivType Sans2" panose="00000500000000000000"/>
              </a:endParaRP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fr-FR" sz="2000" b="1" i="0" u="none" strike="noStrike" kern="1200" cap="small" spc="0" normalizeH="0" baseline="0" noProof="0" dirty="0">
                <a:ln>
                  <a:noFill/>
                </a:ln>
                <a:solidFill>
                  <a:srgbClr val="E7E6E6">
                    <a:lumMod val="25000"/>
                  </a:srgbClr>
                </a:solidFill>
                <a:effectLst/>
                <a:uLnTx/>
                <a:uFillTx/>
                <a:latin typeface="KyivType Sans2" panose="00000500000000000000"/>
              </a:endParaRPr>
            </a:p>
          </p:txBody>
        </p:sp>
      </p:grpSp>
    </p:spTree>
    <p:extLst>
      <p:ext uri="{BB962C8B-B14F-4D97-AF65-F5344CB8AC3E}">
        <p14:creationId xmlns:p14="http://schemas.microsoft.com/office/powerpoint/2010/main" val="129825224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0"/>
          </p:nvPr>
        </p:nvSpPr>
        <p:spPr/>
        <p:txBody>
          <a:bodyPr/>
          <a:lstStyle/>
          <a:p>
            <a:endParaRPr lang="fr-FR" dirty="0"/>
          </a:p>
        </p:txBody>
      </p:sp>
      <p:sp>
        <p:nvSpPr>
          <p:cNvPr id="3" name="Titre 2"/>
          <p:cNvSpPr>
            <a:spLocks noGrp="1"/>
          </p:cNvSpPr>
          <p:nvPr>
            <p:ph type="title"/>
          </p:nvPr>
        </p:nvSpPr>
        <p:spPr/>
        <p:txBody>
          <a:bodyPr/>
          <a:lstStyle/>
          <a:p>
            <a:pPr lvl="0"/>
            <a:r>
              <a:rPr lang="fr-FR" dirty="0" smtClean="0"/>
              <a:t>Digital </a:t>
            </a:r>
            <a:endParaRPr lang="fr-FR" dirty="0"/>
          </a:p>
        </p:txBody>
      </p:sp>
      <p:grpSp>
        <p:nvGrpSpPr>
          <p:cNvPr id="17" name="Groupe 16"/>
          <p:cNvGrpSpPr/>
          <p:nvPr/>
        </p:nvGrpSpPr>
        <p:grpSpPr>
          <a:xfrm>
            <a:off x="788276" y="1240426"/>
            <a:ext cx="10594427" cy="4897616"/>
            <a:chOff x="433007" y="1576756"/>
            <a:chExt cx="3367471" cy="4907989"/>
          </a:xfrm>
        </p:grpSpPr>
        <p:sp>
          <p:nvSpPr>
            <p:cNvPr id="21" name="Rectangle 20"/>
            <p:cNvSpPr/>
            <p:nvPr/>
          </p:nvSpPr>
          <p:spPr>
            <a:xfrm>
              <a:off x="433007" y="1576756"/>
              <a:ext cx="3367471" cy="4907989"/>
            </a:xfrm>
            <a:prstGeom prst="rect">
              <a:avLst/>
            </a:prstGeom>
            <a:solidFill>
              <a:schemeClr val="bg1"/>
            </a:solidFill>
            <a:ln w="19050">
              <a:solidFill>
                <a:srgbClr val="EBE7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KyivType Sans2" panose="00000500000000000000"/>
              </a:endParaRPr>
            </a:p>
          </p:txBody>
        </p:sp>
        <p:sp>
          <p:nvSpPr>
            <p:cNvPr id="22" name="Titre 1"/>
            <p:cNvSpPr txBox="1">
              <a:spLocks/>
            </p:cNvSpPr>
            <p:nvPr/>
          </p:nvSpPr>
          <p:spPr>
            <a:xfrm>
              <a:off x="433007" y="1578683"/>
              <a:ext cx="3367471" cy="1621717"/>
            </a:xfrm>
            <a:prstGeom prst="rect">
              <a:avLst/>
            </a:prstGeom>
          </p:spPr>
          <p:txBody>
            <a:bodyPr vert="horz" lIns="91440" tIns="45720" rIns="91440" bIns="45720" rtlCol="0" anchor="ctr">
              <a:normAutofit fontScale="92500" lnSpcReduction="20000"/>
            </a:bodyPr>
            <a:lstStyle>
              <a:lvl1pPr algn="ctr" defTabSz="914400" rtl="0" eaLnBrk="1" latinLnBrk="0" hangingPunct="1">
                <a:lnSpc>
                  <a:spcPct val="90000"/>
                </a:lnSpc>
                <a:spcBef>
                  <a:spcPct val="0"/>
                </a:spcBef>
                <a:buNone/>
                <a:defRPr sz="3600" kern="1200">
                  <a:solidFill>
                    <a:schemeClr val="bg2">
                      <a:lumMod val="25000"/>
                    </a:schemeClr>
                  </a:solidFill>
                  <a:latin typeface="Butler" panose="02070803080706020303" pitchFamily="18" charset="0"/>
                  <a:ea typeface="+mj-ea"/>
                  <a:cs typeface="+mj-cs"/>
                </a:defRPr>
              </a:lvl1pPr>
            </a:lstStyle>
            <a:p>
              <a:pPr lvl="0">
                <a:defRPr/>
              </a:pPr>
              <a:endParaRPr lang="fr-FR" sz="2000" b="1" cap="small" dirty="0" smtClean="0">
                <a:solidFill>
                  <a:srgbClr val="3E3E3E"/>
                </a:solidFill>
                <a:latin typeface="Roboto" panose="020B0604020202020204" charset="0"/>
                <a:ea typeface="Roboto" panose="020B0604020202020204" charset="0"/>
              </a:endParaRPr>
            </a:p>
            <a:p>
              <a:pPr lvl="0">
                <a:defRPr/>
              </a:pPr>
              <a:r>
                <a:rPr lang="fr-FR" sz="2000" b="1" cap="small" dirty="0">
                  <a:solidFill>
                    <a:srgbClr val="3E3E3E"/>
                  </a:solidFill>
                  <a:latin typeface="Roboto" panose="020B0604020202020204" charset="0"/>
                  <a:ea typeface="Roboto" panose="020B0604020202020204" charset="0"/>
                </a:rPr>
                <a:t>Media </a:t>
              </a:r>
              <a:r>
                <a:rPr lang="fr-FR" sz="2000" b="1" cap="small" dirty="0" smtClean="0">
                  <a:solidFill>
                    <a:srgbClr val="3E3E3E"/>
                  </a:solidFill>
                  <a:latin typeface="Roboto" panose="020B0604020202020204" charset="0"/>
                  <a:ea typeface="Roboto" panose="020B0604020202020204" charset="0"/>
                </a:rPr>
                <a:t>Kit</a:t>
              </a:r>
            </a:p>
            <a:p>
              <a:pPr lvl="0">
                <a:defRPr/>
              </a:pPr>
              <a:r>
                <a:rPr lang="fr-FR" sz="2000" b="1" cap="small" dirty="0" smtClean="0">
                  <a:solidFill>
                    <a:srgbClr val="3E3E3E"/>
                  </a:solidFill>
                  <a:latin typeface="Roboto" panose="020B0604020202020204" charset="0"/>
                  <a:ea typeface="Roboto" panose="020B0604020202020204" charset="0"/>
                </a:rPr>
                <a:t>Sending product to influencers</a:t>
              </a:r>
            </a:p>
            <a:p>
              <a:pPr lvl="0">
                <a:defRPr/>
              </a:pPr>
              <a:r>
                <a:rPr lang="fr-FR" sz="2000" b="1" cap="small" dirty="0" smtClean="0">
                  <a:solidFill>
                    <a:srgbClr val="3E3E3E"/>
                  </a:solidFill>
                  <a:latin typeface="Roboto" panose="020B0604020202020204" charset="0"/>
                  <a:ea typeface="Roboto" panose="020B0604020202020204" charset="0"/>
                </a:rPr>
                <a:t>Newsletter</a:t>
              </a:r>
            </a:p>
            <a:p>
              <a:pPr lvl="0">
                <a:defRPr/>
              </a:pPr>
              <a:r>
                <a:rPr lang="fr-FR" sz="2000" b="1" cap="small" dirty="0" smtClean="0">
                  <a:solidFill>
                    <a:srgbClr val="3E3E3E"/>
                  </a:solidFill>
                  <a:latin typeface="Roboto" panose="020B0604020202020204" charset="0"/>
                  <a:ea typeface="Roboto" panose="020B0604020202020204" charset="0"/>
                </a:rPr>
                <a:t>Google </a:t>
              </a:r>
              <a:r>
                <a:rPr lang="fr-FR" sz="2000" b="1" cap="small" dirty="0" err="1" smtClean="0">
                  <a:solidFill>
                    <a:srgbClr val="3E3E3E"/>
                  </a:solidFill>
                  <a:latin typeface="Roboto" panose="020B0604020202020204" charset="0"/>
                  <a:ea typeface="Roboto" panose="020B0604020202020204" charset="0"/>
                </a:rPr>
                <a:t>ads</a:t>
              </a:r>
              <a:endParaRPr lang="fr-FR" sz="2000" b="1" cap="small" dirty="0" smtClean="0">
                <a:solidFill>
                  <a:srgbClr val="3E3E3E"/>
                </a:solidFill>
                <a:latin typeface="Roboto" panose="020B0604020202020204" charset="0"/>
                <a:ea typeface="Roboto" panose="020B0604020202020204" charset="0"/>
              </a:endParaRPr>
            </a:p>
            <a:p>
              <a:pPr lvl="0">
                <a:defRPr/>
              </a:pPr>
              <a:r>
                <a:rPr lang="fr-FR" sz="2000" b="1" cap="small" dirty="0" err="1" smtClean="0">
                  <a:solidFill>
                    <a:srgbClr val="3E3E3E"/>
                  </a:solidFill>
                  <a:latin typeface="Roboto" panose="020B0604020202020204" charset="0"/>
                  <a:ea typeface="Roboto" panose="020B0604020202020204" charset="0"/>
                </a:rPr>
                <a:t>Sponsored </a:t>
              </a:r>
              <a:r>
                <a:rPr lang="fr-FR" sz="2000" b="1" cap="small" dirty="0" smtClean="0">
                  <a:solidFill>
                    <a:srgbClr val="3E3E3E"/>
                  </a:solidFill>
                  <a:latin typeface="Roboto" panose="020B0604020202020204" charset="0"/>
                  <a:ea typeface="Roboto" panose="020B0604020202020204" charset="0"/>
                </a:rPr>
                <a:t>campaigns on social </a:t>
              </a:r>
              <a:r>
                <a:rPr lang="fr-FR" sz="2000" b="1" cap="small" dirty="0" err="1" smtClean="0">
                  <a:solidFill>
                    <a:srgbClr val="3E3E3E"/>
                  </a:solidFill>
                  <a:latin typeface="Roboto" panose="020B0604020202020204" charset="0"/>
                  <a:ea typeface="Roboto" panose="020B0604020202020204" charset="0"/>
                </a:rPr>
                <a:t>networks</a:t>
              </a:r>
            </a:p>
            <a:p>
              <a:pPr lvl="0">
                <a:defRPr/>
              </a:pPr>
              <a:r>
                <a:rPr lang="fr-FR" sz="2000" b="1" cap="small" dirty="0" err="1" smtClean="0">
                  <a:solidFill>
                    <a:srgbClr val="3E3E3E"/>
                  </a:solidFill>
                  <a:latin typeface="Roboto" panose="020B0604020202020204" charset="0"/>
                  <a:ea typeface="Roboto" panose="020B0604020202020204" charset="0"/>
                </a:rPr>
                <a:t>yon-ka </a:t>
              </a:r>
              <a:r>
                <a:rPr lang="fr-FR" sz="2000" b="1" cap="small" dirty="0" smtClean="0">
                  <a:solidFill>
                    <a:srgbClr val="3E3E3E"/>
                  </a:solidFill>
                  <a:latin typeface="Roboto" panose="020B0604020202020204" charset="0"/>
                  <a:ea typeface="Roboto" panose="020B0604020202020204" charset="0"/>
                </a:rPr>
                <a:t>website</a:t>
              </a:r>
              <a:endParaRPr lang="fr-FR" sz="2000" b="1" cap="small" dirty="0">
                <a:solidFill>
                  <a:srgbClr val="3E3E3E"/>
                </a:solidFill>
                <a:latin typeface="Roboto" panose="020B0604020202020204" charset="0"/>
                <a:ea typeface="Roboto" panose="020B0604020202020204" charset="0"/>
              </a:endParaRPr>
            </a:p>
            <a:p>
              <a:pPr marL="0" marR="0" lvl="0" indent="0" algn="ctr" defTabSz="914400" rtl="0" eaLnBrk="1" fontAlgn="auto" latinLnBrk="0" hangingPunct="1">
                <a:lnSpc>
                  <a:spcPct val="90000"/>
                </a:lnSpc>
                <a:spcBef>
                  <a:spcPct val="0"/>
                </a:spcBef>
                <a:spcAft>
                  <a:spcPts val="0"/>
                </a:spcAft>
                <a:buClrTx/>
                <a:buSzTx/>
                <a:buFontTx/>
                <a:buNone/>
                <a:tabLst/>
                <a:defRPr/>
              </a:pPr>
              <a:endParaRPr lang="fr-FR" sz="2200" b="1" dirty="0">
                <a:solidFill>
                  <a:srgbClr val="E7E6E6">
                    <a:lumMod val="25000"/>
                  </a:srgbClr>
                </a:solidFill>
                <a:latin typeface="KyivType Sans2" panose="00000500000000000000"/>
              </a:endParaRP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fr-FR" sz="2000" b="1" i="0" u="none" strike="noStrike" kern="1200" cap="small" spc="0" normalizeH="0" baseline="0" noProof="0" dirty="0">
                <a:ln>
                  <a:noFill/>
                </a:ln>
                <a:solidFill>
                  <a:srgbClr val="E7E6E6">
                    <a:lumMod val="25000"/>
                  </a:srgbClr>
                </a:solidFill>
                <a:effectLst/>
                <a:uLnTx/>
                <a:uFillTx/>
                <a:latin typeface="KyivType Sans2" panose="00000500000000000000"/>
              </a:endParaRPr>
            </a:p>
          </p:txBody>
        </p:sp>
      </p:grpSp>
      <p:pic>
        <p:nvPicPr>
          <p:cNvPr id="7" name="Image 6"/>
          <p:cNvPicPr>
            <a:picLocks noChangeAspect="1"/>
          </p:cNvPicPr>
          <p:nvPr/>
        </p:nvPicPr>
        <p:blipFill rotWithShape="1">
          <a:blip r:embed="rId3"/>
          <a:srcRect l="4963" t="32626" r="63674" b="42727"/>
          <a:stretch/>
        </p:blipFill>
        <p:spPr>
          <a:xfrm>
            <a:off x="8071945" y="1350005"/>
            <a:ext cx="1805152" cy="797929"/>
          </a:xfrm>
          <a:prstGeom prst="rect">
            <a:avLst/>
          </a:prstGeom>
        </p:spPr>
      </p:pic>
    </p:spTree>
    <p:extLst>
      <p:ext uri="{BB962C8B-B14F-4D97-AF65-F5344CB8AC3E}">
        <p14:creationId xmlns:p14="http://schemas.microsoft.com/office/powerpoint/2010/main" val="364326592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latin typeface="KyivType Sans2" panose="00000500000000000000" charset="0"/>
              </a:rPr>
              <a:t>Exchanges</a:t>
            </a:r>
            <a:br>
              <a:rPr lang="fr-FR" dirty="0" smtClean="0">
                <a:latin typeface="KyivType Sans2" panose="00000500000000000000" charset="0"/>
              </a:rPr>
            </a:br>
            <a:r>
              <a:rPr lang="fr-FR" dirty="0" smtClean="0">
                <a:latin typeface="KyivType Sans2" panose="00000500000000000000" charset="0"/>
              </a:rPr>
              <a:t>Questions and answers </a:t>
            </a:r>
            <a:endParaRPr lang="fr-FR" dirty="0"/>
          </a:p>
        </p:txBody>
      </p:sp>
    </p:spTree>
    <p:extLst>
      <p:ext uri="{BB962C8B-B14F-4D97-AF65-F5344CB8AC3E}">
        <p14:creationId xmlns:p14="http://schemas.microsoft.com/office/powerpoint/2010/main" val="268866184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spTree>
    <p:extLst>
      <p:ext uri="{BB962C8B-B14F-4D97-AF65-F5344CB8AC3E}">
        <p14:creationId xmlns:p14="http://schemas.microsoft.com/office/powerpoint/2010/main" val="343844746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lstStyle/>
          <a:p>
            <a:r>
              <a:rPr lang="fr-FR" dirty="0" smtClean="0"/>
              <a:t>Why? </a:t>
            </a:r>
            <a:endParaRPr lang="fr-FR" dirty="0"/>
          </a:p>
        </p:txBody>
      </p:sp>
      <p:sp>
        <p:nvSpPr>
          <p:cNvPr id="8" name="ZoneTexte 7"/>
          <p:cNvSpPr txBox="1"/>
          <p:nvPr/>
        </p:nvSpPr>
        <p:spPr>
          <a:xfrm>
            <a:off x="10338899" y="2782662"/>
            <a:ext cx="1048214"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fr-FR" sz="2200" kern="0" cap="small" noProof="0" dirty="0" smtClean="0">
                <a:solidFill>
                  <a:schemeClr val="tx1">
                    <a:lumMod val="75000"/>
                    <a:lumOff val="25000"/>
                  </a:schemeClr>
                </a:solidFill>
                <a:latin typeface="+mj-lt"/>
              </a:rPr>
              <a:t>Tobacco</a:t>
            </a:r>
            <a:endParaRPr kumimoji="0" lang="fr-FR" sz="2200" b="0" i="0" u="none" strike="noStrike" kern="0" cap="small" spc="0" normalizeH="0" noProof="0" dirty="0" smtClean="0">
              <a:ln>
                <a:noFill/>
              </a:ln>
              <a:solidFill>
                <a:schemeClr val="tx1">
                  <a:lumMod val="75000"/>
                  <a:lumOff val="25000"/>
                </a:schemeClr>
              </a:solidFill>
              <a:effectLst/>
              <a:uLnTx/>
              <a:uFillTx/>
              <a:latin typeface="+mj-lt"/>
            </a:endParaRPr>
          </a:p>
        </p:txBody>
      </p:sp>
      <p:sp>
        <p:nvSpPr>
          <p:cNvPr id="12" name="ZoneTexte 11"/>
          <p:cNvSpPr txBox="1"/>
          <p:nvPr/>
        </p:nvSpPr>
        <p:spPr>
          <a:xfrm>
            <a:off x="6523100" y="3028087"/>
            <a:ext cx="3719271" cy="43088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fr-FR" sz="2200" kern="0" cap="small" noProof="0" dirty="0" smtClean="0">
                <a:solidFill>
                  <a:srgbClr val="3E3E3E"/>
                </a:solidFill>
                <a:latin typeface="+mj-lt"/>
              </a:rPr>
              <a:t>Genetic predisposition</a:t>
            </a:r>
            <a:endParaRPr kumimoji="0" lang="fr-FR" sz="2200" b="0" i="0" u="none" strike="noStrike" kern="0" cap="small" spc="0" normalizeH="0" noProof="0" dirty="0" smtClean="0">
              <a:ln>
                <a:noFill/>
              </a:ln>
              <a:solidFill>
                <a:srgbClr val="3E3E3E"/>
              </a:solidFill>
              <a:effectLst/>
              <a:uLnTx/>
              <a:uFillTx/>
              <a:latin typeface="+mj-lt"/>
            </a:endParaRPr>
          </a:p>
        </p:txBody>
      </p:sp>
      <p:sp>
        <p:nvSpPr>
          <p:cNvPr id="9" name="ZoneTexte 8"/>
          <p:cNvSpPr txBox="1"/>
          <p:nvPr/>
        </p:nvSpPr>
        <p:spPr>
          <a:xfrm>
            <a:off x="562707" y="5566731"/>
            <a:ext cx="3848634" cy="43088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fr-FR" sz="2200" kern="0" cap="small" noProof="0" dirty="0" smtClean="0">
                <a:solidFill>
                  <a:srgbClr val="3E3E3E"/>
                </a:solidFill>
                <a:latin typeface="+mj-lt"/>
              </a:rPr>
              <a:t>Unbalanced diet</a:t>
            </a:r>
            <a:endParaRPr kumimoji="0" lang="fr-FR" sz="2200" b="0" i="0" u="none" strike="noStrike" kern="0" cap="small" spc="0" normalizeH="0" noProof="0" dirty="0" smtClean="0">
              <a:ln>
                <a:noFill/>
              </a:ln>
              <a:solidFill>
                <a:srgbClr val="3E3E3E"/>
              </a:solidFill>
              <a:effectLst/>
              <a:uLnTx/>
              <a:uFillTx/>
              <a:latin typeface="+mj-lt"/>
            </a:endParaRPr>
          </a:p>
        </p:txBody>
      </p:sp>
      <p:sp>
        <p:nvSpPr>
          <p:cNvPr id="11" name="ZoneTexte 10"/>
          <p:cNvSpPr txBox="1"/>
          <p:nvPr/>
        </p:nvSpPr>
        <p:spPr>
          <a:xfrm>
            <a:off x="5524546" y="5566731"/>
            <a:ext cx="1165502"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fr-FR" sz="2200" kern="0" cap="small" dirty="0" smtClean="0">
                <a:solidFill>
                  <a:srgbClr val="3E3E3E"/>
                </a:solidFill>
                <a:latin typeface="+mj-lt"/>
              </a:rPr>
              <a:t>Sun</a:t>
            </a:r>
            <a:endParaRPr kumimoji="0" lang="fr-FR" sz="2200" b="0" i="0" u="none" strike="noStrike" kern="0" cap="small" spc="0" normalizeH="0" noProof="0" dirty="0" smtClean="0">
              <a:ln>
                <a:noFill/>
              </a:ln>
              <a:solidFill>
                <a:srgbClr val="3E3E3E"/>
              </a:solidFill>
              <a:effectLst/>
              <a:uLnTx/>
              <a:uFillTx/>
              <a:latin typeface="+mj-lt"/>
            </a:endParaRPr>
          </a:p>
        </p:txBody>
      </p:sp>
      <p:sp>
        <p:nvSpPr>
          <p:cNvPr id="5" name="ZoneTexte 4"/>
          <p:cNvSpPr txBox="1"/>
          <p:nvPr/>
        </p:nvSpPr>
        <p:spPr>
          <a:xfrm>
            <a:off x="9148138" y="5529353"/>
            <a:ext cx="1508059"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fr-FR" sz="2200" kern="0" cap="small" noProof="0" dirty="0" smtClean="0">
                <a:solidFill>
                  <a:srgbClr val="3E3E3E"/>
                </a:solidFill>
                <a:latin typeface="+mj-lt"/>
              </a:rPr>
              <a:t>Pollution</a:t>
            </a:r>
            <a:endParaRPr kumimoji="0" lang="fr-FR" sz="2200" b="0" i="0" u="none" strike="noStrike" kern="0" cap="small" spc="0" normalizeH="0" noProof="0" dirty="0" smtClean="0">
              <a:ln>
                <a:noFill/>
              </a:ln>
              <a:solidFill>
                <a:srgbClr val="3E3E3E"/>
              </a:solidFill>
              <a:effectLst/>
              <a:uLnTx/>
              <a:uFillTx/>
              <a:latin typeface="+mj-lt"/>
            </a:endParaRPr>
          </a:p>
        </p:txBody>
      </p:sp>
      <p:sp>
        <p:nvSpPr>
          <p:cNvPr id="10" name="ZoneTexte 9"/>
          <p:cNvSpPr txBox="1"/>
          <p:nvPr/>
        </p:nvSpPr>
        <p:spPr>
          <a:xfrm>
            <a:off x="1687140" y="2998113"/>
            <a:ext cx="1165502"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fr-FR" sz="2200" kern="0" cap="small" dirty="0" smtClean="0">
                <a:solidFill>
                  <a:srgbClr val="3E3E3E"/>
                </a:solidFill>
                <a:latin typeface="+mj-lt"/>
              </a:rPr>
              <a:t>Stress</a:t>
            </a:r>
            <a:endParaRPr kumimoji="0" lang="fr-FR" sz="2200" b="0" i="0" u="none" strike="noStrike" kern="0" cap="small" spc="0" normalizeH="0" noProof="0" dirty="0" smtClean="0">
              <a:ln>
                <a:noFill/>
              </a:ln>
              <a:solidFill>
                <a:srgbClr val="3E3E3E"/>
              </a:solidFill>
              <a:effectLst/>
              <a:uLnTx/>
              <a:uFillTx/>
              <a:latin typeface="+mj-lt"/>
            </a:endParaRPr>
          </a:p>
        </p:txBody>
      </p:sp>
      <p:sp>
        <p:nvSpPr>
          <p:cNvPr id="26" name="ZoneTexte 25"/>
          <p:cNvSpPr txBox="1"/>
          <p:nvPr/>
        </p:nvSpPr>
        <p:spPr>
          <a:xfrm>
            <a:off x="4580617" y="2998966"/>
            <a:ext cx="1627832"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fr-FR" sz="2200" kern="0" cap="small" dirty="0" smtClean="0">
                <a:solidFill>
                  <a:srgbClr val="3E3E3E"/>
                </a:solidFill>
                <a:latin typeface="+mj-lt"/>
              </a:rPr>
              <a:t>Hormones</a:t>
            </a:r>
            <a:endParaRPr kumimoji="0" lang="fr-FR" sz="2200" b="0" i="0" u="none" strike="noStrike" kern="0" cap="small" spc="0" normalizeH="0" noProof="0" dirty="0" smtClean="0">
              <a:ln>
                <a:noFill/>
              </a:ln>
              <a:solidFill>
                <a:srgbClr val="3E3E3E"/>
              </a:solidFill>
              <a:effectLst/>
              <a:uLnTx/>
              <a:uFillTx/>
              <a:latin typeface="+mj-lt"/>
            </a:endParaRPr>
          </a:p>
        </p:txBody>
      </p:sp>
    </p:spTree>
    <p:extLst>
      <p:ext uri="{BB962C8B-B14F-4D97-AF65-F5344CB8AC3E}">
        <p14:creationId xmlns:p14="http://schemas.microsoft.com/office/powerpoint/2010/main" val="218522732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lstStyle/>
          <a:p>
            <a:r>
              <a:rPr lang="fr-FR" dirty="0" smtClean="0"/>
              <a:t>How do they appear? </a:t>
            </a:r>
            <a:endParaRPr lang="fr-FR" dirty="0"/>
          </a:p>
        </p:txBody>
      </p:sp>
      <p:pic>
        <p:nvPicPr>
          <p:cNvPr id="2" name="100A82BB">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43776" y="1099191"/>
            <a:ext cx="9031424" cy="5080176"/>
          </a:xfrm>
          <a:prstGeom prst="rect">
            <a:avLst/>
          </a:prstGeom>
        </p:spPr>
      </p:pic>
    </p:spTree>
    <p:extLst>
      <p:ext uri="{BB962C8B-B14F-4D97-AF65-F5344CB8AC3E}">
        <p14:creationId xmlns:p14="http://schemas.microsoft.com/office/powerpoint/2010/main" val="373679316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lstStyle/>
          <a:p>
            <a:r>
              <a:rPr lang="fr-FR" dirty="0" smtClean="0"/>
              <a:t>What's going on? </a:t>
            </a:r>
            <a:endParaRPr lang="fr-FR" dirty="0"/>
          </a:p>
        </p:txBody>
      </p:sp>
      <p:grpSp>
        <p:nvGrpSpPr>
          <p:cNvPr id="4" name="Groupe 3"/>
          <p:cNvGrpSpPr/>
          <p:nvPr/>
        </p:nvGrpSpPr>
        <p:grpSpPr>
          <a:xfrm>
            <a:off x="631874" y="1438172"/>
            <a:ext cx="3370532" cy="4678421"/>
            <a:chOff x="631874" y="1438172"/>
            <a:chExt cx="3370532" cy="4678421"/>
          </a:xfrm>
        </p:grpSpPr>
        <p:sp>
          <p:nvSpPr>
            <p:cNvPr id="12" name="ZoneTexte 11"/>
            <p:cNvSpPr txBox="1"/>
            <p:nvPr/>
          </p:nvSpPr>
          <p:spPr>
            <a:xfrm>
              <a:off x="631874" y="1838282"/>
              <a:ext cx="3370532" cy="707886"/>
            </a:xfrm>
            <a:prstGeom prst="rect">
              <a:avLst/>
            </a:prstGeom>
            <a:noFill/>
          </p:spPr>
          <p:txBody>
            <a:bodyPr wrap="square" rtlCol="0">
              <a:spAutoFit/>
            </a:bodyPr>
            <a:lstStyle/>
            <a:p>
              <a:pPr algn="ctr"/>
              <a:r>
                <a:rPr lang="fr-FR" sz="2000" dirty="0" smtClean="0">
                  <a:solidFill>
                    <a:srgbClr val="3E3E3E"/>
                  </a:solidFill>
                </a:rPr>
                <a:t>Accumulation </a:t>
              </a:r>
            </a:p>
            <a:p>
              <a:pPr algn="ctr"/>
              <a:r>
                <a:rPr lang="fr-FR" sz="2000" dirty="0" smtClean="0">
                  <a:solidFill>
                    <a:srgbClr val="3E3E3E"/>
                  </a:solidFill>
                </a:rPr>
                <a:t>of dead cells &amp; sebum</a:t>
              </a:r>
              <a:endParaRPr lang="fr-FR" sz="2000" dirty="0">
                <a:solidFill>
                  <a:srgbClr val="3E3E3E"/>
                </a:solidFill>
              </a:endParaRPr>
            </a:p>
          </p:txBody>
        </p:sp>
        <p:sp>
          <p:nvSpPr>
            <p:cNvPr id="21" name="object 27"/>
            <p:cNvSpPr/>
            <p:nvPr/>
          </p:nvSpPr>
          <p:spPr>
            <a:xfrm rot="16200000">
              <a:off x="71013" y="2185200"/>
              <a:ext cx="4492254" cy="3370531"/>
            </a:xfrm>
            <a:custGeom>
              <a:avLst/>
              <a:gdLst/>
              <a:ahLst/>
              <a:cxnLst/>
              <a:rect l="l" t="t" r="r" b="b"/>
              <a:pathLst>
                <a:path w="795654" h="795655">
                  <a:moveTo>
                    <a:pt x="302666" y="795578"/>
                  </a:moveTo>
                  <a:lnTo>
                    <a:pt x="0" y="795578"/>
                  </a:lnTo>
                  <a:lnTo>
                    <a:pt x="0" y="0"/>
                  </a:lnTo>
                  <a:lnTo>
                    <a:pt x="287616" y="0"/>
                  </a:lnTo>
                </a:path>
                <a:path w="795654" h="795655">
                  <a:moveTo>
                    <a:pt x="475691" y="0"/>
                  </a:moveTo>
                  <a:lnTo>
                    <a:pt x="795566" y="0"/>
                  </a:lnTo>
                  <a:lnTo>
                    <a:pt x="795566" y="795578"/>
                  </a:lnTo>
                  <a:lnTo>
                    <a:pt x="486968" y="795578"/>
                  </a:lnTo>
                </a:path>
              </a:pathLst>
            </a:custGeom>
            <a:ln w="4660">
              <a:solidFill>
                <a:srgbClr val="3E3E3E"/>
              </a:solidFill>
            </a:ln>
          </p:spPr>
          <p:txBody>
            <a:bodyPr wrap="square" lIns="0" tIns="0" rIns="0" bIns="0" rtlCol="0"/>
            <a:lstStyle/>
            <a:p>
              <a:endParaRPr>
                <a:latin typeface="KyivType Sans2" panose="00000500000000000000" pitchFamily="50" charset="0"/>
                <a:ea typeface="Roboto" panose="02000000000000000000" pitchFamily="2" charset="0"/>
              </a:endParaRPr>
            </a:p>
          </p:txBody>
        </p:sp>
        <p:sp>
          <p:nvSpPr>
            <p:cNvPr id="2" name="ZoneTexte 1"/>
            <p:cNvSpPr txBox="1"/>
            <p:nvPr/>
          </p:nvSpPr>
          <p:spPr>
            <a:xfrm>
              <a:off x="1505141" y="1438172"/>
              <a:ext cx="1623997" cy="400110"/>
            </a:xfrm>
            <a:prstGeom prst="rect">
              <a:avLst/>
            </a:prstGeom>
            <a:solidFill>
              <a:srgbClr val="FCC496"/>
            </a:solidFill>
            <a:ln>
              <a:solidFill>
                <a:srgbClr val="FCC496"/>
              </a:solidFill>
            </a:ln>
          </p:spPr>
          <p:txBody>
            <a:bodyPr wrap="square" rtlCol="0">
              <a:spAutoFit/>
            </a:bodyPr>
            <a:lstStyle/>
            <a:p>
              <a:pPr algn="ctr"/>
              <a:r>
                <a:rPr lang="fr-FR" sz="2000" cap="small" dirty="0" smtClean="0">
                  <a:latin typeface="Roboto Light"/>
                </a:rPr>
                <a:t>1 </a:t>
              </a:r>
              <a:r>
                <a:rPr lang="fr-FR" sz="2000" cap="small" baseline="30000" dirty="0" smtClean="0">
                  <a:latin typeface="Roboto Light"/>
                </a:rPr>
                <a:t>ère</a:t>
              </a:r>
              <a:r>
                <a:rPr lang="fr-FR" sz="2000" cap="small" dirty="0" smtClean="0">
                  <a:latin typeface="Roboto Light"/>
                </a:rPr>
                <a:t>step</a:t>
              </a:r>
              <a:endParaRPr lang="fr-FR" sz="2000" cap="small" dirty="0">
                <a:latin typeface="Roboto Light"/>
              </a:endParaRPr>
            </a:p>
          </p:txBody>
        </p:sp>
      </p:grpSp>
      <p:grpSp>
        <p:nvGrpSpPr>
          <p:cNvPr id="5" name="Groupe 4"/>
          <p:cNvGrpSpPr/>
          <p:nvPr/>
        </p:nvGrpSpPr>
        <p:grpSpPr>
          <a:xfrm>
            <a:off x="4508277" y="1424283"/>
            <a:ext cx="3370531" cy="4692310"/>
            <a:chOff x="4508277" y="1424283"/>
            <a:chExt cx="3370531" cy="4692310"/>
          </a:xfrm>
        </p:grpSpPr>
        <p:sp>
          <p:nvSpPr>
            <p:cNvPr id="15" name="ZoneTexte 14"/>
            <p:cNvSpPr txBox="1"/>
            <p:nvPr/>
          </p:nvSpPr>
          <p:spPr>
            <a:xfrm>
              <a:off x="4508277" y="1928510"/>
              <a:ext cx="3370531" cy="707886"/>
            </a:xfrm>
            <a:prstGeom prst="rect">
              <a:avLst/>
            </a:prstGeom>
            <a:noFill/>
          </p:spPr>
          <p:txBody>
            <a:bodyPr wrap="square" rtlCol="0">
              <a:spAutoFit/>
            </a:bodyPr>
            <a:lstStyle/>
            <a:p>
              <a:pPr algn="ctr"/>
              <a:r>
                <a:rPr lang="fr-FR" sz="2000" dirty="0" smtClean="0">
                  <a:solidFill>
                    <a:srgbClr val="3E3E3E"/>
                  </a:solidFill>
                </a:rPr>
                <a:t>Proliferation </a:t>
              </a:r>
            </a:p>
            <a:p>
              <a:pPr algn="ctr"/>
              <a:r>
                <a:rPr lang="fr-FR" sz="2000" dirty="0" smtClean="0">
                  <a:solidFill>
                    <a:srgbClr val="3E3E3E"/>
                  </a:solidFill>
                </a:rPr>
                <a:t>of C-acnes bacteria</a:t>
              </a:r>
              <a:endParaRPr lang="fr-FR" sz="2000" dirty="0">
                <a:solidFill>
                  <a:srgbClr val="3E3E3E"/>
                </a:solidFill>
              </a:endParaRPr>
            </a:p>
          </p:txBody>
        </p:sp>
        <p:sp>
          <p:nvSpPr>
            <p:cNvPr id="22" name="object 27"/>
            <p:cNvSpPr/>
            <p:nvPr/>
          </p:nvSpPr>
          <p:spPr>
            <a:xfrm rot="16200000">
              <a:off x="3957286" y="2195071"/>
              <a:ext cx="4472513" cy="3370531"/>
            </a:xfrm>
            <a:custGeom>
              <a:avLst/>
              <a:gdLst/>
              <a:ahLst/>
              <a:cxnLst/>
              <a:rect l="l" t="t" r="r" b="b"/>
              <a:pathLst>
                <a:path w="795654" h="795655">
                  <a:moveTo>
                    <a:pt x="302666" y="795578"/>
                  </a:moveTo>
                  <a:lnTo>
                    <a:pt x="0" y="795578"/>
                  </a:lnTo>
                  <a:lnTo>
                    <a:pt x="0" y="0"/>
                  </a:lnTo>
                  <a:lnTo>
                    <a:pt x="287616" y="0"/>
                  </a:lnTo>
                </a:path>
                <a:path w="795654" h="795655">
                  <a:moveTo>
                    <a:pt x="475691" y="0"/>
                  </a:moveTo>
                  <a:lnTo>
                    <a:pt x="795566" y="0"/>
                  </a:lnTo>
                  <a:lnTo>
                    <a:pt x="795566" y="795578"/>
                  </a:lnTo>
                  <a:lnTo>
                    <a:pt x="486968" y="795578"/>
                  </a:lnTo>
                </a:path>
              </a:pathLst>
            </a:custGeom>
            <a:ln w="4660">
              <a:solidFill>
                <a:srgbClr val="3E3E3E"/>
              </a:solidFill>
            </a:ln>
          </p:spPr>
          <p:txBody>
            <a:bodyPr wrap="square" lIns="0" tIns="0" rIns="0" bIns="0" rtlCol="0"/>
            <a:lstStyle/>
            <a:p>
              <a:endParaRPr>
                <a:latin typeface="KyivType Sans2" panose="00000500000000000000" pitchFamily="50" charset="0"/>
                <a:ea typeface="Roboto" panose="02000000000000000000" pitchFamily="2" charset="0"/>
              </a:endParaRPr>
            </a:p>
          </p:txBody>
        </p:sp>
        <p:sp>
          <p:nvSpPr>
            <p:cNvPr id="24" name="ZoneTexte 23"/>
            <p:cNvSpPr txBox="1"/>
            <p:nvPr/>
          </p:nvSpPr>
          <p:spPr>
            <a:xfrm>
              <a:off x="5385884" y="1424283"/>
              <a:ext cx="1623997" cy="400110"/>
            </a:xfrm>
            <a:prstGeom prst="rect">
              <a:avLst/>
            </a:prstGeom>
            <a:solidFill>
              <a:srgbClr val="FCC496"/>
            </a:solidFill>
            <a:ln>
              <a:solidFill>
                <a:srgbClr val="FCC496"/>
              </a:solidFill>
            </a:ln>
          </p:spPr>
          <p:txBody>
            <a:bodyPr wrap="square" rtlCol="0">
              <a:spAutoFit/>
            </a:bodyPr>
            <a:lstStyle/>
            <a:p>
              <a:pPr algn="ctr"/>
              <a:r>
                <a:rPr lang="fr-FR" sz="2000" cap="small" dirty="0" smtClean="0">
                  <a:latin typeface="Roboto Light"/>
                </a:rPr>
                <a:t>2 </a:t>
              </a:r>
              <a:r>
                <a:rPr lang="fr-FR" sz="2000" cap="small" baseline="30000" dirty="0" smtClean="0">
                  <a:latin typeface="Roboto Light"/>
                </a:rPr>
                <a:t>ème</a:t>
              </a:r>
              <a:r>
                <a:rPr lang="fr-FR" sz="2000" cap="small" dirty="0" smtClean="0">
                  <a:latin typeface="Roboto Light"/>
                </a:rPr>
                <a:t>step</a:t>
              </a:r>
              <a:endParaRPr lang="fr-FR" sz="2000" cap="small" dirty="0">
                <a:latin typeface="Roboto Light"/>
              </a:endParaRPr>
            </a:p>
          </p:txBody>
        </p:sp>
      </p:grpSp>
      <p:grpSp>
        <p:nvGrpSpPr>
          <p:cNvPr id="6" name="Groupe 5"/>
          <p:cNvGrpSpPr/>
          <p:nvPr/>
        </p:nvGrpSpPr>
        <p:grpSpPr>
          <a:xfrm>
            <a:off x="8323409" y="1439896"/>
            <a:ext cx="3370532" cy="4676697"/>
            <a:chOff x="8323409" y="1439896"/>
            <a:chExt cx="3370532" cy="4676697"/>
          </a:xfrm>
        </p:grpSpPr>
        <p:sp>
          <p:nvSpPr>
            <p:cNvPr id="16" name="ZoneTexte 15"/>
            <p:cNvSpPr txBox="1"/>
            <p:nvPr/>
          </p:nvSpPr>
          <p:spPr>
            <a:xfrm>
              <a:off x="8323409" y="1955040"/>
              <a:ext cx="3370532" cy="707886"/>
            </a:xfrm>
            <a:prstGeom prst="rect">
              <a:avLst/>
            </a:prstGeom>
            <a:noFill/>
          </p:spPr>
          <p:txBody>
            <a:bodyPr wrap="square" rtlCol="0">
              <a:spAutoFit/>
            </a:bodyPr>
            <a:lstStyle/>
            <a:p>
              <a:pPr algn="ctr"/>
              <a:r>
                <a:rPr lang="fr-FR" sz="2000" dirty="0" smtClean="0"/>
                <a:t>Rupture of the follicular canal </a:t>
              </a:r>
            </a:p>
            <a:p>
              <a:pPr algn="ctr"/>
              <a:r>
                <a:rPr lang="fr-FR" sz="2000" dirty="0" smtClean="0"/>
                <a:t>&amp; creating inflammation </a:t>
              </a:r>
              <a:endParaRPr lang="fr-FR" sz="2000" dirty="0"/>
            </a:p>
          </p:txBody>
        </p:sp>
        <p:sp>
          <p:nvSpPr>
            <p:cNvPr id="23" name="object 27"/>
            <p:cNvSpPr/>
            <p:nvPr/>
          </p:nvSpPr>
          <p:spPr>
            <a:xfrm rot="16200000">
              <a:off x="7762548" y="2185200"/>
              <a:ext cx="4492254" cy="3370531"/>
            </a:xfrm>
            <a:custGeom>
              <a:avLst/>
              <a:gdLst/>
              <a:ahLst/>
              <a:cxnLst/>
              <a:rect l="l" t="t" r="r" b="b"/>
              <a:pathLst>
                <a:path w="795654" h="795655">
                  <a:moveTo>
                    <a:pt x="302666" y="795578"/>
                  </a:moveTo>
                  <a:lnTo>
                    <a:pt x="0" y="795578"/>
                  </a:lnTo>
                  <a:lnTo>
                    <a:pt x="0" y="0"/>
                  </a:lnTo>
                  <a:lnTo>
                    <a:pt x="287616" y="0"/>
                  </a:lnTo>
                </a:path>
                <a:path w="795654" h="795655">
                  <a:moveTo>
                    <a:pt x="475691" y="0"/>
                  </a:moveTo>
                  <a:lnTo>
                    <a:pt x="795566" y="0"/>
                  </a:lnTo>
                  <a:lnTo>
                    <a:pt x="795566" y="795578"/>
                  </a:lnTo>
                  <a:lnTo>
                    <a:pt x="486968" y="795578"/>
                  </a:lnTo>
                </a:path>
              </a:pathLst>
            </a:custGeom>
            <a:ln w="4660">
              <a:solidFill>
                <a:srgbClr val="3E3E3E"/>
              </a:solidFill>
            </a:ln>
          </p:spPr>
          <p:txBody>
            <a:bodyPr wrap="square" lIns="0" tIns="0" rIns="0" bIns="0" rtlCol="0"/>
            <a:lstStyle/>
            <a:p>
              <a:endParaRPr>
                <a:latin typeface="KyivType Sans2" panose="00000500000000000000" pitchFamily="50" charset="0"/>
                <a:ea typeface="Roboto" panose="02000000000000000000" pitchFamily="2" charset="0"/>
              </a:endParaRPr>
            </a:p>
          </p:txBody>
        </p:sp>
        <p:sp>
          <p:nvSpPr>
            <p:cNvPr id="25" name="ZoneTexte 24"/>
            <p:cNvSpPr txBox="1"/>
            <p:nvPr/>
          </p:nvSpPr>
          <p:spPr>
            <a:xfrm>
              <a:off x="9121209" y="1439896"/>
              <a:ext cx="1623997" cy="400110"/>
            </a:xfrm>
            <a:prstGeom prst="rect">
              <a:avLst/>
            </a:prstGeom>
            <a:solidFill>
              <a:srgbClr val="FCC496"/>
            </a:solidFill>
            <a:ln>
              <a:solidFill>
                <a:srgbClr val="FCC496"/>
              </a:solidFill>
            </a:ln>
          </p:spPr>
          <p:txBody>
            <a:bodyPr wrap="square" rtlCol="0">
              <a:spAutoFit/>
            </a:bodyPr>
            <a:lstStyle/>
            <a:p>
              <a:pPr algn="ctr"/>
              <a:r>
                <a:rPr lang="fr-FR" sz="2000" cap="small" dirty="0">
                  <a:latin typeface="Roboto Light"/>
                </a:rPr>
                <a:t>3 </a:t>
              </a:r>
              <a:r>
                <a:rPr lang="fr-FR" sz="2000" cap="small" baseline="30000" dirty="0" smtClean="0">
                  <a:latin typeface="Roboto Light"/>
                </a:rPr>
                <a:t>ème</a:t>
              </a:r>
              <a:r>
                <a:rPr lang="fr-FR" sz="2000" cap="small" dirty="0" smtClean="0">
                  <a:latin typeface="Roboto Light"/>
                </a:rPr>
                <a:t>step</a:t>
              </a:r>
              <a:endParaRPr lang="fr-FR" sz="2000" cap="small" dirty="0">
                <a:latin typeface="Roboto Light"/>
              </a:endParaRPr>
            </a:p>
          </p:txBody>
        </p:sp>
      </p:grpSp>
    </p:spTree>
    <p:extLst>
      <p:ext uri="{BB962C8B-B14F-4D97-AF65-F5344CB8AC3E}">
        <p14:creationId xmlns:p14="http://schemas.microsoft.com/office/powerpoint/2010/main" val="2457882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latin typeface="KyivType Sans2" panose="00000500000000000000" charset="0"/>
              </a:rPr>
              <a:t>The different types of imperfections</a:t>
            </a:r>
          </a:p>
        </p:txBody>
      </p:sp>
    </p:spTree>
    <p:extLst>
      <p:ext uri="{BB962C8B-B14F-4D97-AF65-F5344CB8AC3E}">
        <p14:creationId xmlns:p14="http://schemas.microsoft.com/office/powerpoint/2010/main" val="1267345058"/>
      </p:ext>
    </p:extLst>
  </p:cSld>
  <p:clrMapOvr>
    <a:masterClrMapping/>
  </p:clrMapOvr>
  <p:timing>
    <p:tnLst>
      <p:par>
        <p:cTn id="1" dur="indefinite" restart="never" nodeType="tmRoot"/>
      </p:par>
    </p:tnLst>
  </p:timing>
</p:sld>
</file>

<file path=ppt/theme/theme1.xml><?xml version="1.0" encoding="utf-8"?>
<a:theme xmlns:a="http://schemas.openxmlformats.org/drawingml/2006/main" name="2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ersonnalisé 2">
      <a:majorFont>
        <a:latin typeface="KyivType Sans"/>
        <a:ea typeface=""/>
        <a:cs typeface=""/>
      </a:majorFont>
      <a:minorFont>
        <a:latin typeface="Robo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6659</TotalTime>
  <Words>3787</Words>
  <Application>Microsoft Office PowerPoint</Application>
  <PresentationFormat>Grand écran</PresentationFormat>
  <Paragraphs>547</Paragraphs>
  <Slides>53</Slides>
  <Notes>53</Notes>
  <HiddenSlides>0</HiddenSlides>
  <MMClips>1</MMClips>
  <ScaleCrop>false</ScaleCrop>
  <HeadingPairs>
    <vt:vector size="6" baseType="variant">
      <vt:variant>
        <vt:lpstr>Polices utilisées</vt:lpstr>
      </vt:variant>
      <vt:variant>
        <vt:i4>16</vt:i4>
      </vt:variant>
      <vt:variant>
        <vt:lpstr>Thème</vt:lpstr>
      </vt:variant>
      <vt:variant>
        <vt:i4>3</vt:i4>
      </vt:variant>
      <vt:variant>
        <vt:lpstr>Titres des diapositives</vt:lpstr>
      </vt:variant>
      <vt:variant>
        <vt:i4>53</vt:i4>
      </vt:variant>
    </vt:vector>
  </HeadingPairs>
  <TitlesOfParts>
    <vt:vector size="72" baseType="lpstr">
      <vt:lpstr>ＭＳ Ｐゴシック</vt:lpstr>
      <vt:lpstr>Arial</vt:lpstr>
      <vt:lpstr>Calibri</vt:lpstr>
      <vt:lpstr>Century</vt:lpstr>
      <vt:lpstr>Kyiv*Type Sans Regular</vt:lpstr>
      <vt:lpstr>KyivType Sans</vt:lpstr>
      <vt:lpstr>KyivType Sans Medium2</vt:lpstr>
      <vt:lpstr>KyivType Sans2</vt:lpstr>
      <vt:lpstr>MartinGotURWTOTMed</vt:lpstr>
      <vt:lpstr>Monotype Corsiva</vt:lpstr>
      <vt:lpstr>Roboto</vt:lpstr>
      <vt:lpstr>Roboto Light</vt:lpstr>
      <vt:lpstr>Roboto Mono</vt:lpstr>
      <vt:lpstr>Roboto Mono Light</vt:lpstr>
      <vt:lpstr>Sofia Pro Regular</vt:lpstr>
      <vt:lpstr>Times New Roman</vt:lpstr>
      <vt:lpstr>27_Office Theme</vt:lpstr>
      <vt:lpstr>2_Office Theme</vt:lpstr>
      <vt:lpstr>1_Thème Office</vt:lpstr>
      <vt:lpstr>Présentation PowerPoint</vt:lpstr>
      <vt:lpstr>Imperfections,  a universal concern </vt:lpstr>
      <vt:lpstr>Présentation PowerPoint</vt:lpstr>
      <vt:lpstr>Imperfections,  why?</vt:lpstr>
      <vt:lpstr>Présentation PowerPoint</vt:lpstr>
      <vt:lpstr>Why? </vt:lpstr>
      <vt:lpstr>How do they appear? </vt:lpstr>
      <vt:lpstr>What's going on? </vt:lpstr>
      <vt:lpstr>The different types of imperfections</vt:lpstr>
      <vt:lpstr>4 types of imperfections </vt:lpstr>
      <vt:lpstr>The Yon-Ka answer </vt:lpstr>
      <vt:lpstr>SOS SPOT ROLL-ON Stop blemishes at any time </vt:lpstr>
      <vt:lpstr>In duo for more efficiency</vt:lpstr>
      <vt:lpstr>A reformulation ... </vt:lpstr>
      <vt:lpstr>A common formula,  for a recognized efficiency</vt:lpstr>
      <vt:lpstr>A common formula,  for a recognized efficiency</vt:lpstr>
      <vt:lpstr>Visible &amp; proven effectiveness*. </vt:lpstr>
      <vt:lpstr>Focus on SOS SPOT Roll-on </vt:lpstr>
      <vt:lpstr>How to use it?  </vt:lpstr>
      <vt:lpstr>Which product,  for which imperfection? </vt:lpstr>
      <vt:lpstr>Présentation PowerPoint</vt:lpstr>
      <vt:lpstr>Let's play! </vt:lpstr>
      <vt:lpstr>Sos spot roll-on or Juvenil? </vt:lpstr>
      <vt:lpstr>Sos spot roll-on or Juvenil? </vt:lpstr>
      <vt:lpstr>Sos spot roll-on or Juvenil? </vt:lpstr>
      <vt:lpstr>Sos spot roll-on or Juvenil? </vt:lpstr>
      <vt:lpstr>Sos spot roll-on or Juvenil? </vt:lpstr>
      <vt:lpstr>Sos spot roll-on or Juvenil? </vt:lpstr>
      <vt:lpstr>A skin care program  for a flawless skin! </vt:lpstr>
      <vt:lpstr>An anti-imperfection program </vt:lpstr>
      <vt:lpstr>Présentation PowerPoint</vt:lpstr>
      <vt:lpstr>Purity Care </vt:lpstr>
      <vt:lpstr>Purity Care</vt:lpstr>
      <vt:lpstr>Présentation PowerPoint</vt:lpstr>
      <vt:lpstr>To remember </vt:lpstr>
      <vt:lpstr>Présentation PowerPoint</vt:lpstr>
      <vt:lpstr>Let's play!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360° activation strategy </vt:lpstr>
      <vt:lpstr>Training </vt:lpstr>
      <vt:lpstr>POS animation </vt:lpstr>
      <vt:lpstr>Communication  </vt:lpstr>
      <vt:lpstr>Digital </vt:lpstr>
      <vt:lpstr>Exchanges Questions and answers </vt:lpstr>
      <vt:lpstr>Présentation PowerPoint</vt:lpstr>
    </vt:vector>
  </TitlesOfParts>
  <Company>MULTALER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DIAS FERREIRA Alexandra</dc:creator>
  <cp:lastModifiedBy>DIAS FERREIRA Alexandra</cp:lastModifiedBy>
  <cp:revision>522</cp:revision>
  <cp:lastPrinted>2021-09-22T07:04:40Z</cp:lastPrinted>
  <dcterms:created xsi:type="dcterms:W3CDTF">2021-05-12T15:54:24Z</dcterms:created>
  <dcterms:modified xsi:type="dcterms:W3CDTF">2021-11-15T15:13:16Z</dcterms:modified>
</cp:coreProperties>
</file>